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21"/>
  </p:notesMasterIdLst>
  <p:sldIdLst>
    <p:sldId id="439" r:id="rId2"/>
    <p:sldId id="907" r:id="rId3"/>
    <p:sldId id="908" r:id="rId4"/>
    <p:sldId id="909" r:id="rId5"/>
    <p:sldId id="910" r:id="rId6"/>
    <p:sldId id="911" r:id="rId7"/>
    <p:sldId id="912" r:id="rId8"/>
    <p:sldId id="913" r:id="rId9"/>
    <p:sldId id="897" r:id="rId10"/>
    <p:sldId id="898" r:id="rId11"/>
    <p:sldId id="899" r:id="rId12"/>
    <p:sldId id="900" r:id="rId13"/>
    <p:sldId id="901" r:id="rId14"/>
    <p:sldId id="902" r:id="rId15"/>
    <p:sldId id="903" r:id="rId16"/>
    <p:sldId id="904" r:id="rId17"/>
    <p:sldId id="905" r:id="rId18"/>
    <p:sldId id="971" r:id="rId19"/>
    <p:sldId id="906" r:id="rId20"/>
  </p:sldIdLst>
  <p:sldSz cx="9144000" cy="6858000" type="screen4x3"/>
  <p:notesSz cx="6858000" cy="9144000"/>
  <p:defaultTextStyle>
    <a:defPPr>
      <a:defRPr lang="it-IT"/>
    </a:defPPr>
    <a:lvl1pPr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4572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2pPr>
    <a:lvl3pPr marL="9144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3pPr>
    <a:lvl4pPr marL="13716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4pPr>
    <a:lvl5pPr marL="18288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9pPr>
  </p:defaultTextStyle>
  <p:extLst>
    <p:ext uri="{EFAFB233-063F-42B5-8137-9DF3F51BA10A}">
      <p15:sldGuideLst xmlns:p15="http://schemas.microsoft.com/office/powerpoint/2012/main">
        <p15:guide id="1" orient="horz" pos="4319">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CC"/>
    <a:srgbClr val="33CC33"/>
    <a:srgbClr val="888888"/>
    <a:srgbClr val="858585"/>
    <a:srgbClr val="8B8B8B"/>
    <a:srgbClr val="828282"/>
    <a:srgbClr val="5F5F5F"/>
    <a:srgbClr val="FF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0392" autoAdjust="0"/>
  </p:normalViewPr>
  <p:slideViewPr>
    <p:cSldViewPr snapToGrid="0">
      <p:cViewPr varScale="1">
        <p:scale>
          <a:sx n="59" d="100"/>
          <a:sy n="59" d="100"/>
        </p:scale>
        <p:origin x="2208" y="78"/>
      </p:cViewPr>
      <p:guideLst>
        <p:guide orient="horz" pos="431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charset="0"/>
                <a:ea typeface="+mn-ea"/>
                <a:cs typeface="+mn-cs"/>
              </a:defRPr>
            </a:lvl1pPr>
          </a:lstStyle>
          <a:p>
            <a:pPr>
              <a:defRPr/>
            </a:pPr>
            <a:endParaRPr lang="en-US"/>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charset="0"/>
                <a:ea typeface="+mn-ea"/>
                <a:cs typeface="+mn-cs"/>
              </a:defRPr>
            </a:lvl1pPr>
          </a:lstStyle>
          <a:p>
            <a:pPr>
              <a:defRPr/>
            </a:pPr>
            <a:endParaRPr lang="en-US"/>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1145DD2A-0CDF-4F91-A4B4-474857A9D323}" type="slidenum">
              <a:rPr lang="en-US" altLang="it-IT"/>
              <a:pPr/>
              <a:t>‹#›</a:t>
            </a:fld>
            <a:endParaRPr lang="en-US" altLang="it-IT"/>
          </a:p>
        </p:txBody>
      </p:sp>
    </p:spTree>
    <p:extLst>
      <p:ext uri="{BB962C8B-B14F-4D97-AF65-F5344CB8AC3E}">
        <p14:creationId xmlns:p14="http://schemas.microsoft.com/office/powerpoint/2010/main" val="4659942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3172211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Nel </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template matching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(sezione 4.3.1) l’input ottico viene confrontato in blocco con uno o più forme conservate in memoria, dopo le operazioni di normalizzazione (rotazione, traslazione, cambiamento di scala) che comunque coinvolgono l’intera immagine. Al contrario, il nostro cervello sembra organizzare le informazioni in maniera connessionista in una rete più o meno complessa di connessioni: questo fanno i modelli a rete basati sull’analisi delle caratteristiche (</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feature analysis</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 mirano a ottenere un’elaborazione più efficiente sfruttando la divisione del lavoro fra più rilevatori (</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feature detectors</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 ciascuno dei quali funziona, nel suo piccolo, in base al modello del </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template matching</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 L’idea risale ai lavori sul connessionismo nervoso di Hubel &amp; Wiesel che </a:t>
            </a:r>
            <a:endParaRPr lang="it-IT" dirty="0"/>
          </a:p>
        </p:txBody>
      </p:sp>
      <p:sp>
        <p:nvSpPr>
          <p:cNvPr id="4" name="Slide Number Placeholder 3"/>
          <p:cNvSpPr>
            <a:spLocks noGrp="1"/>
          </p:cNvSpPr>
          <p:nvPr>
            <p:ph type="sldNum" sz="quarter" idx="10"/>
          </p:nvPr>
        </p:nvSpPr>
        <p:spPr/>
        <p:txBody>
          <a:bodyPr/>
          <a:lstStyle/>
          <a:p>
            <a:pPr>
              <a:defRPr/>
            </a:pPr>
            <a:fld id="{C4850C20-5305-489C-BAC1-0AA99C7719F4}" type="slidenum">
              <a:rPr lang="en-US" altLang="it-IT" smtClean="0"/>
              <a:pPr>
                <a:defRPr/>
              </a:pPr>
              <a:t>12</a:t>
            </a:fld>
            <a:endParaRPr lang="en-US" altLang="it-IT"/>
          </a:p>
        </p:txBody>
      </p:sp>
    </p:spTree>
    <p:extLst>
      <p:ext uri="{BB962C8B-B14F-4D97-AF65-F5344CB8AC3E}">
        <p14:creationId xmlns:p14="http://schemas.microsoft.com/office/powerpoint/2010/main" val="362903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dirty="0" smtClean="0"/>
              <a:t>Hubel e Wiesel Premi Nobel analizzando la corteccia del gatto scoprono come</a:t>
            </a:r>
            <a:r>
              <a:rPr lang="it-IT" baseline="0" dirty="0" smtClean="0"/>
              <a:t> il cervello elabora l’informazione visiva di basso livello. Un modello accettato ancora oggi e di riferimento. </a:t>
            </a:r>
            <a:r>
              <a:rPr lang="it-IT" dirty="0" smtClean="0"/>
              <a:t>Questi neuroni e la loro organizzazione è stata scoperta dai lavori seminali di Hubel e Wiesel che </a:t>
            </a:r>
            <a:r>
              <a:rPr lang="it-IT" baseline="0" dirty="0" smtClean="0"/>
              <a:t>inserendo elettrodi nella corteccia visiva di gatti trovarono che quando l’elettrodo veniva inserito ortogonalmente in profondità questo stimolava regioni della retina con stessa posizione e orientamento. Concludono che l’organizzazione delle cellule sensibili all’ orientamento è di tipo colonnare nella corteccia. Trovano anche che muovendosi di 1 mm lateralmente alle colonne di orientamento la posizione della stimolazione retinica non cambiava ma si stimolavano tutti gli orientamenti possibili, oltre 1 mm una diversa posizione cominciava ad essere stimolata e assieme agli stessi orientamenti. Conclusero che le posizioni sono rappresentate da ipercolonne (con rappresentazione retinotopica) larghe 1-mm ugnuna contenente un arrangiamento di colonne di orientamento tale da coprire tutti gli orientamenti possibili. </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baseline="0" dirty="0" smtClean="0"/>
              <a:t>Assieme a queste hanno trovato le cellule complesse con CR uguali alle cellule semplici ma che rispondono a movimenti orientati e le end-stopped cells che rispondono ad angoli e terminazioni</a:t>
            </a:r>
            <a:endParaRPr lang="it-IT" dirty="0" smtClean="0"/>
          </a:p>
          <a:p>
            <a:r>
              <a:rPr lang="it-IT" dirty="0" smtClean="0"/>
              <a:t> </a:t>
            </a:r>
            <a:endParaRPr lang="it-IT" dirty="0"/>
          </a:p>
        </p:txBody>
      </p:sp>
      <p:sp>
        <p:nvSpPr>
          <p:cNvPr id="4" name="Slide Number Placeholder 3"/>
          <p:cNvSpPr>
            <a:spLocks noGrp="1"/>
          </p:cNvSpPr>
          <p:nvPr>
            <p:ph type="sldNum" sz="quarter" idx="10"/>
          </p:nvPr>
        </p:nvSpPr>
        <p:spPr/>
        <p:txBody>
          <a:bodyPr/>
          <a:lstStyle/>
          <a:p>
            <a:pPr>
              <a:defRPr/>
            </a:pPr>
            <a:fld id="{C4850C20-5305-489C-BAC1-0AA99C7719F4}" type="slidenum">
              <a:rPr lang="en-US" altLang="it-IT" smtClean="0"/>
              <a:pPr>
                <a:defRPr/>
              </a:pPr>
              <a:t>13</a:t>
            </a:fld>
            <a:endParaRPr lang="en-US" altLang="it-IT"/>
          </a:p>
        </p:txBody>
      </p:sp>
    </p:spTree>
    <p:extLst>
      <p:ext uri="{BB962C8B-B14F-4D97-AF65-F5344CB8AC3E}">
        <p14:creationId xmlns:p14="http://schemas.microsoft.com/office/powerpoint/2010/main" val="123026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C4850C20-5305-489C-BAC1-0AA99C7719F4}" type="slidenum">
              <a:rPr lang="en-US" altLang="it-IT" smtClean="0"/>
              <a:pPr>
                <a:defRPr/>
              </a:pPr>
              <a:t>14</a:t>
            </a:fld>
            <a:endParaRPr lang="en-US" altLang="it-IT"/>
          </a:p>
        </p:txBody>
      </p:sp>
    </p:spTree>
    <p:extLst>
      <p:ext uri="{BB962C8B-B14F-4D97-AF65-F5344CB8AC3E}">
        <p14:creationId xmlns:p14="http://schemas.microsoft.com/office/powerpoint/2010/main" val="1144151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Response of a</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complex cell recorded from the visual</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cortex of the cat. The stimulus bar</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is moved back and forth across the</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receptive fi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eld</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The cell fi res best</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when the bar is positioned with a</a:t>
            </a:r>
          </a:p>
          <a:p>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specifi</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c orientation and is moved in a</a:t>
            </a:r>
          </a:p>
          <a:p>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specifi</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c direction. (b) Response of an</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end-stopped cell recorded from the</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visual cortex of the cat. The stimulus is</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indicated by the light area on the left.</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This cell responds best to a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mediumsized</a:t>
            </a:r>
            <a:endParaRPr lang="en-US" sz="1200" b="0" i="0" u="none" strike="noStrike" kern="1200" baseline="0" dirty="0" smtClean="0">
              <a:solidFill>
                <a:schemeClr val="tx1"/>
              </a:solidFill>
              <a:latin typeface="Times" charset="0"/>
              <a:ea typeface="MS PGothic" panose="020B0600070205080204" pitchFamily="34" charset="-128"/>
              <a:cs typeface="ＭＳ Ｐゴシック" charset="-128"/>
            </a:endParaRP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corner that is moving up.</a:t>
            </a:r>
            <a:endParaRPr lang="it-IT" dirty="0"/>
          </a:p>
        </p:txBody>
      </p:sp>
      <p:sp>
        <p:nvSpPr>
          <p:cNvPr id="4" name="Slide Number Placeholder 3"/>
          <p:cNvSpPr>
            <a:spLocks noGrp="1"/>
          </p:cNvSpPr>
          <p:nvPr>
            <p:ph type="sldNum" sz="quarter" idx="10"/>
          </p:nvPr>
        </p:nvSpPr>
        <p:spPr/>
        <p:txBody>
          <a:bodyPr/>
          <a:lstStyle/>
          <a:p>
            <a:pPr>
              <a:defRPr/>
            </a:pPr>
            <a:fld id="{C4850C20-5305-489C-BAC1-0AA99C7719F4}" type="slidenum">
              <a:rPr lang="en-US" altLang="it-IT" smtClean="0"/>
              <a:pPr>
                <a:defRPr/>
              </a:pPr>
              <a:t>15</a:t>
            </a:fld>
            <a:endParaRPr lang="en-US" altLang="it-IT"/>
          </a:p>
        </p:txBody>
      </p:sp>
    </p:spTree>
    <p:extLst>
      <p:ext uri="{BB962C8B-B14F-4D97-AF65-F5344CB8AC3E}">
        <p14:creationId xmlns:p14="http://schemas.microsoft.com/office/powerpoint/2010/main" val="3536785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C4850C20-5305-489C-BAC1-0AA99C7719F4}" type="slidenum">
              <a:rPr lang="en-US" altLang="it-IT" smtClean="0"/>
              <a:pPr>
                <a:defRPr/>
              </a:pPr>
              <a:t>16</a:t>
            </a:fld>
            <a:endParaRPr lang="en-US" altLang="it-IT"/>
          </a:p>
        </p:txBody>
      </p:sp>
    </p:spTree>
    <p:extLst>
      <p:ext uri="{BB962C8B-B14F-4D97-AF65-F5344CB8AC3E}">
        <p14:creationId xmlns:p14="http://schemas.microsoft.com/office/powerpoint/2010/main" val="1207086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FF09636B-1928-EF46-9675-C510F444E695}" type="slidenum">
              <a:rPr lang="en-US" sz="1200"/>
              <a:pPr/>
              <a:t>17</a:t>
            </a:fld>
            <a:endParaRPr lang="en-US" sz="1200"/>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modelli a rete basati sull’analisi delle caratteristiche (</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feature analysis</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 mirano a ottenere un’elaborazione efficiente sfruttando la divisione del lavoro fra più rilevatori (</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feature detectors</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 ciascuno dei quali funziona, nel suo piccolo, in base al modello del </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template matching</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a:t>
            </a:r>
          </a:p>
          <a:p>
            <a:r>
              <a:rPr lang="it-IT" sz="1200" b="0" i="0" u="none" strike="noStrike" kern="1200" baseline="0" smtClean="0">
                <a:solidFill>
                  <a:schemeClr val="tx1"/>
                </a:solidFill>
                <a:latin typeface="Times" charset="0"/>
                <a:ea typeface="MS PGothic" panose="020B0600070205080204" pitchFamily="34" charset="-128"/>
                <a:cs typeface="ＭＳ Ｐゴシック" charset="-128"/>
              </a:rPr>
              <a:t>Questa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organizzazione schiavistica del riconoscimento è incorporata nel </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pandemonium</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 proposto dal padre della “percezione artificiale” Oliver G. Selfridge (1926-2008) come modello del riconoscimento dei caratteri e, salendo lungo la gerarchia, delle parole. In verità, il riferimento a un mondo di immaginari demoni mentali L’informazione fluisce da sinistra a destra: l’input </a:t>
            </a:r>
            <a:r>
              <a:rPr lang="it-IT" sz="1200" b="1" i="0" u="none" strike="noStrike" kern="1200" baseline="0" dirty="0" smtClean="0">
                <a:solidFill>
                  <a:schemeClr val="tx1"/>
                </a:solidFill>
                <a:latin typeface="Times" charset="0"/>
                <a:ea typeface="MS PGothic" panose="020B0600070205080204" pitchFamily="34" charset="-128"/>
                <a:cs typeface="ＭＳ Ｐゴシック" charset="-128"/>
              </a:rPr>
              <a:t>R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stimola i demoni dell’immagine (i recettori retinici) e avvia l’analisi del segnale neurale consistente nella scomposizione dell’immagine in tipo e numero di caratteristiche presenti (un tratto verticale, due tratti orizzontali, un tratto obliquo, per i demoni delle cellule semplici, tre angoli retti, una curva discontinua per gli end-stopped demon) e assenti (nessun angolo acuto, nessuna curva continua per il demone delle cellule complesse). I demoni cognitivi (uno per ciascuna lettera dell’alfabeto) si attivano in funzione delle caratteristiche presenti/assenti: il demone della </a:t>
            </a:r>
            <a:r>
              <a:rPr lang="it-IT" sz="1200" b="1" i="0" u="none" strike="noStrike" kern="1200" baseline="0" dirty="0" smtClean="0">
                <a:solidFill>
                  <a:schemeClr val="tx1"/>
                </a:solidFill>
                <a:latin typeface="Times" charset="0"/>
                <a:ea typeface="MS PGothic" panose="020B0600070205080204" pitchFamily="34" charset="-128"/>
                <a:cs typeface="ＭＳ Ｐゴシック" charset="-128"/>
              </a:rPr>
              <a:t>R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urla come un ossesso, e pure quelli della </a:t>
            </a:r>
            <a:r>
              <a:rPr lang="it-IT" sz="1200" b="1" i="0" u="none" strike="noStrike" kern="1200" baseline="0" dirty="0" smtClean="0">
                <a:solidFill>
                  <a:schemeClr val="tx1"/>
                </a:solidFill>
                <a:latin typeface="Times" charset="0"/>
                <a:ea typeface="MS PGothic" panose="020B0600070205080204" pitchFamily="34" charset="-128"/>
                <a:cs typeface="ＭＳ Ｐゴシック" charset="-128"/>
              </a:rPr>
              <a:t>F</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 della </a:t>
            </a:r>
            <a:r>
              <a:rPr lang="it-IT" sz="1200" b="1" i="0" u="none" strike="noStrike" kern="1200" baseline="0" dirty="0" smtClean="0">
                <a:solidFill>
                  <a:schemeClr val="tx1"/>
                </a:solidFill>
                <a:latin typeface="Times" charset="0"/>
                <a:ea typeface="MS PGothic" panose="020B0600070205080204" pitchFamily="34" charset="-128"/>
                <a:cs typeface="ＭＳ Ｐゴシック" charset="-128"/>
              </a:rPr>
              <a:t>P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e della </a:t>
            </a:r>
            <a:r>
              <a:rPr lang="it-IT" sz="1200" b="1" i="0" u="none" strike="noStrike" kern="1200" baseline="0" dirty="0" smtClean="0">
                <a:solidFill>
                  <a:schemeClr val="tx1"/>
                </a:solidFill>
                <a:latin typeface="Times" charset="0"/>
                <a:ea typeface="MS PGothic" panose="020B0600070205080204" pitchFamily="34" charset="-128"/>
                <a:cs typeface="ＭＳ Ｐゴシック" charset="-128"/>
              </a:rPr>
              <a:t>D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si sentono un po’ chiamati in causa. </a:t>
            </a:r>
          </a:p>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Al demone decisionale spetta identificare il demone cognitivo che urla di più.</a:t>
            </a:r>
            <a:endParaRPr lang="en-US" dirty="0">
              <a:ea typeface="ＭＳ Ｐゴシック" charset="0"/>
              <a:cs typeface="ＭＳ Ｐゴシック" charset="0"/>
            </a:endParaRPr>
          </a:p>
        </p:txBody>
      </p:sp>
    </p:spTree>
    <p:extLst>
      <p:ext uri="{BB962C8B-B14F-4D97-AF65-F5344CB8AC3E}">
        <p14:creationId xmlns:p14="http://schemas.microsoft.com/office/powerpoint/2010/main" val="803213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Il neurone in questo caso il cognitive demon risponde infatti sempre a</a:t>
            </a:r>
            <a:r>
              <a:rPr lang="it-IT" baseline="0" dirty="0" smtClean="0"/>
              <a:t> stimoli complessi generalmente caratterizzati da insiemi di caratteristiche ma la sua varia in maniera unidimensionale più o meno intensamente a seconda di quanto è intenso lo stimolo e quanto lo stimolo cada o meno nel suo campo recettivo (ossia in prossimità del picco della funzione che descrive la sensibilità alla caratteristica a cui il neurone è sensibile/specializzato). Il cognitive demon è una metafora acustica di questo processo fondamentale e risponde a chi grida più forte.</a:t>
            </a:r>
            <a:endParaRPr lang="it-IT" dirty="0"/>
          </a:p>
        </p:txBody>
      </p:sp>
      <p:sp>
        <p:nvSpPr>
          <p:cNvPr id="4" name="Slide Number Placeholder 3"/>
          <p:cNvSpPr>
            <a:spLocks noGrp="1"/>
          </p:cNvSpPr>
          <p:nvPr>
            <p:ph type="sldNum" sz="quarter" idx="10"/>
          </p:nvPr>
        </p:nvSpPr>
        <p:spPr/>
        <p:txBody>
          <a:bodyPr/>
          <a:lstStyle/>
          <a:p>
            <a:fld id="{1145DD2A-0CDF-4F91-A4B4-474857A9D323}" type="slidenum">
              <a:rPr lang="en-US" altLang="it-IT" smtClean="0"/>
              <a:pPr/>
              <a:t>18</a:t>
            </a:fld>
            <a:endParaRPr lang="en-US" altLang="it-IT"/>
          </a:p>
        </p:txBody>
      </p:sp>
    </p:spTree>
    <p:extLst>
      <p:ext uri="{BB962C8B-B14F-4D97-AF65-F5344CB8AC3E}">
        <p14:creationId xmlns:p14="http://schemas.microsoft.com/office/powerpoint/2010/main" val="2773286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FF09636B-1928-EF46-9675-C510F444E695}" type="slidenum">
              <a:rPr lang="en-US" sz="1200"/>
              <a:pPr/>
              <a:t>2</a:t>
            </a:fld>
            <a:endParaRPr lang="en-US" sz="1200"/>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151741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charset="0"/>
                <a:ea typeface="ＭＳ Ｐゴシック" charset="0"/>
                <a:cs typeface="ＭＳ Ｐゴシック" charset="0"/>
              </a:defRPr>
            </a:lvl1pPr>
            <a:lvl2pPr marL="37931725" indent="-37474525">
              <a:defRPr sz="1600">
                <a:solidFill>
                  <a:schemeClr val="tx1"/>
                </a:solidFill>
                <a:latin typeface="Times" charset="0"/>
                <a:ea typeface="ＭＳ Ｐゴシック" charset="0"/>
              </a:defRPr>
            </a:lvl2pPr>
            <a:lvl3pPr>
              <a:defRPr sz="1600">
                <a:solidFill>
                  <a:schemeClr val="tx1"/>
                </a:solidFill>
                <a:latin typeface="Times" charset="0"/>
                <a:ea typeface="ＭＳ Ｐゴシック" charset="0"/>
              </a:defRPr>
            </a:lvl3pPr>
            <a:lvl4pPr>
              <a:defRPr sz="1600">
                <a:solidFill>
                  <a:schemeClr val="tx1"/>
                </a:solidFill>
                <a:latin typeface="Times" charset="0"/>
                <a:ea typeface="ＭＳ Ｐゴシック" charset="0"/>
              </a:defRPr>
            </a:lvl4pPr>
            <a:lvl5pPr>
              <a:defRPr sz="1600">
                <a:solidFill>
                  <a:schemeClr val="tx1"/>
                </a:solidFill>
                <a:latin typeface="Times" charset="0"/>
                <a:ea typeface="ＭＳ Ｐゴシック" charset="0"/>
              </a:defRPr>
            </a:lvl5pPr>
            <a:lvl6pPr marL="457200" eaLnBrk="0" fontAlgn="base" hangingPunct="0">
              <a:spcBef>
                <a:spcPct val="0"/>
              </a:spcBef>
              <a:spcAft>
                <a:spcPct val="0"/>
              </a:spcAft>
              <a:defRPr sz="1600">
                <a:solidFill>
                  <a:schemeClr val="tx1"/>
                </a:solidFill>
                <a:latin typeface="Times" charset="0"/>
                <a:ea typeface="ＭＳ Ｐゴシック" charset="0"/>
              </a:defRPr>
            </a:lvl6pPr>
            <a:lvl7pPr marL="914400" eaLnBrk="0" fontAlgn="base" hangingPunct="0">
              <a:spcBef>
                <a:spcPct val="0"/>
              </a:spcBef>
              <a:spcAft>
                <a:spcPct val="0"/>
              </a:spcAft>
              <a:defRPr sz="1600">
                <a:solidFill>
                  <a:schemeClr val="tx1"/>
                </a:solidFill>
                <a:latin typeface="Times" charset="0"/>
                <a:ea typeface="ＭＳ Ｐゴシック" charset="0"/>
              </a:defRPr>
            </a:lvl7pPr>
            <a:lvl8pPr marL="1371600" eaLnBrk="0" fontAlgn="base" hangingPunct="0">
              <a:spcBef>
                <a:spcPct val="0"/>
              </a:spcBef>
              <a:spcAft>
                <a:spcPct val="0"/>
              </a:spcAft>
              <a:defRPr sz="1600">
                <a:solidFill>
                  <a:schemeClr val="tx1"/>
                </a:solidFill>
                <a:latin typeface="Times" charset="0"/>
                <a:ea typeface="ＭＳ Ｐゴシック" charset="0"/>
              </a:defRPr>
            </a:lvl8pPr>
            <a:lvl9pPr marL="1828800" eaLnBrk="0" fontAlgn="base" hangingPunct="0">
              <a:spcBef>
                <a:spcPct val="0"/>
              </a:spcBef>
              <a:spcAft>
                <a:spcPct val="0"/>
              </a:spcAft>
              <a:defRPr sz="1600">
                <a:solidFill>
                  <a:schemeClr val="tx1"/>
                </a:solidFill>
                <a:latin typeface="Times" charset="0"/>
                <a:ea typeface="ＭＳ Ｐゴシック" charset="0"/>
              </a:defRPr>
            </a:lvl9pPr>
          </a:lstStyle>
          <a:p>
            <a:fld id="{EFA4406F-2EAF-8641-BACF-DEA137F953C9}" type="slidenum">
              <a:rPr lang="en-US" sz="1200"/>
              <a:pPr/>
              <a:t>3</a:t>
            </a:fld>
            <a:endParaRPr lang="en-US" sz="1200"/>
          </a:p>
        </p:txBody>
      </p:sp>
      <p:sp>
        <p:nvSpPr>
          <p:cNvPr id="17411" name="Rectangle 2"/>
          <p:cNvSpPr>
            <a:spLocks noGrp="1" noRot="1" noChangeAspect="1" noChangeArrowheads="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4217860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Synaptic transmission from one neuron to another.</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(a) A signal traveling down the axon of a neuron reaches the synapse</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at the end of the axon. (b) The nerve impulse causes the release of</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neurotransmitter molecules from the synaptic vesicles of the sending</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neuron. (c) The neurotransmitters fi t into receptor sites and cause a</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voltage change in the receiving neuron.</a:t>
            </a:r>
            <a:endParaRPr lang="it-IT" dirty="0"/>
          </a:p>
        </p:txBody>
      </p:sp>
      <p:sp>
        <p:nvSpPr>
          <p:cNvPr id="4" name="Slide Number Placeholder 3"/>
          <p:cNvSpPr>
            <a:spLocks noGrp="1"/>
          </p:cNvSpPr>
          <p:nvPr>
            <p:ph type="sldNum" sz="quarter" idx="10"/>
          </p:nvPr>
        </p:nvSpPr>
        <p:spPr/>
        <p:txBody>
          <a:bodyPr/>
          <a:lstStyle/>
          <a:p>
            <a:fld id="{1145DD2A-0CDF-4F91-A4B4-474857A9D323}" type="slidenum">
              <a:rPr lang="en-US" altLang="it-IT" smtClean="0"/>
              <a:pPr/>
              <a:t>5</a:t>
            </a:fld>
            <a:endParaRPr lang="en-US" altLang="it-IT"/>
          </a:p>
        </p:txBody>
      </p:sp>
    </p:spTree>
    <p:extLst>
      <p:ext uri="{BB962C8B-B14F-4D97-AF65-F5344CB8AC3E}">
        <p14:creationId xmlns:p14="http://schemas.microsoft.com/office/powerpoint/2010/main" val="2225352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La stessa intensità luminosa pari a 2 nel sistema a bastoncelli con alta convergenza si somma a formare 10</a:t>
            </a:r>
            <a:r>
              <a:rPr lang="it-IT" baseline="0" dirty="0" smtClean="0"/>
              <a:t> nel caso invece dei coni che hanno una corrispondenza uno a uno con i gangli allora quella stessa intensità non basterà ad attivare la risposta della cellula gangliare</a:t>
            </a:r>
          </a:p>
          <a:p>
            <a:endParaRPr lang="it-IT" baseline="0" dirty="0" smtClean="0"/>
          </a:p>
          <a:p>
            <a:r>
              <a:rPr lang="it-IT" baseline="0" dirty="0" smtClean="0"/>
              <a:t>Ecco perché il sistema a coni necessità di una luce più intensa per essere attivato si dice che è meno sensibile alla luce</a:t>
            </a:r>
            <a:endParaRPr lang="it-IT" dirty="0" smtClean="0"/>
          </a:p>
        </p:txBody>
      </p:sp>
      <p:sp>
        <p:nvSpPr>
          <p:cNvPr id="4" name="Slide Number Placeholder 3"/>
          <p:cNvSpPr>
            <a:spLocks noGrp="1"/>
          </p:cNvSpPr>
          <p:nvPr>
            <p:ph type="sldNum" sz="quarter" idx="10"/>
          </p:nvPr>
        </p:nvSpPr>
        <p:spPr/>
        <p:txBody>
          <a:bodyPr/>
          <a:lstStyle/>
          <a:p>
            <a:fld id="{1145DD2A-0CDF-4F91-A4B4-474857A9D323}" type="slidenum">
              <a:rPr lang="en-US" altLang="it-IT" smtClean="0"/>
              <a:pPr/>
              <a:t>6</a:t>
            </a:fld>
            <a:endParaRPr lang="en-US" altLang="it-IT"/>
          </a:p>
        </p:txBody>
      </p:sp>
    </p:spTree>
    <p:extLst>
      <p:ext uri="{BB962C8B-B14F-4D97-AF65-F5344CB8AC3E}">
        <p14:creationId xmlns:p14="http://schemas.microsoft.com/office/powerpoint/2010/main" val="1504255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D’altra parte</a:t>
            </a:r>
            <a:r>
              <a:rPr lang="it-IT" baseline="0" dirty="0" smtClean="0"/>
              <a:t> abbiamo parlato di acuità</a:t>
            </a:r>
          </a:p>
          <a:p>
            <a:endParaRPr lang="it-IT" baseline="0" dirty="0" smtClean="0"/>
          </a:p>
          <a:p>
            <a:r>
              <a:rPr lang="it-IT" baseline="0" dirty="0" smtClean="0"/>
              <a:t>Consideriamo adesso il sistema a bastoncelli e a coni e due condizioni: una con due segnali luminosi uno accanto all’altro e una in cui i segnali lunimosi sono separati da un piccolo spazio. In entrambi i casi il sistema a bastoncelli andrà ad attivare la stessa cellula gangliare e quindi non discriminerà la differenza tra le due condizioni di illuminazione. Il sistema a coni invece discriminerà la differenza perché le due condizioni andranno a stimolare pattern di cellule gangilari diverse, producendo quindi una discriminazione. In questo caso si parla di acuità</a:t>
            </a:r>
          </a:p>
          <a:p>
            <a:r>
              <a:rPr lang="it-IT" baseline="0" dirty="0" smtClean="0"/>
              <a:t> </a:t>
            </a:r>
          </a:p>
        </p:txBody>
      </p:sp>
      <p:sp>
        <p:nvSpPr>
          <p:cNvPr id="4" name="Slide Number Placeholder 3"/>
          <p:cNvSpPr>
            <a:spLocks noGrp="1"/>
          </p:cNvSpPr>
          <p:nvPr>
            <p:ph type="sldNum" sz="quarter" idx="10"/>
          </p:nvPr>
        </p:nvSpPr>
        <p:spPr/>
        <p:txBody>
          <a:bodyPr/>
          <a:lstStyle/>
          <a:p>
            <a:fld id="{1145DD2A-0CDF-4F91-A4B4-474857A9D323}" type="slidenum">
              <a:rPr lang="en-US" altLang="it-IT" smtClean="0"/>
              <a:pPr/>
              <a:t>7</a:t>
            </a:fld>
            <a:endParaRPr lang="en-US" altLang="it-IT"/>
          </a:p>
        </p:txBody>
      </p:sp>
    </p:spTree>
    <p:extLst>
      <p:ext uri="{BB962C8B-B14F-4D97-AF65-F5344CB8AC3E}">
        <p14:creationId xmlns:p14="http://schemas.microsoft.com/office/powerpoint/2010/main" val="3280993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Scarica</a:t>
            </a:r>
            <a:endParaRPr lang="it-IT" dirty="0"/>
          </a:p>
        </p:txBody>
      </p:sp>
      <p:sp>
        <p:nvSpPr>
          <p:cNvPr id="4" name="Slide Number Placeholder 3"/>
          <p:cNvSpPr>
            <a:spLocks noGrp="1"/>
          </p:cNvSpPr>
          <p:nvPr>
            <p:ph type="sldNum" sz="quarter" idx="10"/>
          </p:nvPr>
        </p:nvSpPr>
        <p:spPr/>
        <p:txBody>
          <a:bodyPr/>
          <a:lstStyle/>
          <a:p>
            <a:fld id="{1145DD2A-0CDF-4F91-A4B4-474857A9D323}" type="slidenum">
              <a:rPr lang="en-US" altLang="it-IT" smtClean="0"/>
              <a:pPr/>
              <a:t>9</a:t>
            </a:fld>
            <a:endParaRPr lang="en-US" altLang="it-IT"/>
          </a:p>
        </p:txBody>
      </p:sp>
    </p:spTree>
    <p:extLst>
      <p:ext uri="{BB962C8B-B14F-4D97-AF65-F5344CB8AC3E}">
        <p14:creationId xmlns:p14="http://schemas.microsoft.com/office/powerpoint/2010/main" val="2591651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C4850C20-5305-489C-BAC1-0AA99C7719F4}" type="slidenum">
              <a:rPr lang="en-US" altLang="it-IT" smtClean="0"/>
              <a:pPr>
                <a:defRPr/>
              </a:pPr>
              <a:t>10</a:t>
            </a:fld>
            <a:endParaRPr lang="en-US" altLang="it-IT"/>
          </a:p>
        </p:txBody>
      </p:sp>
    </p:spTree>
    <p:extLst>
      <p:ext uri="{BB962C8B-B14F-4D97-AF65-F5344CB8AC3E}">
        <p14:creationId xmlns:p14="http://schemas.microsoft.com/office/powerpoint/2010/main" val="3124367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C4850C20-5305-489C-BAC1-0AA99C7719F4}" type="slidenum">
              <a:rPr lang="en-US" altLang="it-IT" smtClean="0"/>
              <a:pPr>
                <a:defRPr/>
              </a:pPr>
              <a:t>11</a:t>
            </a:fld>
            <a:endParaRPr lang="en-US" altLang="it-IT"/>
          </a:p>
        </p:txBody>
      </p:sp>
    </p:spTree>
    <p:extLst>
      <p:ext uri="{BB962C8B-B14F-4D97-AF65-F5344CB8AC3E}">
        <p14:creationId xmlns:p14="http://schemas.microsoft.com/office/powerpoint/2010/main" val="3424356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lvl1pPr>
              <a:defRPr/>
            </a:lvl1pPr>
          </a:lstStyle>
          <a:p>
            <a:fld id="{5A9FD1AF-AA67-457D-8723-8326E25E934D}" type="datetimeFigureOut">
              <a:rPr lang="it-IT" altLang="it-IT"/>
              <a:pPr/>
              <a:t>18/03/2021</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42D285DC-1F84-46F5-B2B5-18D7144183F3}" type="slidenum">
              <a:rPr lang="it-IT" altLang="it-IT"/>
              <a:pPr/>
              <a:t>‹#›</a:t>
            </a:fld>
            <a:endParaRPr lang="it-IT" altLang="it-IT"/>
          </a:p>
        </p:txBody>
      </p:sp>
    </p:spTree>
    <p:extLst>
      <p:ext uri="{BB962C8B-B14F-4D97-AF65-F5344CB8AC3E}">
        <p14:creationId xmlns:p14="http://schemas.microsoft.com/office/powerpoint/2010/main" val="462504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fld id="{4CB1B8E0-EC30-4A26-A532-4C550B483F3B}" type="datetimeFigureOut">
              <a:rPr lang="it-IT" altLang="it-IT"/>
              <a:pPr/>
              <a:t>18/03/2021</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367D4FCE-9C24-4CB5-9029-670AD984D6EC}" type="slidenum">
              <a:rPr lang="it-IT" altLang="it-IT"/>
              <a:pPr/>
              <a:t>‹#›</a:t>
            </a:fld>
            <a:endParaRPr lang="it-IT" altLang="it-IT"/>
          </a:p>
        </p:txBody>
      </p:sp>
    </p:spTree>
    <p:extLst>
      <p:ext uri="{BB962C8B-B14F-4D97-AF65-F5344CB8AC3E}">
        <p14:creationId xmlns:p14="http://schemas.microsoft.com/office/powerpoint/2010/main" val="310420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fld id="{34431ECE-4144-42C7-B538-F357A88CF17B}" type="datetimeFigureOut">
              <a:rPr lang="it-IT" altLang="it-IT"/>
              <a:pPr/>
              <a:t>18/03/2021</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7A3AA2DE-1C5A-4ECF-B32C-C68573D7078C}" type="slidenum">
              <a:rPr lang="it-IT" altLang="it-IT"/>
              <a:pPr/>
              <a:t>‹#›</a:t>
            </a:fld>
            <a:endParaRPr lang="it-IT" altLang="it-IT"/>
          </a:p>
        </p:txBody>
      </p:sp>
    </p:spTree>
    <p:extLst>
      <p:ext uri="{BB962C8B-B14F-4D97-AF65-F5344CB8AC3E}">
        <p14:creationId xmlns:p14="http://schemas.microsoft.com/office/powerpoint/2010/main" val="114478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fld id="{7559D67C-2D1C-4133-8CB3-5E94FE422AB8}" type="datetimeFigureOut">
              <a:rPr lang="it-IT" altLang="it-IT"/>
              <a:pPr/>
              <a:t>18/03/2021</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E3DD798C-96C5-4A8E-AB33-981E853AF235}" type="slidenum">
              <a:rPr lang="it-IT" altLang="it-IT"/>
              <a:pPr/>
              <a:t>‹#›</a:t>
            </a:fld>
            <a:endParaRPr lang="it-IT" altLang="it-IT"/>
          </a:p>
        </p:txBody>
      </p:sp>
    </p:spTree>
    <p:extLst>
      <p:ext uri="{BB962C8B-B14F-4D97-AF65-F5344CB8AC3E}">
        <p14:creationId xmlns:p14="http://schemas.microsoft.com/office/powerpoint/2010/main" val="572930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3218BED-1641-409F-806A-BCDB5B050FC2}" type="datetimeFigureOut">
              <a:rPr lang="it-IT" altLang="it-IT"/>
              <a:pPr/>
              <a:t>18/03/2021</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B64A3F35-5188-45F7-A20A-10FE920298B5}" type="slidenum">
              <a:rPr lang="it-IT" altLang="it-IT"/>
              <a:pPr/>
              <a:t>‹#›</a:t>
            </a:fld>
            <a:endParaRPr lang="it-IT" altLang="it-IT"/>
          </a:p>
        </p:txBody>
      </p:sp>
    </p:spTree>
    <p:extLst>
      <p:ext uri="{BB962C8B-B14F-4D97-AF65-F5344CB8AC3E}">
        <p14:creationId xmlns:p14="http://schemas.microsoft.com/office/powerpoint/2010/main" val="3043180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vl1pPr>
          </a:lstStyle>
          <a:p>
            <a:fld id="{7DFB60A6-7B08-4632-A6D2-3C9313C5430C}" type="datetimeFigureOut">
              <a:rPr lang="it-IT" altLang="it-IT"/>
              <a:pPr/>
              <a:t>18/03/2021</a:t>
            </a:fld>
            <a:endParaRPr lang="it-IT" altLang="it-IT"/>
          </a:p>
        </p:txBody>
      </p:sp>
      <p:sp>
        <p:nvSpPr>
          <p:cNvPr id="6" name="Footer Placeholder 5"/>
          <p:cNvSpPr>
            <a:spLocks noGrp="1"/>
          </p:cNvSpPr>
          <p:nvPr>
            <p:ph type="ftr" sz="quarter" idx="11"/>
          </p:nvPr>
        </p:nvSpPr>
        <p:spPr/>
        <p:txBody>
          <a:bodyPr/>
          <a:lstStyle>
            <a:lvl1pPr>
              <a:defRPr/>
            </a:lvl1pPr>
          </a:lstStyle>
          <a:p>
            <a:endParaRPr lang="it-IT" altLang="it-IT"/>
          </a:p>
        </p:txBody>
      </p:sp>
      <p:sp>
        <p:nvSpPr>
          <p:cNvPr id="7" name="Slide Number Placeholder 6"/>
          <p:cNvSpPr>
            <a:spLocks noGrp="1"/>
          </p:cNvSpPr>
          <p:nvPr>
            <p:ph type="sldNum" sz="quarter" idx="12"/>
          </p:nvPr>
        </p:nvSpPr>
        <p:spPr/>
        <p:txBody>
          <a:bodyPr/>
          <a:lstStyle>
            <a:lvl1pPr>
              <a:defRPr/>
            </a:lvl1pPr>
          </a:lstStyle>
          <a:p>
            <a:fld id="{7BB05089-8219-4088-849F-6ED1066635FF}" type="slidenum">
              <a:rPr lang="it-IT" altLang="it-IT"/>
              <a:pPr/>
              <a:t>‹#›</a:t>
            </a:fld>
            <a:endParaRPr lang="it-IT" altLang="it-IT"/>
          </a:p>
        </p:txBody>
      </p:sp>
    </p:spTree>
    <p:extLst>
      <p:ext uri="{BB962C8B-B14F-4D97-AF65-F5344CB8AC3E}">
        <p14:creationId xmlns:p14="http://schemas.microsoft.com/office/powerpoint/2010/main" val="142668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vl1pPr>
          </a:lstStyle>
          <a:p>
            <a:fld id="{9ACA1875-3060-40EA-922A-AB487CEFFAF8}" type="datetimeFigureOut">
              <a:rPr lang="it-IT" altLang="it-IT"/>
              <a:pPr/>
              <a:t>18/03/2021</a:t>
            </a:fld>
            <a:endParaRPr lang="it-IT" altLang="it-IT"/>
          </a:p>
        </p:txBody>
      </p:sp>
      <p:sp>
        <p:nvSpPr>
          <p:cNvPr id="8" name="Footer Placeholder 7"/>
          <p:cNvSpPr>
            <a:spLocks noGrp="1"/>
          </p:cNvSpPr>
          <p:nvPr>
            <p:ph type="ftr" sz="quarter" idx="11"/>
          </p:nvPr>
        </p:nvSpPr>
        <p:spPr/>
        <p:txBody>
          <a:bodyPr/>
          <a:lstStyle>
            <a:lvl1pPr>
              <a:defRPr/>
            </a:lvl1pPr>
          </a:lstStyle>
          <a:p>
            <a:endParaRPr lang="it-IT" altLang="it-IT"/>
          </a:p>
        </p:txBody>
      </p:sp>
      <p:sp>
        <p:nvSpPr>
          <p:cNvPr id="9" name="Slide Number Placeholder 8"/>
          <p:cNvSpPr>
            <a:spLocks noGrp="1"/>
          </p:cNvSpPr>
          <p:nvPr>
            <p:ph type="sldNum" sz="quarter" idx="12"/>
          </p:nvPr>
        </p:nvSpPr>
        <p:spPr/>
        <p:txBody>
          <a:bodyPr/>
          <a:lstStyle>
            <a:lvl1pPr>
              <a:defRPr/>
            </a:lvl1pPr>
          </a:lstStyle>
          <a:p>
            <a:fld id="{2BA0D2A3-C6B9-44E6-90E0-D967CFA82A5E}" type="slidenum">
              <a:rPr lang="it-IT" altLang="it-IT"/>
              <a:pPr/>
              <a:t>‹#›</a:t>
            </a:fld>
            <a:endParaRPr lang="it-IT" altLang="it-IT"/>
          </a:p>
        </p:txBody>
      </p:sp>
    </p:spTree>
    <p:extLst>
      <p:ext uri="{BB962C8B-B14F-4D97-AF65-F5344CB8AC3E}">
        <p14:creationId xmlns:p14="http://schemas.microsoft.com/office/powerpoint/2010/main" val="1714779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vl1pPr>
          </a:lstStyle>
          <a:p>
            <a:fld id="{65ACC959-8112-49CC-9A6C-62B6F997AE9F}" type="datetimeFigureOut">
              <a:rPr lang="it-IT" altLang="it-IT"/>
              <a:pPr/>
              <a:t>18/03/2021</a:t>
            </a:fld>
            <a:endParaRPr lang="it-IT" altLang="it-IT"/>
          </a:p>
        </p:txBody>
      </p:sp>
      <p:sp>
        <p:nvSpPr>
          <p:cNvPr id="4" name="Footer Placeholder 3"/>
          <p:cNvSpPr>
            <a:spLocks noGrp="1"/>
          </p:cNvSpPr>
          <p:nvPr>
            <p:ph type="ftr" sz="quarter" idx="11"/>
          </p:nvPr>
        </p:nvSpPr>
        <p:spPr/>
        <p:txBody>
          <a:bodyPr/>
          <a:lstStyle>
            <a:lvl1pPr>
              <a:defRPr/>
            </a:lvl1pPr>
          </a:lstStyle>
          <a:p>
            <a:endParaRPr lang="it-IT" altLang="it-IT"/>
          </a:p>
        </p:txBody>
      </p:sp>
      <p:sp>
        <p:nvSpPr>
          <p:cNvPr id="5" name="Slide Number Placeholder 4"/>
          <p:cNvSpPr>
            <a:spLocks noGrp="1"/>
          </p:cNvSpPr>
          <p:nvPr>
            <p:ph type="sldNum" sz="quarter" idx="12"/>
          </p:nvPr>
        </p:nvSpPr>
        <p:spPr/>
        <p:txBody>
          <a:bodyPr/>
          <a:lstStyle>
            <a:lvl1pPr>
              <a:defRPr/>
            </a:lvl1pPr>
          </a:lstStyle>
          <a:p>
            <a:fld id="{C35C1B7E-8ACC-4846-A54A-15B796114D80}" type="slidenum">
              <a:rPr lang="it-IT" altLang="it-IT"/>
              <a:pPr/>
              <a:t>‹#›</a:t>
            </a:fld>
            <a:endParaRPr lang="it-IT" altLang="it-IT"/>
          </a:p>
        </p:txBody>
      </p:sp>
    </p:spTree>
    <p:extLst>
      <p:ext uri="{BB962C8B-B14F-4D97-AF65-F5344CB8AC3E}">
        <p14:creationId xmlns:p14="http://schemas.microsoft.com/office/powerpoint/2010/main" val="1949025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49FD0A5-4144-4217-92DD-638440AF5AA2}" type="datetimeFigureOut">
              <a:rPr lang="it-IT" altLang="it-IT"/>
              <a:pPr/>
              <a:t>18/03/2021</a:t>
            </a:fld>
            <a:endParaRPr lang="it-IT" altLang="it-IT"/>
          </a:p>
        </p:txBody>
      </p:sp>
      <p:sp>
        <p:nvSpPr>
          <p:cNvPr id="3" name="Footer Placeholder 2"/>
          <p:cNvSpPr>
            <a:spLocks noGrp="1"/>
          </p:cNvSpPr>
          <p:nvPr>
            <p:ph type="ftr" sz="quarter" idx="11"/>
          </p:nvPr>
        </p:nvSpPr>
        <p:spPr/>
        <p:txBody>
          <a:bodyPr/>
          <a:lstStyle>
            <a:lvl1pPr>
              <a:defRPr/>
            </a:lvl1pPr>
          </a:lstStyle>
          <a:p>
            <a:endParaRPr lang="it-IT" altLang="it-IT"/>
          </a:p>
        </p:txBody>
      </p:sp>
      <p:sp>
        <p:nvSpPr>
          <p:cNvPr id="4" name="Slide Number Placeholder 3"/>
          <p:cNvSpPr>
            <a:spLocks noGrp="1"/>
          </p:cNvSpPr>
          <p:nvPr>
            <p:ph type="sldNum" sz="quarter" idx="12"/>
          </p:nvPr>
        </p:nvSpPr>
        <p:spPr/>
        <p:txBody>
          <a:bodyPr/>
          <a:lstStyle>
            <a:lvl1pPr>
              <a:defRPr/>
            </a:lvl1pPr>
          </a:lstStyle>
          <a:p>
            <a:fld id="{DB20C014-C908-4294-94D5-EF4E9164C058}" type="slidenum">
              <a:rPr lang="it-IT" altLang="it-IT"/>
              <a:pPr/>
              <a:t>‹#›</a:t>
            </a:fld>
            <a:endParaRPr lang="it-IT" altLang="it-IT"/>
          </a:p>
        </p:txBody>
      </p:sp>
    </p:spTree>
    <p:extLst>
      <p:ext uri="{BB962C8B-B14F-4D97-AF65-F5344CB8AC3E}">
        <p14:creationId xmlns:p14="http://schemas.microsoft.com/office/powerpoint/2010/main" val="1701284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DA2081B-9F6C-482E-AB50-1C9B87E1E13B}" type="datetimeFigureOut">
              <a:rPr lang="it-IT" altLang="it-IT"/>
              <a:pPr/>
              <a:t>18/03/2021</a:t>
            </a:fld>
            <a:endParaRPr lang="it-IT" altLang="it-IT"/>
          </a:p>
        </p:txBody>
      </p:sp>
      <p:sp>
        <p:nvSpPr>
          <p:cNvPr id="6" name="Footer Placeholder 5"/>
          <p:cNvSpPr>
            <a:spLocks noGrp="1"/>
          </p:cNvSpPr>
          <p:nvPr>
            <p:ph type="ftr" sz="quarter" idx="11"/>
          </p:nvPr>
        </p:nvSpPr>
        <p:spPr/>
        <p:txBody>
          <a:bodyPr/>
          <a:lstStyle>
            <a:lvl1pPr>
              <a:defRPr/>
            </a:lvl1pPr>
          </a:lstStyle>
          <a:p>
            <a:endParaRPr lang="it-IT" altLang="it-IT"/>
          </a:p>
        </p:txBody>
      </p:sp>
      <p:sp>
        <p:nvSpPr>
          <p:cNvPr id="7" name="Slide Number Placeholder 6"/>
          <p:cNvSpPr>
            <a:spLocks noGrp="1"/>
          </p:cNvSpPr>
          <p:nvPr>
            <p:ph type="sldNum" sz="quarter" idx="12"/>
          </p:nvPr>
        </p:nvSpPr>
        <p:spPr/>
        <p:txBody>
          <a:bodyPr/>
          <a:lstStyle>
            <a:lvl1pPr>
              <a:defRPr/>
            </a:lvl1pPr>
          </a:lstStyle>
          <a:p>
            <a:fld id="{BFEC0705-D286-47B4-A6A3-BDB4DB90CAFB}" type="slidenum">
              <a:rPr lang="it-IT" altLang="it-IT"/>
              <a:pPr/>
              <a:t>‹#›</a:t>
            </a:fld>
            <a:endParaRPr lang="it-IT" altLang="it-IT"/>
          </a:p>
        </p:txBody>
      </p:sp>
    </p:spTree>
    <p:extLst>
      <p:ext uri="{BB962C8B-B14F-4D97-AF65-F5344CB8AC3E}">
        <p14:creationId xmlns:p14="http://schemas.microsoft.com/office/powerpoint/2010/main" val="2450046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B298048-3D5E-43DD-BF80-ECD1342FE624}" type="datetimeFigureOut">
              <a:rPr lang="it-IT" altLang="it-IT"/>
              <a:pPr/>
              <a:t>18/03/2021</a:t>
            </a:fld>
            <a:endParaRPr lang="it-IT" altLang="it-IT"/>
          </a:p>
        </p:txBody>
      </p:sp>
      <p:sp>
        <p:nvSpPr>
          <p:cNvPr id="6" name="Footer Placeholder 5"/>
          <p:cNvSpPr>
            <a:spLocks noGrp="1"/>
          </p:cNvSpPr>
          <p:nvPr>
            <p:ph type="ftr" sz="quarter" idx="11"/>
          </p:nvPr>
        </p:nvSpPr>
        <p:spPr/>
        <p:txBody>
          <a:bodyPr/>
          <a:lstStyle>
            <a:lvl1pPr>
              <a:defRPr/>
            </a:lvl1pPr>
          </a:lstStyle>
          <a:p>
            <a:endParaRPr lang="it-IT" altLang="it-IT"/>
          </a:p>
        </p:txBody>
      </p:sp>
      <p:sp>
        <p:nvSpPr>
          <p:cNvPr id="7" name="Slide Number Placeholder 6"/>
          <p:cNvSpPr>
            <a:spLocks noGrp="1"/>
          </p:cNvSpPr>
          <p:nvPr>
            <p:ph type="sldNum" sz="quarter" idx="12"/>
          </p:nvPr>
        </p:nvSpPr>
        <p:spPr/>
        <p:txBody>
          <a:bodyPr/>
          <a:lstStyle>
            <a:lvl1pPr>
              <a:defRPr/>
            </a:lvl1pPr>
          </a:lstStyle>
          <a:p>
            <a:fld id="{46513584-9908-48D7-89DE-A1EE0502E3BD}" type="slidenum">
              <a:rPr lang="it-IT" altLang="it-IT"/>
              <a:pPr/>
              <a:t>‹#›</a:t>
            </a:fld>
            <a:endParaRPr lang="it-IT" altLang="it-IT"/>
          </a:p>
        </p:txBody>
      </p:sp>
    </p:spTree>
    <p:extLst>
      <p:ext uri="{BB962C8B-B14F-4D97-AF65-F5344CB8AC3E}">
        <p14:creationId xmlns:p14="http://schemas.microsoft.com/office/powerpoint/2010/main" val="4257530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Click to edit Master title style</a:t>
            </a:r>
          </a:p>
        </p:txBody>
      </p:sp>
      <p:sp>
        <p:nvSpPr>
          <p:cNvPr id="532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
        <p:nvSpPr>
          <p:cNvPr id="532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fld id="{F6BA4E78-A060-43D9-ADB5-059C2CADCAA8}" type="datetimeFigureOut">
              <a:rPr lang="it-IT" altLang="it-IT"/>
              <a:pPr/>
              <a:t>18/03/2021</a:t>
            </a:fld>
            <a:endParaRPr lang="it-IT" altLang="it-IT"/>
          </a:p>
        </p:txBody>
      </p:sp>
      <p:sp>
        <p:nvSpPr>
          <p:cNvPr id="532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it-IT" altLang="it-IT"/>
          </a:p>
        </p:txBody>
      </p:sp>
      <p:sp>
        <p:nvSpPr>
          <p:cNvPr id="532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CD455396-04D9-4576-840D-A7F1B6CDF146}" type="slidenum">
              <a:rPr lang="it-IT" altLang="it-IT"/>
              <a:pPr/>
              <a:t>‹#›</a:t>
            </a:fld>
            <a:endParaRPr lang="it-IT" altLang="it-IT"/>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a:grpSpLocks/>
          </p:cNvGrpSpPr>
          <p:nvPr/>
        </p:nvGrpSpPr>
        <p:grpSpPr bwMode="auto">
          <a:xfrm>
            <a:off x="60325" y="5899150"/>
            <a:ext cx="4324350" cy="1009650"/>
            <a:chOff x="468" y="3786"/>
            <a:chExt cx="2724" cy="636"/>
          </a:xfrm>
        </p:grpSpPr>
        <p:sp>
          <p:nvSpPr>
            <p:cNvPr id="54275" name="Text Box 4"/>
            <p:cNvSpPr txBox="1">
              <a:spLocks noChangeArrowheads="1"/>
            </p:cNvSpPr>
            <p:nvPr/>
          </p:nvSpPr>
          <p:spPr bwMode="auto">
            <a:xfrm>
              <a:off x="516" y="3945"/>
              <a:ext cx="26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eaLnBrk="1" hangingPunct="1"/>
              <a:r>
                <a:rPr lang="en-US" altLang="it-IT" sz="2800" b="1">
                  <a:solidFill>
                    <a:srgbClr val="000090"/>
                  </a:solidFill>
                  <a:latin typeface="Arial" panose="020B0604020202020204" pitchFamily="34" charset="0"/>
                </a:rPr>
                <a:t>prof. Carlo Fantoni</a:t>
              </a:r>
            </a:p>
          </p:txBody>
        </p:sp>
        <p:pic>
          <p:nvPicPr>
            <p:cNvPr id="54276" name="Picture 4" descr="logo"/>
            <p:cNvPicPr>
              <a:picLocks noChangeAspect="1" noChangeArrowheads="1"/>
            </p:cNvPicPr>
            <p:nvPr/>
          </p:nvPicPr>
          <p:blipFill>
            <a:blip r:embed="rId3">
              <a:extLst>
                <a:ext uri="{28A0092B-C50C-407E-A947-70E740481C1C}">
                  <a14:useLocalDpi xmlns:a14="http://schemas.microsoft.com/office/drawing/2010/main" val="0"/>
                </a:ext>
              </a:extLst>
            </a:blip>
            <a:srcRect r="72050"/>
            <a:stretch>
              <a:fillRect/>
            </a:stretch>
          </p:blipFill>
          <p:spPr bwMode="auto">
            <a:xfrm>
              <a:off x="468" y="3786"/>
              <a:ext cx="507" cy="636"/>
            </a:xfrm>
            <a:prstGeom prst="rect">
              <a:avLst/>
            </a:prstGeom>
            <a:noFill/>
            <a:extLst>
              <a:ext uri="{909E8E84-426E-40DD-AFC4-6F175D3DCCD1}">
                <a14:hiddenFill xmlns:a14="http://schemas.microsoft.com/office/drawing/2010/main">
                  <a:solidFill>
                    <a:srgbClr val="FFFFFF"/>
                  </a:solidFill>
                </a14:hiddenFill>
              </a:ext>
            </a:extLst>
          </p:spPr>
        </p:pic>
      </p:grpSp>
      <p:pic>
        <p:nvPicPr>
          <p:cNvPr id="5428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595702"/>
            <a:ext cx="4686300" cy="329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6"/>
          <p:cNvSpPr>
            <a:spLocks noGrp="1" noChangeArrowheads="1"/>
          </p:cNvSpPr>
          <p:nvPr>
            <p:ph type="ctrTitle"/>
          </p:nvPr>
        </p:nvSpPr>
        <p:spPr>
          <a:xfrm>
            <a:off x="136525" y="89618"/>
            <a:ext cx="8975725" cy="1470025"/>
          </a:xfrm>
        </p:spPr>
        <p:txBody>
          <a:bodyPr anchor="ctr"/>
          <a:lstStyle/>
          <a:p>
            <a:pPr eaLnBrk="1" hangingPunct="1">
              <a:lnSpc>
                <a:spcPct val="85000"/>
              </a:lnSpc>
            </a:pPr>
            <a:r>
              <a:rPr lang="it-IT" altLang="it-IT" sz="4000" dirty="0" smtClean="0">
                <a:solidFill>
                  <a:srgbClr val="000090"/>
                </a:solidFill>
              </a:rPr>
              <a:t>Psicologia dei processi cognitivi 1</a:t>
            </a:r>
            <a:br>
              <a:rPr lang="it-IT" altLang="it-IT" sz="4000" dirty="0" smtClean="0">
                <a:solidFill>
                  <a:srgbClr val="000090"/>
                </a:solidFill>
              </a:rPr>
            </a:br>
            <a:r>
              <a:rPr lang="it-IT" altLang="it-IT" sz="4000" b="1" dirty="0" smtClean="0">
                <a:solidFill>
                  <a:srgbClr val="000090"/>
                </a:solidFill>
              </a:rPr>
              <a:t>Percezione 042PS-2</a:t>
            </a:r>
            <a:r>
              <a:rPr lang="it-IT" altLang="it-IT" sz="4000" dirty="0" smtClean="0">
                <a:solidFill>
                  <a:schemeClr val="accent2"/>
                </a:solidFill>
              </a:rPr>
              <a:t/>
            </a:r>
            <a:br>
              <a:rPr lang="it-IT" altLang="it-IT" sz="4000" dirty="0" smtClean="0">
                <a:solidFill>
                  <a:schemeClr val="accent2"/>
                </a:solidFill>
              </a:rPr>
            </a:br>
            <a:endParaRPr lang="it-IT" altLang="it-IT" sz="3600" dirty="0" smtClean="0"/>
          </a:p>
        </p:txBody>
      </p:sp>
      <p:sp>
        <p:nvSpPr>
          <p:cNvPr id="54280" name="Rectangle 8"/>
          <p:cNvSpPr>
            <a:spLocks noChangeArrowheads="1"/>
          </p:cNvSpPr>
          <p:nvPr/>
        </p:nvSpPr>
        <p:spPr bwMode="auto">
          <a:xfrm>
            <a:off x="4384675" y="1454875"/>
            <a:ext cx="4803774" cy="3046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0" tIns="0" rIns="0" bIns="0">
            <a:spAutoFit/>
          </a:bodyPr>
          <a:lstStyle>
            <a:lvl1pPr marL="342900" indent="-342900" eaLnBrk="0" hangingPunct="0">
              <a:defRPr sz="2400">
                <a:solidFill>
                  <a:schemeClr val="tx1"/>
                </a:solidFill>
                <a:latin typeface="Times" panose="02020603050405020304" pitchFamily="18" charset="0"/>
                <a:ea typeface="MS PGothic" panose="020B0600070205080204" pitchFamily="34" charset="-128"/>
              </a:defRPr>
            </a:lvl1pPr>
            <a:lvl2pPr marL="800100" indent="-342900" eaLnBrk="0" hangingPunct="0">
              <a:defRPr sz="2400">
                <a:solidFill>
                  <a:schemeClr val="tx1"/>
                </a:solidFill>
                <a:latin typeface="Times" panose="02020603050405020304" pitchFamily="18" charset="0"/>
                <a:ea typeface="MS PGothic" panose="020B0600070205080204" pitchFamily="34" charset="-128"/>
              </a:defRPr>
            </a:lvl2pPr>
            <a:lvl3pPr marL="1257300" indent="-342900" eaLnBrk="0" hangingPunct="0">
              <a:defRPr sz="2400">
                <a:solidFill>
                  <a:schemeClr val="tx1"/>
                </a:solidFill>
                <a:latin typeface="Times" panose="02020603050405020304" pitchFamily="18" charset="0"/>
                <a:ea typeface="MS PGothic" panose="020B0600070205080204" pitchFamily="34" charset="-128"/>
              </a:defRPr>
            </a:lvl3pPr>
            <a:lvl4pPr marL="1714500" indent="-342900" eaLnBrk="0" hangingPunct="0">
              <a:defRPr sz="2400">
                <a:solidFill>
                  <a:schemeClr val="tx1"/>
                </a:solidFill>
                <a:latin typeface="Times" panose="02020603050405020304" pitchFamily="18" charset="0"/>
                <a:ea typeface="MS PGothic" panose="020B0600070205080204" pitchFamily="34" charset="-128"/>
              </a:defRPr>
            </a:lvl4pPr>
            <a:lvl5pPr marL="2171700" indent="-342900" eaLnBrk="0" hangingPunct="0">
              <a:defRPr sz="2400">
                <a:solidFill>
                  <a:schemeClr val="tx1"/>
                </a:solidFill>
                <a:latin typeface="Times" panose="02020603050405020304" pitchFamily="18" charset="0"/>
                <a:ea typeface="MS PGothic" panose="020B0600070205080204" pitchFamily="34" charset="-128"/>
              </a:defRPr>
            </a:lvl5pPr>
            <a:lvl6pPr marL="26289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861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5433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40005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it-IT" altLang="it-IT" b="1" dirty="0">
                <a:latin typeface="Arial" panose="020B0604020202020204" pitchFamily="34" charset="0"/>
              </a:rPr>
              <a:t>Lezione 5</a:t>
            </a:r>
          </a:p>
          <a:p>
            <a:pPr algn="ctr" eaLnBrk="1" hangingPunct="1"/>
            <a:r>
              <a:rPr lang="it-IT" altLang="it-IT" b="1" dirty="0" smtClean="0">
                <a:latin typeface="Arial" panose="020B0604020202020204" pitchFamily="34" charset="0"/>
              </a:rPr>
              <a:t>18/03/2021</a:t>
            </a:r>
          </a:p>
          <a:p>
            <a:pPr algn="ctr" eaLnBrk="1" hangingPunct="1"/>
            <a:endParaRPr lang="it-IT" altLang="it-IT" b="1" dirty="0">
              <a:latin typeface="Arial" panose="020B0604020202020204" pitchFamily="34" charset="0"/>
            </a:endParaRPr>
          </a:p>
          <a:p>
            <a:pPr eaLnBrk="1" hangingPunct="1">
              <a:buFontTx/>
              <a:buChar char="•"/>
            </a:pPr>
            <a:r>
              <a:rPr lang="it-IT" altLang="it-IT" sz="1400" dirty="0">
                <a:latin typeface="Arial" panose="020B0604020202020204" pitchFamily="34" charset="0"/>
              </a:rPr>
              <a:t>convergenza e antagonismo center-sorround</a:t>
            </a:r>
          </a:p>
          <a:p>
            <a:pPr eaLnBrk="1" hangingPunct="1">
              <a:buFontTx/>
              <a:buChar char="•"/>
            </a:pPr>
            <a:r>
              <a:rPr lang="it-IT" altLang="it-IT" sz="1400" dirty="0" smtClean="0">
                <a:latin typeface="Arial" panose="020B0604020202020204" pitchFamily="34" charset="0"/>
              </a:rPr>
              <a:t>La reina, </a:t>
            </a:r>
          </a:p>
          <a:p>
            <a:pPr eaLnBrk="1" hangingPunct="1">
              <a:buFontTx/>
              <a:buChar char="•"/>
            </a:pPr>
            <a:r>
              <a:rPr lang="it-IT" altLang="it-IT" sz="1400" dirty="0" smtClean="0">
                <a:latin typeface="Arial" panose="020B0604020202020204" pitchFamily="34" charset="0"/>
              </a:rPr>
              <a:t>la trasmissione dei segnali nervosi</a:t>
            </a:r>
          </a:p>
          <a:p>
            <a:pPr eaLnBrk="1" hangingPunct="1">
              <a:buFontTx/>
              <a:buChar char="•"/>
            </a:pPr>
            <a:r>
              <a:rPr lang="it-IT" altLang="it-IT" sz="1400" dirty="0" smtClean="0">
                <a:latin typeface="Arial" panose="020B0604020202020204" pitchFamily="34" charset="0"/>
              </a:rPr>
              <a:t>Convergenza</a:t>
            </a:r>
          </a:p>
          <a:p>
            <a:pPr eaLnBrk="1" hangingPunct="1">
              <a:buFontTx/>
              <a:buChar char="•"/>
            </a:pPr>
            <a:r>
              <a:rPr lang="it-IT" altLang="it-IT" sz="1400" dirty="0" smtClean="0">
                <a:latin typeface="Arial" panose="020B0604020202020204" pitchFamily="34" charset="0"/>
              </a:rPr>
              <a:t>Architettura gerarchica del sistema visivo centrale</a:t>
            </a:r>
          </a:p>
          <a:p>
            <a:pPr eaLnBrk="1" hangingPunct="1">
              <a:buFontTx/>
              <a:buChar char="•"/>
            </a:pPr>
            <a:r>
              <a:rPr lang="it-IT" altLang="it-IT" sz="1400" dirty="0" smtClean="0">
                <a:latin typeface="Arial" panose="020B0604020202020204" pitchFamily="34" charset="0"/>
              </a:rPr>
              <a:t>cellule </a:t>
            </a:r>
            <a:r>
              <a:rPr lang="it-IT" altLang="it-IT" sz="1400" dirty="0">
                <a:latin typeface="Arial" panose="020B0604020202020204" pitchFamily="34" charset="0"/>
              </a:rPr>
              <a:t>semplici, complesse ed end-stopped</a:t>
            </a:r>
          </a:p>
          <a:p>
            <a:pPr eaLnBrk="1" hangingPunct="1">
              <a:buFontTx/>
              <a:buChar char="•"/>
            </a:pPr>
            <a:r>
              <a:rPr lang="it-IT" altLang="it-IT" sz="1400" dirty="0">
                <a:latin typeface="Arial" panose="020B0604020202020204" pitchFamily="34" charset="0"/>
              </a:rPr>
              <a:t>feature nets</a:t>
            </a:r>
          </a:p>
          <a:p>
            <a:pPr eaLnBrk="1" hangingPunct="1">
              <a:buFontTx/>
              <a:buChar char="•"/>
            </a:pPr>
            <a:r>
              <a:rPr lang="it-IT" altLang="it-IT" sz="1400" dirty="0">
                <a:latin typeface="Arial" panose="020B0604020202020204" pitchFamily="34" charset="0"/>
              </a:rPr>
              <a:t>il Pandemonium</a:t>
            </a:r>
          </a:p>
          <a:p>
            <a:pPr eaLnBrk="1" hangingPunct="1">
              <a:buFontTx/>
              <a:buChar char="•"/>
            </a:pPr>
            <a:r>
              <a:rPr lang="it-IT" altLang="it-IT" sz="1400" dirty="0" smtClean="0">
                <a:latin typeface="Arial" panose="020B0604020202020204" pitchFamily="34" charset="0"/>
              </a:rPr>
              <a:t>Un modello strutturale della </a:t>
            </a:r>
            <a:r>
              <a:rPr lang="it-IT" altLang="it-IT" sz="1400" dirty="0" smtClean="0">
                <a:latin typeface="Arial" panose="020B0604020202020204" pitchFamily="34" charset="0"/>
              </a:rPr>
              <a:t>visione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20620"/>
          <a:stretch/>
        </p:blipFill>
        <p:spPr>
          <a:xfrm rot="5400000">
            <a:off x="2398151" y="1153172"/>
            <a:ext cx="3253900" cy="2317120"/>
          </a:xfrm>
          <a:prstGeom prst="rect">
            <a:avLst/>
          </a:prstGeom>
        </p:spPr>
      </p:pic>
      <p:sp>
        <p:nvSpPr>
          <p:cNvPr id="7" name="Rectangle 9"/>
          <p:cNvSpPr txBox="1">
            <a:spLocks noChangeArrowheads="1"/>
          </p:cNvSpPr>
          <p:nvPr/>
        </p:nvSpPr>
        <p:spPr bwMode="auto">
          <a:xfrm>
            <a:off x="91571" y="23408"/>
            <a:ext cx="856500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it-IT" sz="3600" dirty="0">
                <a:solidFill>
                  <a:srgbClr val="3333CC"/>
                </a:solidFill>
              </a:rPr>
              <a:t>c</a:t>
            </a:r>
            <a:r>
              <a:rPr lang="it-IT" sz="3600" dirty="0" smtClean="0">
                <a:solidFill>
                  <a:srgbClr val="3333CC"/>
                </a:solidFill>
              </a:rPr>
              <a:t>orteccia visiva V1:</a:t>
            </a:r>
          </a:p>
          <a:p>
            <a:pPr algn="l"/>
            <a:r>
              <a:rPr lang="it-IT" sz="3600" dirty="0">
                <a:solidFill>
                  <a:srgbClr val="3333CC"/>
                </a:solidFill>
              </a:rPr>
              <a:t>cellula </a:t>
            </a:r>
            <a:r>
              <a:rPr lang="it-IT" sz="3600" dirty="0" smtClean="0">
                <a:solidFill>
                  <a:srgbClr val="3333CC"/>
                </a:solidFill>
              </a:rPr>
              <a:t>semplice </a:t>
            </a:r>
            <a:r>
              <a:rPr lang="it-IT" sz="3600" i="1" dirty="0" smtClean="0">
                <a:solidFill>
                  <a:srgbClr val="3333CC"/>
                </a:solidFill>
                <a:latin typeface="Arial"/>
                <a:cs typeface="Arial"/>
              </a:rPr>
              <a:t>side-by-side</a:t>
            </a:r>
            <a:endParaRPr lang="en-GB" sz="3600" dirty="0">
              <a:solidFill>
                <a:srgbClr val="FFC000"/>
              </a:solidFill>
              <a:latin typeface="Arial"/>
              <a:cs typeface="Arial"/>
            </a:endParaRPr>
          </a:p>
        </p:txBody>
      </p:sp>
      <p:pic>
        <p:nvPicPr>
          <p:cNvPr id="2" name="Picture 1"/>
          <p:cNvPicPr>
            <a:picLocks noChangeAspect="1"/>
          </p:cNvPicPr>
          <p:nvPr/>
        </p:nvPicPr>
        <p:blipFill>
          <a:blip r:embed="rId4"/>
          <a:stretch>
            <a:fillRect/>
          </a:stretch>
        </p:blipFill>
        <p:spPr>
          <a:xfrm>
            <a:off x="0" y="4178166"/>
            <a:ext cx="9144000" cy="2614897"/>
          </a:xfrm>
          <a:prstGeom prst="rect">
            <a:avLst/>
          </a:prstGeom>
        </p:spPr>
      </p:pic>
    </p:spTree>
    <p:extLst>
      <p:ext uri="{BB962C8B-B14F-4D97-AF65-F5344CB8AC3E}">
        <p14:creationId xmlns:p14="http://schemas.microsoft.com/office/powerpoint/2010/main" val="148857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20620"/>
          <a:stretch/>
        </p:blipFill>
        <p:spPr>
          <a:xfrm rot="5400000">
            <a:off x="2398151" y="1153172"/>
            <a:ext cx="3253900" cy="2317120"/>
          </a:xfrm>
          <a:prstGeom prst="rect">
            <a:avLst/>
          </a:prstGeom>
        </p:spPr>
      </p:pic>
      <p:sp>
        <p:nvSpPr>
          <p:cNvPr id="7" name="Rectangle 9"/>
          <p:cNvSpPr txBox="1">
            <a:spLocks noChangeArrowheads="1"/>
          </p:cNvSpPr>
          <p:nvPr/>
        </p:nvSpPr>
        <p:spPr bwMode="auto">
          <a:xfrm>
            <a:off x="91571" y="23408"/>
            <a:ext cx="856500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endParaRPr lang="en-GB" sz="3600" dirty="0">
              <a:solidFill>
                <a:srgbClr val="FFC000"/>
              </a:solidFill>
              <a:latin typeface="Arial"/>
              <a:cs typeface="Arial"/>
            </a:endParaRPr>
          </a:p>
        </p:txBody>
      </p:sp>
      <p:pic>
        <p:nvPicPr>
          <p:cNvPr id="5" name="Picture 4"/>
          <p:cNvPicPr>
            <a:picLocks noChangeAspect="1"/>
          </p:cNvPicPr>
          <p:nvPr/>
        </p:nvPicPr>
        <p:blipFill>
          <a:blip r:embed="rId4"/>
          <a:stretch>
            <a:fillRect/>
          </a:stretch>
        </p:blipFill>
        <p:spPr>
          <a:xfrm>
            <a:off x="4986462" y="1132331"/>
            <a:ext cx="3437065" cy="2585428"/>
          </a:xfrm>
          <a:prstGeom prst="rect">
            <a:avLst/>
          </a:prstGeom>
        </p:spPr>
      </p:pic>
      <p:pic>
        <p:nvPicPr>
          <p:cNvPr id="8" name="Picture 7"/>
          <p:cNvPicPr>
            <a:picLocks noChangeAspect="1"/>
          </p:cNvPicPr>
          <p:nvPr/>
        </p:nvPicPr>
        <p:blipFill>
          <a:blip r:embed="rId5"/>
          <a:stretch>
            <a:fillRect/>
          </a:stretch>
        </p:blipFill>
        <p:spPr>
          <a:xfrm>
            <a:off x="5708051" y="3030623"/>
            <a:ext cx="1993885" cy="4352204"/>
          </a:xfrm>
          <a:prstGeom prst="rect">
            <a:avLst/>
          </a:prstGeom>
        </p:spPr>
      </p:pic>
      <p:pic>
        <p:nvPicPr>
          <p:cNvPr id="11" name="Picture 10"/>
          <p:cNvPicPr>
            <a:picLocks noChangeAspect="1"/>
          </p:cNvPicPr>
          <p:nvPr/>
        </p:nvPicPr>
        <p:blipFill rotWithShape="1">
          <a:blip r:embed="rId6"/>
          <a:srcRect l="36508" t="14491" r="56825" b="55169"/>
          <a:stretch/>
        </p:blipFill>
        <p:spPr>
          <a:xfrm>
            <a:off x="2936279" y="3717759"/>
            <a:ext cx="2156436" cy="2977933"/>
          </a:xfrm>
          <a:prstGeom prst="rect">
            <a:avLst/>
          </a:prstGeom>
        </p:spPr>
      </p:pic>
      <p:pic>
        <p:nvPicPr>
          <p:cNvPr id="9" name="Picture 8"/>
          <p:cNvPicPr>
            <a:picLocks noChangeAspect="1"/>
          </p:cNvPicPr>
          <p:nvPr/>
        </p:nvPicPr>
        <p:blipFill rotWithShape="1">
          <a:blip r:embed="rId7"/>
          <a:srcRect l="19841" t="16726" r="65714" b="21025"/>
          <a:stretch/>
        </p:blipFill>
        <p:spPr>
          <a:xfrm>
            <a:off x="481492" y="2597711"/>
            <a:ext cx="1995128" cy="2609014"/>
          </a:xfrm>
          <a:prstGeom prst="rect">
            <a:avLst/>
          </a:prstGeom>
        </p:spPr>
      </p:pic>
      <p:sp>
        <p:nvSpPr>
          <p:cNvPr id="12" name="Rectangle 9"/>
          <p:cNvSpPr txBox="1">
            <a:spLocks noChangeArrowheads="1"/>
          </p:cNvSpPr>
          <p:nvPr/>
        </p:nvSpPr>
        <p:spPr bwMode="auto">
          <a:xfrm>
            <a:off x="-478971" y="23408"/>
            <a:ext cx="10274129" cy="839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it-IT"/>
            </a:defPPr>
            <a:lvl1pPr>
              <a:defRPr sz="3600">
                <a:solidFill>
                  <a:srgbClr val="3333CC"/>
                </a:solidFill>
                <a:latin typeface="+mj-lt"/>
                <a:ea typeface="+mj-ea"/>
                <a:cs typeface="+mj-cs"/>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ctr"/>
            <a:r>
              <a:rPr lang="it-IT" dirty="0"/>
              <a:t>gallina vista con 1 solo orientamento </a:t>
            </a:r>
            <a:endParaRPr lang="en-GB" dirty="0"/>
          </a:p>
        </p:txBody>
      </p:sp>
    </p:spTree>
    <p:extLst>
      <p:ext uri="{BB962C8B-B14F-4D97-AF65-F5344CB8AC3E}">
        <p14:creationId xmlns:p14="http://schemas.microsoft.com/office/powerpoint/2010/main" val="326285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txBox="1">
            <a:spLocks noChangeArrowheads="1"/>
          </p:cNvSpPr>
          <p:nvPr/>
        </p:nvSpPr>
        <p:spPr bwMode="auto">
          <a:xfrm>
            <a:off x="0" y="2838947"/>
            <a:ext cx="9144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defPPr>
              <a:defRPr lang="it-IT"/>
            </a:defPPr>
            <a:lvl1pPr algn="ctr" eaLnBrk="0" hangingPunct="0">
              <a:buClr>
                <a:srgbClr val="FFFF00"/>
              </a:buClr>
              <a:buFont typeface="Wingdings" panose="05000000000000000000" pitchFamily="2" charset="2"/>
              <a:buNone/>
              <a:defRPr sz="4400">
                <a:solidFill>
                  <a:schemeClr val="accent2"/>
                </a:solidFill>
                <a:latin typeface="Arial" panose="020B0604020202020204" pitchFamily="34" charset="0"/>
              </a:defRPr>
            </a:lvl1pPr>
          </a:lstStyle>
          <a:p>
            <a:r>
              <a:rPr lang="it-IT" altLang="it-IT" dirty="0" smtClean="0"/>
              <a:t>organizzazione in reti</a:t>
            </a:r>
          </a:p>
          <a:p>
            <a:r>
              <a:rPr lang="it-IT" altLang="it-IT" dirty="0" smtClean="0"/>
              <a:t>(feature nets)</a:t>
            </a:r>
            <a:endParaRPr lang="it-IT" altLang="it-IT" dirty="0"/>
          </a:p>
        </p:txBody>
      </p:sp>
    </p:spTree>
    <p:extLst>
      <p:ext uri="{BB962C8B-B14F-4D97-AF65-F5344CB8AC3E}">
        <p14:creationId xmlns:p14="http://schemas.microsoft.com/office/powerpoint/2010/main" val="1319147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64367"/>
          <a:stretch/>
        </p:blipFill>
        <p:spPr>
          <a:xfrm>
            <a:off x="3574396" y="3839220"/>
            <a:ext cx="1929258" cy="2815939"/>
          </a:xfrm>
          <a:prstGeom prst="rect">
            <a:avLst/>
          </a:prstGeom>
        </p:spPr>
      </p:pic>
      <p:pic>
        <p:nvPicPr>
          <p:cNvPr id="5" name="Picture 4"/>
          <p:cNvPicPr>
            <a:picLocks noChangeAspect="1"/>
          </p:cNvPicPr>
          <p:nvPr/>
        </p:nvPicPr>
        <p:blipFill rotWithShape="1">
          <a:blip r:embed="rId4"/>
          <a:srcRect t="27565"/>
          <a:stretch/>
        </p:blipFill>
        <p:spPr>
          <a:xfrm>
            <a:off x="-765543" y="1233377"/>
            <a:ext cx="6422065" cy="2649330"/>
          </a:xfrm>
          <a:prstGeom prst="rect">
            <a:avLst/>
          </a:prstGeom>
        </p:spPr>
      </p:pic>
      <p:sp>
        <p:nvSpPr>
          <p:cNvPr id="6" name="Rectangle 9"/>
          <p:cNvSpPr txBox="1">
            <a:spLocks noChangeArrowheads="1"/>
          </p:cNvSpPr>
          <p:nvPr/>
        </p:nvSpPr>
        <p:spPr bwMode="auto">
          <a:xfrm>
            <a:off x="289498" y="-41204"/>
            <a:ext cx="753606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it-IT" sz="3600" dirty="0">
                <a:solidFill>
                  <a:srgbClr val="3333CC"/>
                </a:solidFill>
                <a:latin typeface="Arial"/>
                <a:cs typeface="Arial"/>
              </a:rPr>
              <a:t>c</a:t>
            </a:r>
            <a:r>
              <a:rPr lang="it-IT" sz="3600" dirty="0" smtClean="0">
                <a:solidFill>
                  <a:srgbClr val="3333CC"/>
                </a:solidFill>
                <a:latin typeface="Arial"/>
                <a:cs typeface="Arial"/>
              </a:rPr>
              <a:t>olonne di orientamento in ipercolonne di posizione</a:t>
            </a:r>
            <a:endParaRPr lang="en-GB" sz="3600" dirty="0">
              <a:solidFill>
                <a:srgbClr val="FFC000"/>
              </a:solidFill>
              <a:latin typeface="Arial"/>
              <a:cs typeface="Arial"/>
            </a:endParaRPr>
          </a:p>
        </p:txBody>
      </p:sp>
      <p:sp>
        <p:nvSpPr>
          <p:cNvPr id="10" name="Rectangle 10"/>
          <p:cNvSpPr>
            <a:spLocks noChangeArrowheads="1"/>
          </p:cNvSpPr>
          <p:nvPr/>
        </p:nvSpPr>
        <p:spPr bwMode="auto">
          <a:xfrm>
            <a:off x="55582" y="4123737"/>
            <a:ext cx="4006055"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74638" indent="-274638">
              <a:spcAft>
                <a:spcPct val="40000"/>
              </a:spcAft>
              <a:buClr>
                <a:schemeClr val="accent2"/>
              </a:buClr>
              <a:buFont typeface="Wingdings" charset="2"/>
              <a:buChar char="§"/>
            </a:pPr>
            <a:r>
              <a:rPr lang="it-IT" dirty="0">
                <a:latin typeface="Arial"/>
                <a:cs typeface="Arial"/>
              </a:rPr>
              <a:t>o</a:t>
            </a:r>
            <a:r>
              <a:rPr lang="it-IT" dirty="0" smtClean="0">
                <a:latin typeface="Arial"/>
                <a:cs typeface="Arial"/>
              </a:rPr>
              <a:t>gni ipercolonna di 1-mm sensibile ad una specifica posizione retinica contiene tutte le colonne-orientamento necessarie per rispondere  a tutti gli orientamenti</a:t>
            </a:r>
          </a:p>
        </p:txBody>
      </p:sp>
      <p:cxnSp>
        <p:nvCxnSpPr>
          <p:cNvPr id="3" name="Straight Arrow Connector 2"/>
          <p:cNvCxnSpPr/>
          <p:nvPr/>
        </p:nvCxnSpPr>
        <p:spPr bwMode="auto">
          <a:xfrm>
            <a:off x="5365629" y="5020573"/>
            <a:ext cx="1355752" cy="0"/>
          </a:xfrm>
          <a:prstGeom prst="straightConnector1">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8" name="Picture 7"/>
          <p:cNvPicPr>
            <a:picLocks noChangeAspect="1"/>
          </p:cNvPicPr>
          <p:nvPr/>
        </p:nvPicPr>
        <p:blipFill rotWithShape="1">
          <a:blip r:embed="rId5"/>
          <a:srcRect l="14025" r="5290"/>
          <a:stretch/>
        </p:blipFill>
        <p:spPr>
          <a:xfrm rot="16200000">
            <a:off x="5188599" y="2810698"/>
            <a:ext cx="5568016" cy="2413374"/>
          </a:xfrm>
          <a:prstGeom prst="rect">
            <a:avLst/>
          </a:prstGeom>
        </p:spPr>
      </p:pic>
      <p:sp>
        <p:nvSpPr>
          <p:cNvPr id="2" name="Cube 1"/>
          <p:cNvSpPr/>
          <p:nvPr/>
        </p:nvSpPr>
        <p:spPr bwMode="auto">
          <a:xfrm rot="10800000" flipV="1">
            <a:off x="7328854" y="4674291"/>
            <a:ext cx="1610196" cy="835572"/>
          </a:xfrm>
          <a:prstGeom prst="cube">
            <a:avLst>
              <a:gd name="adj" fmla="val 29861"/>
            </a:avLst>
          </a:prstGeom>
          <a:noFill/>
          <a:ln w="28575">
            <a:solidFill>
              <a:srgbClr val="FF0000"/>
            </a:solidFill>
          </a:ln>
          <a:effectLst/>
          <a:scene3d>
            <a:camera prst="orthographicFront">
              <a:rot lat="0" lon="20099970" rev="0"/>
            </a:camera>
            <a:lightRig rig="threePt" dir="t"/>
          </a:scene3d>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52302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wipe(left)">
                                      <p:cBhvr>
                                        <p:cTn id="3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build="p"/>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txBox="1">
            <a:spLocks noChangeArrowheads="1"/>
          </p:cNvSpPr>
          <p:nvPr/>
        </p:nvSpPr>
        <p:spPr bwMode="auto">
          <a:xfrm>
            <a:off x="65309" y="161061"/>
            <a:ext cx="9144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defPPr>
              <a:defRPr lang="it-IT"/>
            </a:defPPr>
            <a:lvl1pPr algn="ctr" eaLnBrk="0" hangingPunct="0">
              <a:buClr>
                <a:srgbClr val="FFFF00"/>
              </a:buClr>
              <a:buFont typeface="Wingdings" panose="05000000000000000000" pitchFamily="2" charset="2"/>
              <a:buNone/>
              <a:defRPr sz="4400">
                <a:solidFill>
                  <a:schemeClr val="accent2"/>
                </a:solidFill>
                <a:latin typeface="Arial" panose="020B0604020202020204" pitchFamily="34" charset="0"/>
              </a:defRPr>
            </a:lvl1pPr>
          </a:lstStyle>
          <a:p>
            <a:r>
              <a:rPr lang="it-IT" altLang="it-IT" dirty="0" smtClean="0"/>
              <a:t>ancora semplici </a:t>
            </a:r>
            <a:r>
              <a:rPr lang="it-IT" altLang="it-IT" i="1" dirty="0" smtClean="0"/>
              <a:t>feature detectors: </a:t>
            </a:r>
            <a:r>
              <a:rPr lang="it-IT" altLang="it-IT" dirty="0" smtClean="0"/>
              <a:t>cellule complesse</a:t>
            </a:r>
            <a:endParaRPr lang="it-IT" altLang="it-IT" dirty="0"/>
          </a:p>
        </p:txBody>
      </p:sp>
      <p:sp>
        <p:nvSpPr>
          <p:cNvPr id="5" name="Rectangle 10"/>
          <p:cNvSpPr>
            <a:spLocks noChangeArrowheads="1"/>
          </p:cNvSpPr>
          <p:nvPr/>
        </p:nvSpPr>
        <p:spPr bwMode="auto">
          <a:xfrm>
            <a:off x="330115" y="2107103"/>
            <a:ext cx="5571837" cy="3083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74638" indent="-274638">
              <a:spcAft>
                <a:spcPct val="40000"/>
              </a:spcAft>
              <a:buClr>
                <a:schemeClr val="accent2"/>
              </a:buClr>
              <a:buFont typeface="Wingdings" charset="2"/>
              <a:buChar char="§"/>
            </a:pPr>
            <a:r>
              <a:rPr lang="en-US" sz="3600" dirty="0" err="1" smtClean="0">
                <a:latin typeface="Arial"/>
              </a:rPr>
              <a:t>sensibili</a:t>
            </a:r>
            <a:r>
              <a:rPr lang="en-US" sz="3600" dirty="0" smtClean="0">
                <a:latin typeface="Arial"/>
              </a:rPr>
              <a:t> al </a:t>
            </a:r>
            <a:r>
              <a:rPr lang="en-US" sz="3600" dirty="0" err="1" smtClean="0">
                <a:latin typeface="Arial"/>
              </a:rPr>
              <a:t>movimento</a:t>
            </a:r>
            <a:r>
              <a:rPr lang="en-US" sz="3600" dirty="0" smtClean="0">
                <a:latin typeface="Arial"/>
              </a:rPr>
              <a:t> di </a:t>
            </a:r>
            <a:r>
              <a:rPr lang="en-US" sz="3600" dirty="0" err="1" smtClean="0">
                <a:latin typeface="Arial"/>
              </a:rPr>
              <a:t>una</a:t>
            </a:r>
            <a:r>
              <a:rPr lang="en-US" sz="3600" dirty="0" smtClean="0">
                <a:latin typeface="Arial"/>
              </a:rPr>
              <a:t> </a:t>
            </a:r>
            <a:r>
              <a:rPr lang="en-US" sz="3600" dirty="0" err="1" smtClean="0">
                <a:latin typeface="Arial"/>
              </a:rPr>
              <a:t>barra</a:t>
            </a:r>
            <a:r>
              <a:rPr lang="en-US" sz="3600" dirty="0" smtClean="0">
                <a:latin typeface="Arial"/>
              </a:rPr>
              <a:t> </a:t>
            </a:r>
            <a:r>
              <a:rPr lang="en-US" sz="3600" dirty="0" err="1" smtClean="0">
                <a:latin typeface="Arial"/>
              </a:rPr>
              <a:t>orientata</a:t>
            </a:r>
            <a:r>
              <a:rPr lang="en-US" sz="3600" dirty="0" smtClean="0">
                <a:latin typeface="Arial"/>
              </a:rPr>
              <a:t> </a:t>
            </a:r>
            <a:r>
              <a:rPr lang="en-US" sz="3600" dirty="0" err="1" smtClean="0">
                <a:latin typeface="Arial"/>
              </a:rPr>
              <a:t>lungo</a:t>
            </a:r>
            <a:r>
              <a:rPr lang="en-US" sz="3600" dirty="0" smtClean="0">
                <a:latin typeface="Arial"/>
              </a:rPr>
              <a:t> </a:t>
            </a:r>
            <a:r>
              <a:rPr lang="en-US" sz="3600" dirty="0" err="1" smtClean="0">
                <a:latin typeface="Arial"/>
              </a:rPr>
              <a:t>il</a:t>
            </a:r>
            <a:r>
              <a:rPr lang="en-US" sz="3600" dirty="0" smtClean="0">
                <a:latin typeface="Arial"/>
              </a:rPr>
              <a:t> campo </a:t>
            </a:r>
            <a:r>
              <a:rPr lang="en-US" sz="3600" dirty="0" err="1" smtClean="0">
                <a:latin typeface="Arial"/>
              </a:rPr>
              <a:t>recettivo</a:t>
            </a:r>
            <a:endParaRPr lang="en-US" sz="3600" dirty="0" smtClean="0">
              <a:latin typeface="Arial"/>
            </a:endParaRPr>
          </a:p>
          <a:p>
            <a:pPr marL="274638" indent="-274638">
              <a:spcAft>
                <a:spcPct val="40000"/>
              </a:spcAft>
              <a:buClr>
                <a:schemeClr val="accent2"/>
              </a:buClr>
              <a:buFont typeface="Wingdings" charset="2"/>
              <a:buChar char="§"/>
            </a:pPr>
            <a:r>
              <a:rPr lang="en-US" sz="3600" dirty="0" err="1">
                <a:latin typeface="Arial"/>
                <a:cs typeface="Arial"/>
              </a:rPr>
              <a:t>h</a:t>
            </a:r>
            <a:r>
              <a:rPr lang="en-US" sz="3600" dirty="0" err="1" smtClean="0">
                <a:latin typeface="Arial"/>
                <a:cs typeface="Arial"/>
              </a:rPr>
              <a:t>anno</a:t>
            </a:r>
            <a:r>
              <a:rPr lang="en-US" sz="3600" dirty="0" smtClean="0">
                <a:latin typeface="Arial"/>
                <a:cs typeface="Arial"/>
              </a:rPr>
              <a:t> </a:t>
            </a:r>
            <a:r>
              <a:rPr lang="en-US" sz="3600" dirty="0" err="1" smtClean="0">
                <a:latin typeface="Arial"/>
                <a:cs typeface="Arial"/>
              </a:rPr>
              <a:t>una</a:t>
            </a:r>
            <a:r>
              <a:rPr lang="en-US" sz="3600" dirty="0" smtClean="0">
                <a:latin typeface="Arial"/>
                <a:cs typeface="Arial"/>
              </a:rPr>
              <a:t> </a:t>
            </a:r>
            <a:r>
              <a:rPr lang="en-US" sz="3600" dirty="0" err="1" smtClean="0">
                <a:latin typeface="Arial"/>
                <a:cs typeface="Arial"/>
              </a:rPr>
              <a:t>direzione</a:t>
            </a:r>
            <a:r>
              <a:rPr lang="en-US" sz="3600" dirty="0" smtClean="0">
                <a:latin typeface="Arial"/>
                <a:cs typeface="Arial"/>
              </a:rPr>
              <a:t> </a:t>
            </a:r>
            <a:r>
              <a:rPr lang="en-US" sz="3600" dirty="0" err="1" smtClean="0">
                <a:latin typeface="Arial"/>
                <a:cs typeface="Arial"/>
              </a:rPr>
              <a:t>preferenziale</a:t>
            </a:r>
            <a:r>
              <a:rPr lang="en-US" sz="3600" dirty="0" smtClean="0">
                <a:latin typeface="Arial"/>
                <a:cs typeface="Arial"/>
              </a:rPr>
              <a:t> </a:t>
            </a:r>
            <a:endParaRPr lang="it-IT" sz="3600" dirty="0" smtClean="0">
              <a:latin typeface="Arial"/>
              <a:cs typeface="Arial"/>
            </a:endParaRPr>
          </a:p>
        </p:txBody>
      </p:sp>
      <p:pic>
        <p:nvPicPr>
          <p:cNvPr id="6" name="Picture 5"/>
          <p:cNvPicPr>
            <a:picLocks noChangeAspect="1"/>
          </p:cNvPicPr>
          <p:nvPr/>
        </p:nvPicPr>
        <p:blipFill rotWithShape="1">
          <a:blip r:embed="rId3"/>
          <a:srcRect b="82103"/>
          <a:stretch/>
        </p:blipFill>
        <p:spPr>
          <a:xfrm>
            <a:off x="5901952" y="1781784"/>
            <a:ext cx="2978893" cy="939646"/>
          </a:xfrm>
          <a:prstGeom prst="rect">
            <a:avLst/>
          </a:prstGeom>
        </p:spPr>
      </p:pic>
      <p:pic>
        <p:nvPicPr>
          <p:cNvPr id="7" name="Picture 6"/>
          <p:cNvPicPr>
            <a:picLocks noChangeAspect="1"/>
          </p:cNvPicPr>
          <p:nvPr/>
        </p:nvPicPr>
        <p:blipFill rotWithShape="1">
          <a:blip r:embed="rId3"/>
          <a:srcRect t="20733" b="56875"/>
          <a:stretch/>
        </p:blipFill>
        <p:spPr>
          <a:xfrm>
            <a:off x="5901951" y="2721430"/>
            <a:ext cx="2978893" cy="1175656"/>
          </a:xfrm>
          <a:prstGeom prst="rect">
            <a:avLst/>
          </a:prstGeom>
        </p:spPr>
      </p:pic>
      <p:grpSp>
        <p:nvGrpSpPr>
          <p:cNvPr id="16" name="Group 15"/>
          <p:cNvGrpSpPr/>
          <p:nvPr/>
        </p:nvGrpSpPr>
        <p:grpSpPr>
          <a:xfrm>
            <a:off x="5879725" y="3928279"/>
            <a:ext cx="3001119" cy="1397459"/>
            <a:chOff x="5879725" y="3928279"/>
            <a:chExt cx="3001119" cy="1397459"/>
          </a:xfrm>
        </p:grpSpPr>
        <p:pic>
          <p:nvPicPr>
            <p:cNvPr id="8" name="Picture 7"/>
            <p:cNvPicPr>
              <a:picLocks noChangeAspect="1"/>
            </p:cNvPicPr>
            <p:nvPr/>
          </p:nvPicPr>
          <p:blipFill rotWithShape="1">
            <a:blip r:embed="rId3"/>
            <a:srcRect t="47271" b="27019"/>
            <a:stretch/>
          </p:blipFill>
          <p:spPr>
            <a:xfrm>
              <a:off x="5901951" y="3928279"/>
              <a:ext cx="2978893" cy="1349829"/>
            </a:xfrm>
            <a:prstGeom prst="rect">
              <a:avLst/>
            </a:prstGeom>
          </p:spPr>
        </p:pic>
        <p:sp>
          <p:nvSpPr>
            <p:cNvPr id="15" name="Rectangle 14"/>
            <p:cNvSpPr/>
            <p:nvPr/>
          </p:nvSpPr>
          <p:spPr bwMode="auto">
            <a:xfrm>
              <a:off x="5879725" y="4836732"/>
              <a:ext cx="1087132" cy="48900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grpSp>
      <p:grpSp>
        <p:nvGrpSpPr>
          <p:cNvPr id="18" name="Group 17"/>
          <p:cNvGrpSpPr/>
          <p:nvPr/>
        </p:nvGrpSpPr>
        <p:grpSpPr>
          <a:xfrm>
            <a:off x="5591738" y="5035560"/>
            <a:ext cx="2750237" cy="830997"/>
            <a:chOff x="2409592" y="5792169"/>
            <a:chExt cx="2750237" cy="830997"/>
          </a:xfrm>
        </p:grpSpPr>
        <p:cxnSp>
          <p:nvCxnSpPr>
            <p:cNvPr id="10" name="Straight Arrow Connector 9"/>
            <p:cNvCxnSpPr/>
            <p:nvPr/>
          </p:nvCxnSpPr>
          <p:spPr bwMode="auto">
            <a:xfrm flipH="1" flipV="1">
              <a:off x="4457467" y="6185896"/>
              <a:ext cx="389008" cy="289007"/>
            </a:xfrm>
            <a:prstGeom prst="straightConnector1">
              <a:avLst/>
            </a:prstGeom>
            <a:noFill/>
            <a:ln w="9525" cap="flat" cmpd="sng" algn="ctr">
              <a:solidFill>
                <a:srgbClr val="000000"/>
              </a:solidFill>
              <a:prstDash val="solid"/>
              <a:round/>
              <a:headEnd type="none" w="med" len="me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7" name="TextBox 16"/>
            <p:cNvSpPr txBox="1"/>
            <p:nvPr/>
          </p:nvSpPr>
          <p:spPr>
            <a:xfrm>
              <a:off x="2409592" y="5792169"/>
              <a:ext cx="2750237" cy="830997"/>
            </a:xfrm>
            <a:prstGeom prst="rect">
              <a:avLst/>
            </a:prstGeom>
            <a:noFill/>
          </p:spPr>
          <p:txBody>
            <a:bodyPr wrap="square" rtlCol="0">
              <a:spAutoFit/>
            </a:bodyPr>
            <a:lstStyle/>
            <a:p>
              <a:r>
                <a:rPr lang="it-IT" dirty="0">
                  <a:latin typeface="+mj-lt"/>
                </a:rPr>
                <a:t>n</a:t>
              </a:r>
              <a:r>
                <a:rPr lang="it-IT" dirty="0" smtClean="0">
                  <a:latin typeface="+mj-lt"/>
                </a:rPr>
                <a:t>essuna risposta per movimento</a:t>
              </a:r>
              <a:endParaRPr lang="it-IT" dirty="0">
                <a:latin typeface="+mj-lt"/>
              </a:endParaRPr>
            </a:p>
          </p:txBody>
        </p:sp>
      </p:grpSp>
    </p:spTree>
    <p:extLst>
      <p:ext uri="{BB962C8B-B14F-4D97-AF65-F5344CB8AC3E}">
        <p14:creationId xmlns:p14="http://schemas.microsoft.com/office/powerpoint/2010/main" val="238586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left)">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txBox="1">
            <a:spLocks noChangeArrowheads="1"/>
          </p:cNvSpPr>
          <p:nvPr/>
        </p:nvSpPr>
        <p:spPr bwMode="auto">
          <a:xfrm>
            <a:off x="-592331" y="139252"/>
            <a:ext cx="10328661"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defPPr>
              <a:defRPr lang="it-IT"/>
            </a:defPPr>
            <a:lvl1pPr algn="ctr" eaLnBrk="0" hangingPunct="0">
              <a:buClr>
                <a:srgbClr val="FFFF00"/>
              </a:buClr>
              <a:buFont typeface="Wingdings" panose="05000000000000000000" pitchFamily="2" charset="2"/>
              <a:buNone/>
              <a:defRPr sz="4400">
                <a:solidFill>
                  <a:schemeClr val="accent2"/>
                </a:solidFill>
                <a:latin typeface="Arial" panose="020B0604020202020204" pitchFamily="34" charset="0"/>
              </a:defRPr>
            </a:lvl1pPr>
          </a:lstStyle>
          <a:p>
            <a:r>
              <a:rPr lang="it-IT" altLang="it-IT" dirty="0" smtClean="0"/>
              <a:t>ancora </a:t>
            </a:r>
            <a:r>
              <a:rPr lang="it-IT" altLang="it-IT" i="1" dirty="0" smtClean="0"/>
              <a:t>feature detectors: </a:t>
            </a:r>
          </a:p>
          <a:p>
            <a:r>
              <a:rPr lang="it-IT" altLang="it-IT" dirty="0" smtClean="0"/>
              <a:t>cellule</a:t>
            </a:r>
            <a:r>
              <a:rPr lang="it-IT" altLang="it-IT" i="1" dirty="0" smtClean="0"/>
              <a:t> end-stopped (ipercomplesse)</a:t>
            </a:r>
            <a:endParaRPr lang="it-IT" altLang="it-IT" i="1" dirty="0"/>
          </a:p>
        </p:txBody>
      </p:sp>
      <p:sp>
        <p:nvSpPr>
          <p:cNvPr id="5" name="Rectangle 10"/>
          <p:cNvSpPr>
            <a:spLocks noChangeArrowheads="1"/>
          </p:cNvSpPr>
          <p:nvPr/>
        </p:nvSpPr>
        <p:spPr bwMode="auto">
          <a:xfrm>
            <a:off x="330115" y="2107103"/>
            <a:ext cx="5065683" cy="3637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74638" indent="-274638">
              <a:spcAft>
                <a:spcPct val="40000"/>
              </a:spcAft>
              <a:buClr>
                <a:schemeClr val="accent2"/>
              </a:buClr>
              <a:buFont typeface="Wingdings" charset="2"/>
              <a:buChar char="§"/>
            </a:pPr>
            <a:r>
              <a:rPr lang="en-US" sz="3600" dirty="0" err="1" smtClean="0">
                <a:latin typeface="Arial"/>
              </a:rPr>
              <a:t>sensibili</a:t>
            </a:r>
            <a:r>
              <a:rPr lang="en-US" sz="3600" dirty="0" smtClean="0">
                <a:latin typeface="Arial"/>
              </a:rPr>
              <a:t> al </a:t>
            </a:r>
            <a:r>
              <a:rPr lang="en-US" sz="3600" dirty="0" err="1" smtClean="0">
                <a:latin typeface="Arial"/>
              </a:rPr>
              <a:t>movimento</a:t>
            </a:r>
            <a:r>
              <a:rPr lang="en-US" sz="3600" dirty="0" smtClean="0">
                <a:latin typeface="Arial"/>
              </a:rPr>
              <a:t> di line di </a:t>
            </a:r>
            <a:r>
              <a:rPr lang="en-US" sz="3600" dirty="0" err="1" smtClean="0">
                <a:latin typeface="Arial"/>
              </a:rPr>
              <a:t>lunghezza</a:t>
            </a:r>
            <a:r>
              <a:rPr lang="en-US" sz="3600" dirty="0" smtClean="0">
                <a:latin typeface="Arial"/>
              </a:rPr>
              <a:t> definite, </a:t>
            </a:r>
            <a:r>
              <a:rPr lang="en-US" sz="3600" dirty="0" err="1" smtClean="0">
                <a:latin typeface="Arial"/>
              </a:rPr>
              <a:t>angoli</a:t>
            </a:r>
            <a:r>
              <a:rPr lang="en-US" sz="3600" dirty="0" smtClean="0">
                <a:latin typeface="Arial"/>
              </a:rPr>
              <a:t> o </a:t>
            </a:r>
            <a:r>
              <a:rPr lang="en-US" sz="3600" dirty="0" err="1" smtClean="0">
                <a:latin typeface="Arial"/>
              </a:rPr>
              <a:t>terminazioni</a:t>
            </a:r>
            <a:endParaRPr lang="en-US" sz="3600" dirty="0" smtClean="0">
              <a:latin typeface="Arial"/>
            </a:endParaRPr>
          </a:p>
          <a:p>
            <a:pPr marL="274638" indent="-274638">
              <a:spcAft>
                <a:spcPct val="40000"/>
              </a:spcAft>
              <a:buClr>
                <a:schemeClr val="accent2"/>
              </a:buClr>
              <a:buFont typeface="Wingdings" charset="2"/>
              <a:buChar char="§"/>
            </a:pPr>
            <a:r>
              <a:rPr lang="en-US" sz="3600" dirty="0" err="1">
                <a:latin typeface="Arial"/>
                <a:cs typeface="Arial"/>
              </a:rPr>
              <a:t>h</a:t>
            </a:r>
            <a:r>
              <a:rPr lang="en-US" sz="3600" dirty="0" err="1" smtClean="0">
                <a:latin typeface="Arial"/>
                <a:cs typeface="Arial"/>
              </a:rPr>
              <a:t>anno</a:t>
            </a:r>
            <a:r>
              <a:rPr lang="en-US" sz="3600" dirty="0" smtClean="0">
                <a:latin typeface="Arial"/>
                <a:cs typeface="Arial"/>
              </a:rPr>
              <a:t> </a:t>
            </a:r>
            <a:r>
              <a:rPr lang="en-US" sz="3600" dirty="0" err="1" smtClean="0">
                <a:latin typeface="Arial"/>
                <a:cs typeface="Arial"/>
              </a:rPr>
              <a:t>una</a:t>
            </a:r>
            <a:r>
              <a:rPr lang="en-US" sz="3600" dirty="0" smtClean="0">
                <a:latin typeface="Arial"/>
                <a:cs typeface="Arial"/>
              </a:rPr>
              <a:t> </a:t>
            </a:r>
            <a:r>
              <a:rPr lang="en-US" sz="3600" dirty="0" err="1" smtClean="0">
                <a:latin typeface="Arial"/>
                <a:cs typeface="Arial"/>
              </a:rPr>
              <a:t>direzione</a:t>
            </a:r>
            <a:r>
              <a:rPr lang="en-US" sz="3600" dirty="0" smtClean="0">
                <a:latin typeface="Arial"/>
                <a:cs typeface="Arial"/>
              </a:rPr>
              <a:t> </a:t>
            </a:r>
            <a:r>
              <a:rPr lang="en-US" sz="3600" dirty="0" err="1" smtClean="0">
                <a:latin typeface="Arial"/>
                <a:cs typeface="Arial"/>
              </a:rPr>
              <a:t>preferenziale</a:t>
            </a:r>
            <a:r>
              <a:rPr lang="en-US" sz="3600" dirty="0" smtClean="0">
                <a:latin typeface="Arial"/>
                <a:cs typeface="Arial"/>
              </a:rPr>
              <a:t> </a:t>
            </a:r>
            <a:endParaRPr lang="it-IT" sz="3600" dirty="0" smtClean="0">
              <a:latin typeface="Arial"/>
              <a:cs typeface="Arial"/>
            </a:endParaRPr>
          </a:p>
        </p:txBody>
      </p:sp>
      <p:sp>
        <p:nvSpPr>
          <p:cNvPr id="17" name="TextBox 16"/>
          <p:cNvSpPr txBox="1"/>
          <p:nvPr/>
        </p:nvSpPr>
        <p:spPr>
          <a:xfrm>
            <a:off x="5395798" y="5745022"/>
            <a:ext cx="2750237" cy="1200329"/>
          </a:xfrm>
          <a:prstGeom prst="rect">
            <a:avLst/>
          </a:prstGeom>
          <a:noFill/>
        </p:spPr>
        <p:txBody>
          <a:bodyPr wrap="square" rtlCol="0">
            <a:spAutoFit/>
          </a:bodyPr>
          <a:lstStyle/>
          <a:p>
            <a:r>
              <a:rPr lang="it-IT" dirty="0">
                <a:latin typeface="+mj-lt"/>
              </a:rPr>
              <a:t>n</a:t>
            </a:r>
            <a:r>
              <a:rPr lang="it-IT" dirty="0" smtClean="0">
                <a:latin typeface="+mj-lt"/>
              </a:rPr>
              <a:t>essuna risposta per movimento verso il basso</a:t>
            </a:r>
            <a:endParaRPr lang="it-IT" dirty="0">
              <a:latin typeface="+mj-lt"/>
            </a:endParaRPr>
          </a:p>
        </p:txBody>
      </p:sp>
      <p:pic>
        <p:nvPicPr>
          <p:cNvPr id="2" name="Picture 1"/>
          <p:cNvPicPr>
            <a:picLocks noChangeAspect="1"/>
          </p:cNvPicPr>
          <p:nvPr/>
        </p:nvPicPr>
        <p:blipFill rotWithShape="1">
          <a:blip r:embed="rId3"/>
          <a:srcRect b="70352"/>
          <a:stretch/>
        </p:blipFill>
        <p:spPr>
          <a:xfrm>
            <a:off x="5458953" y="1807029"/>
            <a:ext cx="3790814" cy="1284514"/>
          </a:xfrm>
          <a:prstGeom prst="rect">
            <a:avLst/>
          </a:prstGeom>
        </p:spPr>
      </p:pic>
      <p:pic>
        <p:nvPicPr>
          <p:cNvPr id="13" name="Picture 12"/>
          <p:cNvPicPr>
            <a:picLocks noChangeAspect="1"/>
          </p:cNvPicPr>
          <p:nvPr/>
        </p:nvPicPr>
        <p:blipFill rotWithShape="1">
          <a:blip r:embed="rId3"/>
          <a:srcRect l="-2297" t="75377" r="2297" b="-4103"/>
          <a:stretch/>
        </p:blipFill>
        <p:spPr>
          <a:xfrm>
            <a:off x="5395798" y="3232796"/>
            <a:ext cx="3790814" cy="1244576"/>
          </a:xfrm>
          <a:prstGeom prst="rect">
            <a:avLst/>
          </a:prstGeom>
        </p:spPr>
      </p:pic>
      <p:pic>
        <p:nvPicPr>
          <p:cNvPr id="14" name="Picture 13"/>
          <p:cNvPicPr>
            <a:picLocks noChangeAspect="1"/>
          </p:cNvPicPr>
          <p:nvPr/>
        </p:nvPicPr>
        <p:blipFill rotWithShape="1">
          <a:blip r:embed="rId3"/>
          <a:srcRect l="1724" t="32162" r="-1724" b="39112"/>
          <a:stretch/>
        </p:blipFill>
        <p:spPr>
          <a:xfrm>
            <a:off x="5548195" y="4477372"/>
            <a:ext cx="3790814" cy="1244576"/>
          </a:xfrm>
          <a:prstGeom prst="rect">
            <a:avLst/>
          </a:prstGeom>
        </p:spPr>
      </p:pic>
    </p:spTree>
    <p:extLst>
      <p:ext uri="{BB962C8B-B14F-4D97-AF65-F5344CB8AC3E}">
        <p14:creationId xmlns:p14="http://schemas.microsoft.com/office/powerpoint/2010/main" val="10874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left)">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txBox="1">
            <a:spLocks noChangeArrowheads="1"/>
          </p:cNvSpPr>
          <p:nvPr/>
        </p:nvSpPr>
        <p:spPr bwMode="auto">
          <a:xfrm>
            <a:off x="0" y="317681"/>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it-IT" sz="4800" dirty="0">
                <a:solidFill>
                  <a:srgbClr val="3333CC"/>
                </a:solidFill>
                <a:latin typeface="Arial"/>
                <a:cs typeface="Arial"/>
              </a:rPr>
              <a:t>o</a:t>
            </a:r>
            <a:r>
              <a:rPr lang="it-IT" sz="4800" dirty="0" smtClean="0">
                <a:solidFill>
                  <a:srgbClr val="3333CC"/>
                </a:solidFill>
                <a:latin typeface="Arial"/>
                <a:cs typeface="Arial"/>
              </a:rPr>
              <a:t>rganizzazione gerarchica di </a:t>
            </a:r>
            <a:r>
              <a:rPr lang="it-IT" sz="4800" i="1" dirty="0" smtClean="0">
                <a:solidFill>
                  <a:srgbClr val="3333CC"/>
                </a:solidFill>
                <a:latin typeface="Arial"/>
                <a:cs typeface="Arial"/>
              </a:rPr>
              <a:t>templates</a:t>
            </a:r>
            <a:r>
              <a:rPr lang="it-IT" sz="4800" dirty="0" smtClean="0">
                <a:solidFill>
                  <a:srgbClr val="3333CC"/>
                </a:solidFill>
                <a:latin typeface="Arial"/>
                <a:cs typeface="Arial"/>
              </a:rPr>
              <a:t>: feature nets</a:t>
            </a:r>
            <a:endParaRPr lang="en-GB" sz="4800" dirty="0">
              <a:solidFill>
                <a:srgbClr val="3333CC"/>
              </a:solidFill>
              <a:latin typeface="Arial"/>
              <a:cs typeface="Arial"/>
            </a:endParaRPr>
          </a:p>
        </p:txBody>
      </p:sp>
      <p:sp>
        <p:nvSpPr>
          <p:cNvPr id="7" name="Rectangle 6"/>
          <p:cNvSpPr>
            <a:spLocks noChangeArrowheads="1"/>
          </p:cNvSpPr>
          <p:nvPr/>
        </p:nvSpPr>
        <p:spPr bwMode="auto">
          <a:xfrm>
            <a:off x="674687" y="1765789"/>
            <a:ext cx="7794625" cy="5090624"/>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marL="274638" indent="-274638">
              <a:spcAft>
                <a:spcPct val="40000"/>
              </a:spcAft>
              <a:buClr>
                <a:schemeClr val="accent2"/>
              </a:buClr>
              <a:buFont typeface="Wingdings" charset="2"/>
              <a:buChar char="§"/>
            </a:pPr>
            <a:r>
              <a:rPr lang="it-IT" sz="2800" dirty="0" smtClean="0">
                <a:latin typeface="Arial"/>
                <a:cs typeface="Arial"/>
              </a:rPr>
              <a:t>rilevatori di caratteristiche (</a:t>
            </a:r>
            <a:r>
              <a:rPr lang="it-IT" sz="2800" i="1" dirty="0" err="1" smtClean="0">
                <a:latin typeface="Arial"/>
                <a:cs typeface="Arial"/>
              </a:rPr>
              <a:t>feature</a:t>
            </a:r>
            <a:r>
              <a:rPr lang="it-IT" sz="2800" i="1" dirty="0" smtClean="0">
                <a:latin typeface="Arial"/>
                <a:cs typeface="Arial"/>
              </a:rPr>
              <a:t> detectors</a:t>
            </a:r>
            <a:r>
              <a:rPr lang="it-IT" sz="2800" dirty="0" smtClean="0">
                <a:latin typeface="Arial"/>
                <a:cs typeface="Arial"/>
              </a:rPr>
              <a:t>) in input</a:t>
            </a:r>
          </a:p>
          <a:p>
            <a:pPr marL="274638" indent="-274638">
              <a:spcAft>
                <a:spcPct val="40000"/>
              </a:spcAft>
              <a:buClr>
                <a:schemeClr val="accent2"/>
              </a:buClr>
              <a:buFont typeface="Wingdings" charset="2"/>
              <a:buChar char="§"/>
            </a:pPr>
            <a:r>
              <a:rPr lang="it-IT" sz="2800" dirty="0" smtClean="0">
                <a:latin typeface="Arial"/>
                <a:cs typeface="Arial"/>
              </a:rPr>
              <a:t>ciascun </a:t>
            </a:r>
            <a:r>
              <a:rPr lang="it-IT" sz="2800" i="1" dirty="0" err="1" smtClean="0">
                <a:latin typeface="Arial"/>
                <a:cs typeface="Arial"/>
              </a:rPr>
              <a:t>feature</a:t>
            </a:r>
            <a:r>
              <a:rPr lang="it-IT" sz="2800" i="1" dirty="0" smtClean="0">
                <a:latin typeface="Arial"/>
                <a:cs typeface="Arial"/>
              </a:rPr>
              <a:t> detector </a:t>
            </a:r>
            <a:r>
              <a:rPr lang="it-IT" sz="2800" dirty="0" smtClean="0">
                <a:latin typeface="Arial"/>
                <a:cs typeface="Arial"/>
              </a:rPr>
              <a:t>funziona a livello locale in base al </a:t>
            </a:r>
            <a:r>
              <a:rPr lang="it-IT" sz="2800" i="1" dirty="0" err="1" smtClean="0">
                <a:latin typeface="Arial"/>
                <a:cs typeface="Arial"/>
              </a:rPr>
              <a:t>template</a:t>
            </a:r>
            <a:r>
              <a:rPr lang="it-IT" sz="2800" i="1" dirty="0" smtClean="0">
                <a:latin typeface="Arial"/>
                <a:cs typeface="Arial"/>
              </a:rPr>
              <a:t> </a:t>
            </a:r>
            <a:r>
              <a:rPr lang="it-IT" sz="2800" i="1" dirty="0" err="1" smtClean="0">
                <a:latin typeface="Arial"/>
                <a:cs typeface="Arial"/>
              </a:rPr>
              <a:t>matching</a:t>
            </a:r>
            <a:endParaRPr lang="it-IT" sz="2800" i="1" dirty="0" smtClean="0">
              <a:latin typeface="Arial"/>
              <a:cs typeface="Arial"/>
            </a:endParaRPr>
          </a:p>
          <a:p>
            <a:pPr marL="274638" indent="-274638">
              <a:spcAft>
                <a:spcPct val="40000"/>
              </a:spcAft>
              <a:buClr>
                <a:schemeClr val="accent2"/>
              </a:buClr>
              <a:buFont typeface="Wingdings" charset="2"/>
              <a:buChar char="§"/>
            </a:pPr>
            <a:r>
              <a:rPr lang="it-IT" sz="2800" dirty="0" smtClean="0">
                <a:latin typeface="Arial"/>
                <a:cs typeface="Arial"/>
              </a:rPr>
              <a:t>organizzazione gerarchica </a:t>
            </a:r>
          </a:p>
          <a:p>
            <a:pPr marL="274638" indent="-274638">
              <a:spcAft>
                <a:spcPct val="40000"/>
              </a:spcAft>
              <a:buClr>
                <a:schemeClr val="accent2"/>
              </a:buClr>
              <a:buFont typeface="Wingdings" charset="2"/>
              <a:buChar char="§"/>
            </a:pPr>
            <a:r>
              <a:rPr lang="it-IT" sz="2800" dirty="0" smtClean="0">
                <a:latin typeface="Arial"/>
                <a:cs typeface="Arial"/>
              </a:rPr>
              <a:t>compatibile </a:t>
            </a:r>
            <a:r>
              <a:rPr lang="it-IT" sz="2800" dirty="0">
                <a:latin typeface="Arial"/>
                <a:cs typeface="Arial"/>
              </a:rPr>
              <a:t>con i dati neurofisiologici sulla complessità dei pattern preferenziali per cellule corticali di livello via via più </a:t>
            </a:r>
            <a:r>
              <a:rPr lang="it-IT" sz="2800" dirty="0" smtClean="0">
                <a:latin typeface="Arial"/>
                <a:cs typeface="Arial"/>
              </a:rPr>
              <a:t>elevato</a:t>
            </a:r>
          </a:p>
          <a:p>
            <a:pPr marL="274638" indent="-274638">
              <a:spcAft>
                <a:spcPct val="40000"/>
              </a:spcAft>
              <a:buClr>
                <a:schemeClr val="accent2"/>
              </a:buClr>
              <a:buFont typeface="Wingdings" charset="2"/>
              <a:buChar char="§"/>
            </a:pPr>
            <a:r>
              <a:rPr lang="it-IT" sz="2800" dirty="0">
                <a:latin typeface="Arial"/>
                <a:cs typeface="Arial"/>
              </a:rPr>
              <a:t>cellule: center-sorround </a:t>
            </a:r>
            <a:r>
              <a:rPr lang="it-IT" sz="2800" dirty="0" smtClean="0">
                <a:latin typeface="Arial"/>
                <a:cs typeface="Arial"/>
              </a:rPr>
              <a:t>→</a:t>
            </a:r>
            <a:r>
              <a:rPr lang="it-IT" sz="2800" dirty="0">
                <a:latin typeface="Arial"/>
                <a:cs typeface="Arial"/>
              </a:rPr>
              <a:t> </a:t>
            </a:r>
            <a:r>
              <a:rPr lang="it-IT" sz="2800" dirty="0" smtClean="0">
                <a:latin typeface="Arial"/>
                <a:cs typeface="Arial"/>
              </a:rPr>
              <a:t>semplici → complesse → ipercomplesse </a:t>
            </a:r>
            <a:endParaRPr lang="it-IT" sz="2800" dirty="0">
              <a:latin typeface="Arial"/>
              <a:cs typeface="Arial"/>
            </a:endParaRPr>
          </a:p>
        </p:txBody>
      </p:sp>
    </p:spTree>
    <p:extLst>
      <p:ext uri="{BB962C8B-B14F-4D97-AF65-F5344CB8AC3E}">
        <p14:creationId xmlns:p14="http://schemas.microsoft.com/office/powerpoint/2010/main" val="123050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left)">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left)">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left)">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AutoShape 4"/>
          <p:cNvSpPr>
            <a:spLocks noChangeArrowheads="1"/>
          </p:cNvSpPr>
          <p:nvPr/>
        </p:nvSpPr>
        <p:spPr bwMode="auto">
          <a:xfrm>
            <a:off x="3236913" y="588963"/>
            <a:ext cx="5907087" cy="40640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ctr">
            <a:spAutoFit/>
          </a:bodyPr>
          <a:lstStyle/>
          <a:p>
            <a:pPr algn="ctr"/>
            <a:endParaRPr lang="en-GB" sz="2400" b="1">
              <a:solidFill>
                <a:schemeClr val="accent2"/>
              </a:solidFill>
              <a:latin typeface="Arial" charset="0"/>
            </a:endParaRPr>
          </a:p>
        </p:txBody>
      </p:sp>
      <p:sp>
        <p:nvSpPr>
          <p:cNvPr id="6" name="Rectangle 10"/>
          <p:cNvSpPr>
            <a:spLocks noChangeArrowheads="1"/>
          </p:cNvSpPr>
          <p:nvPr/>
        </p:nvSpPr>
        <p:spPr bwMode="auto">
          <a:xfrm>
            <a:off x="5706536" y="1344605"/>
            <a:ext cx="3437464" cy="5349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74638" indent="-274638">
              <a:spcAft>
                <a:spcPct val="40000"/>
              </a:spcAft>
              <a:buClr>
                <a:schemeClr val="accent2"/>
              </a:buClr>
              <a:buFont typeface="Wingdings" charset="2"/>
              <a:buChar char="§"/>
            </a:pPr>
            <a:r>
              <a:rPr lang="it-IT" sz="2800" dirty="0" smtClean="0">
                <a:latin typeface="Arial"/>
                <a:cs typeface="Arial"/>
              </a:rPr>
              <a:t>immagine</a:t>
            </a:r>
            <a:r>
              <a:rPr lang="it-IT" sz="2800" b="1" dirty="0" smtClean="0">
                <a:latin typeface="Arial"/>
                <a:cs typeface="Arial"/>
              </a:rPr>
              <a:t> </a:t>
            </a:r>
            <a:r>
              <a:rPr lang="it-IT" sz="2800" b="1" dirty="0" err="1" smtClean="0">
                <a:latin typeface="Arial"/>
                <a:cs typeface="Arial"/>
              </a:rPr>
              <a:t>R</a:t>
            </a:r>
            <a:r>
              <a:rPr lang="it-IT" sz="2800" b="1" dirty="0" smtClean="0">
                <a:latin typeface="Arial"/>
                <a:cs typeface="Arial"/>
              </a:rPr>
              <a:t> è </a:t>
            </a:r>
            <a:r>
              <a:rPr lang="it-IT" sz="2800" dirty="0" smtClean="0">
                <a:latin typeface="Arial"/>
                <a:cs typeface="Arial"/>
              </a:rPr>
              <a:t>scomposta in caratteristiche</a:t>
            </a:r>
          </a:p>
          <a:p>
            <a:pPr marL="274638" indent="-274638">
              <a:spcAft>
                <a:spcPct val="40000"/>
              </a:spcAft>
              <a:buClr>
                <a:schemeClr val="accent2"/>
              </a:buClr>
              <a:buFont typeface="Wingdings" charset="2"/>
              <a:buChar char="§"/>
            </a:pPr>
            <a:r>
              <a:rPr lang="it-IT" sz="2800" dirty="0" smtClean="0">
                <a:latin typeface="Arial"/>
                <a:cs typeface="Arial"/>
              </a:rPr>
              <a:t>i </a:t>
            </a:r>
            <a:r>
              <a:rPr lang="it-IT" sz="2800" i="1" dirty="0" err="1" smtClean="0">
                <a:latin typeface="Arial"/>
                <a:cs typeface="Arial"/>
              </a:rPr>
              <a:t>feature</a:t>
            </a:r>
            <a:r>
              <a:rPr lang="it-IT" sz="2800" i="1" dirty="0" smtClean="0">
                <a:latin typeface="Arial"/>
                <a:cs typeface="Arial"/>
              </a:rPr>
              <a:t> </a:t>
            </a:r>
            <a:r>
              <a:rPr lang="it-IT" sz="2800" i="1" dirty="0" err="1" smtClean="0">
                <a:latin typeface="Arial"/>
                <a:cs typeface="Arial"/>
              </a:rPr>
              <a:t>demon</a:t>
            </a:r>
            <a:r>
              <a:rPr lang="it-IT" sz="2800" i="1" dirty="0" smtClean="0">
                <a:latin typeface="Arial"/>
                <a:cs typeface="Arial"/>
              </a:rPr>
              <a:t> </a:t>
            </a:r>
            <a:r>
              <a:rPr lang="it-IT" sz="2800" dirty="0" smtClean="0">
                <a:latin typeface="Arial"/>
                <a:cs typeface="Arial"/>
              </a:rPr>
              <a:t>si dividono il </a:t>
            </a:r>
            <a:r>
              <a:rPr lang="it-IT" sz="2800" i="1" dirty="0" err="1" smtClean="0">
                <a:latin typeface="Arial"/>
                <a:cs typeface="Arial"/>
              </a:rPr>
              <a:t>matching</a:t>
            </a:r>
            <a:endParaRPr lang="it-IT" sz="2800" i="1" dirty="0" smtClean="0">
              <a:latin typeface="Arial"/>
              <a:cs typeface="Arial"/>
            </a:endParaRPr>
          </a:p>
          <a:p>
            <a:pPr marL="274638" indent="-274638">
              <a:spcAft>
                <a:spcPct val="40000"/>
              </a:spcAft>
              <a:buClr>
                <a:schemeClr val="accent2"/>
              </a:buClr>
              <a:buFont typeface="Wingdings" charset="2"/>
              <a:buChar char="§"/>
            </a:pPr>
            <a:r>
              <a:rPr lang="it-IT" sz="2800" dirty="0" smtClean="0">
                <a:latin typeface="Arial"/>
                <a:cs typeface="Arial"/>
              </a:rPr>
              <a:t>ogni </a:t>
            </a:r>
            <a:r>
              <a:rPr lang="it-IT" sz="2800" i="1" dirty="0" smtClean="0">
                <a:latin typeface="Arial"/>
                <a:cs typeface="Arial"/>
              </a:rPr>
              <a:t>cognitive </a:t>
            </a:r>
            <a:r>
              <a:rPr lang="it-IT" sz="2800" i="1" dirty="0" err="1" smtClean="0">
                <a:latin typeface="Arial"/>
                <a:cs typeface="Arial"/>
              </a:rPr>
              <a:t>demon</a:t>
            </a:r>
            <a:r>
              <a:rPr lang="it-IT" sz="2800" dirty="0" smtClean="0">
                <a:latin typeface="Arial"/>
                <a:cs typeface="Arial"/>
              </a:rPr>
              <a:t> è attivato da un mix di </a:t>
            </a:r>
            <a:r>
              <a:rPr lang="it-IT" sz="2800" i="1" dirty="0" err="1" smtClean="0">
                <a:latin typeface="Arial"/>
                <a:cs typeface="Arial"/>
              </a:rPr>
              <a:t>feature</a:t>
            </a:r>
            <a:r>
              <a:rPr lang="it-IT" sz="2800" i="1" dirty="0" smtClean="0">
                <a:latin typeface="Arial"/>
                <a:cs typeface="Arial"/>
              </a:rPr>
              <a:t> </a:t>
            </a:r>
            <a:r>
              <a:rPr lang="it-IT" sz="2800" dirty="0" smtClean="0">
                <a:latin typeface="Arial"/>
                <a:cs typeface="Arial"/>
              </a:rPr>
              <a:t>rilevate</a:t>
            </a:r>
          </a:p>
          <a:p>
            <a:pPr marL="274638" indent="-274638">
              <a:spcAft>
                <a:spcPct val="40000"/>
              </a:spcAft>
              <a:buClr>
                <a:schemeClr val="accent2"/>
              </a:buClr>
              <a:buFont typeface="Wingdings" charset="2"/>
              <a:buChar char="§"/>
            </a:pPr>
            <a:r>
              <a:rPr lang="it-IT" sz="2800" dirty="0" smtClean="0">
                <a:latin typeface="Arial"/>
                <a:cs typeface="Arial"/>
              </a:rPr>
              <a:t>vince il più forte</a:t>
            </a: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16200000">
            <a:off x="-346569" y="582100"/>
            <a:ext cx="6453139" cy="5760000"/>
          </a:xfrm>
          <a:prstGeom prst="rect">
            <a:avLst/>
          </a:prstGeom>
        </p:spPr>
      </p:pic>
      <p:sp>
        <p:nvSpPr>
          <p:cNvPr id="5" name="Rectangle 9"/>
          <p:cNvSpPr>
            <a:spLocks noGrp="1" noChangeArrowheads="1"/>
          </p:cNvSpPr>
          <p:nvPr>
            <p:ph type="ctrTitle"/>
          </p:nvPr>
        </p:nvSpPr>
        <p:spPr>
          <a:xfrm>
            <a:off x="3991429" y="42338"/>
            <a:ext cx="5152571" cy="1143000"/>
          </a:xfrm>
        </p:spPr>
        <p:txBody>
          <a:bodyPr/>
          <a:lstStyle/>
          <a:p>
            <a:r>
              <a:rPr lang="en-GB" sz="5000" i="1" dirty="0" smtClean="0">
                <a:solidFill>
                  <a:schemeClr val="accent2"/>
                </a:solidFill>
                <a:latin typeface="Arial" charset="0"/>
                <a:ea typeface="ＭＳ Ｐゴシック" charset="0"/>
                <a:cs typeface="ＭＳ Ｐゴシック" charset="0"/>
              </a:rPr>
              <a:t>Pandemonium</a:t>
            </a:r>
            <a:br>
              <a:rPr lang="en-GB" sz="5000" i="1" dirty="0" smtClean="0">
                <a:solidFill>
                  <a:schemeClr val="accent2"/>
                </a:solidFill>
                <a:latin typeface="Arial" charset="0"/>
                <a:ea typeface="ＭＳ Ｐゴシック" charset="0"/>
                <a:cs typeface="ＭＳ Ｐゴシック" charset="0"/>
              </a:rPr>
            </a:br>
            <a:r>
              <a:rPr lang="en-GB" sz="2000" dirty="0" smtClean="0">
                <a:solidFill>
                  <a:schemeClr val="accent2"/>
                </a:solidFill>
                <a:latin typeface="Arial"/>
                <a:ea typeface="ＭＳ Ｐゴシック" charset="0"/>
                <a:cs typeface="Arial"/>
              </a:rPr>
              <a:t>(</a:t>
            </a:r>
            <a:r>
              <a:rPr lang="it-IT" sz="2000" dirty="0">
                <a:latin typeface="Arial"/>
                <a:cs typeface="Arial"/>
              </a:rPr>
              <a:t>Oliver G. </a:t>
            </a:r>
            <a:r>
              <a:rPr lang="it-IT" sz="2000" dirty="0" err="1" smtClean="0">
                <a:latin typeface="Arial"/>
                <a:cs typeface="Arial"/>
              </a:rPr>
              <a:t>Selfridge</a:t>
            </a:r>
            <a:r>
              <a:rPr lang="it-IT" sz="2000" dirty="0" smtClean="0">
                <a:latin typeface="Arial"/>
                <a:cs typeface="Arial"/>
              </a:rPr>
              <a:t>, 1926</a:t>
            </a:r>
            <a:r>
              <a:rPr lang="it-IT" sz="2000" dirty="0">
                <a:latin typeface="Arial"/>
                <a:cs typeface="Arial"/>
              </a:rPr>
              <a:t>-2008)</a:t>
            </a:r>
            <a:r>
              <a:rPr lang="en-US" sz="2000" dirty="0">
                <a:latin typeface="Arial"/>
                <a:cs typeface="Arial"/>
              </a:rPr>
              <a:t> </a:t>
            </a:r>
            <a:endParaRPr lang="en-GB" sz="2000" dirty="0">
              <a:solidFill>
                <a:schemeClr val="tx1"/>
              </a:solidFill>
              <a:latin typeface="Arial"/>
              <a:ea typeface="ＭＳ Ｐゴシック" charset="0"/>
              <a:cs typeface="Arial"/>
            </a:endParaRPr>
          </a:p>
        </p:txBody>
      </p:sp>
    </p:spTree>
    <p:extLst>
      <p:ext uri="{BB962C8B-B14F-4D97-AF65-F5344CB8AC3E}">
        <p14:creationId xmlns:p14="http://schemas.microsoft.com/office/powerpoint/2010/main" val="41091331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txBox="1">
            <a:spLocks noChangeArrowheads="1"/>
          </p:cNvSpPr>
          <p:nvPr/>
        </p:nvSpPr>
        <p:spPr bwMode="auto">
          <a:xfrm>
            <a:off x="331076" y="220719"/>
            <a:ext cx="51525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it-IT" sz="5000" i="1" dirty="0" smtClean="0">
                <a:solidFill>
                  <a:schemeClr val="accent2"/>
                </a:solidFill>
                <a:latin typeface="Arial" charset="0"/>
                <a:ea typeface="ＭＳ Ｐゴシック" charset="0"/>
                <a:cs typeface="ＭＳ Ｐゴシック" charset="0"/>
              </a:rPr>
              <a:t>Il linguaggio dei demoni cognitivi</a:t>
            </a:r>
            <a:endParaRPr lang="en-GB" sz="2000" dirty="0">
              <a:solidFill>
                <a:schemeClr val="tx1"/>
              </a:solidFill>
              <a:latin typeface="Arial"/>
              <a:ea typeface="ＭＳ Ｐゴシック" charset="0"/>
              <a:cs typeface="Arial"/>
            </a:endParaRPr>
          </a:p>
        </p:txBody>
      </p:sp>
      <p:sp>
        <p:nvSpPr>
          <p:cNvPr id="5" name="Rectangle 4"/>
          <p:cNvSpPr>
            <a:spLocks noChangeArrowheads="1"/>
          </p:cNvSpPr>
          <p:nvPr/>
        </p:nvSpPr>
        <p:spPr bwMode="auto">
          <a:xfrm>
            <a:off x="580094" y="1602506"/>
            <a:ext cx="7794625" cy="5090624"/>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marL="274638" indent="-274638">
              <a:spcAft>
                <a:spcPct val="40000"/>
              </a:spcAft>
              <a:buClr>
                <a:schemeClr val="accent2"/>
              </a:buClr>
              <a:buFont typeface="Wingdings" charset="2"/>
              <a:buChar char="§"/>
            </a:pPr>
            <a:r>
              <a:rPr lang="it-IT" sz="2800" dirty="0" smtClean="0">
                <a:latin typeface="Arial"/>
                <a:cs typeface="Arial"/>
              </a:rPr>
              <a:t>Obbedisce ad un principio fondamentale della codifica neurale</a:t>
            </a:r>
          </a:p>
          <a:p>
            <a:pPr marL="274638" indent="-274638">
              <a:spcAft>
                <a:spcPct val="40000"/>
              </a:spcAft>
              <a:buClr>
                <a:schemeClr val="accent2"/>
              </a:buClr>
              <a:buFont typeface="Wingdings" charset="2"/>
              <a:buChar char="§"/>
            </a:pPr>
            <a:r>
              <a:rPr lang="it-IT" sz="2800" dirty="0" smtClean="0">
                <a:latin typeface="Arial"/>
                <a:cs typeface="Arial"/>
              </a:rPr>
              <a:t>Principio di </a:t>
            </a:r>
            <a:r>
              <a:rPr lang="it-IT" sz="2800" i="1" dirty="0" smtClean="0">
                <a:latin typeface="Arial"/>
                <a:cs typeface="Arial"/>
              </a:rPr>
              <a:t>univarianza</a:t>
            </a:r>
          </a:p>
          <a:p>
            <a:pPr marL="274638" indent="-274638">
              <a:spcAft>
                <a:spcPct val="40000"/>
              </a:spcAft>
              <a:buClr>
                <a:schemeClr val="accent2"/>
              </a:buClr>
              <a:buFont typeface="Wingdings" charset="2"/>
              <a:buChar char="§"/>
            </a:pPr>
            <a:r>
              <a:rPr lang="it-IT" sz="2800" dirty="0" smtClean="0">
                <a:latin typeface="Arial"/>
                <a:cs typeface="Arial"/>
              </a:rPr>
              <a:t>La risposta dell’unità è fatta di ‘urla’ più o meno forti indipendentemente dalla complessità dello stimolo</a:t>
            </a:r>
          </a:p>
          <a:p>
            <a:pPr marL="274638" indent="-274638">
              <a:spcAft>
                <a:spcPct val="40000"/>
              </a:spcAft>
              <a:buClr>
                <a:schemeClr val="accent2"/>
              </a:buClr>
              <a:buFont typeface="Wingdings" charset="2"/>
              <a:buChar char="§"/>
            </a:pPr>
            <a:r>
              <a:rPr lang="it-IT" sz="2800" dirty="0" smtClean="0">
                <a:latin typeface="Arial"/>
                <a:cs typeface="Arial"/>
              </a:rPr>
              <a:t>Una metafora della quantità di attivazione del neurone </a:t>
            </a:r>
          </a:p>
          <a:p>
            <a:pPr marL="274638" indent="-274638">
              <a:spcAft>
                <a:spcPct val="40000"/>
              </a:spcAft>
              <a:buClr>
                <a:schemeClr val="accent2"/>
              </a:buClr>
              <a:buFont typeface="Wingdings" charset="2"/>
              <a:buChar char="§"/>
            </a:pPr>
            <a:r>
              <a:rPr lang="it-IT" sz="2800" dirty="0">
                <a:latin typeface="Arial"/>
                <a:cs typeface="Arial"/>
              </a:rPr>
              <a:t>Anche quando lo stimolo è multidimensionale la risposta del neurone è unidimensionale </a:t>
            </a:r>
          </a:p>
        </p:txBody>
      </p:sp>
    </p:spTree>
    <p:extLst>
      <p:ext uri="{BB962C8B-B14F-4D97-AF65-F5344CB8AC3E}">
        <p14:creationId xmlns:p14="http://schemas.microsoft.com/office/powerpoint/2010/main" val="315651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txBox="1">
            <a:spLocks noChangeArrowheads="1"/>
          </p:cNvSpPr>
          <p:nvPr/>
        </p:nvSpPr>
        <p:spPr bwMode="auto">
          <a:xfrm>
            <a:off x="0" y="248031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it-IT" sz="4800" dirty="0">
                <a:solidFill>
                  <a:srgbClr val="3333CC"/>
                </a:solidFill>
                <a:latin typeface="Arial"/>
                <a:cs typeface="Arial"/>
              </a:rPr>
              <a:t>p</a:t>
            </a:r>
            <a:r>
              <a:rPr lang="it-IT" sz="4800" dirty="0" smtClean="0">
                <a:solidFill>
                  <a:srgbClr val="3333CC"/>
                </a:solidFill>
                <a:latin typeface="Arial"/>
                <a:cs typeface="Arial"/>
              </a:rPr>
              <a:t>uò bastare?</a:t>
            </a:r>
            <a:endParaRPr lang="en-GB" sz="4800" dirty="0">
              <a:solidFill>
                <a:srgbClr val="3333CC"/>
              </a:solidFill>
              <a:latin typeface="Arial"/>
              <a:cs typeface="Arial"/>
            </a:endParaRPr>
          </a:p>
        </p:txBody>
      </p:sp>
    </p:spTree>
    <p:extLst>
      <p:ext uri="{BB962C8B-B14F-4D97-AF65-F5344CB8AC3E}">
        <p14:creationId xmlns:p14="http://schemas.microsoft.com/office/powerpoint/2010/main" val="161497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AutoShape 4"/>
          <p:cNvSpPr>
            <a:spLocks noChangeArrowheads="1"/>
          </p:cNvSpPr>
          <p:nvPr/>
        </p:nvSpPr>
        <p:spPr bwMode="auto">
          <a:xfrm>
            <a:off x="3236913" y="588963"/>
            <a:ext cx="5907087" cy="40640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ctr">
            <a:spAutoFit/>
          </a:bodyPr>
          <a:lstStyle/>
          <a:p>
            <a:pPr algn="ctr"/>
            <a:endParaRPr lang="en-GB" sz="2400" b="1">
              <a:solidFill>
                <a:schemeClr val="accent2"/>
              </a:solidFill>
              <a:latin typeface="Arial" charset="0"/>
            </a:endParaRPr>
          </a:p>
        </p:txBody>
      </p:sp>
      <p:sp>
        <p:nvSpPr>
          <p:cNvPr id="79878" name="Rectangle 9"/>
          <p:cNvSpPr>
            <a:spLocks noGrp="1" noChangeArrowheads="1"/>
          </p:cNvSpPr>
          <p:nvPr>
            <p:ph type="ctrTitle"/>
          </p:nvPr>
        </p:nvSpPr>
        <p:spPr>
          <a:xfrm>
            <a:off x="62442" y="264511"/>
            <a:ext cx="9144000" cy="1143000"/>
          </a:xfrm>
        </p:spPr>
        <p:txBody>
          <a:bodyPr/>
          <a:lstStyle/>
          <a:p>
            <a:r>
              <a:rPr lang="en-GB" sz="4800" i="1" dirty="0" smtClean="0">
                <a:solidFill>
                  <a:schemeClr val="accent2"/>
                </a:solidFill>
                <a:latin typeface="Arial" charset="0"/>
                <a:ea typeface="ＭＳ Ｐゴシック" charset="0"/>
                <a:cs typeface="ＭＳ Ｐゴシック" charset="0"/>
              </a:rPr>
              <a:t>Una </a:t>
            </a:r>
            <a:r>
              <a:rPr lang="en-GB" sz="4800" i="1" dirty="0" err="1" smtClean="0">
                <a:solidFill>
                  <a:schemeClr val="accent2"/>
                </a:solidFill>
                <a:latin typeface="Arial" charset="0"/>
                <a:ea typeface="ＭＳ Ｐゴシック" charset="0"/>
                <a:cs typeface="ＭＳ Ｐゴシック" charset="0"/>
              </a:rPr>
              <a:t>precisazione</a:t>
            </a:r>
            <a:r>
              <a:rPr lang="en-GB" sz="4800" i="1" dirty="0" smtClean="0">
                <a:solidFill>
                  <a:schemeClr val="accent2"/>
                </a:solidFill>
                <a:latin typeface="Arial" charset="0"/>
                <a:ea typeface="ＭＳ Ｐゴシック" charset="0"/>
                <a:cs typeface="ＭＳ Ｐゴシック" charset="0"/>
              </a:rPr>
              <a:t> </a:t>
            </a:r>
            <a:r>
              <a:rPr lang="en-GB" sz="4800" i="1" dirty="0" err="1" smtClean="0">
                <a:solidFill>
                  <a:schemeClr val="accent2"/>
                </a:solidFill>
                <a:latin typeface="Arial" charset="0"/>
                <a:ea typeface="ＭＳ Ｐゴシック" charset="0"/>
                <a:cs typeface="ＭＳ Ｐゴシック" charset="0"/>
              </a:rPr>
              <a:t>su</a:t>
            </a:r>
            <a:r>
              <a:rPr lang="en-GB" sz="4800" dirty="0" smtClean="0">
                <a:solidFill>
                  <a:schemeClr val="accent2"/>
                </a:solidFill>
                <a:latin typeface="Arial" charset="0"/>
                <a:ea typeface="ＭＳ Ｐゴシック" charset="0"/>
                <a:cs typeface="ＭＳ Ｐゴシック" charset="0"/>
              </a:rPr>
              <a:t/>
            </a:r>
            <a:br>
              <a:rPr lang="en-GB" sz="4800" dirty="0" smtClean="0">
                <a:solidFill>
                  <a:schemeClr val="accent2"/>
                </a:solidFill>
                <a:latin typeface="Arial" charset="0"/>
                <a:ea typeface="ＭＳ Ｐゴシック" charset="0"/>
                <a:cs typeface="ＭＳ Ｐゴシック" charset="0"/>
              </a:rPr>
            </a:br>
            <a:r>
              <a:rPr lang="en-GB" sz="4800" dirty="0" smtClean="0">
                <a:solidFill>
                  <a:schemeClr val="tx1"/>
                </a:solidFill>
                <a:latin typeface="Arial" charset="0"/>
                <a:ea typeface="ＭＳ Ｐゴシック" charset="0"/>
                <a:cs typeface="ＭＳ Ｐゴシック" charset="0"/>
              </a:rPr>
              <a:t>(Phillips 1974)</a:t>
            </a:r>
            <a:endParaRPr lang="en-GB" sz="4800" dirty="0">
              <a:solidFill>
                <a:schemeClr val="tx1"/>
              </a:solidFill>
              <a:latin typeface="Arial"/>
              <a:ea typeface="ＭＳ Ｐゴシック" charset="0"/>
              <a:cs typeface="Aria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727" t="6292" r="9023"/>
          <a:stretch/>
        </p:blipFill>
        <p:spPr bwMode="auto">
          <a:xfrm>
            <a:off x="-1" y="1841496"/>
            <a:ext cx="4680000" cy="5033037"/>
          </a:xfrm>
          <a:prstGeom prst="rect">
            <a:avLst/>
          </a:prstGeom>
          <a:noFill/>
          <a:ln>
            <a:noFill/>
          </a:ln>
          <a:extLst>
            <a:ext uri="{53640926-AAD7-44d8-BBD7-CCE9431645EC}">
              <a14:shadowObscured xmlns:a14="http://schemas.microsoft.com/office/drawing/2010/main" xmlns=""/>
            </a:ext>
          </a:extLst>
        </p:spPr>
      </p:pic>
      <p:sp>
        <p:nvSpPr>
          <p:cNvPr id="8" name="Rectangle 10"/>
          <p:cNvSpPr>
            <a:spLocks noChangeArrowheads="1"/>
          </p:cNvSpPr>
          <p:nvPr/>
        </p:nvSpPr>
        <p:spPr bwMode="auto">
          <a:xfrm>
            <a:off x="4634442" y="2148424"/>
            <a:ext cx="4280958" cy="3884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74638" indent="-274638">
              <a:spcAft>
                <a:spcPct val="40000"/>
              </a:spcAft>
              <a:buClr>
                <a:schemeClr val="accent2"/>
              </a:buClr>
              <a:buFont typeface="Wingdings" charset="2"/>
              <a:buChar char="§"/>
            </a:pPr>
            <a:r>
              <a:rPr lang="it-IT" sz="2800" dirty="0" smtClean="0">
                <a:latin typeface="Arial"/>
                <a:cs typeface="Arial"/>
              </a:rPr>
              <a:t>compito stesso/diverso</a:t>
            </a:r>
          </a:p>
          <a:p>
            <a:pPr marL="274638" indent="-274638">
              <a:spcAft>
                <a:spcPct val="40000"/>
              </a:spcAft>
              <a:buClr>
                <a:schemeClr val="accent2"/>
              </a:buClr>
              <a:buFont typeface="Wingdings" charset="2"/>
              <a:buChar char="§"/>
            </a:pPr>
            <a:r>
              <a:rPr lang="it-IT" sz="2800" dirty="0" smtClean="0">
                <a:latin typeface="Arial"/>
                <a:cs typeface="Arial"/>
              </a:rPr>
              <a:t>prestazione perfetta per ISI&lt; </a:t>
            </a:r>
            <a:r>
              <a:rPr lang="it-IT" sz="2800" dirty="0">
                <a:latin typeface="Arial"/>
                <a:cs typeface="Arial"/>
              </a:rPr>
              <a:t>3</a:t>
            </a:r>
            <a:r>
              <a:rPr lang="it-IT" sz="2800" dirty="0" smtClean="0">
                <a:latin typeface="Arial"/>
                <a:cs typeface="Arial"/>
              </a:rPr>
              <a:t>00 ms, indipendentemente dalla complessità</a:t>
            </a:r>
          </a:p>
          <a:p>
            <a:pPr marL="274638" indent="-274638">
              <a:spcAft>
                <a:spcPct val="40000"/>
              </a:spcAft>
              <a:buClr>
                <a:schemeClr val="accent2"/>
              </a:buClr>
              <a:buFont typeface="Wingdings" charset="2"/>
              <a:buChar char="§"/>
            </a:pPr>
            <a:r>
              <a:rPr lang="it-IT" sz="2800" dirty="0" smtClean="0">
                <a:latin typeface="Arial"/>
                <a:cs typeface="Arial"/>
              </a:rPr>
              <a:t>decrescente per ISI superiori, in funzione della complessità</a:t>
            </a:r>
          </a:p>
        </p:txBody>
      </p:sp>
      <p:sp>
        <p:nvSpPr>
          <p:cNvPr id="7" name="Rectangle 10"/>
          <p:cNvSpPr>
            <a:spLocks noChangeArrowheads="1"/>
          </p:cNvSpPr>
          <p:nvPr/>
        </p:nvSpPr>
        <p:spPr bwMode="auto">
          <a:xfrm>
            <a:off x="858309" y="1480075"/>
            <a:ext cx="76422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74638" indent="-274638">
              <a:spcAft>
                <a:spcPct val="40000"/>
              </a:spcAft>
              <a:buClr>
                <a:schemeClr val="accent2"/>
              </a:buClr>
              <a:buFont typeface="Wingdings" charset="2"/>
              <a:buChar char="§"/>
            </a:pPr>
            <a:r>
              <a:rPr lang="it-IT" sz="2800" dirty="0">
                <a:latin typeface="Arial"/>
                <a:cs typeface="Arial"/>
              </a:rPr>
              <a:t>M</a:t>
            </a:r>
            <a:r>
              <a:rPr lang="it-IT" sz="2800" dirty="0" smtClean="0">
                <a:latin typeface="Arial"/>
                <a:cs typeface="Arial"/>
              </a:rPr>
              <a:t>1 (1 </a:t>
            </a:r>
            <a:r>
              <a:rPr lang="it-IT" sz="2800" dirty="0" err="1" smtClean="0">
                <a:latin typeface="Arial"/>
                <a:cs typeface="Arial"/>
              </a:rPr>
              <a:t>s</a:t>
            </a:r>
            <a:r>
              <a:rPr lang="it-IT" sz="2800" dirty="0" smtClean="0">
                <a:latin typeface="Arial"/>
                <a:cs typeface="Arial"/>
              </a:rPr>
              <a:t>) – </a:t>
            </a:r>
            <a:r>
              <a:rPr lang="it-IT" sz="2800" dirty="0">
                <a:latin typeface="Arial"/>
                <a:cs typeface="Arial"/>
              </a:rPr>
              <a:t>ISI (0-9 </a:t>
            </a:r>
            <a:r>
              <a:rPr lang="it-IT" sz="2800" dirty="0" err="1" smtClean="0">
                <a:latin typeface="Arial"/>
                <a:cs typeface="Arial"/>
              </a:rPr>
              <a:t>s</a:t>
            </a:r>
            <a:r>
              <a:rPr lang="it-IT" sz="2800" dirty="0" smtClean="0">
                <a:latin typeface="Arial"/>
                <a:cs typeface="Arial"/>
              </a:rPr>
              <a:t>) – M2 (fino alla risposta)</a:t>
            </a:r>
          </a:p>
        </p:txBody>
      </p:sp>
      <p:grpSp>
        <p:nvGrpSpPr>
          <p:cNvPr id="12" name="Group 11"/>
          <p:cNvGrpSpPr/>
          <p:nvPr/>
        </p:nvGrpSpPr>
        <p:grpSpPr>
          <a:xfrm>
            <a:off x="501721" y="1772462"/>
            <a:ext cx="1194558" cy="4260102"/>
            <a:chOff x="501721" y="1772462"/>
            <a:chExt cx="1194558" cy="4260102"/>
          </a:xfrm>
        </p:grpSpPr>
        <p:cxnSp>
          <p:nvCxnSpPr>
            <p:cNvPr id="3" name="Straight Connector 2"/>
            <p:cNvCxnSpPr/>
            <p:nvPr/>
          </p:nvCxnSpPr>
          <p:spPr bwMode="auto">
            <a:xfrm>
              <a:off x="1087820" y="2148424"/>
              <a:ext cx="15766" cy="3884140"/>
            </a:xfrm>
            <a:prstGeom prst="line">
              <a:avLst/>
            </a:prstGeom>
            <a:noFill/>
            <a:ln w="12700" cap="flat" cmpd="sng" algn="ctr">
              <a:solidFill>
                <a:srgbClr val="FF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 name="TextBox 10"/>
            <p:cNvSpPr txBox="1"/>
            <p:nvPr/>
          </p:nvSpPr>
          <p:spPr>
            <a:xfrm>
              <a:off x="501721" y="1772462"/>
              <a:ext cx="1194558" cy="461665"/>
            </a:xfrm>
            <a:prstGeom prst="rect">
              <a:avLst/>
            </a:prstGeom>
            <a:noFill/>
          </p:spPr>
          <p:txBody>
            <a:bodyPr wrap="none" rtlCol="0">
              <a:spAutoFit/>
            </a:bodyPr>
            <a:lstStyle/>
            <a:p>
              <a:r>
                <a:rPr lang="it-IT" dirty="0" smtClean="0">
                  <a:solidFill>
                    <a:srgbClr val="FF0000"/>
                  </a:solidFill>
                  <a:latin typeface="+mj-lt"/>
                </a:rPr>
                <a:t>300 ms</a:t>
              </a:r>
              <a:endParaRPr lang="it-IT" dirty="0">
                <a:solidFill>
                  <a:srgbClr val="FF0000"/>
                </a:solidFill>
                <a:latin typeface="+mj-lt"/>
              </a:endParaRPr>
            </a:p>
          </p:txBody>
        </p:sp>
      </p:grpSp>
    </p:spTree>
    <p:extLst>
      <p:ext uri="{BB962C8B-B14F-4D97-AF65-F5344CB8AC3E}">
        <p14:creationId xmlns:p14="http://schemas.microsoft.com/office/powerpoint/2010/main" val="22971126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ChangeArrowheads="1"/>
          </p:cNvSpPr>
          <p:nvPr/>
        </p:nvSpPr>
        <p:spPr bwMode="auto">
          <a:xfrm>
            <a:off x="1150938" y="2432050"/>
            <a:ext cx="6792912" cy="1260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81000" indent="-381000">
              <a:lnSpc>
                <a:spcPct val="120000"/>
              </a:lnSpc>
              <a:spcAft>
                <a:spcPct val="40000"/>
              </a:spcAft>
              <a:buClr>
                <a:schemeClr val="accent2"/>
              </a:buClr>
              <a:buFont typeface="Wingdings" charset="0"/>
              <a:buChar char="§"/>
            </a:pPr>
            <a:endParaRPr lang="en-US" sz="2400" dirty="0">
              <a:latin typeface="Verdana" charset="0"/>
            </a:endParaRPr>
          </a:p>
          <a:p>
            <a:pPr marL="381000" indent="-381000">
              <a:lnSpc>
                <a:spcPct val="120000"/>
              </a:lnSpc>
              <a:spcAft>
                <a:spcPct val="40000"/>
              </a:spcAft>
              <a:buClr>
                <a:schemeClr val="accent2"/>
              </a:buClr>
              <a:buFont typeface="Wingdings" charset="0"/>
              <a:buChar char="§"/>
            </a:pPr>
            <a:endParaRPr lang="en-US" sz="2400" dirty="0">
              <a:latin typeface="Verdana" charset="0"/>
            </a:endParaRPr>
          </a:p>
        </p:txBody>
      </p:sp>
      <p:sp>
        <p:nvSpPr>
          <p:cNvPr id="16387" name="Rectangle 3"/>
          <p:cNvSpPr>
            <a:spLocks noChangeArrowheads="1"/>
          </p:cNvSpPr>
          <p:nvPr/>
        </p:nvSpPr>
        <p:spPr bwMode="auto">
          <a:xfrm>
            <a:off x="1" y="2723908"/>
            <a:ext cx="9143999"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4400" dirty="0" err="1">
                <a:solidFill>
                  <a:schemeClr val="accent2"/>
                </a:solidFill>
                <a:latin typeface="Arial" charset="0"/>
              </a:rPr>
              <a:t>t</a:t>
            </a:r>
            <a:r>
              <a:rPr lang="en-US" sz="4400" dirty="0" err="1" smtClean="0">
                <a:solidFill>
                  <a:schemeClr val="accent2"/>
                </a:solidFill>
                <a:latin typeface="Arial" charset="0"/>
              </a:rPr>
              <a:t>rasmissione</a:t>
            </a:r>
            <a:r>
              <a:rPr lang="en-US" sz="4400" dirty="0" smtClean="0">
                <a:solidFill>
                  <a:schemeClr val="accent2"/>
                </a:solidFill>
                <a:latin typeface="Arial" charset="0"/>
              </a:rPr>
              <a:t> </a:t>
            </a:r>
            <a:r>
              <a:rPr lang="en-US" sz="4400" dirty="0" err="1" smtClean="0">
                <a:solidFill>
                  <a:schemeClr val="accent2"/>
                </a:solidFill>
                <a:latin typeface="Arial" charset="0"/>
              </a:rPr>
              <a:t>sinaptica</a:t>
            </a:r>
            <a:r>
              <a:rPr lang="en-US" sz="4400" dirty="0">
                <a:solidFill>
                  <a:schemeClr val="accent2"/>
                </a:solidFill>
                <a:latin typeface="Arial" charset="0"/>
              </a:rPr>
              <a:t> </a:t>
            </a:r>
            <a:r>
              <a:rPr lang="en-US" sz="4400" dirty="0" smtClean="0">
                <a:solidFill>
                  <a:schemeClr val="accent2"/>
                </a:solidFill>
                <a:latin typeface="Arial" charset="0"/>
              </a:rPr>
              <a:t>e </a:t>
            </a:r>
            <a:r>
              <a:rPr lang="en-US" sz="4400" dirty="0" err="1">
                <a:solidFill>
                  <a:schemeClr val="accent2"/>
                </a:solidFill>
                <a:latin typeface="Arial" charset="0"/>
              </a:rPr>
              <a:t>c</a:t>
            </a:r>
            <a:r>
              <a:rPr lang="en-US" sz="4400" dirty="0" err="1" smtClean="0">
                <a:solidFill>
                  <a:schemeClr val="accent2"/>
                </a:solidFill>
                <a:latin typeface="Arial" charset="0"/>
              </a:rPr>
              <a:t>onvergenza</a:t>
            </a:r>
            <a:r>
              <a:rPr lang="en-US" sz="4400" dirty="0" smtClean="0">
                <a:solidFill>
                  <a:schemeClr val="accent2"/>
                </a:solidFill>
                <a:latin typeface="Arial" charset="0"/>
              </a:rPr>
              <a:t> </a:t>
            </a:r>
            <a:endParaRPr lang="en-US" sz="4400" dirty="0">
              <a:solidFill>
                <a:schemeClr val="accent2"/>
              </a:solidFill>
              <a:latin typeface="Arial" charset="0"/>
            </a:endParaRPr>
          </a:p>
        </p:txBody>
      </p:sp>
    </p:spTree>
    <p:extLst>
      <p:ext uri="{BB962C8B-B14F-4D97-AF65-F5344CB8AC3E}">
        <p14:creationId xmlns:p14="http://schemas.microsoft.com/office/powerpoint/2010/main" val="2624843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711682">
                                            <p:txEl>
                                              <p:pRg st="0" end="0"/>
                                            </p:txEl>
                                          </p:spTgt>
                                        </p:tgtEl>
                                        <p:attrNameLst>
                                          <p:attrName>style.visibility</p:attrName>
                                        </p:attrNameLst>
                                      </p:cBhvr>
                                      <p:to>
                                        <p:strVal val="visible"/>
                                      </p:to>
                                    </p:set>
                                    <p:animEffect transition="in" filter="wipe(left)">
                                      <p:cBhvr>
                                        <p:cTn id="7" dur="500"/>
                                        <p:tgtEl>
                                          <p:spTgt spid="7116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182" y="1697309"/>
            <a:ext cx="4933570" cy="4784513"/>
          </a:xfrm>
          <a:prstGeom prst="rect">
            <a:avLst/>
          </a:prstGeom>
        </p:spPr>
      </p:pic>
      <p:pic>
        <p:nvPicPr>
          <p:cNvPr id="5" name="Picture 4"/>
          <p:cNvPicPr>
            <a:picLocks noChangeAspect="1"/>
          </p:cNvPicPr>
          <p:nvPr/>
        </p:nvPicPr>
        <p:blipFill>
          <a:blip r:embed="rId3"/>
          <a:stretch>
            <a:fillRect/>
          </a:stretch>
        </p:blipFill>
        <p:spPr>
          <a:xfrm>
            <a:off x="5197329" y="2733606"/>
            <a:ext cx="3464371" cy="2070180"/>
          </a:xfrm>
          <a:prstGeom prst="rect">
            <a:avLst/>
          </a:prstGeom>
        </p:spPr>
      </p:pic>
      <p:sp>
        <p:nvSpPr>
          <p:cNvPr id="6" name="TextBox 5"/>
          <p:cNvSpPr txBox="1"/>
          <p:nvPr/>
        </p:nvSpPr>
        <p:spPr>
          <a:xfrm>
            <a:off x="2928396" y="184473"/>
            <a:ext cx="3425800" cy="526298"/>
          </a:xfrm>
          <a:prstGeom prst="rect">
            <a:avLst/>
          </a:prstGeom>
          <a:noFill/>
          <a:ln>
            <a:noFill/>
          </a:ln>
        </p:spPr>
        <p:txBody>
          <a:bodyPr vert="horz" wrap="square" lIns="91440" tIns="45720" rIns="91440" bIns="45720" numCol="1" anchor="ctr" anchorCtr="0" compatLnSpc="1">
            <a:prstTxWarp prst="textNoShape">
              <a:avLst/>
            </a:prstTxWarp>
          </a:bodyPr>
          <a:lstStyle>
            <a:lvl1pPr algn="ctr">
              <a:defRPr sz="4400">
                <a:solidFill>
                  <a:schemeClr val="accent2"/>
                </a:solidFill>
                <a:latin typeface="Arial" charset="0"/>
              </a:defRPr>
            </a:lvl1pPr>
            <a:lvl2pPr algn="ctr">
              <a:defRPr sz="4400">
                <a:solidFill>
                  <a:schemeClr val="tx2"/>
                </a:solidFill>
                <a:ea typeface="ＭＳ Ｐゴシック" charset="-128"/>
                <a:cs typeface="ＭＳ Ｐゴシック" charset="-128"/>
              </a:defRPr>
            </a:lvl2pPr>
            <a:lvl3pPr algn="ctr">
              <a:defRPr sz="4400">
                <a:solidFill>
                  <a:schemeClr val="tx2"/>
                </a:solidFill>
                <a:ea typeface="ＭＳ Ｐゴシック" charset="-128"/>
                <a:cs typeface="ＭＳ Ｐゴシック" charset="-128"/>
              </a:defRPr>
            </a:lvl3pPr>
            <a:lvl4pPr algn="ctr">
              <a:defRPr sz="4400">
                <a:solidFill>
                  <a:schemeClr val="tx2"/>
                </a:solidFill>
                <a:ea typeface="ＭＳ Ｐゴシック" charset="-128"/>
                <a:cs typeface="ＭＳ Ｐゴシック" charset="-128"/>
              </a:defRPr>
            </a:lvl4pPr>
            <a:lvl5pPr algn="ctr">
              <a:defRPr sz="4400">
                <a:solidFill>
                  <a:schemeClr val="tx2"/>
                </a:solidFill>
                <a:ea typeface="ＭＳ Ｐゴシック" charset="-128"/>
                <a:cs typeface="ＭＳ Ｐゴシック" charset="-128"/>
              </a:defRPr>
            </a:lvl5pPr>
            <a:lvl6pPr marL="457200" algn="ctr" eaLnBrk="0" fontAlgn="base" hangingPunct="0">
              <a:spcBef>
                <a:spcPct val="0"/>
              </a:spcBef>
              <a:spcAft>
                <a:spcPct val="0"/>
              </a:spcAft>
              <a:defRPr sz="4400">
                <a:solidFill>
                  <a:schemeClr val="tx2"/>
                </a:solidFill>
              </a:defRPr>
            </a:lvl6pPr>
            <a:lvl7pPr marL="914400" algn="ctr" eaLnBrk="0" fontAlgn="base" hangingPunct="0">
              <a:spcBef>
                <a:spcPct val="0"/>
              </a:spcBef>
              <a:spcAft>
                <a:spcPct val="0"/>
              </a:spcAft>
              <a:defRPr sz="4400">
                <a:solidFill>
                  <a:schemeClr val="tx2"/>
                </a:solidFill>
              </a:defRPr>
            </a:lvl7pPr>
            <a:lvl8pPr marL="1371600" algn="ctr" eaLnBrk="0" fontAlgn="base" hangingPunct="0">
              <a:spcBef>
                <a:spcPct val="0"/>
              </a:spcBef>
              <a:spcAft>
                <a:spcPct val="0"/>
              </a:spcAft>
              <a:defRPr sz="4400">
                <a:solidFill>
                  <a:schemeClr val="tx2"/>
                </a:solidFill>
              </a:defRPr>
            </a:lvl8pPr>
            <a:lvl9pPr marL="1828800" algn="ctr" eaLnBrk="0" fontAlgn="base" hangingPunct="0">
              <a:spcBef>
                <a:spcPct val="0"/>
              </a:spcBef>
              <a:spcAft>
                <a:spcPct val="0"/>
              </a:spcAft>
              <a:defRPr sz="4400">
                <a:solidFill>
                  <a:schemeClr val="tx2"/>
                </a:solidFill>
              </a:defRPr>
            </a:lvl9pPr>
          </a:lstStyle>
          <a:p>
            <a:r>
              <a:rPr lang="it-IT" dirty="0"/>
              <a:t>la retina</a:t>
            </a:r>
          </a:p>
        </p:txBody>
      </p:sp>
    </p:spTree>
    <p:extLst>
      <p:ext uri="{BB962C8B-B14F-4D97-AF65-F5344CB8AC3E}">
        <p14:creationId xmlns:p14="http://schemas.microsoft.com/office/powerpoint/2010/main" val="2726613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23006" y="1664935"/>
            <a:ext cx="3484415" cy="4863187"/>
          </a:xfrm>
          <a:prstGeom prst="rect">
            <a:avLst/>
          </a:prstGeom>
        </p:spPr>
      </p:pic>
      <p:pic>
        <p:nvPicPr>
          <p:cNvPr id="5" name="Picture 4"/>
          <p:cNvPicPr>
            <a:picLocks noChangeAspect="1"/>
          </p:cNvPicPr>
          <p:nvPr/>
        </p:nvPicPr>
        <p:blipFill>
          <a:blip r:embed="rId4"/>
          <a:stretch>
            <a:fillRect/>
          </a:stretch>
        </p:blipFill>
        <p:spPr>
          <a:xfrm>
            <a:off x="4649986" y="2009166"/>
            <a:ext cx="3461388" cy="4599978"/>
          </a:xfrm>
          <a:prstGeom prst="rect">
            <a:avLst/>
          </a:prstGeom>
        </p:spPr>
      </p:pic>
      <p:sp>
        <p:nvSpPr>
          <p:cNvPr id="6" name="TextBox 5"/>
          <p:cNvSpPr txBox="1"/>
          <p:nvPr/>
        </p:nvSpPr>
        <p:spPr>
          <a:xfrm>
            <a:off x="1795501" y="509906"/>
            <a:ext cx="5506700" cy="526298"/>
          </a:xfrm>
          <a:prstGeom prst="rect">
            <a:avLst/>
          </a:prstGeom>
          <a:noFill/>
          <a:ln>
            <a:noFill/>
          </a:ln>
        </p:spPr>
        <p:txBody>
          <a:bodyPr vert="horz" wrap="square" lIns="91440" tIns="45720" rIns="91440" bIns="45720" numCol="1" anchor="ctr" anchorCtr="0" compatLnSpc="1">
            <a:prstTxWarp prst="textNoShape">
              <a:avLst/>
            </a:prstTxWarp>
          </a:bodyPr>
          <a:lstStyle>
            <a:defPPr>
              <a:defRPr lang="it-IT"/>
            </a:defPPr>
            <a:lvl1pPr algn="ctr">
              <a:defRPr sz="4400">
                <a:solidFill>
                  <a:schemeClr val="accent2"/>
                </a:solidFill>
                <a:latin typeface="Arial" charset="0"/>
              </a:defRPr>
            </a:lvl1pPr>
            <a:lvl2pPr algn="ctr">
              <a:defRPr sz="4400">
                <a:solidFill>
                  <a:schemeClr val="tx2"/>
                </a:solidFill>
                <a:ea typeface="ＭＳ Ｐゴシック" charset="-128"/>
                <a:cs typeface="ＭＳ Ｐゴシック" charset="-128"/>
              </a:defRPr>
            </a:lvl2pPr>
            <a:lvl3pPr algn="ctr">
              <a:defRPr sz="4400">
                <a:solidFill>
                  <a:schemeClr val="tx2"/>
                </a:solidFill>
                <a:ea typeface="ＭＳ Ｐゴシック" charset="-128"/>
                <a:cs typeface="ＭＳ Ｐゴシック" charset="-128"/>
              </a:defRPr>
            </a:lvl3pPr>
            <a:lvl4pPr algn="ctr">
              <a:defRPr sz="4400">
                <a:solidFill>
                  <a:schemeClr val="tx2"/>
                </a:solidFill>
                <a:ea typeface="ＭＳ Ｐゴシック" charset="-128"/>
                <a:cs typeface="ＭＳ Ｐゴシック" charset="-128"/>
              </a:defRPr>
            </a:lvl4pPr>
            <a:lvl5pPr algn="ctr">
              <a:defRPr sz="4400">
                <a:solidFill>
                  <a:schemeClr val="tx2"/>
                </a:solidFill>
                <a:ea typeface="ＭＳ Ｐゴシック" charset="-128"/>
                <a:cs typeface="ＭＳ Ｐゴシック" charset="-128"/>
              </a:defRPr>
            </a:lvl5pPr>
            <a:lvl6pPr marL="457200" algn="ctr" eaLnBrk="0" fontAlgn="base" hangingPunct="0">
              <a:spcBef>
                <a:spcPct val="0"/>
              </a:spcBef>
              <a:spcAft>
                <a:spcPct val="0"/>
              </a:spcAft>
              <a:defRPr sz="4400">
                <a:solidFill>
                  <a:schemeClr val="tx2"/>
                </a:solidFill>
              </a:defRPr>
            </a:lvl6pPr>
            <a:lvl7pPr marL="914400" algn="ctr" eaLnBrk="0" fontAlgn="base" hangingPunct="0">
              <a:spcBef>
                <a:spcPct val="0"/>
              </a:spcBef>
              <a:spcAft>
                <a:spcPct val="0"/>
              </a:spcAft>
              <a:defRPr sz="4400">
                <a:solidFill>
                  <a:schemeClr val="tx2"/>
                </a:solidFill>
              </a:defRPr>
            </a:lvl7pPr>
            <a:lvl8pPr marL="1371600" algn="ctr" eaLnBrk="0" fontAlgn="base" hangingPunct="0">
              <a:spcBef>
                <a:spcPct val="0"/>
              </a:spcBef>
              <a:spcAft>
                <a:spcPct val="0"/>
              </a:spcAft>
              <a:defRPr sz="4400">
                <a:solidFill>
                  <a:schemeClr val="tx2"/>
                </a:solidFill>
              </a:defRPr>
            </a:lvl8pPr>
            <a:lvl9pPr marL="1828800" algn="ctr" eaLnBrk="0" fontAlgn="base" hangingPunct="0">
              <a:spcBef>
                <a:spcPct val="0"/>
              </a:spcBef>
              <a:spcAft>
                <a:spcPct val="0"/>
              </a:spcAft>
              <a:defRPr sz="4400">
                <a:solidFill>
                  <a:schemeClr val="tx2"/>
                </a:solidFill>
              </a:defRPr>
            </a:lvl9pPr>
          </a:lstStyle>
          <a:p>
            <a:r>
              <a:rPr lang="it-IT" dirty="0"/>
              <a:t>trasmissione dei segnali nervosi</a:t>
            </a:r>
          </a:p>
        </p:txBody>
      </p:sp>
    </p:spTree>
    <p:extLst>
      <p:ext uri="{BB962C8B-B14F-4D97-AF65-F5344CB8AC3E}">
        <p14:creationId xmlns:p14="http://schemas.microsoft.com/office/powerpoint/2010/main" val="360069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1195"/>
            <a:ext cx="7886700" cy="994172"/>
          </a:xfrm>
        </p:spPr>
        <p:txBody>
          <a:bodyPr/>
          <a:lstStyle/>
          <a:p>
            <a:pPr algn="ctr"/>
            <a:r>
              <a:rPr lang="it-IT" kern="1200" dirty="0">
                <a:solidFill>
                  <a:schemeClr val="accent2"/>
                </a:solidFill>
                <a:latin typeface="Arial" charset="0"/>
                <a:ea typeface="ＭＳ Ｐゴシック" charset="0"/>
                <a:cs typeface="ＭＳ Ｐゴシック" charset="0"/>
              </a:rPr>
              <a:t>convergenza: sensibilità</a:t>
            </a:r>
            <a:r>
              <a:rPr lang="it-IT" dirty="0" smtClean="0">
                <a:solidFill>
                  <a:srgbClr val="0070C0"/>
                </a:solidFill>
              </a:rPr>
              <a:t/>
            </a:r>
            <a:br>
              <a:rPr lang="it-IT" dirty="0" smtClean="0">
                <a:solidFill>
                  <a:srgbClr val="0070C0"/>
                </a:solidFill>
              </a:rPr>
            </a:br>
            <a:r>
              <a:rPr lang="it-IT" sz="2100" dirty="0">
                <a:latin typeface="Arial" panose="020B0604020202020204" pitchFamily="34" charset="0"/>
                <a:cs typeface="Arial" panose="020B0604020202020204" pitchFamily="34" charset="0"/>
              </a:rPr>
              <a:t>(126 mil di recettori → 1 mil. cellule gangliari)</a:t>
            </a:r>
          </a:p>
        </p:txBody>
      </p:sp>
      <p:pic>
        <p:nvPicPr>
          <p:cNvPr id="4" name="Picture 3"/>
          <p:cNvPicPr>
            <a:picLocks noChangeAspect="1"/>
          </p:cNvPicPr>
          <p:nvPr/>
        </p:nvPicPr>
        <p:blipFill>
          <a:blip r:embed="rId3"/>
          <a:stretch>
            <a:fillRect/>
          </a:stretch>
        </p:blipFill>
        <p:spPr>
          <a:xfrm>
            <a:off x="2350260" y="1485485"/>
            <a:ext cx="3877662" cy="2762424"/>
          </a:xfrm>
          <a:prstGeom prst="rect">
            <a:avLst/>
          </a:prstGeom>
        </p:spPr>
      </p:pic>
      <p:sp>
        <p:nvSpPr>
          <p:cNvPr id="5" name="TextBox 4"/>
          <p:cNvSpPr txBox="1"/>
          <p:nvPr/>
        </p:nvSpPr>
        <p:spPr>
          <a:xfrm>
            <a:off x="142903" y="4954274"/>
            <a:ext cx="7973978" cy="1708160"/>
          </a:xfrm>
          <a:prstGeom prst="rect">
            <a:avLst/>
          </a:prstGeom>
          <a:noFill/>
        </p:spPr>
        <p:txBody>
          <a:bodyPr wrap="none" rtlCol="0">
            <a:spAutoFit/>
          </a:bodyPr>
          <a:lstStyle/>
          <a:p>
            <a:r>
              <a:rPr lang="it-IT" sz="2100" dirty="0">
                <a:latin typeface="Arial" panose="020B0604020202020204" pitchFamily="34" charset="0"/>
                <a:cs typeface="Arial" panose="020B0604020202020204" pitchFamily="34" charset="0"/>
              </a:rPr>
              <a:t>se la soglia di risposta della cellula gangliare è 10 allora:</a:t>
            </a:r>
          </a:p>
          <a:p>
            <a:pPr marL="214313" indent="-214313">
              <a:buFont typeface="Wingdings" panose="05000000000000000000" pitchFamily="2" charset="2"/>
              <a:buChar char="§"/>
            </a:pPr>
            <a:r>
              <a:rPr lang="it-IT" sz="2100" dirty="0">
                <a:latin typeface="Arial" panose="020B0604020202020204" pitchFamily="34" charset="0"/>
                <a:cs typeface="Arial" panose="020B0604020202020204" pitchFamily="34" charset="0"/>
              </a:rPr>
              <a:t>Il sistema a bastoncelli risponde con una intensità luminosa di 2</a:t>
            </a:r>
          </a:p>
          <a:p>
            <a:pPr marL="214313" indent="-214313">
              <a:buFont typeface="Wingdings" panose="05000000000000000000" pitchFamily="2" charset="2"/>
              <a:buChar char="§"/>
            </a:pPr>
            <a:r>
              <a:rPr lang="it-IT" sz="2100" dirty="0">
                <a:latin typeface="Arial" panose="020B0604020202020204" pitchFamily="34" charset="0"/>
                <a:cs typeface="Arial" panose="020B0604020202020204" pitchFamily="34" charset="0"/>
              </a:rPr>
              <a:t>Quello a coni no</a:t>
            </a:r>
          </a:p>
          <a:p>
            <a:pPr marL="214313" indent="-214313">
              <a:buFont typeface="Wingdings" panose="05000000000000000000" pitchFamily="2" charset="2"/>
              <a:buChar char="§"/>
            </a:pPr>
            <a:r>
              <a:rPr lang="it-IT" sz="2100" dirty="0">
                <a:latin typeface="Arial" panose="020B0604020202020204" pitchFamily="34" charset="0"/>
                <a:cs typeface="Arial" panose="020B0604020202020204" pitchFamily="34" charset="0"/>
              </a:rPr>
              <a:t>necessita di una intensità luminosa più alta, pari alla soglia 10</a:t>
            </a:r>
          </a:p>
          <a:p>
            <a:pPr marL="214313" indent="-214313">
              <a:buFont typeface="Wingdings" panose="05000000000000000000" pitchFamily="2" charset="2"/>
              <a:buChar char="§"/>
            </a:pPr>
            <a:r>
              <a:rPr lang="it-IT" sz="2100" dirty="0">
                <a:latin typeface="Arial" panose="020B0604020202020204" pitchFamily="34" charset="0"/>
                <a:cs typeface="Arial" panose="020B0604020202020204" pitchFamily="34" charset="0"/>
              </a:rPr>
              <a:t>Bastoncelli più sensibili dei coni</a:t>
            </a:r>
          </a:p>
        </p:txBody>
      </p:sp>
    </p:spTree>
    <p:extLst>
      <p:ext uri="{BB962C8B-B14F-4D97-AF65-F5344CB8AC3E}">
        <p14:creationId xmlns:p14="http://schemas.microsoft.com/office/powerpoint/2010/main" val="365532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7627" y="4931126"/>
            <a:ext cx="8966373" cy="1708160"/>
          </a:xfrm>
          <a:prstGeom prst="rect">
            <a:avLst/>
          </a:prstGeom>
          <a:noFill/>
        </p:spPr>
        <p:txBody>
          <a:bodyPr wrap="square" rtlCol="0">
            <a:spAutoFit/>
          </a:bodyPr>
          <a:lstStyle/>
          <a:p>
            <a:r>
              <a:rPr lang="it-IT" sz="2100" dirty="0">
                <a:latin typeface="Arial" panose="020B0604020202020204" pitchFamily="34" charset="0"/>
                <a:cs typeface="Arial" panose="020B0604020202020204" pitchFamily="34" charset="0"/>
              </a:rPr>
              <a:t>due segnali luminosi uno accanto all’altro vs. separati:</a:t>
            </a:r>
          </a:p>
          <a:p>
            <a:pPr marL="214313" indent="-214313">
              <a:buFont typeface="Wingdings" panose="05000000000000000000" pitchFamily="2" charset="2"/>
              <a:buChar char="§"/>
            </a:pPr>
            <a:r>
              <a:rPr lang="it-IT" sz="2100" dirty="0">
                <a:latin typeface="Arial" panose="020B0604020202020204" pitchFamily="34" charset="0"/>
                <a:cs typeface="Arial" panose="020B0604020202020204" pitchFamily="34" charset="0"/>
              </a:rPr>
              <a:t>Il sistema a bastoncelli attiva sempre la stessa cellula gangliare quindi non discrimina i segnali</a:t>
            </a:r>
          </a:p>
          <a:p>
            <a:pPr marL="214313" indent="-214313">
              <a:buFont typeface="Wingdings" panose="05000000000000000000" pitchFamily="2" charset="2"/>
              <a:buChar char="§"/>
            </a:pPr>
            <a:r>
              <a:rPr lang="it-IT" sz="2100" dirty="0">
                <a:latin typeface="Arial" panose="020B0604020202020204" pitchFamily="34" charset="0"/>
                <a:cs typeface="Arial" panose="020B0604020202020204" pitchFamily="34" charset="0"/>
              </a:rPr>
              <a:t>Quello a coni no: attiva cellule gangliari diverse e discrimina i segnali</a:t>
            </a:r>
          </a:p>
          <a:p>
            <a:pPr marL="214313" indent="-214313">
              <a:buFont typeface="Wingdings" panose="05000000000000000000" pitchFamily="2" charset="2"/>
              <a:buChar char="§"/>
            </a:pPr>
            <a:r>
              <a:rPr lang="it-IT" sz="2100" dirty="0">
                <a:latin typeface="Arial" panose="020B0604020202020204" pitchFamily="34" charset="0"/>
                <a:cs typeface="Arial" panose="020B0604020202020204" pitchFamily="34" charset="0"/>
              </a:rPr>
              <a:t>Bastoncelli minore acuità dei coni</a:t>
            </a:r>
          </a:p>
        </p:txBody>
      </p:sp>
      <p:pic>
        <p:nvPicPr>
          <p:cNvPr id="3" name="Picture 2"/>
          <p:cNvPicPr>
            <a:picLocks noChangeAspect="1"/>
          </p:cNvPicPr>
          <p:nvPr/>
        </p:nvPicPr>
        <p:blipFill>
          <a:blip r:embed="rId3"/>
          <a:stretch>
            <a:fillRect/>
          </a:stretch>
        </p:blipFill>
        <p:spPr>
          <a:xfrm>
            <a:off x="3108052" y="1222784"/>
            <a:ext cx="2667715" cy="3545986"/>
          </a:xfrm>
          <a:prstGeom prst="rect">
            <a:avLst/>
          </a:prstGeom>
        </p:spPr>
      </p:pic>
      <p:sp>
        <p:nvSpPr>
          <p:cNvPr id="6" name="Title 1"/>
          <p:cNvSpPr>
            <a:spLocks noGrp="1"/>
          </p:cNvSpPr>
          <p:nvPr>
            <p:ph type="title"/>
          </p:nvPr>
        </p:nvSpPr>
        <p:spPr>
          <a:xfrm>
            <a:off x="628650" y="151195"/>
            <a:ext cx="7886700" cy="994172"/>
          </a:xfrm>
        </p:spPr>
        <p:txBody>
          <a:bodyPr/>
          <a:lstStyle/>
          <a:p>
            <a:pPr algn="ctr"/>
            <a:r>
              <a:rPr lang="it-IT" kern="1200" dirty="0">
                <a:solidFill>
                  <a:schemeClr val="accent2"/>
                </a:solidFill>
                <a:latin typeface="Arial" charset="0"/>
                <a:ea typeface="ＭＳ Ｐゴシック" charset="0"/>
                <a:cs typeface="ＭＳ Ｐゴシック" charset="0"/>
              </a:rPr>
              <a:t>convergenza: </a:t>
            </a:r>
            <a:r>
              <a:rPr lang="it-IT" kern="1200" dirty="0" smtClean="0">
                <a:solidFill>
                  <a:schemeClr val="accent2"/>
                </a:solidFill>
                <a:latin typeface="Arial" charset="0"/>
                <a:ea typeface="ＭＳ Ｐゴシック" charset="0"/>
                <a:cs typeface="ＭＳ Ｐゴシック" charset="0"/>
              </a:rPr>
              <a:t>acuità</a:t>
            </a:r>
            <a:r>
              <a:rPr lang="it-IT" dirty="0" smtClean="0">
                <a:solidFill>
                  <a:srgbClr val="0070C0"/>
                </a:solidFill>
              </a:rPr>
              <a:t/>
            </a:r>
            <a:br>
              <a:rPr lang="it-IT" dirty="0" smtClean="0">
                <a:solidFill>
                  <a:srgbClr val="0070C0"/>
                </a:solidFill>
              </a:rPr>
            </a:br>
            <a:r>
              <a:rPr lang="it-IT" sz="2100" dirty="0">
                <a:latin typeface="Arial" panose="020B0604020202020204" pitchFamily="34" charset="0"/>
                <a:cs typeface="Arial" panose="020B0604020202020204" pitchFamily="34" charset="0"/>
              </a:rPr>
              <a:t>(126 mil di recettori → 1 mil. cellule gangliari)</a:t>
            </a:r>
          </a:p>
        </p:txBody>
      </p:sp>
    </p:spTree>
    <p:extLst>
      <p:ext uri="{BB962C8B-B14F-4D97-AF65-F5344CB8AC3E}">
        <p14:creationId xmlns:p14="http://schemas.microsoft.com/office/powerpoint/2010/main" val="138299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225" y="128046"/>
            <a:ext cx="7886700" cy="994172"/>
          </a:xfrm>
          <a:noFill/>
          <a:ln>
            <a:noFill/>
          </a:ln>
        </p:spPr>
        <p:txBody>
          <a:bodyPr vert="horz" wrap="square" lIns="91440" tIns="45720" rIns="91440" bIns="45720" numCol="1" anchor="ctr" anchorCtr="0" compatLnSpc="1">
            <a:prstTxWarp prst="textNoShape">
              <a:avLst/>
            </a:prstTxWarp>
          </a:bodyPr>
          <a:lstStyle/>
          <a:p>
            <a:r>
              <a:rPr lang="it-IT" kern="1200" dirty="0">
                <a:solidFill>
                  <a:schemeClr val="accent2"/>
                </a:solidFill>
                <a:latin typeface="Arial" charset="0"/>
                <a:ea typeface="ＭＳ Ｐゴシック" charset="0"/>
                <a:cs typeface="ＭＳ Ｐゴシック" charset="0"/>
              </a:rPr>
              <a:t>ecco perchè</a:t>
            </a:r>
            <a:br>
              <a:rPr lang="it-IT" kern="1200" dirty="0">
                <a:solidFill>
                  <a:schemeClr val="accent2"/>
                </a:solidFill>
                <a:latin typeface="Arial" charset="0"/>
                <a:ea typeface="ＭＳ Ｐゴシック" charset="0"/>
                <a:cs typeface="ＭＳ Ｐゴシック" charset="0"/>
              </a:rPr>
            </a:br>
            <a:endParaRPr lang="it-IT" kern="1200" dirty="0">
              <a:solidFill>
                <a:schemeClr val="accent2"/>
              </a:solidFill>
              <a:latin typeface="Arial" charset="0"/>
              <a:ea typeface="ＭＳ Ｐゴシック" charset="0"/>
              <a:cs typeface="ＭＳ Ｐゴシック" charset="0"/>
            </a:endParaRPr>
          </a:p>
        </p:txBody>
      </p:sp>
      <p:pic>
        <p:nvPicPr>
          <p:cNvPr id="6" name="Picture 5"/>
          <p:cNvPicPr>
            <a:picLocks noChangeAspect="1"/>
          </p:cNvPicPr>
          <p:nvPr/>
        </p:nvPicPr>
        <p:blipFill>
          <a:blip r:embed="rId2"/>
          <a:stretch>
            <a:fillRect/>
          </a:stretch>
        </p:blipFill>
        <p:spPr>
          <a:xfrm>
            <a:off x="526638" y="1533640"/>
            <a:ext cx="3388378" cy="4271216"/>
          </a:xfrm>
          <a:prstGeom prst="rect">
            <a:avLst/>
          </a:prstGeom>
        </p:spPr>
      </p:pic>
      <p:sp>
        <p:nvSpPr>
          <p:cNvPr id="7" name="Rectangle 10"/>
          <p:cNvSpPr>
            <a:spLocks noChangeArrowheads="1"/>
          </p:cNvSpPr>
          <p:nvPr/>
        </p:nvSpPr>
        <p:spPr bwMode="auto">
          <a:xfrm>
            <a:off x="4383944" y="1423832"/>
            <a:ext cx="4186634" cy="1061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05979" indent="-205979">
              <a:spcAft>
                <a:spcPct val="40000"/>
              </a:spcAft>
              <a:buClr>
                <a:schemeClr val="accent2"/>
              </a:buClr>
              <a:buFont typeface="Wingdings" charset="2"/>
              <a:buChar char="§"/>
            </a:pPr>
            <a:r>
              <a:rPr lang="it-IT" sz="2100" dirty="0">
                <a:latin typeface="Arial"/>
                <a:cs typeface="Arial"/>
              </a:rPr>
              <a:t>visione mediata da coni, bassa convergenza, alta accuratezza, bassa sensibilità</a:t>
            </a:r>
          </a:p>
        </p:txBody>
      </p:sp>
      <p:sp>
        <p:nvSpPr>
          <p:cNvPr id="8" name="Rectangle 10"/>
          <p:cNvSpPr>
            <a:spLocks noChangeArrowheads="1"/>
          </p:cNvSpPr>
          <p:nvPr/>
        </p:nvSpPr>
        <p:spPr bwMode="auto">
          <a:xfrm>
            <a:off x="4441652" y="4558386"/>
            <a:ext cx="4071217" cy="1061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05979" indent="-205979">
              <a:spcAft>
                <a:spcPct val="40000"/>
              </a:spcAft>
              <a:buClr>
                <a:schemeClr val="accent2"/>
              </a:buClr>
              <a:buFont typeface="Wingdings" charset="2"/>
              <a:buChar char="§"/>
            </a:pPr>
            <a:r>
              <a:rPr lang="it-IT" sz="2100" dirty="0">
                <a:latin typeface="Arial"/>
                <a:cs typeface="Arial"/>
              </a:rPr>
              <a:t>visione mediata da bastoncelli, alta convergenza, bassa accuratezza, alta sensibilità</a:t>
            </a:r>
          </a:p>
        </p:txBody>
      </p:sp>
      <p:sp>
        <p:nvSpPr>
          <p:cNvPr id="9" name="Down Arrow 8"/>
          <p:cNvSpPr/>
          <p:nvPr/>
        </p:nvSpPr>
        <p:spPr bwMode="auto">
          <a:xfrm>
            <a:off x="6017209" y="3439197"/>
            <a:ext cx="506186" cy="460102"/>
          </a:xfrm>
          <a:prstGeom prst="downArrow">
            <a:avLst/>
          </a:prstGeom>
          <a:solidFill>
            <a:schemeClr val="tx1"/>
          </a:solidFill>
          <a:ln>
            <a:noFill/>
          </a:ln>
          <a:effectLst/>
          <a:extLst/>
        </p:spPr>
        <p:txBody>
          <a:bodyPr vert="horz" wrap="square" lIns="68580" tIns="34290" rIns="68580" bIns="34290" numCol="1" rtlCol="0" anchor="t" anchorCtr="0" compatLnSpc="1">
            <a:prstTxWarp prst="textNoShape">
              <a:avLst/>
            </a:prstTxWarp>
            <a:spAutoFit/>
          </a:bodyPr>
          <a:lstStyle/>
          <a:p>
            <a:pPr defTabSz="685800" eaLnBrk="1" hangingPunct="1"/>
            <a:endParaRPr lang="it-IT" sz="1800">
              <a:latin typeface="Times" panose="02020603050405020304" pitchFamily="18" charset="0"/>
              <a:ea typeface="MS PGothic" panose="020B0600070205080204" pitchFamily="34" charset="-128"/>
              <a:cs typeface="Arial" panose="020B0604020202020204" pitchFamily="34" charset="0"/>
            </a:endParaRPr>
          </a:p>
        </p:txBody>
      </p:sp>
      <p:sp>
        <p:nvSpPr>
          <p:cNvPr id="10" name="Rectangle 10"/>
          <p:cNvSpPr>
            <a:spLocks noChangeArrowheads="1"/>
          </p:cNvSpPr>
          <p:nvPr/>
        </p:nvSpPr>
        <p:spPr bwMode="auto">
          <a:xfrm>
            <a:off x="0" y="5921829"/>
            <a:ext cx="91440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Aft>
                <a:spcPct val="40000"/>
              </a:spcAft>
              <a:buClr>
                <a:schemeClr val="accent2"/>
              </a:buClr>
            </a:pPr>
            <a:r>
              <a:rPr lang="it-IT" sz="2800" i="1" dirty="0">
                <a:latin typeface="Arial"/>
                <a:cs typeface="Arial"/>
              </a:rPr>
              <a:t>i</a:t>
            </a:r>
            <a:r>
              <a:rPr lang="it-IT" sz="2800" i="1" dirty="0" smtClean="0">
                <a:latin typeface="Arial"/>
                <a:cs typeface="Arial"/>
              </a:rPr>
              <a:t> cacciatori di stelle sanno, che </a:t>
            </a:r>
            <a:r>
              <a:rPr lang="it-IT" sz="2800" i="1" dirty="0">
                <a:latin typeface="Arial"/>
              </a:rPr>
              <a:t>per </a:t>
            </a:r>
            <a:r>
              <a:rPr lang="it-IT" sz="2800" i="1" dirty="0" smtClean="0">
                <a:latin typeface="Arial"/>
              </a:rPr>
              <a:t>rilevarli, </a:t>
            </a:r>
            <a:r>
              <a:rPr lang="it-IT" sz="2800" i="1" dirty="0" smtClean="0">
                <a:latin typeface="Arial"/>
                <a:cs typeface="Arial"/>
              </a:rPr>
              <a:t>corpi celesti appena visibili (stelle cadenti) non devono essere fissati</a:t>
            </a:r>
          </a:p>
        </p:txBody>
      </p:sp>
    </p:spTree>
    <p:extLst>
      <p:ext uri="{BB962C8B-B14F-4D97-AF65-F5344CB8AC3E}">
        <p14:creationId xmlns:p14="http://schemas.microsoft.com/office/powerpoint/2010/main" val="97859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left)">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left)">
                                      <p:cBhvr>
                                        <p:cTn id="2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animBg="1"/>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txBox="1">
            <a:spLocks noChangeArrowheads="1"/>
          </p:cNvSpPr>
          <p:nvPr/>
        </p:nvSpPr>
        <p:spPr bwMode="auto">
          <a:xfrm>
            <a:off x="0" y="381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it-IT" sz="4800" dirty="0" smtClean="0">
                <a:solidFill>
                  <a:srgbClr val="3333CC"/>
                </a:solidFill>
                <a:latin typeface="Arial"/>
                <a:cs typeface="Arial"/>
              </a:rPr>
              <a:t>…. in altre parole</a:t>
            </a:r>
          </a:p>
          <a:p>
            <a:pPr algn="r"/>
            <a:r>
              <a:rPr lang="it-IT" sz="4800" dirty="0">
                <a:solidFill>
                  <a:srgbClr val="3333CC"/>
                </a:solidFill>
                <a:latin typeface="Arial"/>
                <a:cs typeface="Arial"/>
              </a:rPr>
              <a:t>a</a:t>
            </a:r>
            <a:r>
              <a:rPr lang="it-IT" sz="4800" dirty="0" smtClean="0">
                <a:solidFill>
                  <a:srgbClr val="3333CC"/>
                </a:solidFill>
                <a:latin typeface="Arial"/>
                <a:cs typeface="Arial"/>
              </a:rPr>
              <a:t>ntagonismo</a:t>
            </a:r>
            <a:r>
              <a:rPr lang="it-IT" sz="4800" i="1" dirty="0" smtClean="0">
                <a:solidFill>
                  <a:srgbClr val="3333CC"/>
                </a:solidFill>
                <a:latin typeface="Arial"/>
                <a:cs typeface="Arial"/>
              </a:rPr>
              <a:t> center-sorround</a:t>
            </a:r>
            <a:endParaRPr lang="en-GB" sz="4800" i="1" dirty="0">
              <a:solidFill>
                <a:srgbClr val="3333CC"/>
              </a:solidFill>
              <a:latin typeface="Arial"/>
              <a:cs typeface="Arial"/>
            </a:endParaRPr>
          </a:p>
        </p:txBody>
      </p:sp>
      <p:pic>
        <p:nvPicPr>
          <p:cNvPr id="14" name="Picture 13"/>
          <p:cNvPicPr>
            <a:picLocks noChangeAspect="1"/>
          </p:cNvPicPr>
          <p:nvPr/>
        </p:nvPicPr>
        <p:blipFill>
          <a:blip r:embed="rId3"/>
          <a:stretch>
            <a:fillRect/>
          </a:stretch>
        </p:blipFill>
        <p:spPr>
          <a:xfrm>
            <a:off x="0" y="1789874"/>
            <a:ext cx="9144000" cy="3637027"/>
          </a:xfrm>
          <a:prstGeom prst="rect">
            <a:avLst/>
          </a:prstGeom>
        </p:spPr>
      </p:pic>
    </p:spTree>
    <p:extLst>
      <p:ext uri="{BB962C8B-B14F-4D97-AF65-F5344CB8AC3E}">
        <p14:creationId xmlns:p14="http://schemas.microsoft.com/office/powerpoint/2010/main" val="28636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61137</TotalTime>
  <Words>1507</Words>
  <Application>Microsoft Office PowerPoint</Application>
  <PresentationFormat>On-screen Show (4:3)</PresentationFormat>
  <Paragraphs>124</Paragraphs>
  <Slides>19</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MS PGothic</vt:lpstr>
      <vt:lpstr>MS PGothic</vt:lpstr>
      <vt:lpstr>Arial</vt:lpstr>
      <vt:lpstr>Times</vt:lpstr>
      <vt:lpstr>Verdana</vt:lpstr>
      <vt:lpstr>Wingdings</vt:lpstr>
      <vt:lpstr>1_Default Design</vt:lpstr>
      <vt:lpstr>Psicologia dei processi cognitivi 1 Percezione 042PS-2 </vt:lpstr>
      <vt:lpstr>Una precisazione su (Phillips 1974)</vt:lpstr>
      <vt:lpstr>PowerPoint Presentation</vt:lpstr>
      <vt:lpstr>PowerPoint Presentation</vt:lpstr>
      <vt:lpstr>PowerPoint Presentation</vt:lpstr>
      <vt:lpstr>convergenza: sensibilità (126 mil di recettori → 1 mil. cellule gangliari)</vt:lpstr>
      <vt:lpstr>convergenza: acuità (126 mil di recettori → 1 mil. cellule gangliari)</vt:lpstr>
      <vt:lpstr>ecco perchè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Pandemonium (Oliver G. Selfridge, 1926-2008) </vt:lpstr>
      <vt:lpstr>PowerPoint Presentation</vt:lpstr>
      <vt:lpstr>PowerPoint Presentation</vt:lpstr>
    </vt:vector>
  </TitlesOfParts>
  <Company>Software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Adri</dc:creator>
  <cp:lastModifiedBy>FANTONI CARLO</cp:lastModifiedBy>
  <cp:revision>842</cp:revision>
  <dcterms:created xsi:type="dcterms:W3CDTF">2010-11-07T22:02:08Z</dcterms:created>
  <dcterms:modified xsi:type="dcterms:W3CDTF">2021-03-18T12:43:11Z</dcterms:modified>
</cp:coreProperties>
</file>