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306" r:id="rId2"/>
    <p:sldId id="257" r:id="rId3"/>
    <p:sldId id="258" r:id="rId4"/>
    <p:sldId id="259" r:id="rId5"/>
    <p:sldId id="307" r:id="rId6"/>
    <p:sldId id="260" r:id="rId7"/>
    <p:sldId id="308" r:id="rId8"/>
    <p:sldId id="261" r:id="rId9"/>
    <p:sldId id="309" r:id="rId10"/>
    <p:sldId id="263" r:id="rId11"/>
    <p:sldId id="314" r:id="rId12"/>
    <p:sldId id="262" r:id="rId13"/>
    <p:sldId id="310" r:id="rId14"/>
    <p:sldId id="265" r:id="rId15"/>
    <p:sldId id="266" r:id="rId16"/>
    <p:sldId id="264" r:id="rId17"/>
    <p:sldId id="315" r:id="rId18"/>
    <p:sldId id="319" r:id="rId19"/>
    <p:sldId id="267" r:id="rId20"/>
    <p:sldId id="316" r:id="rId21"/>
    <p:sldId id="268" r:id="rId22"/>
    <p:sldId id="269" r:id="rId23"/>
    <p:sldId id="270" r:id="rId24"/>
    <p:sldId id="271" r:id="rId25"/>
    <p:sldId id="311" r:id="rId26"/>
    <p:sldId id="272" r:id="rId27"/>
    <p:sldId id="273" r:id="rId28"/>
    <p:sldId id="278" r:id="rId29"/>
    <p:sldId id="274" r:id="rId30"/>
    <p:sldId id="280" r:id="rId31"/>
    <p:sldId id="291" r:id="rId32"/>
    <p:sldId id="284" r:id="rId33"/>
    <p:sldId id="285" r:id="rId34"/>
    <p:sldId id="312" r:id="rId35"/>
    <p:sldId id="286" r:id="rId36"/>
    <p:sldId id="288" r:id="rId37"/>
    <p:sldId id="293" r:id="rId38"/>
    <p:sldId id="276" r:id="rId39"/>
    <p:sldId id="294" r:id="rId40"/>
    <p:sldId id="313" r:id="rId41"/>
    <p:sldId id="317" r:id="rId42"/>
    <p:sldId id="318" r:id="rId43"/>
    <p:sldId id="295" r:id="rId44"/>
    <p:sldId id="298" r:id="rId45"/>
    <p:sldId id="297" r:id="rId46"/>
    <p:sldId id="296" r:id="rId47"/>
    <p:sldId id="299" r:id="rId48"/>
    <p:sldId id="300" r:id="rId49"/>
    <p:sldId id="301" r:id="rId50"/>
    <p:sldId id="302" r:id="rId51"/>
    <p:sldId id="303" r:id="rId52"/>
    <p:sldId id="304" r:id="rId53"/>
    <p:sldId id="305" r:id="rId5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8"/>
    <p:restoredTop sz="94715"/>
  </p:normalViewPr>
  <p:slideViewPr>
    <p:cSldViewPr>
      <p:cViewPr varScale="1">
        <p:scale>
          <a:sx n="122" d="100"/>
          <a:sy n="122" d="100"/>
        </p:scale>
        <p:origin x="424"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Rectangle 4"/>
          <p:cNvSpPr>
            <a:spLocks noGrp="1" noChangeArrowheads="1"/>
          </p:cNvSpPr>
          <p:nvPr>
            <p:ph type="hdr"/>
          </p:nvPr>
        </p:nvSpPr>
        <p:spPr bwMode="auto">
          <a:xfrm>
            <a:off x="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3" name="Rectangle 5"/>
          <p:cNvSpPr>
            <a:spLocks noGrp="1" noChangeArrowheads="1"/>
          </p:cNvSpPr>
          <p:nvPr>
            <p:ph type="dt"/>
          </p:nvPr>
        </p:nvSpPr>
        <p:spPr bwMode="auto">
          <a:xfrm>
            <a:off x="3886200" y="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4" name="Rectangle 6"/>
          <p:cNvSpPr>
            <a:spLocks noGrp="1" noRot="1" noChangeAspect="1" noChangeArrowheads="1"/>
          </p:cNvSpPr>
          <p:nvPr>
            <p:ph type="sldImg"/>
          </p:nvPr>
        </p:nvSpPr>
        <p:spPr bwMode="auto">
          <a:xfrm>
            <a:off x="1143000" y="685800"/>
            <a:ext cx="4567238" cy="342423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5" name="Rectangle 7"/>
          <p:cNvSpPr>
            <a:spLocks noGrp="1" noChangeArrowheads="1"/>
          </p:cNvSpPr>
          <p:nvPr>
            <p:ph type="body"/>
          </p:nvPr>
        </p:nvSpPr>
        <p:spPr bwMode="auto">
          <a:xfrm>
            <a:off x="914400" y="4343400"/>
            <a:ext cx="50244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6" name="Rectangle 8"/>
          <p:cNvSpPr>
            <a:spLocks noGrp="1" noChangeArrowheads="1"/>
          </p:cNvSpPr>
          <p:nvPr>
            <p:ph type="ftr"/>
          </p:nvPr>
        </p:nvSpPr>
        <p:spPr bwMode="auto">
          <a:xfrm>
            <a:off x="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endParaRPr lang="it-IT" altLang="it-IT"/>
          </a:p>
        </p:txBody>
      </p:sp>
      <p:sp>
        <p:nvSpPr>
          <p:cNvPr id="2057" name="Rectangle 9"/>
          <p:cNvSpPr>
            <a:spLocks noGrp="1" noChangeArrowheads="1"/>
          </p:cNvSpPr>
          <p:nvPr>
            <p:ph type="sldNum"/>
          </p:nvPr>
        </p:nvSpPr>
        <p:spPr bwMode="auto">
          <a:xfrm>
            <a:off x="3886200" y="8686800"/>
            <a:ext cx="2967038"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Black" panose="020B0A04020102020204" pitchFamily="34" charset="0"/>
                <a:cs typeface="Arial Unicode MS" pitchFamily="32" charset="0"/>
              </a:defRPr>
            </a:lvl1pPr>
          </a:lstStyle>
          <a:p>
            <a:fld id="{812B7B58-0134-4E9C-B9FA-A817880117B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F107B4A-7531-4FFA-9AC6-BEC10FED462C}" type="slidenum">
              <a:rPr lang="it-IT" altLang="it-IT"/>
              <a:pPr/>
              <a:t>2</a:t>
            </a:fld>
            <a:endParaRPr lang="it-IT" altLang="it-IT"/>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E5EC87F-E61E-4901-8152-B71B92197BDF}" type="slidenum">
              <a:rPr lang="it-IT" altLang="it-IT"/>
              <a:pPr/>
              <a:t>16</a:t>
            </a:fld>
            <a:endParaRPr lang="it-IT" altLang="it-IT"/>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FD34BD0-2EBF-431D-8872-C8E9CCA39941}" type="slidenum">
              <a:rPr lang="it-IT" altLang="it-IT"/>
              <a:pPr/>
              <a:t>19</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6FC6E63-DAB7-4191-B598-550F71996A09}" type="slidenum">
              <a:rPr lang="it-IT" altLang="it-IT"/>
              <a:pPr/>
              <a:t>21</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235163-0172-47CE-A83F-A3C8C1F3B44F}" type="slidenum">
              <a:rPr lang="it-IT" altLang="it-IT"/>
              <a:pPr/>
              <a:t>22</a:t>
            </a:fld>
            <a:endParaRPr lang="it-IT" altLang="it-IT"/>
          </a:p>
        </p:txBody>
      </p:sp>
      <p:sp>
        <p:nvSpPr>
          <p:cNvPr id="6758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204F761-57EE-484D-A948-4E413FECED2D}" type="slidenum">
              <a:rPr lang="it-IT" altLang="it-IT"/>
              <a:pPr/>
              <a:t>23</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2B34E8F-39BA-4444-A4AA-865336972FF8}" type="slidenum">
              <a:rPr lang="it-IT" altLang="it-IT"/>
              <a:pPr/>
              <a:t>24</a:t>
            </a:fld>
            <a:endParaRPr lang="it-IT" altLang="it-IT"/>
          </a:p>
        </p:txBody>
      </p:sp>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080B0416-4B65-4D5F-83BB-E2B5D07159B2}" type="slidenum">
              <a:rPr lang="it-IT" altLang="it-IT"/>
              <a:pPr/>
              <a:t>26</a:t>
            </a:fld>
            <a:endParaRPr lang="it-IT" altLang="it-IT"/>
          </a:p>
        </p:txBody>
      </p:sp>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F8544ACE-A03A-49FB-A746-9B0DEAD08C96}" type="slidenum">
              <a:rPr lang="it-IT" altLang="it-IT"/>
              <a:pPr/>
              <a:t>27</a:t>
            </a:fld>
            <a:endParaRPr lang="it-IT" altLang="it-IT"/>
          </a:p>
        </p:txBody>
      </p:sp>
      <p:sp>
        <p:nvSpPr>
          <p:cNvPr id="71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5DB9B07-DCE8-41A2-BF3F-41F12E705476}" type="slidenum">
              <a:rPr lang="it-IT" altLang="it-IT"/>
              <a:pPr/>
              <a:t>28</a:t>
            </a:fld>
            <a:endParaRPr lang="it-IT" altLang="it-IT"/>
          </a:p>
        </p:txBody>
      </p:sp>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5055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6CE439C-DFBF-468A-A6E8-69FB1B1DC3AE}" type="slidenum">
              <a:rPr lang="it-IT" altLang="it-IT"/>
              <a:pPr/>
              <a:t>29</a:t>
            </a:fld>
            <a:endParaRPr lang="it-IT" altLang="it-IT"/>
          </a:p>
        </p:txBody>
      </p:sp>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7E83D8E-0BF5-4768-8890-36A85110FD49}" type="slidenum">
              <a:rPr lang="it-IT" altLang="it-IT"/>
              <a:pPr/>
              <a:t>3</a:t>
            </a:fld>
            <a:endParaRPr lang="it-IT" altLang="it-IT"/>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37BF5B5-9D93-4449-B186-E18CB7333A28}" type="slidenum">
              <a:rPr lang="it-IT" altLang="it-IT"/>
              <a:pPr/>
              <a:t>30</a:t>
            </a:fld>
            <a:endParaRPr lang="it-IT" altLang="it-IT"/>
          </a:p>
        </p:txBody>
      </p:sp>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7608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AFEF50-6F35-4F92-A51A-4DF6C26940E4}" type="slidenum">
              <a:rPr lang="it-IT" altLang="it-IT"/>
              <a:pPr/>
              <a:t>31</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77777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8E9D3D5-BFFC-42E7-99A1-488CF088C2E3}" type="slidenum">
              <a:rPr lang="it-IT" altLang="it-IT"/>
              <a:pPr/>
              <a:t>32</a:t>
            </a:fld>
            <a:endParaRPr lang="it-IT" altLang="it-IT"/>
          </a:p>
        </p:txBody>
      </p:sp>
      <p:sp>
        <p:nvSpPr>
          <p:cNvPr id="82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537478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67012F7A-AE29-4099-B4A9-A4F26C6BDC85}" type="slidenum">
              <a:rPr lang="it-IT" altLang="it-IT"/>
              <a:pPr/>
              <a:t>33</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21444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CABEE4C-6921-43E7-B9AC-3072B5E48330}" type="slidenum">
              <a:rPr lang="it-IT" altLang="it-IT"/>
              <a:pPr/>
              <a:t>34</a:t>
            </a:fld>
            <a:endParaRPr lang="it-IT" altLang="it-IT"/>
          </a:p>
        </p:txBody>
      </p:sp>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7706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403C7C-A4EE-46BB-920B-A416FD3D4F6A}" type="slidenum">
              <a:rPr lang="it-IT" altLang="it-IT"/>
              <a:pPr/>
              <a:t>35</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0E7BE7B-9EC0-4EBA-AB14-D3C44F7215A0}" type="slidenum">
              <a:rPr lang="it-IT" altLang="it-IT"/>
              <a:pPr/>
              <a:t>36</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80A8F5D-1C17-4EBF-BEF6-9732277C3B04}" type="slidenum">
              <a:rPr lang="it-IT" altLang="it-IT"/>
              <a:pPr/>
              <a:t>37</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585B16E-7CDC-4810-99A6-878E150990FB}" type="slidenum">
              <a:rPr lang="it-IT" altLang="it-IT"/>
              <a:pPr/>
              <a:t>38</a:t>
            </a:fld>
            <a:endParaRPr lang="it-IT" altLang="it-IT"/>
          </a:p>
        </p:txBody>
      </p:sp>
      <p:sp>
        <p:nvSpPr>
          <p:cNvPr id="74753" name="Rectangle 1"/>
          <p:cNvSpPr txBox="1">
            <a:spLocks noGrp="1" noRot="1" noChangeAspect="1" noChangeArrowheads="1"/>
          </p:cNvSpPr>
          <p:nvPr>
            <p:ph type="sldImg"/>
          </p:nvPr>
        </p:nvSpPr>
        <p:spPr bwMode="auto">
          <a:xfrm>
            <a:off x="1143000" y="685800"/>
            <a:ext cx="4568825"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914400" y="4343400"/>
            <a:ext cx="50260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525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39</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09A6BE2-B73C-4040-B585-D2EADA9CC173}" type="slidenum">
              <a:rPr lang="it-IT" altLang="it-IT"/>
              <a:pPr/>
              <a:t>4</a:t>
            </a:fld>
            <a:endParaRPr lang="it-IT" altLang="it-IT"/>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40</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83606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7B88C15-4E7D-4A6B-9619-8DC0314E6F23}" type="slidenum">
              <a:rPr lang="it-IT" altLang="it-IT"/>
              <a:pPr/>
              <a:t>41</a:t>
            </a:fld>
            <a:endParaRPr lang="it-IT" altLang="it-IT"/>
          </a:p>
        </p:txBody>
      </p:sp>
      <p:sp>
        <p:nvSpPr>
          <p:cNvPr id="93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00526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14348C-330B-496A-88B7-019D341C115C}" type="slidenum">
              <a:rPr lang="it-IT" altLang="it-IT"/>
              <a:pPr/>
              <a:t>43</a:t>
            </a:fld>
            <a:endParaRPr lang="it-IT" altLang="it-IT"/>
          </a:p>
        </p:txBody>
      </p:sp>
      <p:sp>
        <p:nvSpPr>
          <p:cNvPr id="9420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53BFC58-A551-46B6-980F-1D19776B95F8}" type="slidenum">
              <a:rPr lang="it-IT" altLang="it-IT"/>
              <a:pPr/>
              <a:t>44</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949E0FF-F650-454B-B255-F04A223E1198}" type="slidenum">
              <a:rPr lang="it-IT" altLang="it-IT"/>
              <a:pPr/>
              <a:t>45</a:t>
            </a:fld>
            <a:endParaRPr lang="it-IT" altLang="it-IT"/>
          </a:p>
        </p:txBody>
      </p:sp>
      <p:sp>
        <p:nvSpPr>
          <p:cNvPr id="9625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336BB5F-A6AA-4AD0-959F-A17E88D8170F}" type="slidenum">
              <a:rPr lang="it-IT" altLang="it-IT"/>
              <a:pPr/>
              <a:t>46</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99DAE19-9635-4DA2-8191-0710DF213791}" type="slidenum">
              <a:rPr lang="it-IT" altLang="it-IT"/>
              <a:pPr/>
              <a:t>47</a:t>
            </a:fld>
            <a:endParaRPr lang="it-IT" altLang="it-IT"/>
          </a:p>
        </p:txBody>
      </p:sp>
      <p:sp>
        <p:nvSpPr>
          <p:cNvPr id="9830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51B42A9D-909F-4AFA-9D0E-6D4F22D57784}" type="slidenum">
              <a:rPr lang="it-IT" altLang="it-IT"/>
              <a:pPr/>
              <a:t>48</a:t>
            </a:fld>
            <a:endParaRPr lang="it-IT" altLang="it-IT"/>
          </a:p>
        </p:txBody>
      </p:sp>
      <p:sp>
        <p:nvSpPr>
          <p:cNvPr id="9932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97B1421-4987-48D2-818B-32502E259C1E}" type="slidenum">
              <a:rPr lang="it-IT" altLang="it-IT"/>
              <a:pPr/>
              <a:t>49</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9CB63D0-AF8E-462E-A1D8-DD8D5C3414A0}" type="slidenum">
              <a:rPr lang="it-IT" altLang="it-IT"/>
              <a:pPr/>
              <a:t>50</a:t>
            </a:fld>
            <a:endParaRPr lang="it-IT" altLang="it-IT"/>
          </a:p>
        </p:txBody>
      </p:sp>
      <p:sp>
        <p:nvSpPr>
          <p:cNvPr id="1013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C29C46-B45C-449F-B1CD-EB0136D2895D}" type="slidenum">
              <a:rPr lang="it-IT" altLang="it-IT"/>
              <a:pPr/>
              <a:t>6</a:t>
            </a:fld>
            <a:endParaRPr lang="it-IT" altLang="it-IT"/>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2103438-A148-46AB-87DB-0ED939F494B0}" type="slidenum">
              <a:rPr lang="it-IT" altLang="it-IT"/>
              <a:pPr/>
              <a:t>51</a:t>
            </a:fld>
            <a:endParaRPr lang="it-IT" altLang="it-IT"/>
          </a:p>
        </p:txBody>
      </p:sp>
      <p:sp>
        <p:nvSpPr>
          <p:cNvPr id="1024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B3ADF0B-1B45-4FA0-85C2-28079D7BE220}" type="slidenum">
              <a:rPr lang="it-IT" altLang="it-IT"/>
              <a:pPr/>
              <a:t>52</a:t>
            </a:fld>
            <a:endParaRPr lang="it-IT" altLang="it-IT"/>
          </a:p>
        </p:txBody>
      </p:sp>
      <p:sp>
        <p:nvSpPr>
          <p:cNvPr id="10342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2EE421D4-D930-43C3-86E9-5EB3CE2E7813}" type="slidenum">
              <a:rPr lang="it-IT" altLang="it-IT"/>
              <a:pPr/>
              <a:t>53</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02137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9"/>
          <p:cNvSpPr>
            <a:spLocks noGrp="1" noChangeArrowheads="1"/>
          </p:cNvSpPr>
          <p:nvPr>
            <p:ph type="sldNum"/>
          </p:nvPr>
        </p:nvSpPr>
        <p:spPr>
          <a:ln/>
        </p:spPr>
        <p:txBody>
          <a:bodyPr/>
          <a:lstStyle/>
          <a:p>
            <a:fld id="{BC3BBAAF-7A71-44DA-8A3F-66F920979686}" type="slidenum">
              <a:rPr lang="it-IT" altLang="it-IT"/>
              <a:pPr/>
              <a:t>8</a:t>
            </a:fld>
            <a:endParaRPr lang="it-IT" altLang="it-IT"/>
          </a:p>
        </p:txBody>
      </p:sp>
      <p:sp>
        <p:nvSpPr>
          <p:cNvPr id="59393" name="Text Box 1"/>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fld id="{B32EB69F-4E93-47E8-9D3B-82F8879AA678}" type="slidenum">
              <a:rPr lang="it-IT" altLang="it-IT" sz="1200">
                <a:solidFill>
                  <a:srgbClr val="000000"/>
                </a:solidFill>
                <a:latin typeface="Arial Black" panose="020B0A04020102020204" pitchFamily="34" charset="0"/>
                <a:cs typeface="Arial Unicode MS" pitchFamily="32" charset="0"/>
              </a:rPr>
              <a:pPr algn="r">
                <a:buClrTx/>
                <a:buFontTx/>
                <a:buNone/>
              </a:pPr>
              <a:t>8</a:t>
            </a:fld>
            <a:endParaRPr lang="it-IT" altLang="it-IT" sz="1200">
              <a:solidFill>
                <a:srgbClr val="000000"/>
              </a:solidFill>
              <a:latin typeface="Arial Black" panose="020B0A04020102020204" pitchFamily="34" charset="0"/>
              <a:cs typeface="Arial Unicode MS" pitchFamily="32" charset="0"/>
            </a:endParaRPr>
          </a:p>
        </p:txBody>
      </p:sp>
      <p:sp>
        <p:nvSpPr>
          <p:cNvPr id="59394" name="Text Box 2"/>
          <p:cNvSpPr txBox="1">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5" name="Text Box 3"/>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6" name="Text Box 4"/>
          <p:cNvSpPr txBox="1">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r">
              <a:buClrTx/>
              <a:buFontTx/>
              <a:buNone/>
            </a:pPr>
            <a:endParaRPr lang="it-IT" altLang="it-IT" sz="1200">
              <a:solidFill>
                <a:srgbClr val="000000"/>
              </a:solidFill>
              <a:latin typeface="Arial Black" panose="020B0A04020102020204" pitchFamily="34" charset="0"/>
              <a:cs typeface="Arial Unicode MS" pitchFamily="32" charset="0"/>
            </a:endParaRPr>
          </a:p>
        </p:txBody>
      </p:sp>
      <p:sp>
        <p:nvSpPr>
          <p:cNvPr id="59397" name="Rectangle 5"/>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8" name="Rectangle 6"/>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9146364-EFFA-4E6B-84A1-4AD632DC58BC}" type="slidenum">
              <a:rPr lang="it-IT" altLang="it-IT"/>
              <a:pPr/>
              <a:t>10</a:t>
            </a:fld>
            <a:endParaRPr lang="it-IT" altLang="it-IT"/>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1391FE48-9DCA-46BA-8EBE-BE25D0D723E5}" type="slidenum">
              <a:rPr lang="it-IT" altLang="it-IT"/>
              <a:pPr/>
              <a:t>12</a:t>
            </a:fld>
            <a:endParaRPr lang="it-IT" altLang="it-IT"/>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369BB00-D889-47BD-8685-D4F532814780}" type="slidenum">
              <a:rPr lang="it-IT" altLang="it-IT"/>
              <a:pPr/>
              <a:t>14</a:t>
            </a:fld>
            <a:endParaRPr lang="it-IT" altLang="it-IT"/>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341E5D4-D9CA-45A8-869A-00502501BA33}" type="slidenum">
              <a:rPr lang="it-IT" altLang="it-IT"/>
              <a:pPr/>
              <a:t>15</a:t>
            </a:fld>
            <a:endParaRPr lang="it-IT" altLang="it-IT"/>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914400" y="4333875"/>
            <a:ext cx="5029200" cy="414337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F2956F7-A332-40AC-9122-C7271F3B0931}" type="slidenum">
              <a:rPr lang="it-IT" altLang="it-IT"/>
              <a:pPr/>
              <a:t>‹N›</a:t>
            </a:fld>
            <a:endParaRPr lang="it-IT" altLang="it-IT"/>
          </a:p>
        </p:txBody>
      </p:sp>
    </p:spTree>
    <p:extLst>
      <p:ext uri="{BB962C8B-B14F-4D97-AF65-F5344CB8AC3E}">
        <p14:creationId xmlns:p14="http://schemas.microsoft.com/office/powerpoint/2010/main" val="114547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51EA1E24-B193-43CD-B773-8B94DD7A3C18}" type="slidenum">
              <a:rPr lang="it-IT" altLang="it-IT"/>
              <a:pPr/>
              <a:t>‹N›</a:t>
            </a:fld>
            <a:endParaRPr lang="it-IT" altLang="it-IT"/>
          </a:p>
        </p:txBody>
      </p:sp>
    </p:spTree>
    <p:extLst>
      <p:ext uri="{BB962C8B-B14F-4D97-AF65-F5344CB8AC3E}">
        <p14:creationId xmlns:p14="http://schemas.microsoft.com/office/powerpoint/2010/main" val="378706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1925" y="463550"/>
            <a:ext cx="1941513" cy="57483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463550"/>
            <a:ext cx="5673725" cy="57483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720AF3AD-45E1-411D-B911-AEEEE1049865}" type="slidenum">
              <a:rPr lang="it-IT" altLang="it-IT"/>
              <a:pPr/>
              <a:t>‹N›</a:t>
            </a:fld>
            <a:endParaRPr lang="it-IT" altLang="it-IT"/>
          </a:p>
        </p:txBody>
      </p:sp>
    </p:spTree>
    <p:extLst>
      <p:ext uri="{BB962C8B-B14F-4D97-AF65-F5344CB8AC3E}">
        <p14:creationId xmlns:p14="http://schemas.microsoft.com/office/powerpoint/2010/main" val="37351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3550"/>
            <a:ext cx="7767638" cy="1430338"/>
          </a:xfrm>
        </p:spPr>
        <p:txBody>
          <a:bodyPr/>
          <a:lstStyle/>
          <a:p>
            <a:r>
              <a:rPr lang="it-IT"/>
              <a:t>Fare clic per modificare lo stile del titolo</a:t>
            </a:r>
          </a:p>
        </p:txBody>
      </p:sp>
      <p:sp>
        <p:nvSpPr>
          <p:cNvPr id="3" name="Segnaposto data 2"/>
          <p:cNvSpPr>
            <a:spLocks noGrp="1"/>
          </p:cNvSpPr>
          <p:nvPr>
            <p:ph type="dt" idx="10"/>
          </p:nvPr>
        </p:nvSpPr>
        <p:spPr>
          <a:xfrm>
            <a:off x="685800" y="6248400"/>
            <a:ext cx="1900238" cy="455613"/>
          </a:xfrm>
        </p:spPr>
        <p:txBody>
          <a:bodyPr/>
          <a:lstStyle>
            <a:lvl1pPr>
              <a:defRPr/>
            </a:lvl1pPr>
          </a:lstStyle>
          <a:p>
            <a:endParaRPr lang="it-IT" altLang="it-IT"/>
          </a:p>
        </p:txBody>
      </p:sp>
      <p:sp>
        <p:nvSpPr>
          <p:cNvPr id="4" name="Segnaposto piè di pagina 3"/>
          <p:cNvSpPr>
            <a:spLocks noGrp="1"/>
          </p:cNvSpPr>
          <p:nvPr>
            <p:ph type="ftr" idx="11"/>
          </p:nvPr>
        </p:nvSpPr>
        <p:spPr>
          <a:xfrm>
            <a:off x="3124200" y="6248400"/>
            <a:ext cx="2890838" cy="455613"/>
          </a:xfrm>
        </p:spPr>
        <p:txBody>
          <a:bodyPr/>
          <a:lstStyle>
            <a:lvl1pPr>
              <a:defRPr/>
            </a:lvl1pPr>
          </a:lstStyle>
          <a:p>
            <a:endParaRPr lang="it-IT" altLang="it-IT"/>
          </a:p>
        </p:txBody>
      </p:sp>
      <p:sp>
        <p:nvSpPr>
          <p:cNvPr id="5" name="Segnaposto numero diapositiva 4"/>
          <p:cNvSpPr>
            <a:spLocks noGrp="1"/>
          </p:cNvSpPr>
          <p:nvPr>
            <p:ph type="sldNum" idx="12"/>
          </p:nvPr>
        </p:nvSpPr>
        <p:spPr>
          <a:xfrm>
            <a:off x="6553200" y="6248400"/>
            <a:ext cx="1900238" cy="455613"/>
          </a:xfrm>
        </p:spPr>
        <p:txBody>
          <a:bodyPr/>
          <a:lstStyle>
            <a:lvl1pPr>
              <a:defRPr/>
            </a:lvl1pPr>
          </a:lstStyle>
          <a:p>
            <a:fld id="{C7B6A674-DD5E-4311-9586-69781E790181}" type="slidenum">
              <a:rPr lang="it-IT" altLang="it-IT"/>
              <a:pPr/>
              <a:t>‹N›</a:t>
            </a:fld>
            <a:endParaRPr lang="it-IT" altLang="it-IT"/>
          </a:p>
        </p:txBody>
      </p:sp>
    </p:spTree>
    <p:extLst>
      <p:ext uri="{BB962C8B-B14F-4D97-AF65-F5344CB8AC3E}">
        <p14:creationId xmlns:p14="http://schemas.microsoft.com/office/powerpoint/2010/main" val="3371744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86484C-2B6B-44EF-83AB-4E5E76827A09}" type="slidenum">
              <a:rPr lang="it-IT" altLang="it-IT"/>
              <a:pPr/>
              <a:t>‹N›</a:t>
            </a:fld>
            <a:endParaRPr lang="it-IT" altLang="it-IT"/>
          </a:p>
        </p:txBody>
      </p:sp>
    </p:spTree>
    <p:extLst>
      <p:ext uri="{BB962C8B-B14F-4D97-AF65-F5344CB8AC3E}">
        <p14:creationId xmlns:p14="http://schemas.microsoft.com/office/powerpoint/2010/main" val="333444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432B4F4-F603-4C4D-9491-27489DC6474E}" type="slidenum">
              <a:rPr lang="it-IT" altLang="it-IT"/>
              <a:pPr/>
              <a:t>‹N›</a:t>
            </a:fld>
            <a:endParaRPr lang="it-IT" altLang="it-IT"/>
          </a:p>
        </p:txBody>
      </p:sp>
    </p:spTree>
    <p:extLst>
      <p:ext uri="{BB962C8B-B14F-4D97-AF65-F5344CB8AC3E}">
        <p14:creationId xmlns:p14="http://schemas.microsoft.com/office/powerpoint/2010/main" val="413127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6825"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5025" y="1981200"/>
            <a:ext cx="3808413" cy="42306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BB3D7E9-EA6C-4285-9715-9CE66168AF8D}" type="slidenum">
              <a:rPr lang="it-IT" altLang="it-IT"/>
              <a:pPr/>
              <a:t>‹N›</a:t>
            </a:fld>
            <a:endParaRPr lang="it-IT" altLang="it-IT"/>
          </a:p>
        </p:txBody>
      </p:sp>
    </p:spTree>
    <p:extLst>
      <p:ext uri="{BB962C8B-B14F-4D97-AF65-F5344CB8AC3E}">
        <p14:creationId xmlns:p14="http://schemas.microsoft.com/office/powerpoint/2010/main" val="991697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8DF636BD-8DB7-4C51-A336-89F1CE3F31D5}" type="slidenum">
              <a:rPr lang="it-IT" altLang="it-IT"/>
              <a:pPr/>
              <a:t>‹N›</a:t>
            </a:fld>
            <a:endParaRPr lang="it-IT" altLang="it-IT"/>
          </a:p>
        </p:txBody>
      </p:sp>
    </p:spTree>
    <p:extLst>
      <p:ext uri="{BB962C8B-B14F-4D97-AF65-F5344CB8AC3E}">
        <p14:creationId xmlns:p14="http://schemas.microsoft.com/office/powerpoint/2010/main" val="2301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B0370721-B18D-4DFB-934C-10C467B20FDA}" type="slidenum">
              <a:rPr lang="it-IT" altLang="it-IT"/>
              <a:pPr/>
              <a:t>‹N›</a:t>
            </a:fld>
            <a:endParaRPr lang="it-IT" altLang="it-IT"/>
          </a:p>
        </p:txBody>
      </p:sp>
    </p:spTree>
    <p:extLst>
      <p:ext uri="{BB962C8B-B14F-4D97-AF65-F5344CB8AC3E}">
        <p14:creationId xmlns:p14="http://schemas.microsoft.com/office/powerpoint/2010/main" val="223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8229B68D-D92B-43B2-B2FA-E504D555C0C0}" type="slidenum">
              <a:rPr lang="it-IT" altLang="it-IT"/>
              <a:pPr/>
              <a:t>‹N›</a:t>
            </a:fld>
            <a:endParaRPr lang="it-IT" altLang="it-IT"/>
          </a:p>
        </p:txBody>
      </p:sp>
    </p:spTree>
    <p:extLst>
      <p:ext uri="{BB962C8B-B14F-4D97-AF65-F5344CB8AC3E}">
        <p14:creationId xmlns:p14="http://schemas.microsoft.com/office/powerpoint/2010/main" val="33852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D379340-EF2B-4470-9CAF-C08D49C74F78}" type="slidenum">
              <a:rPr lang="it-IT" altLang="it-IT"/>
              <a:pPr/>
              <a:t>‹N›</a:t>
            </a:fld>
            <a:endParaRPr lang="it-IT" altLang="it-IT"/>
          </a:p>
        </p:txBody>
      </p:sp>
    </p:spTree>
    <p:extLst>
      <p:ext uri="{BB962C8B-B14F-4D97-AF65-F5344CB8AC3E}">
        <p14:creationId xmlns:p14="http://schemas.microsoft.com/office/powerpoint/2010/main" val="15169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21BB843E-F796-4E3F-9323-857ECBBA8821}" type="slidenum">
              <a:rPr lang="it-IT" altLang="it-IT"/>
              <a:pPr/>
              <a:t>‹N›</a:t>
            </a:fld>
            <a:endParaRPr lang="it-IT" altLang="it-IT"/>
          </a:p>
        </p:txBody>
      </p:sp>
    </p:spTree>
    <p:extLst>
      <p:ext uri="{BB962C8B-B14F-4D97-AF65-F5344CB8AC3E}">
        <p14:creationId xmlns:p14="http://schemas.microsoft.com/office/powerpoint/2010/main" val="200705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463550"/>
            <a:ext cx="7767638" cy="143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685800" y="1981200"/>
            <a:ext cx="7767638" cy="423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6858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8" name="Rectangle 4"/>
          <p:cNvSpPr>
            <a:spLocks noGrp="1" noChangeArrowheads="1"/>
          </p:cNvSpPr>
          <p:nvPr>
            <p:ph type="ftr"/>
          </p:nvPr>
        </p:nvSpPr>
        <p:spPr bwMode="auto">
          <a:xfrm>
            <a:off x="3124200" y="6248400"/>
            <a:ext cx="28908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endParaRPr lang="it-IT" altLang="it-IT"/>
          </a:p>
        </p:txBody>
      </p:sp>
      <p:sp>
        <p:nvSpPr>
          <p:cNvPr id="1029" name="Rectangle 5"/>
          <p:cNvSpPr>
            <a:spLocks noGrp="1" noChangeArrowheads="1"/>
          </p:cNvSpPr>
          <p:nvPr>
            <p:ph type="sldNum"/>
          </p:nvPr>
        </p:nvSpPr>
        <p:spPr bwMode="auto">
          <a:xfrm>
            <a:off x="6553200" y="6248400"/>
            <a:ext cx="1900238"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fld id="{339F43CC-DF5A-4920-8090-13E3395578A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E36282F-3F93-F544-A136-DA6AC57B5F4D}"/>
              </a:ext>
            </a:extLst>
          </p:cNvPr>
          <p:cNvSpPr>
            <a:spLocks noGrp="1"/>
          </p:cNvSpPr>
          <p:nvPr>
            <p:ph type="title"/>
          </p:nvPr>
        </p:nvSpPr>
        <p:spPr>
          <a:xfrm>
            <a:off x="827584" y="2564904"/>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SISTEMA  RESPIRATORIO</a:t>
            </a:r>
          </a:p>
        </p:txBody>
      </p:sp>
    </p:spTree>
    <p:extLst>
      <p:ext uri="{BB962C8B-B14F-4D97-AF65-F5344CB8AC3E}">
        <p14:creationId xmlns:p14="http://schemas.microsoft.com/office/powerpoint/2010/main" val="10741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lum bright="6000" contrast="6000"/>
            <a:extLst>
              <a:ext uri="{28A0092B-C50C-407E-A947-70E740481C1C}">
                <a14:useLocalDpi xmlns:a14="http://schemas.microsoft.com/office/drawing/2010/main"/>
              </a:ext>
            </a:extLst>
          </a:blip>
          <a:srcRect/>
          <a:stretch>
            <a:fillRect/>
          </a:stretch>
        </p:blipFill>
        <p:spPr bwMode="auto">
          <a:xfrm>
            <a:off x="0" y="0"/>
            <a:ext cx="4572000" cy="32861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2724150"/>
            <a:ext cx="4572000" cy="3994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5"/>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74613"/>
            <a:ext cx="9144000" cy="6708775"/>
          </a:xfrm>
          <a:prstGeom prst="rect">
            <a:avLst/>
          </a:prstGeom>
          <a:noFill/>
          <a:ln>
            <a:noFill/>
          </a:ln>
        </p:spPr>
      </p:pic>
    </p:spTree>
    <p:extLst>
      <p:ext uri="{BB962C8B-B14F-4D97-AF65-F5344CB8AC3E}">
        <p14:creationId xmlns:p14="http://schemas.microsoft.com/office/powerpoint/2010/main" val="338684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p>
        </p:txBody>
      </p:sp>
      <p:sp>
        <p:nvSpPr>
          <p:cNvPr id="9218" name="Rectangle 2"/>
          <p:cNvSpPr>
            <a:spLocks noGrp="1" noChangeArrowheads="1"/>
          </p:cNvSpPr>
          <p:nvPr>
            <p:ph type="body" idx="1"/>
          </p:nvPr>
        </p:nvSpPr>
        <p:spPr>
          <a:xfrm>
            <a:off x="683568" y="805946"/>
            <a:ext cx="8335144" cy="5719397"/>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È un ORGANO CAVO, IMPARI e MEDIANO, localizzato nella regione CERVICALE, ad un livello compreso tra le vertebre C4 e C6, inferiormente all’ Osso IOIDE.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Fa parte delle VIE AEREE ed è coinvolta, 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PASSAGGIO DELL’ ARIA negli atti respiratori,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sia nel </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   - PROCESSO DI FONAZIONE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000" dirty="0">
                <a:solidFill>
                  <a:schemeClr val="tx1"/>
                </a:solidFill>
                <a:latin typeface="Copperplate" panose="02000504000000020004" pitchFamily="2" charset="77"/>
              </a:rPr>
              <a:t>Dimensioni indicative cm 4 X 4 X 3.6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4151-B68B-6B4D-BACE-E7BAE0B52751}"/>
              </a:ext>
            </a:extLst>
          </p:cNvPr>
          <p:cNvSpPr>
            <a:spLocks noGrp="1"/>
          </p:cNvSpPr>
          <p:nvPr>
            <p:ph type="title"/>
          </p:nvPr>
        </p:nvSpPr>
        <p:spPr>
          <a:xfrm>
            <a:off x="685800" y="0"/>
            <a:ext cx="7767638" cy="1268760"/>
          </a:xfrm>
        </p:spPr>
        <p:txBody>
          <a:bodyPr/>
          <a:lstStyle/>
          <a:p>
            <a:r>
              <a:rPr lang="it-IT" sz="3200" b="1" dirty="0">
                <a:solidFill>
                  <a:schemeClr val="tx1"/>
                </a:solidFill>
                <a:latin typeface="Gurmukhi MN" panose="02020600050405020304" pitchFamily="18" charset="0"/>
                <a:cs typeface="Gurmukhi MN" panose="02020600050405020304" pitchFamily="18" charset="0"/>
              </a:rPr>
              <a:t>LARINGE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PRINCIPALI RAPPORTI</a:t>
            </a:r>
          </a:p>
        </p:txBody>
      </p:sp>
      <p:sp>
        <p:nvSpPr>
          <p:cNvPr id="3" name="Segnaposto contenuto 2">
            <a:extLst>
              <a:ext uri="{FF2B5EF4-FFF2-40B4-BE49-F238E27FC236}">
                <a16:creationId xmlns:a16="http://schemas.microsoft.com/office/drawing/2014/main" id="{D35E4A9A-66CA-DA41-9DAB-B2AABD22E31D}"/>
              </a:ext>
            </a:extLst>
          </p:cNvPr>
          <p:cNvSpPr>
            <a:spLocks noGrp="1"/>
          </p:cNvSpPr>
          <p:nvPr>
            <p:ph idx="1"/>
          </p:nvPr>
        </p:nvSpPr>
        <p:spPr>
          <a:xfrm>
            <a:off x="0" y="1268760"/>
            <a:ext cx="9144000" cy="5589240"/>
          </a:xfrm>
        </p:spPr>
        <p:txBody>
          <a:bodyPr/>
          <a:lstStyle/>
          <a:p>
            <a:r>
              <a:rPr lang="it-IT" sz="2800" b="1" dirty="0">
                <a:solidFill>
                  <a:schemeClr val="tx1"/>
                </a:solidFill>
                <a:latin typeface="Comic Sans MS" panose="030F0902030302020204" pitchFamily="66" charset="0"/>
              </a:rPr>
              <a:t>Nella sua posizione topografica, la LARINGE si rapporta:</a:t>
            </a:r>
          </a:p>
          <a:p>
            <a:r>
              <a:rPr lang="it-IT" sz="2800" b="1" dirty="0">
                <a:solidFill>
                  <a:schemeClr val="tx1"/>
                </a:solidFill>
                <a:latin typeface="Comic Sans MS" panose="030F0902030302020204" pitchFamily="66" charset="0"/>
              </a:rPr>
              <a:t>-ANTERIORMENTE con la GHIANDOLA TIROIDE e i MUSCOLI SOTTOIOIDEI;</a:t>
            </a:r>
          </a:p>
          <a:p>
            <a:pPr marL="457200" indent="-457200">
              <a:buFontTx/>
              <a:buChar char="-"/>
            </a:pPr>
            <a:r>
              <a:rPr lang="it-IT" sz="2800" b="1" dirty="0">
                <a:solidFill>
                  <a:schemeClr val="tx1"/>
                </a:solidFill>
                <a:latin typeface="Comic Sans MS" panose="030F0902030302020204" pitchFamily="66" charset="0"/>
              </a:rPr>
              <a:t>SUPERIORMENTE con l’ OSSO IOIDE ;</a:t>
            </a:r>
          </a:p>
          <a:p>
            <a:pPr marL="457200" indent="-457200">
              <a:buFontTx/>
              <a:buChar char="-"/>
            </a:pPr>
            <a:r>
              <a:rPr lang="it-IT" sz="2800" b="1" dirty="0">
                <a:solidFill>
                  <a:schemeClr val="tx1"/>
                </a:solidFill>
                <a:latin typeface="Comic Sans MS" panose="030F0902030302020204" pitchFamily="66" charset="0"/>
              </a:rPr>
              <a:t>LATERALMENTE con il FASCIO VASCOLO-NERVOSO del COLLO (Arteria Carotide Comune, Vena Giugulare Interna e Nervo Vago);</a:t>
            </a:r>
          </a:p>
          <a:p>
            <a:pPr marL="457200" indent="-457200">
              <a:buFontTx/>
              <a:buChar char="-"/>
            </a:pPr>
            <a:r>
              <a:rPr lang="it-IT" sz="2800" b="1" dirty="0">
                <a:solidFill>
                  <a:schemeClr val="tx1"/>
                </a:solidFill>
                <a:latin typeface="Comic Sans MS" panose="030F0902030302020204" pitchFamily="66" charset="0"/>
              </a:rPr>
              <a:t>POSTERIORMENTE con la FARINGE e la Porzione Cervicale dell’ ESOFAGO.</a:t>
            </a:r>
          </a:p>
        </p:txBody>
      </p:sp>
    </p:spTree>
    <p:extLst>
      <p:ext uri="{BB962C8B-B14F-4D97-AF65-F5344CB8AC3E}">
        <p14:creationId xmlns:p14="http://schemas.microsoft.com/office/powerpoint/2010/main" val="257662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188640"/>
            <a:ext cx="8964613" cy="692696"/>
          </a:xfrm>
          <a:ln/>
        </p:spPr>
        <p:txBody>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CARTILAGINI LARINGEE</a:t>
            </a:r>
            <a:br>
              <a:rPr lang="it-IT" altLang="it-IT" sz="2800" b="1" dirty="0">
                <a:latin typeface="Arial" panose="020B0604020202020204" pitchFamily="34" charset="0"/>
              </a:rPr>
            </a:br>
            <a:endParaRPr lang="it-IT" altLang="it-IT" sz="2800" dirty="0">
              <a:solidFill>
                <a:schemeClr val="tx1"/>
              </a:solidFill>
              <a:latin typeface="Arial Black" panose="020B0A04020102020204" pitchFamily="34" charset="0"/>
            </a:endParaRPr>
          </a:p>
        </p:txBody>
      </p:sp>
      <p:pic>
        <p:nvPicPr>
          <p:cNvPr id="12290" name="Picture 2"/>
          <p:cNvPicPr>
            <a:picLocks noChangeAspect="1" noChangeArrowheads="1"/>
          </p:cNvPicPr>
          <p:nvPr/>
        </p:nvPicPr>
        <p:blipFill>
          <a:blip r:embed="rId3">
            <a:lum bright="-18000" contrast="18000"/>
            <a:extLst>
              <a:ext uri="{28A0092B-C50C-407E-A947-70E740481C1C}">
                <a14:useLocalDpi xmlns:a14="http://schemas.microsoft.com/office/drawing/2010/main"/>
              </a:ext>
            </a:extLst>
          </a:blip>
          <a:srcRect/>
          <a:stretch>
            <a:fillRect/>
          </a:stretch>
        </p:blipFill>
        <p:spPr bwMode="auto">
          <a:xfrm>
            <a:off x="2627313" y="1628775"/>
            <a:ext cx="6265862" cy="4857750"/>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Rectangle 3"/>
          <p:cNvSpPr>
            <a:spLocks noChangeArrowheads="1"/>
          </p:cNvSpPr>
          <p:nvPr/>
        </p:nvSpPr>
        <p:spPr bwMode="auto">
          <a:xfrm>
            <a:off x="179388" y="1125538"/>
            <a:ext cx="4572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IMPARI:</a:t>
            </a:r>
          </a:p>
          <a:p>
            <a:pPr>
              <a:buClrTx/>
              <a:buFontTx/>
              <a:buNone/>
            </a:pPr>
            <a:r>
              <a:rPr lang="it-IT" altLang="it-IT" b="1" dirty="0">
                <a:solidFill>
                  <a:schemeClr val="tx1"/>
                </a:solidFill>
                <a:latin typeface="Chalkboard SE" panose="03050602040202020205" pitchFamily="66" charset="77"/>
              </a:rPr>
              <a:t>TIROIDE</a:t>
            </a:r>
          </a:p>
          <a:p>
            <a:pPr>
              <a:buClrTx/>
              <a:buFontTx/>
              <a:buNone/>
            </a:pPr>
            <a:r>
              <a:rPr lang="it-IT" altLang="it-IT" b="1" dirty="0">
                <a:solidFill>
                  <a:schemeClr val="tx1"/>
                </a:solidFill>
                <a:latin typeface="Chalkboard SE" panose="03050602040202020205" pitchFamily="66" charset="77"/>
              </a:rPr>
              <a:t>CRICOIDE</a:t>
            </a:r>
          </a:p>
          <a:p>
            <a:pPr>
              <a:buClrTx/>
              <a:buFontTx/>
              <a:buNone/>
            </a:pPr>
            <a:r>
              <a:rPr lang="it-IT" altLang="it-IT" b="1" dirty="0">
                <a:solidFill>
                  <a:schemeClr val="tx1"/>
                </a:solidFill>
                <a:latin typeface="Chalkboard SE" panose="03050602040202020205" pitchFamily="66" charset="77"/>
              </a:rPr>
              <a:t>EPIGLOTTIDE</a:t>
            </a:r>
          </a:p>
          <a:p>
            <a:pPr>
              <a:buClrTx/>
              <a:buFontTx/>
              <a:buNone/>
            </a:pPr>
            <a:endParaRPr lang="it-IT" altLang="it-IT" dirty="0">
              <a:latin typeface="Arial" panose="020B0604020202020204" pitchFamily="34" charset="0"/>
            </a:endParaRPr>
          </a:p>
          <a:p>
            <a:pPr>
              <a:buClrTx/>
              <a:buFontTx/>
              <a:buNone/>
            </a:pPr>
            <a:r>
              <a:rPr lang="it-IT" altLang="it-IT" b="1" dirty="0">
                <a:solidFill>
                  <a:schemeClr val="tx1"/>
                </a:solidFill>
                <a:latin typeface="Chalkboard SE" panose="03050602040202020205" pitchFamily="66" charset="77"/>
              </a:rPr>
              <a:t>PARI:</a:t>
            </a:r>
          </a:p>
          <a:p>
            <a:pPr>
              <a:buClrTx/>
              <a:buFontTx/>
              <a:buNone/>
            </a:pPr>
            <a:r>
              <a:rPr lang="it-IT" altLang="it-IT" b="1" dirty="0">
                <a:solidFill>
                  <a:schemeClr val="tx1"/>
                </a:solidFill>
                <a:latin typeface="Chalkboard SE" panose="03050602040202020205" pitchFamily="66" charset="77"/>
              </a:rPr>
              <a:t>ARITENOIDI</a:t>
            </a:r>
          </a:p>
          <a:p>
            <a:pPr>
              <a:buClrTx/>
              <a:buFontTx/>
              <a:buNone/>
            </a:pPr>
            <a:r>
              <a:rPr lang="it-IT" altLang="it-IT" b="1" dirty="0">
                <a:solidFill>
                  <a:schemeClr val="tx1"/>
                </a:solidFill>
                <a:latin typeface="Chalkboard SE" panose="03050602040202020205" pitchFamily="66" charset="77"/>
              </a:rPr>
              <a:t>CORNICULATE</a:t>
            </a:r>
          </a:p>
          <a:p>
            <a:pPr>
              <a:buClrTx/>
              <a:buFontTx/>
              <a:buNone/>
            </a:pPr>
            <a:endParaRPr lang="it-IT" altLang="it-IT" dirty="0">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74613"/>
            <a:ext cx="9144000" cy="10683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Arial Black" panose="020B0A04020102020204" pitchFamily="34" charset="0"/>
              </a:rPr>
              <a:t>MEMBRANE ELASTICHE DELLA LARINGE</a:t>
            </a:r>
          </a:p>
        </p:txBody>
      </p:sp>
      <p:sp>
        <p:nvSpPr>
          <p:cNvPr id="13314" name="Rectangle 2"/>
          <p:cNvSpPr>
            <a:spLocks noGrp="1" noChangeArrowheads="1"/>
          </p:cNvSpPr>
          <p:nvPr>
            <p:ph type="body" idx="1"/>
          </p:nvPr>
        </p:nvSpPr>
        <p:spPr>
          <a:xfrm>
            <a:off x="-71974" y="758492"/>
            <a:ext cx="3336389" cy="5310187"/>
          </a:xfrm>
          <a:ln/>
        </p:spPr>
        <p:txBody>
          <a:bodyPr/>
          <a:lstStyle/>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Tese sotto alla TONACA MUCOSA</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Servono a completare il lume dell’organo dove mancano gli elementi cartilaginei</a:t>
            </a:r>
          </a:p>
          <a:p>
            <a:pPr>
              <a:spcBef>
                <a:spcPts val="700"/>
              </a:spcBef>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Si descrivono:</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MEMBRANE QUADRANGOLARI (o QUADRILATERE), superiormente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000" dirty="0">
              <a:solidFill>
                <a:schemeClr val="tx1"/>
              </a:solidFill>
              <a:latin typeface="Copperplate Gothic Bold" panose="020E0705020206020404" pitchFamily="34"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000" dirty="0">
                <a:solidFill>
                  <a:schemeClr val="tx1"/>
                </a:solidFill>
                <a:latin typeface="Copperplate Gothic Bold" panose="020E0705020206020404" pitchFamily="34" charset="77"/>
              </a:rPr>
              <a:t>  - CONI ELASTICI, inferiormente</a:t>
            </a:r>
          </a:p>
        </p:txBody>
      </p:sp>
      <p:pic>
        <p:nvPicPr>
          <p:cNvPr id="133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1840" y="1773238"/>
            <a:ext cx="6012160" cy="3783012"/>
          </a:xfrm>
          <a:prstGeom prst="rect">
            <a:avLst/>
          </a:prstGeom>
          <a:noFill/>
          <a:ln>
            <a:noFill/>
          </a:ln>
          <a:effectLst/>
          <a:extLst>
            <a:ext uri="{909E8E84-426E-40DD-AFC4-6F175D3DCCD1}">
              <a14:hiddenFill xmlns:a14="http://schemas.microsoft.com/office/drawing/2010/main">
                <a:blipFill dpi="0" rotWithShape="0">
                  <a:blip/>
                  <a:srcRect l="7858" t="11601" r="7884" b="18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Line 4"/>
          <p:cNvSpPr>
            <a:spLocks noChangeShapeType="1"/>
          </p:cNvSpPr>
          <p:nvPr/>
        </p:nvSpPr>
        <p:spPr bwMode="auto">
          <a:xfrm>
            <a:off x="5292725" y="3500438"/>
            <a:ext cx="719138" cy="1587"/>
          </a:xfrm>
          <a:prstGeom prst="line">
            <a:avLst/>
          </a:prstGeom>
          <a:noFill/>
          <a:ln w="38160" cap="sq">
            <a:solidFill>
              <a:schemeClr val="accent1">
                <a:lumMod val="60000"/>
                <a:lumOff val="4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7" name="Line 5"/>
          <p:cNvSpPr>
            <a:spLocks noChangeShapeType="1"/>
          </p:cNvSpPr>
          <p:nvPr/>
        </p:nvSpPr>
        <p:spPr bwMode="auto">
          <a:xfrm>
            <a:off x="5292725" y="3500438"/>
            <a:ext cx="647700" cy="360362"/>
          </a:xfrm>
          <a:prstGeom prst="line">
            <a:avLst/>
          </a:prstGeom>
          <a:noFill/>
          <a:ln w="38160" cap="sq">
            <a:solidFill>
              <a:schemeClr val="accent1">
                <a:lumMod val="60000"/>
                <a:lumOff val="4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8" name="Line 6"/>
          <p:cNvSpPr>
            <a:spLocks noChangeShapeType="1"/>
          </p:cNvSpPr>
          <p:nvPr/>
        </p:nvSpPr>
        <p:spPr bwMode="auto">
          <a:xfrm>
            <a:off x="5940425" y="3500438"/>
            <a:ext cx="1588" cy="433387"/>
          </a:xfrm>
          <a:prstGeom prst="line">
            <a:avLst/>
          </a:prstGeom>
          <a:noFill/>
          <a:ln w="38160" cap="sq">
            <a:solidFill>
              <a:schemeClr val="accent1">
                <a:lumMod val="60000"/>
                <a:lumOff val="40000"/>
              </a:scheme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19" name="Line 7"/>
          <p:cNvSpPr>
            <a:spLocks noChangeShapeType="1"/>
          </p:cNvSpPr>
          <p:nvPr/>
        </p:nvSpPr>
        <p:spPr bwMode="auto">
          <a:xfrm flipV="1">
            <a:off x="5076825" y="2633663"/>
            <a:ext cx="358775" cy="222250"/>
          </a:xfrm>
          <a:prstGeom prst="line">
            <a:avLst/>
          </a:prstGeom>
          <a:noFill/>
          <a:ln w="3816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0" name="Line 8"/>
          <p:cNvSpPr>
            <a:spLocks noChangeShapeType="1"/>
          </p:cNvSpPr>
          <p:nvPr/>
        </p:nvSpPr>
        <p:spPr bwMode="auto">
          <a:xfrm>
            <a:off x="5076825" y="2852738"/>
            <a:ext cx="358775" cy="504825"/>
          </a:xfrm>
          <a:prstGeom prst="line">
            <a:avLst/>
          </a:prstGeom>
          <a:noFill/>
          <a:ln w="3816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1" name="Line 9"/>
          <p:cNvSpPr>
            <a:spLocks noChangeShapeType="1"/>
          </p:cNvSpPr>
          <p:nvPr/>
        </p:nvSpPr>
        <p:spPr bwMode="auto">
          <a:xfrm>
            <a:off x="5435600" y="2636838"/>
            <a:ext cx="504825" cy="720725"/>
          </a:xfrm>
          <a:prstGeom prst="line">
            <a:avLst/>
          </a:prstGeom>
          <a:noFill/>
          <a:ln w="3816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2" name="Line 10"/>
          <p:cNvSpPr>
            <a:spLocks noChangeShapeType="1"/>
          </p:cNvSpPr>
          <p:nvPr/>
        </p:nvSpPr>
        <p:spPr bwMode="auto">
          <a:xfrm>
            <a:off x="5435600" y="3357563"/>
            <a:ext cx="504825" cy="1587"/>
          </a:xfrm>
          <a:prstGeom prst="line">
            <a:avLst/>
          </a:prstGeom>
          <a:noFill/>
          <a:ln w="3816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23" name="Text Box 11"/>
          <p:cNvSpPr txBox="1">
            <a:spLocks noChangeArrowheads="1"/>
          </p:cNvSpPr>
          <p:nvPr/>
        </p:nvSpPr>
        <p:spPr bwMode="auto">
          <a:xfrm>
            <a:off x="3203575" y="4129088"/>
            <a:ext cx="17335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VERA</a:t>
            </a:r>
          </a:p>
        </p:txBody>
      </p:sp>
      <p:sp>
        <p:nvSpPr>
          <p:cNvPr id="13324" name="Rectangle 12"/>
          <p:cNvSpPr>
            <a:spLocks noChangeArrowheads="1"/>
          </p:cNvSpPr>
          <p:nvPr/>
        </p:nvSpPr>
        <p:spPr bwMode="auto">
          <a:xfrm>
            <a:off x="3203575" y="4076700"/>
            <a:ext cx="1655763" cy="2889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325" name="Text Box 13"/>
          <p:cNvSpPr txBox="1">
            <a:spLocks noChangeArrowheads="1"/>
          </p:cNvSpPr>
          <p:nvPr/>
        </p:nvSpPr>
        <p:spPr bwMode="auto">
          <a:xfrm>
            <a:off x="6948488" y="2349500"/>
            <a:ext cx="1522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000">
                <a:solidFill>
                  <a:srgbClr val="000000"/>
                </a:solidFill>
                <a:latin typeface="Arial Black" panose="020B0A04020102020204" pitchFamily="34" charset="0"/>
              </a:rPr>
              <a:t>Corda Vocale Falsa</a:t>
            </a:r>
          </a:p>
        </p:txBody>
      </p:sp>
      <p:sp>
        <p:nvSpPr>
          <p:cNvPr id="13326" name="Rectangle 14"/>
          <p:cNvSpPr>
            <a:spLocks noChangeArrowheads="1"/>
          </p:cNvSpPr>
          <p:nvPr/>
        </p:nvSpPr>
        <p:spPr bwMode="auto">
          <a:xfrm>
            <a:off x="6948488" y="2276475"/>
            <a:ext cx="1511300" cy="288925"/>
          </a:xfrm>
          <a:prstGeom prst="rect">
            <a:avLst/>
          </a:prstGeom>
          <a:noFill/>
          <a:ln w="936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188640"/>
            <a:ext cx="86868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LARINGE</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ARCHITETTURA GENERALE</a:t>
            </a:r>
          </a:p>
        </p:txBody>
      </p:sp>
      <p:sp>
        <p:nvSpPr>
          <p:cNvPr id="11266" name="Rectangle 2"/>
          <p:cNvSpPr>
            <a:spLocks noGrp="1" noChangeArrowheads="1"/>
          </p:cNvSpPr>
          <p:nvPr>
            <p:ph type="body" idx="1"/>
          </p:nvPr>
        </p:nvSpPr>
        <p:spPr>
          <a:xfrm>
            <a:off x="683568" y="1052513"/>
            <a:ext cx="8136904" cy="5486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La LARINGE è formata da ELEMENTI CARTILAGINEI che si articolano variamente tra loro</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Queste CARTILAGINI delimitano una CAVITA’ (LUME) tappezzata da una TONACA MUCOSA (Epitelio Cilindrico </a:t>
            </a:r>
            <a:r>
              <a:rPr lang="it-IT" altLang="it-IT" sz="2800" b="1" dirty="0" err="1">
                <a:solidFill>
                  <a:schemeClr val="tx1"/>
                </a:solidFill>
                <a:latin typeface="Chalkboard SE" panose="03050602040202020205" pitchFamily="66" charset="77"/>
              </a:rPr>
              <a:t>Pseudostratificato</a:t>
            </a:r>
            <a:r>
              <a:rPr lang="it-IT" altLang="it-IT" sz="2800" b="1" dirty="0">
                <a:solidFill>
                  <a:schemeClr val="tx1"/>
                </a:solidFill>
                <a:latin typeface="Chalkboard SE" panose="03050602040202020205" pitchFamily="66" charset="77"/>
              </a:rPr>
              <a:t> Ciliato), profondamente alla quale si trova una struttura FIBRO-ELASTICA (costituita dalla MEMBRANA QUADRANGOLARE e dal CONO ELASTICO), che connette in più punti le cartilagini medesime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435100" y="0"/>
            <a:ext cx="6273800" cy="6858000"/>
          </a:xfrm>
          <a:prstGeom prst="rect">
            <a:avLst/>
          </a:prstGeom>
          <a:noFill/>
          <a:ln>
            <a:noFill/>
          </a:ln>
        </p:spPr>
      </p:pic>
    </p:spTree>
    <p:extLst>
      <p:ext uri="{BB962C8B-B14F-4D97-AF65-F5344CB8AC3E}">
        <p14:creationId xmlns:p14="http://schemas.microsoft.com/office/powerpoint/2010/main" val="1995549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0C7E5-1DDA-0E4D-9279-DD0FFDCC77B7}"/>
              </a:ext>
            </a:extLst>
          </p:cNvPr>
          <p:cNvSpPr>
            <a:spLocks noGrp="1"/>
          </p:cNvSpPr>
          <p:nvPr>
            <p:ph type="title"/>
          </p:nvPr>
        </p:nvSpPr>
        <p:spPr>
          <a:xfrm>
            <a:off x="0" y="25410"/>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PIEGHE VESTIBOLARI (Corde Vocali False)</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PIEGHE VOCALI (Corde Vocali Vere)</a:t>
            </a:r>
          </a:p>
        </p:txBody>
      </p:sp>
      <p:sp>
        <p:nvSpPr>
          <p:cNvPr id="3" name="Segnaposto contenuto 2">
            <a:extLst>
              <a:ext uri="{FF2B5EF4-FFF2-40B4-BE49-F238E27FC236}">
                <a16:creationId xmlns:a16="http://schemas.microsoft.com/office/drawing/2014/main" id="{0AA0978F-EB4F-C34C-A34F-C5123D63BFE5}"/>
              </a:ext>
            </a:extLst>
          </p:cNvPr>
          <p:cNvSpPr>
            <a:spLocks noGrp="1"/>
          </p:cNvSpPr>
          <p:nvPr>
            <p:ph idx="1"/>
          </p:nvPr>
        </p:nvSpPr>
        <p:spPr>
          <a:xfrm>
            <a:off x="755576" y="1340768"/>
            <a:ext cx="7992888" cy="5517232"/>
          </a:xfrm>
        </p:spPr>
        <p:txBody>
          <a:bodyPr/>
          <a:lstStyle/>
          <a:p>
            <a:r>
              <a:rPr lang="it-IT" sz="2800" b="1" dirty="0">
                <a:solidFill>
                  <a:schemeClr val="tx1"/>
                </a:solidFill>
                <a:latin typeface="Comic Sans MS" panose="030F0902030302020204" pitchFamily="66" charset="0"/>
              </a:rPr>
              <a:t>Le PIEGHE VESTIBOLARI sono determinate dal Margine Inferiore della Membrana Quadrangolare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Le PIEGHE VOCALI costituiscono le CORDE VOCALI VERE, che delimitano la RIMA della GLOTTIDE</a:t>
            </a:r>
          </a:p>
          <a:p>
            <a:r>
              <a:rPr lang="it-IT" sz="2800" b="1" dirty="0">
                <a:solidFill>
                  <a:schemeClr val="tx1"/>
                </a:solidFill>
                <a:latin typeface="Comic Sans MS" panose="030F0902030302020204" pitchFamily="66" charset="0"/>
              </a:rPr>
              <a:t>Essendo soggette a sollecitazioni di tipo meccanico nella Fonazione, sono rivestite da EPITELIO PAVIMENTOSO PLURISTRATIFICATO</a:t>
            </a:r>
          </a:p>
          <a:p>
            <a:endParaRPr lang="it-IT" sz="2800"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100887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22860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CONFIGURAZIONE  INTERNA</a:t>
            </a:r>
          </a:p>
        </p:txBody>
      </p:sp>
      <p:sp>
        <p:nvSpPr>
          <p:cNvPr id="14338" name="Rectangle 2"/>
          <p:cNvSpPr>
            <a:spLocks noGrp="1" noChangeArrowheads="1"/>
          </p:cNvSpPr>
          <p:nvPr>
            <p:ph type="body" idx="1"/>
          </p:nvPr>
        </p:nvSpPr>
        <p:spPr>
          <a:xfrm>
            <a:off x="109587" y="958248"/>
            <a:ext cx="3335288" cy="5410200"/>
          </a:xfrm>
          <a:ln/>
        </p:spPr>
        <p:txBody>
          <a:bodyPr/>
          <a:lstStyle/>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APERTURA SUPERIORE o ADITO LARINGEO (ADITUS AD LARINGEM)</a:t>
            </a:r>
          </a:p>
          <a:p>
            <a:pPr marL="346075">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400" b="1" dirty="0">
              <a:solidFill>
                <a:schemeClr val="tx1"/>
              </a:solidFill>
              <a:latin typeface="Comic Sans MS" panose="030F0902030302020204" pitchFamily="66" charset="0"/>
            </a:endParaRPr>
          </a:p>
          <a:p>
            <a:pPr>
              <a:lnSpc>
                <a:spcPct val="80000"/>
              </a:lnSpc>
              <a:buClr>
                <a:schemeClr val="tx1"/>
              </a:buClr>
              <a:buFont typeface="Wingdings"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CAVITA’ LARINGEA costituita da cranio-</a:t>
            </a:r>
            <a:r>
              <a:rPr lang="it-IT" altLang="it-IT" sz="2400" b="1" dirty="0" err="1">
                <a:solidFill>
                  <a:schemeClr val="tx1"/>
                </a:solidFill>
                <a:latin typeface="Comic Sans MS" panose="030F0902030302020204" pitchFamily="66" charset="0"/>
              </a:rPr>
              <a:t>caudalmente</a:t>
            </a:r>
            <a:r>
              <a:rPr lang="it-IT" altLang="it-IT" sz="2400" b="1" dirty="0">
                <a:solidFill>
                  <a:schemeClr val="tx1"/>
                </a:solidFill>
                <a:latin typeface="Comic Sans MS" panose="030F0902030302020204" pitchFamily="66" charset="0"/>
              </a:rPr>
              <a:t>:</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VESTIBOLO  LARINGEO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MEDIO</a:t>
            </a:r>
          </a:p>
          <a:p>
            <a:pPr marL="341313" indent="-338138">
              <a:lnSpc>
                <a:spcPct val="80000"/>
              </a:lnSpc>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b="1" dirty="0">
                <a:solidFill>
                  <a:schemeClr val="tx1"/>
                </a:solidFill>
                <a:latin typeface="Comic Sans MS" panose="030F0902030302020204" pitchFamily="66" charset="0"/>
              </a:rPr>
              <a:t>   - SEGMENTO INFERIORE</a:t>
            </a:r>
          </a:p>
        </p:txBody>
      </p:sp>
      <p:pic>
        <p:nvPicPr>
          <p:cNvPr id="14339" name="Picture 3"/>
          <p:cNvPicPr>
            <a:picLocks noChangeAspect="1" noChangeArrowheads="1"/>
          </p:cNvPicPr>
          <p:nvPr/>
        </p:nvPicPr>
        <p:blipFill>
          <a:blip r:embed="rId3" cstate="screen">
            <a:lum contrast="6000"/>
            <a:extLst>
              <a:ext uri="{28A0092B-C50C-407E-A947-70E740481C1C}">
                <a14:useLocalDpi xmlns:a14="http://schemas.microsoft.com/office/drawing/2010/main"/>
              </a:ext>
            </a:extLst>
          </a:blip>
          <a:srcRect l="2724"/>
          <a:stretch>
            <a:fillRect/>
          </a:stretch>
        </p:blipFill>
        <p:spPr bwMode="auto">
          <a:xfrm>
            <a:off x="3444875" y="1557338"/>
            <a:ext cx="5699125" cy="4440237"/>
          </a:xfrm>
          <a:prstGeom prst="rect">
            <a:avLst/>
          </a:prstGeom>
          <a:noFill/>
          <a:ln>
            <a:noFill/>
          </a:ln>
          <a:effectLst/>
          <a:extLst>
            <a:ext uri="{909E8E84-426E-40DD-AFC4-6F175D3DCCD1}">
              <a14:hiddenFill xmlns:a14="http://schemas.microsoft.com/office/drawing/2010/main">
                <a:blipFill dpi="0" rotWithShape="0">
                  <a:blip>
                    <a:lum contrast="6000"/>
                  </a:blip>
                  <a:srcRect l="272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4213" y="260350"/>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RESPIRATORIO</a:t>
            </a:r>
          </a:p>
        </p:txBody>
      </p:sp>
      <p:sp>
        <p:nvSpPr>
          <p:cNvPr id="4098" name="Rectangle 2"/>
          <p:cNvSpPr>
            <a:spLocks noGrp="1" noChangeArrowheads="1"/>
          </p:cNvSpPr>
          <p:nvPr>
            <p:ph type="body" idx="1"/>
          </p:nvPr>
        </p:nvSpPr>
        <p:spPr>
          <a:xfrm>
            <a:off x="251520" y="1700808"/>
            <a:ext cx="3816350" cy="4608512"/>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Consta di ORGANI CAVI (VIE AEREE o AERIFERE) deputati a garantire il FLUSSO DI ARIA verso e dai POLMONI (ORGANI PIENI), nei quali avvengono gli scambi gassosi con le cellule del sangue a ciò adibite (eritrociti)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95738" y="1341438"/>
            <a:ext cx="5148262" cy="4492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07"/>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244600"/>
            <a:ext cx="9144000" cy="4368800"/>
          </a:xfrm>
          <a:prstGeom prst="rect">
            <a:avLst/>
          </a:prstGeom>
          <a:noFill/>
          <a:ln>
            <a:noFill/>
          </a:ln>
        </p:spPr>
      </p:pic>
    </p:spTree>
    <p:extLst>
      <p:ext uri="{BB962C8B-B14F-4D97-AF65-F5344CB8AC3E}">
        <p14:creationId xmlns:p14="http://schemas.microsoft.com/office/powerpoint/2010/main" val="241254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6324600" y="784225"/>
            <a:ext cx="2819400" cy="155575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ESAME della LARINGE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4068763"/>
            <a:ext cx="7239000" cy="278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6016625" cy="3733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7651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TRACHEA e BRONCHI EXTRAPOLMONARI</a:t>
            </a:r>
          </a:p>
        </p:txBody>
      </p:sp>
      <p:sp>
        <p:nvSpPr>
          <p:cNvPr id="16386" name="Rectangle 2"/>
          <p:cNvSpPr>
            <a:spLocks noGrp="1" noChangeArrowheads="1"/>
          </p:cNvSpPr>
          <p:nvPr>
            <p:ph type="body" idx="1"/>
          </p:nvPr>
        </p:nvSpPr>
        <p:spPr>
          <a:xfrm>
            <a:off x="0" y="1052513"/>
            <a:ext cx="5651500" cy="5616575"/>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TRACHEA è un ORGANO CAVO, IMPARI e MEDIANO, che si estende dalla regione del COLLO al MEDIASTINO del Torace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La sua impalcatura è data dalla sovrapposizione di 18-20 ANELLI di CARTILAGINE IALINA, incompleti posteriormente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A livello della Vertebra T4, essa si biforca nei 2 BRONCHI EXTRAPOLMONARI</a:t>
            </a:r>
          </a:p>
        </p:txBody>
      </p:sp>
      <p:pic>
        <p:nvPicPr>
          <p:cNvPr id="1638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32438" y="981075"/>
            <a:ext cx="3611562" cy="5876925"/>
          </a:xfrm>
          <a:prstGeom prst="rect">
            <a:avLst/>
          </a:prstGeom>
          <a:noFill/>
          <a:ln>
            <a:noFill/>
          </a:ln>
          <a:effectLst/>
          <a:extLst>
            <a:ext uri="{909E8E84-426E-40DD-AFC4-6F175D3DCCD1}">
              <a14:hiddenFill xmlns:a14="http://schemas.microsoft.com/office/drawing/2010/main">
                <a:blipFill dpi="0" rotWithShape="0">
                  <a:blip/>
                  <a:srcRect r="51683" b="101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0" y="260350"/>
            <a:ext cx="9144000" cy="5873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di TRACHEA e BRONCHI EXTRAPOLMONARI</a:t>
            </a:r>
          </a:p>
        </p:txBody>
      </p:sp>
      <p:pic>
        <p:nvPicPr>
          <p:cNvPr id="174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413" y="981075"/>
            <a:ext cx="4192587" cy="5876925"/>
          </a:xfrm>
          <a:prstGeom prst="rect">
            <a:avLst/>
          </a:prstGeom>
          <a:noFill/>
          <a:ln>
            <a:noFill/>
          </a:ln>
          <a:effectLst/>
          <a:extLst>
            <a:ext uri="{909E8E84-426E-40DD-AFC4-6F175D3DCCD1}">
              <a14:hiddenFill xmlns:a14="http://schemas.microsoft.com/office/drawing/2010/main">
                <a:blipFill dpi="0" rotWithShape="0">
                  <a:blip/>
                  <a:srcRect l="46092" t="1735" b="750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212523" y="981075"/>
            <a:ext cx="4392613"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sz="1800" b="1" dirty="0">
                <a:solidFill>
                  <a:schemeClr val="tx1"/>
                </a:solidFill>
                <a:latin typeface="Copperplate Gothic Bold" panose="020E0705020206020404" pitchFamily="34" charset="77"/>
              </a:rPr>
              <a:t>TONACA MUCOSA:</a:t>
            </a:r>
          </a:p>
          <a:p>
            <a:pPr>
              <a:buClrTx/>
              <a:buFontTx/>
              <a:buNone/>
            </a:pPr>
            <a:r>
              <a:rPr lang="it-IT" altLang="it-IT" sz="1800" b="1" dirty="0">
                <a:solidFill>
                  <a:schemeClr val="tx1"/>
                </a:solidFill>
                <a:latin typeface="Copperplate Gothic Bold" panose="020E0705020206020404" pitchFamily="34" charset="77"/>
              </a:rPr>
              <a:t>Epitelio Cilindrico </a:t>
            </a:r>
            <a:r>
              <a:rPr lang="it-IT" altLang="it-IT" sz="1800" b="1" dirty="0" err="1">
                <a:solidFill>
                  <a:schemeClr val="tx1"/>
                </a:solidFill>
                <a:latin typeface="Copperplate Gothic Bold" panose="020E0705020206020404" pitchFamily="34" charset="77"/>
              </a:rPr>
              <a:t>Pseudostratificato</a:t>
            </a:r>
            <a:r>
              <a:rPr lang="it-IT" altLang="it-IT" sz="1800" b="1" dirty="0">
                <a:solidFill>
                  <a:schemeClr val="tx1"/>
                </a:solidFill>
                <a:latin typeface="Copperplate Gothic Bold" panose="020E0705020206020404" pitchFamily="34" charset="77"/>
              </a:rPr>
              <a:t> Ciliato con Cellule Caliciformi Mucipare</a:t>
            </a:r>
          </a:p>
          <a:p>
            <a:pPr>
              <a:buClrTx/>
              <a:buFontTx/>
              <a:buNone/>
            </a:pPr>
            <a:r>
              <a:rPr lang="it-IT" altLang="it-IT" sz="1800" b="1" dirty="0">
                <a:solidFill>
                  <a:schemeClr val="tx1"/>
                </a:solidFill>
                <a:latin typeface="Copperplate Gothic Bold" panose="020E0705020206020404" pitchFamily="34" charset="77"/>
              </a:rPr>
              <a:t>Lamina Propria di Tessuto Connettivo Lasso </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TONACA SOTTOMUCOSA</a:t>
            </a:r>
          </a:p>
          <a:p>
            <a:pPr>
              <a:buClrTx/>
              <a:buFontTx/>
              <a:buNone/>
            </a:pPr>
            <a:r>
              <a:rPr lang="it-IT" altLang="it-IT" sz="1800" b="1" dirty="0">
                <a:solidFill>
                  <a:schemeClr val="tx1"/>
                </a:solidFill>
                <a:latin typeface="Copperplate Gothic Bold" panose="020E0705020206020404" pitchFamily="34" charset="77"/>
              </a:rPr>
              <a:t>con Ghiandole a Secrezione Siero-Mucosa</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ANELLO CARTILAGINEO IALINO</a:t>
            </a:r>
          </a:p>
          <a:p>
            <a:pPr>
              <a:buClrTx/>
              <a:buFontTx/>
              <a:buNone/>
            </a:pPr>
            <a:endParaRPr lang="it-IT" altLang="it-IT" sz="1800" b="1" dirty="0">
              <a:solidFill>
                <a:schemeClr val="tx1"/>
              </a:solidFill>
              <a:latin typeface="Copperplate Gothic Bold" panose="020E0705020206020404" pitchFamily="34" charset="77"/>
            </a:endParaRPr>
          </a:p>
          <a:p>
            <a:pPr>
              <a:buClrTx/>
              <a:buFontTx/>
              <a:buNone/>
            </a:pPr>
            <a:r>
              <a:rPr lang="it-IT" altLang="it-IT" sz="1800" b="1" dirty="0">
                <a:solidFill>
                  <a:schemeClr val="tx1"/>
                </a:solidFill>
                <a:latin typeface="Copperplate Gothic Bold" panose="020E0705020206020404" pitchFamily="34" charset="77"/>
              </a:rPr>
              <a:t>Nella parte posteriore dell’ anello (incompleto) si trova TESSUTO FIBROELASTICO in rapporto con Tessuto MUSCOLARE LISCIO (MUSCOLO TRACHEALE</a:t>
            </a:r>
            <a:r>
              <a:rPr lang="it-IT" altLang="it-IT" sz="2000" b="1" dirty="0">
                <a:solidFill>
                  <a:schemeClr val="tx1"/>
                </a:solidFill>
                <a:latin typeface="Copperplate Gothic Bold" panose="020E0705020206020404" pitchFamily="34" charset="77"/>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48263" cy="3378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0563" y="3398838"/>
            <a:ext cx="4643437" cy="345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68C3A1-07B4-1D42-839E-0EFEEDA5D701}"/>
              </a:ext>
            </a:extLst>
          </p:cNvPr>
          <p:cNvSpPr>
            <a:spLocks noGrp="1"/>
          </p:cNvSpPr>
          <p:nvPr>
            <p:ph type="title"/>
          </p:nvPr>
        </p:nvSpPr>
        <p:spPr>
          <a:xfrm>
            <a:off x="683568" y="2564904"/>
            <a:ext cx="7767638" cy="1430338"/>
          </a:xfrm>
        </p:spPr>
        <p:txBody>
          <a:bodyPr/>
          <a:lstStyle/>
          <a:p>
            <a:r>
              <a:rPr lang="it-IT" sz="4000" b="1" dirty="0" err="1">
                <a:solidFill>
                  <a:schemeClr val="tx1"/>
                </a:solidFill>
                <a:latin typeface="Gurmukhi MN" panose="02020600050405020304" pitchFamily="18" charset="0"/>
                <a:cs typeface="Gurmukhi MN" panose="02020600050405020304" pitchFamily="18" charset="0"/>
              </a:rPr>
              <a:t>P</a:t>
            </a:r>
            <a:r>
              <a:rPr lang="it-IT" sz="4000" b="1" dirty="0">
                <a:solidFill>
                  <a:schemeClr val="tx1"/>
                </a:solidFill>
                <a:latin typeface="Gurmukhi MN" panose="02020600050405020304" pitchFamily="18" charset="0"/>
                <a:cs typeface="Gurmukhi MN" panose="02020600050405020304" pitchFamily="18" charset="0"/>
              </a:rPr>
              <a:t> O L M O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I</a:t>
            </a:r>
          </a:p>
        </p:txBody>
      </p:sp>
    </p:spTree>
    <p:extLst>
      <p:ext uri="{BB962C8B-B14F-4D97-AF65-F5344CB8AC3E}">
        <p14:creationId xmlns:p14="http://schemas.microsoft.com/office/powerpoint/2010/main" val="155577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228600" y="0"/>
            <a:ext cx="89154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pic>
        <p:nvPicPr>
          <p:cNvPr id="19458" name="Picture 2"/>
          <p:cNvPicPr>
            <a:picLocks noChangeAspect="1" noChangeArrowheads="1"/>
          </p:cNvPicPr>
          <p:nvPr/>
        </p:nvPicPr>
        <p:blipFill>
          <a:blip r:embed="rId3">
            <a:lum bright="-12000" contrast="12000"/>
            <a:extLst>
              <a:ext uri="{28A0092B-C50C-407E-A947-70E740481C1C}">
                <a14:useLocalDpi xmlns:a14="http://schemas.microsoft.com/office/drawing/2010/main"/>
              </a:ext>
            </a:extLst>
          </a:blip>
          <a:srcRect/>
          <a:stretch>
            <a:fillRect/>
          </a:stretch>
        </p:blipFill>
        <p:spPr bwMode="auto">
          <a:xfrm>
            <a:off x="1524000" y="909638"/>
            <a:ext cx="6581775" cy="59483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19583"/>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p>
        </p:txBody>
      </p:sp>
      <p:sp>
        <p:nvSpPr>
          <p:cNvPr id="20482" name="Rectangle 2"/>
          <p:cNvSpPr>
            <a:spLocks noGrp="1" noChangeArrowheads="1"/>
          </p:cNvSpPr>
          <p:nvPr>
            <p:ph type="body" idx="1"/>
          </p:nvPr>
        </p:nvSpPr>
        <p:spPr>
          <a:xfrm>
            <a:off x="755576" y="836712"/>
            <a:ext cx="7848872" cy="5410200"/>
          </a:xfrm>
          <a:ln/>
        </p:spPr>
        <p:txBody>
          <a:bodyPr/>
          <a:lstStyle/>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ORGANI PIENI, PARI, in cui avvengono gli SCAMBI GASSOSI tra ARIA e SANGUE, al fine di garantirne l’ Ossigenazione e l’ Asportazione dell’ Anidride Carbonica.</a:t>
            </a:r>
          </a:p>
          <a:p>
            <a:pPr marL="341313" indent="-338138">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600" b="1" dirty="0">
              <a:solidFill>
                <a:schemeClr val="tx1"/>
              </a:solidFill>
              <a:latin typeface="Comic Sans MS" panose="030F0902030302020204" pitchFamily="66" charset="0"/>
            </a:endParaRP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Sono contenuti nelle LOGGE PLEURO-POLMONARI della CAVITA’ TORACICA, che, a loro volta, sono separate dalla interposizione del MEDIASTINO.</a:t>
            </a:r>
          </a:p>
          <a:p>
            <a:pPr marL="0" indent="0">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600" b="1" dirty="0">
                <a:solidFill>
                  <a:schemeClr val="tx1"/>
                </a:solidFill>
                <a:latin typeface="Comic Sans MS" panose="030F0902030302020204" pitchFamily="66" charset="0"/>
              </a:rPr>
              <a:t>Riferimenti Scheletrici: l’ APICE POLMONARE »sconfina» nella Regione Cervicale SUPERIORMENTE alla 1ma Costa. La BASE corrisponde alla 7ma Costa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250930" y="221408"/>
            <a:ext cx="93726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p>
        </p:txBody>
      </p:sp>
      <p:sp>
        <p:nvSpPr>
          <p:cNvPr id="25602" name="Rectangle 2"/>
          <p:cNvSpPr>
            <a:spLocks noGrp="1" noChangeArrowheads="1"/>
          </p:cNvSpPr>
          <p:nvPr>
            <p:ph type="body" idx="1"/>
          </p:nvPr>
        </p:nvSpPr>
        <p:spPr>
          <a:xfrm>
            <a:off x="827584" y="1004503"/>
            <a:ext cx="7992888" cy="5661248"/>
          </a:xfrm>
          <a:ln/>
        </p:spPr>
        <p:txBody>
          <a:bodyPr/>
          <a:lstStyle/>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Polmone DESTRO ha un peso sui 680 g, mentre il SINISTRO attorno ai 620 g.</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Volume Totale di aria presente nei due polmoni è circa 1500 cm</a:t>
            </a:r>
            <a:r>
              <a:rPr lang="it-IT" altLang="it-IT" sz="2600" b="1" baseline="30000" dirty="0">
                <a:solidFill>
                  <a:schemeClr val="tx1"/>
                </a:solidFill>
                <a:latin typeface="Comic Sans MS" panose="030F0902030302020204" pitchFamily="66" charset="0"/>
              </a:rPr>
              <a:t>3</a:t>
            </a:r>
            <a:r>
              <a:rPr lang="it-IT" altLang="it-IT" sz="2600" b="1" dirty="0">
                <a:solidFill>
                  <a:schemeClr val="tx1"/>
                </a:solidFill>
                <a:latin typeface="Comic Sans MS" panose="030F0902030302020204" pitchFamily="66" charset="0"/>
              </a:rPr>
              <a:t>.</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Hanno una consistenza molle e spugnosa.</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6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600" b="1" dirty="0">
                <a:solidFill>
                  <a:schemeClr val="tx1"/>
                </a:solidFill>
                <a:latin typeface="Comic Sans MS" panose="030F0902030302020204" pitchFamily="66" charset="0"/>
              </a:rPr>
              <a:t>Il COLORE varia da ROSSO BRUNO alla nascita, a ROSEO nel bambino, BIANCASTRO nell’ adulto ad un COLORE PIU’ SCURO nell’ età più AVANZATA causa ANTRACOSI (da particelle CARBONIOSE inalate)</a:t>
            </a: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3584177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lum bright="-12000" contrast="12000"/>
            <a:extLst>
              <a:ext uri="{28A0092B-C50C-407E-A947-70E740481C1C}">
                <a14:useLocalDpi xmlns:a14="http://schemas.microsoft.com/office/drawing/2010/main"/>
              </a:ext>
            </a:extLst>
          </a:blip>
          <a:srcRect/>
          <a:stretch>
            <a:fillRect/>
          </a:stretch>
        </p:blipFill>
        <p:spPr bwMode="auto">
          <a:xfrm>
            <a:off x="1528763" y="228600"/>
            <a:ext cx="6537325" cy="662940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755576" y="19439"/>
            <a:ext cx="77724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VIE AEREE</a:t>
            </a:r>
          </a:p>
        </p:txBody>
      </p:sp>
      <p:sp>
        <p:nvSpPr>
          <p:cNvPr id="5122" name="Rectangle 2"/>
          <p:cNvSpPr>
            <a:spLocks noGrp="1" noChangeArrowheads="1"/>
          </p:cNvSpPr>
          <p:nvPr>
            <p:ph type="body" idx="1"/>
          </p:nvPr>
        </p:nvSpPr>
        <p:spPr>
          <a:xfrm>
            <a:off x="107504" y="1052736"/>
            <a:ext cx="9036496" cy="5805264"/>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Le VIE AEREE sono un insieme di ORGANI CAVI e constano di:</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b="1" dirty="0">
              <a:solidFill>
                <a:schemeClr val="tx1"/>
              </a:solidFill>
              <a:latin typeface="Chalkboard SE" panose="03050602040202020205" pitchFamily="66" charset="77"/>
            </a:endParaRP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NASO, CAVITA’ NASALI e </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SENI PARANASALI</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FARINGE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LARINGE</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TRACHEA</a:t>
            </a:r>
          </a:p>
          <a:p>
            <a:pPr marL="341313" indent="-338138">
              <a:spcBef>
                <a:spcPts val="700"/>
              </a:spcBef>
              <a:buClrTx/>
              <a:buFontTx/>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b="1" dirty="0">
                <a:solidFill>
                  <a:schemeClr val="tx1"/>
                </a:solidFill>
                <a:latin typeface="Chalkboard SE" panose="03050602040202020205" pitchFamily="66" charset="77"/>
              </a:rPr>
              <a:t>    - BRONCHI EXTRAPOLMONARI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0683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ANATOMIA  MACROSCOPICA</a:t>
            </a:r>
            <a:endParaRPr lang="it-IT" altLang="it-IT" sz="3200" dirty="0">
              <a:solidFill>
                <a:schemeClr val="tx1"/>
              </a:solidFill>
              <a:latin typeface="Arial Black" panose="020B0A04020102020204" pitchFamily="34" charset="0"/>
            </a:endParaRPr>
          </a:p>
        </p:txBody>
      </p:sp>
      <p:sp>
        <p:nvSpPr>
          <p:cNvPr id="27650" name="Rectangle 2"/>
          <p:cNvSpPr>
            <a:spLocks noGrp="1" noChangeArrowheads="1"/>
          </p:cNvSpPr>
          <p:nvPr>
            <p:ph type="body" idx="1"/>
          </p:nvPr>
        </p:nvSpPr>
        <p:spPr>
          <a:xfrm>
            <a:off x="467544" y="1089483"/>
            <a:ext cx="8208912" cy="5638800"/>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La loro FORMA può essere schematizzata come un  CONO in cui sia asportata la PARTE MEDIALE, per mezzo di un piano di taglio VERTICALE, CONCAVO MEDIALMENTE ed OBLIQUO IN AVANTI ed IN FUORI</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Vi si distinguono: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BASE o FACCIA DIAFRAMMATICA</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APICE (che si localizza nella REGIONE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CERVICALE)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LATERALE (o COSTOVERTEBRALE)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FACCIA MEDIALE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- 3 MARGINI (anteriore, posteriore, </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b="1" dirty="0">
                <a:solidFill>
                  <a:schemeClr val="tx1"/>
                </a:solidFill>
                <a:latin typeface="Copperplate" panose="02000504000000020004" pitchFamily="2" charset="77"/>
              </a:rPr>
              <a:t>                        inferiore)</a:t>
            </a: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solidFill>
                  <a:schemeClr val="tx1"/>
                </a:solidFill>
                <a:latin typeface="Arial Black" panose="020B0A04020102020204" pitchFamily="34" charset="0"/>
              </a:rPr>
              <a:t>  </a:t>
            </a:r>
          </a:p>
        </p:txBody>
      </p:sp>
    </p:spTree>
    <p:extLst>
      <p:ext uri="{BB962C8B-B14F-4D97-AF65-F5344CB8AC3E}">
        <p14:creationId xmlns:p14="http://schemas.microsoft.com/office/powerpoint/2010/main" val="4621209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0" y="0"/>
            <a:ext cx="9144000"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SUPERFICIE DEI POLMONI</a:t>
            </a:r>
          </a:p>
        </p:txBody>
      </p:sp>
      <p:sp>
        <p:nvSpPr>
          <p:cNvPr id="38914" name="Rectangle 2"/>
          <p:cNvSpPr>
            <a:spLocks noGrp="1" noChangeArrowheads="1"/>
          </p:cNvSpPr>
          <p:nvPr>
            <p:ph type="body" idx="1"/>
          </p:nvPr>
        </p:nvSpPr>
        <p:spPr>
          <a:xfrm>
            <a:off x="0" y="985838"/>
            <a:ext cx="5795963" cy="58674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La superficie dei POLMONI è percorsa da SCISSURE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omic Sans MS" panose="030F0902030302020204" pitchFamily="66" charset="0"/>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DESTRO presenta DUE SCISSURE che lo dividono in TRE LOBI (Superiore, Medio, Inferiore)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omic Sans MS" panose="030F0902030302020204" pitchFamily="66" charset="0"/>
              </a:rPr>
              <a:t>Il POLMONE SINISTRO presenta UNA SOLA SCISSURA che lo divide in DUE LOBI (Superiore, Inferiore). </a:t>
            </a:r>
          </a:p>
        </p:txBody>
      </p:sp>
      <p:pic>
        <p:nvPicPr>
          <p:cNvPr id="3891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54663" y="1773238"/>
            <a:ext cx="3589337" cy="4292600"/>
          </a:xfrm>
          <a:prstGeom prst="rect">
            <a:avLst/>
          </a:prstGeom>
          <a:noFill/>
          <a:ln>
            <a:noFill/>
          </a:ln>
          <a:effectLst/>
          <a:extLst>
            <a:ext uri="{909E8E84-426E-40DD-AFC4-6F175D3DCCD1}">
              <a14:hiddenFill xmlns:a14="http://schemas.microsoft.com/office/drawing/2010/main">
                <a:blipFill dpi="0" rotWithShape="0">
                  <a:blip/>
                  <a:srcRect t="77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563801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0" y="236538"/>
            <a:ext cx="6228184" cy="9144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DESTRO</a:t>
            </a:r>
          </a:p>
        </p:txBody>
      </p:sp>
      <p:sp>
        <p:nvSpPr>
          <p:cNvPr id="31746" name="Rectangle 2"/>
          <p:cNvSpPr>
            <a:spLocks noGrp="1" noChangeArrowheads="1"/>
          </p:cNvSpPr>
          <p:nvPr>
            <p:ph type="body" idx="1"/>
          </p:nvPr>
        </p:nvSpPr>
        <p:spPr>
          <a:xfrm>
            <a:off x="665820" y="1395412"/>
            <a:ext cx="4896544" cy="5462588"/>
          </a:xfrm>
          <a:ln/>
        </p:spPr>
        <p:txBody>
          <a:bodyPr/>
          <a:lstStyle/>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È percorsa da SCISSURE o FESSURE che si approfondano fino a livello dell’ ILO</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Esse suddividono l’ organo in LOBI</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0" indent="0">
              <a:lnSpc>
                <a:spcPct val="8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A DESTRA le SCISSURE sono DUE: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  - PRINCIPALE od OBLIQUA: origina dall’ ILO e si porta poi obliquamente ed in basso fino alla BASE</a:t>
            </a: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1950" dirty="0">
              <a:solidFill>
                <a:schemeClr val="tx1"/>
              </a:solidFill>
              <a:latin typeface="Arial Black" panose="020B0A04020102020204" pitchFamily="34" charset="0"/>
            </a:endParaRPr>
          </a:p>
          <a:p>
            <a:pPr marL="3175" indent="0">
              <a:lnSpc>
                <a:spcPct val="8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1950" dirty="0">
                <a:solidFill>
                  <a:schemeClr val="tx1"/>
                </a:solidFill>
                <a:latin typeface="Arial Black" panose="020B0A04020102020204" pitchFamily="34" charset="0"/>
              </a:rPr>
              <a:t>  - SECONDARIA od ORIZZONTALE: si stacca sulla faccia laterale e termina all’ ILO</a:t>
            </a:r>
          </a:p>
        </p:txBody>
      </p:sp>
      <p:pic>
        <p:nvPicPr>
          <p:cNvPr id="3174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8813" y="0"/>
            <a:ext cx="3405187" cy="3573463"/>
          </a:xfrm>
          <a:prstGeom prst="rect">
            <a:avLst/>
          </a:prstGeom>
          <a:noFill/>
          <a:ln>
            <a:noFill/>
          </a:ln>
          <a:effectLst/>
          <a:extLst>
            <a:ext uri="{909E8E84-426E-40DD-AFC4-6F175D3DCCD1}">
              <a14:hiddenFill xmlns:a14="http://schemas.microsoft.com/office/drawing/2010/main">
                <a:blipFill dpi="0" rotWithShape="0">
                  <a:blip/>
                  <a:srcRect l="17909" t="3117" r="53094" b="5548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p:cNvPicPr>
            <a:picLocks noChangeAspect="1" noChangeArrowheads="1"/>
          </p:cNvPicPr>
          <p:nvPr/>
        </p:nvPicPr>
        <p:blipFill>
          <a:blip r:embed="rId4" cstate="screen">
            <a:lum bright="-6000" contrast="6000"/>
            <a:extLst>
              <a:ext uri="{28A0092B-C50C-407E-A947-70E740481C1C}">
                <a14:useLocalDpi xmlns:a14="http://schemas.microsoft.com/office/drawing/2010/main"/>
              </a:ext>
            </a:extLst>
          </a:blip>
          <a:srcRect/>
          <a:stretch>
            <a:fillRect/>
          </a:stretch>
        </p:blipFill>
        <p:spPr bwMode="auto">
          <a:xfrm>
            <a:off x="5724525" y="3521075"/>
            <a:ext cx="3419475" cy="3336925"/>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43037" b="5081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64254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FACCIA LATERALE DEL POLMONE SINISTRO</a:t>
            </a:r>
          </a:p>
        </p:txBody>
      </p:sp>
      <p:sp>
        <p:nvSpPr>
          <p:cNvPr id="32770" name="Rectangle 2"/>
          <p:cNvSpPr>
            <a:spLocks noGrp="1" noChangeArrowheads="1"/>
          </p:cNvSpPr>
          <p:nvPr>
            <p:ph type="body" idx="1"/>
          </p:nvPr>
        </p:nvSpPr>
        <p:spPr>
          <a:xfrm>
            <a:off x="467544" y="914400"/>
            <a:ext cx="4824536" cy="5943600"/>
          </a:xfrm>
          <a:ln/>
        </p:spPr>
        <p:txBody>
          <a:bodyPr/>
          <a:lstStyle/>
          <a:p>
            <a:pPr marL="341313" indent="-336550">
              <a:spcBef>
                <a:spcPts val="7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dirty="0">
              <a:latin typeface="Arial Black" panose="020B0A04020102020204" pitchFamily="34"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Il POLMONE SINISTRO presenta la SOLA SCISSURA che corrisponde alla scissura obliqua del polmone destro</a:t>
            </a:r>
          </a:p>
          <a:p>
            <a:pPr marL="4763" indent="0" algn="ctr">
              <a:spcBef>
                <a:spcPts val="7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800" b="1" dirty="0">
              <a:solidFill>
                <a:schemeClr val="tx1"/>
              </a:solidFill>
              <a:latin typeface="Comic Sans MS" panose="030F0902030302020204" pitchFamily="66" charset="0"/>
            </a:endParaRPr>
          </a:p>
          <a:p>
            <a:pPr marL="4763" indent="0" algn="ctr">
              <a:spcBef>
                <a:spcPts val="7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800" b="1" dirty="0">
                <a:solidFill>
                  <a:schemeClr val="tx1"/>
                </a:solidFill>
                <a:latin typeface="Comic Sans MS" panose="030F0902030302020204" pitchFamily="66" charset="0"/>
              </a:rPr>
              <a:t>Pertanto, viene suddiviso in 2 LOBI</a:t>
            </a:r>
          </a:p>
        </p:txBody>
      </p:sp>
      <p:pic>
        <p:nvPicPr>
          <p:cNvPr id="3277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37263" y="692150"/>
            <a:ext cx="3106737" cy="3097213"/>
          </a:xfrm>
          <a:prstGeom prst="rect">
            <a:avLst/>
          </a:prstGeom>
          <a:noFill/>
          <a:ln>
            <a:noFill/>
          </a:ln>
          <a:effectLst/>
          <a:extLst>
            <a:ext uri="{909E8E84-426E-40DD-AFC4-6F175D3DCCD1}">
              <a14:hiddenFill xmlns:a14="http://schemas.microsoft.com/office/drawing/2010/main">
                <a:blipFill dpi="0" rotWithShape="0">
                  <a:blip/>
                  <a:srcRect l="49991" t="3384" r="19183" b="541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cstate="screen">
            <a:lum bright="-6000" contrast="6000"/>
            <a:extLst>
              <a:ext uri="{28A0092B-C50C-407E-A947-70E740481C1C}">
                <a14:useLocalDpi xmlns:a14="http://schemas.microsoft.com/office/drawing/2010/main"/>
              </a:ext>
            </a:extLst>
          </a:blip>
          <a:srcRect/>
          <a:stretch>
            <a:fillRect/>
          </a:stretch>
        </p:blipFill>
        <p:spPr bwMode="auto">
          <a:xfrm>
            <a:off x="6011863" y="3846513"/>
            <a:ext cx="3132137" cy="3011487"/>
          </a:xfrm>
          <a:prstGeom prst="rect">
            <a:avLst/>
          </a:prstGeom>
          <a:noFill/>
          <a:ln>
            <a:noFill/>
          </a:ln>
          <a:effectLst/>
          <a:extLst>
            <a:ext uri="{909E8E84-426E-40DD-AFC4-6F175D3DCCD1}">
              <a14:hiddenFill xmlns:a14="http://schemas.microsoft.com/office/drawing/2010/main">
                <a:blipFill dpi="0" rotWithShape="0">
                  <a:blip>
                    <a:lum bright="-6000" contrast="6000"/>
                  </a:blip>
                  <a:srcRect l="20103" t="51788" r="44958"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34469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0" y="0"/>
            <a:ext cx="9144000" cy="609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 FACCIA MEDIALE</a:t>
            </a:r>
          </a:p>
        </p:txBody>
      </p:sp>
      <p:sp>
        <p:nvSpPr>
          <p:cNvPr id="28674" name="Rectangle 2"/>
          <p:cNvSpPr>
            <a:spLocks noGrp="1" noChangeArrowheads="1"/>
          </p:cNvSpPr>
          <p:nvPr>
            <p:ph type="body" idx="1"/>
          </p:nvPr>
        </p:nvSpPr>
        <p:spPr>
          <a:xfrm>
            <a:off x="0" y="533400"/>
            <a:ext cx="4643438" cy="6324600"/>
          </a:xfrm>
          <a:ln/>
        </p:spPr>
        <p:txBody>
          <a:bodyPr/>
          <a:lstStyle/>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È rivolta verso il MEDIASTINO</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Concava, verticale, e delimitata dai MARGINI ANTERIORE e POSTERIORE</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In prossimità del margine posteriore c’è l’ ILO, dove la PLEURA PARIETALE si «riflette» (trapassa) in quella VISCERALE, andando a formare i LEGAMENTI POLMONARI</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FOSSA CARDIACA: davanti ed inferiormente all’ ILO, più profonda a SINISTRA</a:t>
            </a:r>
          </a:p>
          <a:p>
            <a:pPr marL="4763" indent="0">
              <a:lnSpc>
                <a:spcPct val="90000"/>
              </a:lnSpc>
              <a:spcBef>
                <a:spcPts val="600"/>
              </a:spcBef>
              <a:buClr>
                <a:srgbClr val="FFFF00"/>
              </a:buCl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DOCCE per:    V. AZYGOS (dx)</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AORTA (</a:t>
            </a:r>
            <a:r>
              <a:rPr lang="it-IT" altLang="it-IT" sz="2100" b="1" dirty="0" err="1">
                <a:solidFill>
                  <a:schemeClr val="tx1"/>
                </a:solidFill>
                <a:latin typeface="Chalkboard SE" panose="03050602040202020205" pitchFamily="66" charset="77"/>
              </a:rPr>
              <a:t>sn</a:t>
            </a:r>
            <a:r>
              <a:rPr lang="it-IT" altLang="it-IT" sz="2100" b="1" dirty="0">
                <a:solidFill>
                  <a:schemeClr val="tx1"/>
                </a:solidFill>
                <a:latin typeface="Chalkboard SE" panose="03050602040202020205" pitchFamily="66" charset="77"/>
              </a:rPr>
              <a:t>)</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V. CAVA SUP. (dx)</a:t>
            </a:r>
          </a:p>
          <a:p>
            <a:pPr marL="4763" indent="0">
              <a:lnSpc>
                <a:spcPct val="90000"/>
              </a:lnSpc>
              <a:spcBef>
                <a:spcPts val="600"/>
              </a:spcBef>
              <a:buClrTx/>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100" b="1" dirty="0">
                <a:solidFill>
                  <a:schemeClr val="tx1"/>
                </a:solidFill>
                <a:latin typeface="Chalkboard SE" panose="03050602040202020205" pitchFamily="66" charset="77"/>
              </a:rPr>
              <a:t>                 V. ANONIMA SN (</a:t>
            </a:r>
            <a:r>
              <a:rPr lang="it-IT" altLang="it-IT" sz="2100" b="1" dirty="0" err="1">
                <a:solidFill>
                  <a:schemeClr val="tx1"/>
                </a:solidFill>
                <a:latin typeface="Chalkboard SE" panose="03050602040202020205" pitchFamily="66" charset="77"/>
              </a:rPr>
              <a:t>sn</a:t>
            </a:r>
            <a:r>
              <a:rPr lang="it-IT" altLang="it-IT" sz="2100" b="1" dirty="0">
                <a:solidFill>
                  <a:schemeClr val="tx1"/>
                </a:solidFill>
                <a:latin typeface="Chalkboard SE" panose="03050602040202020205" pitchFamily="66" charset="77"/>
              </a:rPr>
              <a:t>)</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altLang="it-IT" sz="2400" dirty="0">
                <a:latin typeface="Arial Black" panose="020B0A04020102020204" pitchFamily="34" charset="0"/>
              </a:rPr>
              <a:t>                 </a:t>
            </a:r>
          </a:p>
          <a:p>
            <a:pPr marL="341313" indent="-336550">
              <a:lnSpc>
                <a:spcPct val="90000"/>
              </a:lnSpc>
              <a:spcBef>
                <a:spcPts val="600"/>
              </a:spcBef>
              <a:buClrTx/>
              <a:buFontTx/>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altLang="it-IT" sz="2400" dirty="0">
              <a:latin typeface="Arial Black" panose="020B0A04020102020204" pitchFamily="34" charset="0"/>
            </a:endParaRPr>
          </a:p>
        </p:txBody>
      </p:sp>
      <p:pic>
        <p:nvPicPr>
          <p:cNvPr id="28675" name="Picture 3"/>
          <p:cNvPicPr>
            <a:picLocks noChangeAspect="1" noChangeArrowheads="1"/>
          </p:cNvPicPr>
          <p:nvPr/>
        </p:nvPicPr>
        <p:blipFill>
          <a:blip r:embed="rId3" cstate="screen">
            <a:lum bright="-6000" contrast="6000"/>
            <a:extLst>
              <a:ext uri="{28A0092B-C50C-407E-A947-70E740481C1C}">
                <a14:useLocalDpi xmlns:a14="http://schemas.microsoft.com/office/drawing/2010/main"/>
              </a:ext>
            </a:extLst>
          </a:blip>
          <a:srcRect/>
          <a:stretch>
            <a:fillRect/>
          </a:stretch>
        </p:blipFill>
        <p:spPr bwMode="auto">
          <a:xfrm>
            <a:off x="4535488" y="765175"/>
            <a:ext cx="4608512" cy="5903913"/>
          </a:xfrm>
          <a:prstGeom prst="rect">
            <a:avLst/>
          </a:prstGeom>
          <a:noFill/>
          <a:ln>
            <a:noFill/>
          </a:ln>
          <a:effectLst/>
          <a:extLst>
            <a:ext uri="{909E8E84-426E-40DD-AFC4-6F175D3DCCD1}">
              <a14:hiddenFill xmlns:a14="http://schemas.microsoft.com/office/drawing/2010/main">
                <a:blipFill dpi="0" rotWithShape="0">
                  <a:blip>
                    <a:lum bright="-6000" contrast="6000"/>
                  </a:blip>
                  <a:srcRect l="19164" r="20226" b="341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4551363" y="793750"/>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77" name="Text Box 5"/>
          <p:cNvSpPr txBox="1">
            <a:spLocks noChangeArrowheads="1"/>
          </p:cNvSpPr>
          <p:nvPr/>
        </p:nvSpPr>
        <p:spPr bwMode="auto">
          <a:xfrm>
            <a:off x="6227763" y="765175"/>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8" name="Text Box 6"/>
          <p:cNvSpPr txBox="1">
            <a:spLocks noChangeArrowheads="1"/>
          </p:cNvSpPr>
          <p:nvPr/>
        </p:nvSpPr>
        <p:spPr bwMode="auto">
          <a:xfrm>
            <a:off x="4716463" y="3716338"/>
            <a:ext cx="40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P</a:t>
            </a:r>
          </a:p>
        </p:txBody>
      </p:sp>
      <p:sp>
        <p:nvSpPr>
          <p:cNvPr id="28679" name="Text Box 7"/>
          <p:cNvSpPr txBox="1">
            <a:spLocks noChangeArrowheads="1"/>
          </p:cNvSpPr>
          <p:nvPr/>
        </p:nvSpPr>
        <p:spPr bwMode="auto">
          <a:xfrm>
            <a:off x="6084888" y="3716338"/>
            <a:ext cx="419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3300"/>
                </a:solidFill>
                <a:latin typeface="Arial Black" panose="020B0A04020102020204" pitchFamily="34" charset="0"/>
              </a:rPr>
              <a:t>A</a:t>
            </a:r>
          </a:p>
        </p:txBody>
      </p:sp>
      <p:sp>
        <p:nvSpPr>
          <p:cNvPr id="28680" name="Line 8"/>
          <p:cNvSpPr>
            <a:spLocks noChangeShapeType="1"/>
          </p:cNvSpPr>
          <p:nvPr/>
        </p:nvSpPr>
        <p:spPr bwMode="auto">
          <a:xfrm>
            <a:off x="4572000" y="3789363"/>
            <a:ext cx="4572000" cy="1587"/>
          </a:xfrm>
          <a:prstGeom prst="line">
            <a:avLst/>
          </a:prstGeom>
          <a:noFill/>
          <a:ln w="5724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681" name="Text Box 9"/>
          <p:cNvSpPr txBox="1">
            <a:spLocks noChangeArrowheads="1"/>
          </p:cNvSpPr>
          <p:nvPr/>
        </p:nvSpPr>
        <p:spPr bwMode="auto">
          <a:xfrm>
            <a:off x="7359650" y="3168650"/>
            <a:ext cx="15684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DESTRO</a:t>
            </a:r>
          </a:p>
        </p:txBody>
      </p:sp>
      <p:sp>
        <p:nvSpPr>
          <p:cNvPr id="28682" name="Text Box 10"/>
          <p:cNvSpPr txBox="1">
            <a:spLocks noChangeArrowheads="1"/>
          </p:cNvSpPr>
          <p:nvPr/>
        </p:nvSpPr>
        <p:spPr bwMode="auto">
          <a:xfrm>
            <a:off x="7359650" y="6192838"/>
            <a:ext cx="182403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SINISTRO</a:t>
            </a:r>
          </a:p>
        </p:txBody>
      </p:sp>
    </p:spTree>
    <p:extLst>
      <p:ext uri="{BB962C8B-B14F-4D97-AF65-F5344CB8AC3E}">
        <p14:creationId xmlns:p14="http://schemas.microsoft.com/office/powerpoint/2010/main" val="2535451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0" y="0"/>
            <a:ext cx="9144000" cy="762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ULTERIORI SUDDIVISIONI dei POLMONI</a:t>
            </a:r>
          </a:p>
        </p:txBody>
      </p:sp>
      <p:sp>
        <p:nvSpPr>
          <p:cNvPr id="33794" name="Rectangle 2"/>
          <p:cNvSpPr>
            <a:spLocks noGrp="1" noChangeArrowheads="1"/>
          </p:cNvSpPr>
          <p:nvPr>
            <p:ph type="body" idx="1"/>
          </p:nvPr>
        </p:nvSpPr>
        <p:spPr>
          <a:xfrm>
            <a:off x="827584" y="1196752"/>
            <a:ext cx="8136904" cy="5979368"/>
          </a:xfrm>
          <a:ln/>
        </p:spPr>
        <p:txBody>
          <a:bodyPr/>
          <a:lstStyle/>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LOBI: determinati dalle Scissure, rappresentano il PRIMO ORDINE di SUDDIVISIONE dei POLMONI</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ZONE o SEGMENTI: parti di parenchima polmonare relative a VASCOLARIZZAZIONE e VENTILAZIONE INDIPENDENTI. </a:t>
            </a:r>
          </a:p>
          <a:p>
            <a:pPr marL="0" indent="0">
              <a:lnSpc>
                <a:spcPct val="90000"/>
              </a:lnSpc>
              <a:spcBef>
                <a:spcPts val="700"/>
              </a:spcBef>
              <a:buClr>
                <a:srgbClr val="FFFF00"/>
              </a:buCl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Ogni POLMONE è suddiviso in 10 ZONE</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b="1" dirty="0">
                <a:solidFill>
                  <a:schemeClr val="tx1"/>
                </a:solidFill>
                <a:latin typeface="Comic Sans MS" panose="030F0902030302020204" pitchFamily="66" charset="0"/>
              </a:rPr>
              <a:t>LOBULI: Suddivisioni rilevanti per quanto concerne l’ Anatomia Microscopica dell’ organo.</a:t>
            </a:r>
          </a:p>
          <a:p>
            <a:pPr marL="3175" indent="0">
              <a:lnSpc>
                <a:spcPct val="90000"/>
              </a:lnSpc>
              <a:spcBef>
                <a:spcPts val="700"/>
              </a:spcBef>
              <a:buClrTx/>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b="1" dirty="0">
              <a:solidFill>
                <a:schemeClr val="tx1"/>
              </a:solidFill>
              <a:latin typeface="Comic Sans MS" panose="030F0902030302020204" pitchFamily="66"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a:p>
            <a:pPr marL="339725" indent="-336550">
              <a:lnSpc>
                <a:spcPct val="90000"/>
              </a:lnSpc>
              <a:spcBef>
                <a:spcPts val="700"/>
              </a:spcBef>
              <a:buClr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4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3707904" cy="3241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76056" y="0"/>
            <a:ext cx="4001269" cy="33370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250825" y="5373688"/>
            <a:ext cx="4398963"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buClrTx/>
              <a:buFontTx/>
              <a:buNone/>
            </a:pPr>
            <a:r>
              <a:rPr lang="it-IT" altLang="it-IT">
                <a:solidFill>
                  <a:srgbClr val="FFFFFF"/>
                </a:solidFill>
                <a:latin typeface="Arial Black" panose="020B0A04020102020204" pitchFamily="34" charset="0"/>
              </a:rPr>
              <a:t>PROIEZIONE ANTERIORE</a:t>
            </a:r>
          </a:p>
        </p:txBody>
      </p:sp>
      <p:pic>
        <p:nvPicPr>
          <p:cNvPr id="10" name="Picture 2">
            <a:extLst>
              <a:ext uri="{FF2B5EF4-FFF2-40B4-BE49-F238E27FC236}">
                <a16:creationId xmlns:a16="http://schemas.microsoft.com/office/drawing/2014/main" id="{952738CD-76EE-FB4D-9C5D-5F89C200A7F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423514"/>
            <a:ext cx="4703541" cy="3356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3">
            <a:extLst>
              <a:ext uri="{FF2B5EF4-FFF2-40B4-BE49-F238E27FC236}">
                <a16:creationId xmlns:a16="http://schemas.microsoft.com/office/drawing/2014/main" id="{397A7C82-70E3-2B4B-9E89-8886CC2B49C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24044" y="3448076"/>
            <a:ext cx="4319956" cy="3140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98437"/>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PLEURE (SIEROSE PLEURICHE)</a:t>
            </a:r>
          </a:p>
        </p:txBody>
      </p:sp>
      <p:sp>
        <p:nvSpPr>
          <p:cNvPr id="40962" name="Rectangle 2"/>
          <p:cNvSpPr>
            <a:spLocks noGrp="1" noChangeArrowheads="1"/>
          </p:cNvSpPr>
          <p:nvPr>
            <p:ph type="body" idx="1"/>
          </p:nvPr>
        </p:nvSpPr>
        <p:spPr>
          <a:xfrm>
            <a:off x="0" y="480705"/>
            <a:ext cx="3384689" cy="5472112"/>
          </a:xfrm>
          <a:ln/>
        </p:spPr>
        <p:txBody>
          <a:bodyPr/>
          <a:lstStyle/>
          <a:p>
            <a:pPr marL="339725" indent="-338138">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800" dirty="0">
              <a:latin typeface="Arial Black" panose="020B0A04020102020204" pitchFamily="34" charset="0"/>
            </a:endParaRP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I Polmoni sono avvolti dalle PLEURE</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Sono SACCHE SIEROSE che rivestono ciascuno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dei polmoni</a:t>
            </a:r>
          </a:p>
          <a:p>
            <a:pPr marL="1588" indent="0">
              <a:lnSpc>
                <a:spcPct val="80000"/>
              </a:lnSpc>
              <a:spcBef>
                <a:spcPts val="700"/>
              </a:spcBef>
              <a:buClr>
                <a:srgbClr val="FFFF00"/>
              </a:buCl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Constano di :</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VISCERALE, che intimamente riveste i polmoni</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   - PLEURA PARIETALE: aderisce alle pareti toraciche</a:t>
            </a: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it-IT" altLang="it-IT" sz="2000" b="1" dirty="0">
              <a:solidFill>
                <a:schemeClr val="tx1"/>
              </a:solidFill>
              <a:latin typeface="Copperplate" panose="02000504000000020004" pitchFamily="2" charset="77"/>
            </a:endParaRPr>
          </a:p>
          <a:p>
            <a:pPr marL="3175" indent="0">
              <a:lnSpc>
                <a:spcPct val="80000"/>
              </a:lnSpc>
              <a:spcBef>
                <a:spcPts val="700"/>
              </a:spcBef>
              <a:buClrTx/>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it-IT" altLang="it-IT" sz="2000" b="1" dirty="0">
                <a:solidFill>
                  <a:schemeClr val="tx1"/>
                </a:solidFill>
                <a:latin typeface="Copperplate" panose="02000504000000020004" pitchFamily="2" charset="77"/>
              </a:rPr>
              <a:t>Tra le due si delimita la CAVITA’ PLEURICA: spazio virtuale tra le due pleure, contenente LIQUIDO PLEURICO che facilita lo scorrimento dei polmoni rispetto le pareti toraciche</a:t>
            </a:r>
          </a:p>
        </p:txBody>
      </p:sp>
      <p:pic>
        <p:nvPicPr>
          <p:cNvPr id="4096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7167" y="1763688"/>
            <a:ext cx="5846833" cy="4174083"/>
          </a:xfrm>
          <a:prstGeom prst="rect">
            <a:avLst/>
          </a:prstGeom>
          <a:noFill/>
          <a:ln>
            <a:noFill/>
          </a:ln>
          <a:effectLst/>
          <a:extLst>
            <a:ext uri="{909E8E84-426E-40DD-AFC4-6F175D3DCCD1}">
              <a14:hiddenFill xmlns:a14="http://schemas.microsoft.com/office/drawing/2010/main">
                <a:blipFill dpi="0" rotWithShape="0">
                  <a:blip/>
                  <a:srcRect l="6636" r="7774" b="222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lum bright="-18000" contrast="12000"/>
            <a:extLst>
              <a:ext uri="{28A0092B-C50C-407E-A947-70E740481C1C}">
                <a14:useLocalDpi xmlns:a14="http://schemas.microsoft.com/office/drawing/2010/main"/>
              </a:ext>
            </a:extLst>
          </a:blip>
          <a:srcRect/>
          <a:stretch>
            <a:fillRect/>
          </a:stretch>
        </p:blipFill>
        <p:spPr bwMode="auto">
          <a:xfrm>
            <a:off x="3779" y="620688"/>
            <a:ext cx="4706668" cy="568836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8623F086-3978-7745-86A8-F34FFC437A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0446" y="620688"/>
            <a:ext cx="4433553" cy="56628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02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Presentano una DUPLICE IRRORAZIONE sanguifera, UNA derivante della GRANDE CIRCOLAZIONE, l’ ALTRA derivante dalla PICCOLA CIRCOLAZIONE</a:t>
            </a:r>
          </a:p>
          <a:p>
            <a:pPr marL="3175" indent="0">
              <a:spcBef>
                <a:spcPts val="700"/>
              </a:spcBef>
              <a:buClrTx/>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endParaRPr lang="it-IT" altLang="it-IT" sz="2800" b="1" dirty="0">
              <a:solidFill>
                <a:schemeClr val="tx1"/>
              </a:solidFill>
              <a:latin typeface="Chalkboard SE" panose="03050602040202020205" pitchFamily="66" charset="77"/>
            </a:endParaRP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una è una circolazione NUTRITIZIA, che apporta OSSIGENO e METABOLITI al PARENCHIMA POLMONARE, l’ altra è una circolazione FUNZIONALE che è deputata all’ OSSIGENAZIONE del sangue nell’ ambito degli ALVEOLI 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79388" y="260350"/>
            <a:ext cx="8964612"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NASO ESTERNO e CAVITA’ NASALI</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55875" y="1225550"/>
            <a:ext cx="4110038" cy="270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3933825"/>
            <a:ext cx="4211638" cy="2895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08625" y="3924300"/>
            <a:ext cx="3635375" cy="2933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99392"/>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395536" y="1043608"/>
            <a:ext cx="843203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CIRCOLAZIONE POLMONARE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(Piccola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800" b="1" dirty="0">
                <a:solidFill>
                  <a:schemeClr val="tx1"/>
                </a:solidFill>
                <a:latin typeface="Chalkboard SE" panose="03050602040202020205" pitchFamily="66" charset="77"/>
              </a:rPr>
              <a:t>L’ apporto di SANGUE NON OSSIGENATO proviene dalle ARTERIE POLMONARI (che si originano dal TRONCO ARTERIOSO POLMONARE) e, seguendo le Ramificazioni Bronchiali Intrapolmonari, penetrano nei LOBULI POLMONARI e raggiungono gli ALVEOLI, dove formano Microcircoli. Da essi, si dipartono le Ramificazioni Venose Polmonari, che veicolano il Sangue Ossigenato, tramite le 4 VENE POLMONARI, all’ Atrio Sinistro del Cuore. </a:t>
            </a:r>
          </a:p>
        </p:txBody>
      </p:sp>
    </p:spTree>
    <p:extLst>
      <p:ext uri="{BB962C8B-B14F-4D97-AF65-F5344CB8AC3E}">
        <p14:creationId xmlns:p14="http://schemas.microsoft.com/office/powerpoint/2010/main" val="339618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28600" y="0"/>
            <a:ext cx="86106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POLMONI</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a:t>
            </a:r>
          </a:p>
        </p:txBody>
      </p:sp>
      <p:sp>
        <p:nvSpPr>
          <p:cNvPr id="41986" name="Rectangle 2"/>
          <p:cNvSpPr>
            <a:spLocks noGrp="1" noChangeArrowheads="1"/>
          </p:cNvSpPr>
          <p:nvPr>
            <p:ph type="body" idx="1"/>
          </p:nvPr>
        </p:nvSpPr>
        <p:spPr>
          <a:xfrm>
            <a:off x="611560" y="1143000"/>
            <a:ext cx="8227640" cy="5715000"/>
          </a:xfrm>
          <a:ln/>
        </p:spPr>
        <p:txBody>
          <a:bodyPr/>
          <a:lstStyle/>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CIRCOLAZIONE BRONCHIALE </a:t>
            </a:r>
          </a:p>
          <a:p>
            <a:pPr marL="0" indent="0" algn="ctr">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(dalla Grande Circolazione)</a:t>
            </a:r>
          </a:p>
          <a:p>
            <a:pPr marL="0" indent="0">
              <a:spcBef>
                <a:spcPts val="700"/>
              </a:spcBef>
              <a:buClr>
                <a:srgbClr val="FFFF00"/>
              </a:buCl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700" b="1" dirty="0">
                <a:solidFill>
                  <a:schemeClr val="tx1"/>
                </a:solidFill>
                <a:latin typeface="Comic Sans MS" panose="030F0902030302020204" pitchFamily="66" charset="0"/>
              </a:rPr>
              <a:t>Per garantire l’ Ossigenazione dei Tessuti Polmonari nelle aree di parenchima dove non è possibile uno scambio diretto con l’ aria degli Alveoli, è necessaria l’ IRRORAZIONE da parte delle Arterie BRONCHIALI. Le </a:t>
            </a:r>
            <a:r>
              <a:rPr lang="it-IT" altLang="it-IT" sz="2700" b="1" dirty="0" err="1">
                <a:solidFill>
                  <a:schemeClr val="tx1"/>
                </a:solidFill>
                <a:latin typeface="Comic Sans MS" panose="030F0902030302020204" pitchFamily="66" charset="0"/>
              </a:rPr>
              <a:t>piu’</a:t>
            </a:r>
            <a:r>
              <a:rPr lang="it-IT" altLang="it-IT" sz="2700" b="1" dirty="0">
                <a:solidFill>
                  <a:schemeClr val="tx1"/>
                </a:solidFill>
                <a:latin typeface="Comic Sans MS" panose="030F0902030302020204" pitchFamily="66" charset="0"/>
              </a:rPr>
              <a:t> fini ramificazioni NON penetrano nei Lobuli Polmonari Il Sangue Refluo del Circolo Bronchiale, tramite le VENE BRONCHIALI, affluisce al SISTEMA VENOSO AZYGOS-EMIAZYGOS, per confluire nella VENA CAVA SUPERIORE.</a:t>
            </a:r>
          </a:p>
        </p:txBody>
      </p:sp>
    </p:spTree>
    <p:extLst>
      <p:ext uri="{BB962C8B-B14F-4D97-AF65-F5344CB8AC3E}">
        <p14:creationId xmlns:p14="http://schemas.microsoft.com/office/powerpoint/2010/main" val="9937739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7F44C-CEC9-5E4B-8BDE-3BE87436E19E}"/>
              </a:ext>
            </a:extLst>
          </p:cNvPr>
          <p:cNvSpPr>
            <a:spLocks noGrp="1"/>
          </p:cNvSpPr>
          <p:nvPr>
            <p:ph type="title"/>
          </p:nvPr>
        </p:nvSpPr>
        <p:spPr>
          <a:xfrm>
            <a:off x="692632" y="116632"/>
            <a:ext cx="7767638" cy="836712"/>
          </a:xfrm>
        </p:spPr>
        <p:txBody>
          <a:bodyPr/>
          <a:lstStyle/>
          <a:p>
            <a:r>
              <a:rPr lang="it-IT" sz="3600" b="1" dirty="0">
                <a:solidFill>
                  <a:schemeClr val="tx1"/>
                </a:solidFill>
                <a:latin typeface="Gurmukhi MN" panose="02020600050405020304" pitchFamily="18" charset="0"/>
                <a:cs typeface="Gurmukhi MN" panose="02020600050405020304" pitchFamily="18" charset="0"/>
              </a:rPr>
              <a:t>PARENCHIMA POLMONARE</a:t>
            </a:r>
          </a:p>
        </p:txBody>
      </p:sp>
      <p:sp>
        <p:nvSpPr>
          <p:cNvPr id="3" name="Segnaposto contenuto 2">
            <a:extLst>
              <a:ext uri="{FF2B5EF4-FFF2-40B4-BE49-F238E27FC236}">
                <a16:creationId xmlns:a16="http://schemas.microsoft.com/office/drawing/2014/main" id="{766FF3B3-CD7A-CD4A-8BF5-CEDA9619142D}"/>
              </a:ext>
            </a:extLst>
          </p:cNvPr>
          <p:cNvSpPr>
            <a:spLocks noGrp="1"/>
          </p:cNvSpPr>
          <p:nvPr>
            <p:ph idx="1"/>
          </p:nvPr>
        </p:nvSpPr>
        <p:spPr>
          <a:xfrm>
            <a:off x="685800" y="1124744"/>
            <a:ext cx="7990656" cy="5733256"/>
          </a:xfrm>
        </p:spPr>
        <p:txBody>
          <a:bodyPr/>
          <a:lstStyle/>
          <a:p>
            <a:r>
              <a:rPr lang="it-IT" dirty="0">
                <a:solidFill>
                  <a:schemeClr val="tx1"/>
                </a:solidFill>
                <a:latin typeface="Chalkduster" panose="03050602040202020205" pitchFamily="66" charset="77"/>
              </a:rPr>
              <a:t>Il PARENCHIMA POLMONARE consta di:</a:t>
            </a:r>
          </a:p>
          <a:p>
            <a:pPr marL="457200" indent="-457200">
              <a:buFontTx/>
              <a:buChar char="-"/>
            </a:pPr>
            <a:r>
              <a:rPr lang="it-IT" dirty="0">
                <a:solidFill>
                  <a:schemeClr val="tx1"/>
                </a:solidFill>
                <a:latin typeface="Chalkduster" panose="03050602040202020205" pitchFamily="66" charset="77"/>
              </a:rPr>
              <a:t>RAMIFICAZIONI BRONCHIALI INTRAPOLMONARI;</a:t>
            </a:r>
          </a:p>
          <a:p>
            <a:pPr marL="457200" indent="-457200">
              <a:buFontTx/>
              <a:buChar char="-"/>
            </a:pPr>
            <a:r>
              <a:rPr lang="it-IT" dirty="0">
                <a:solidFill>
                  <a:schemeClr val="tx1"/>
                </a:solidFill>
                <a:latin typeface="Chalkduster" panose="03050602040202020205" pitchFamily="66" charset="77"/>
              </a:rPr>
              <a:t>ALVEOLI POLMONARI.</a:t>
            </a:r>
          </a:p>
          <a:p>
            <a:pPr marL="0" indent="0"/>
            <a:r>
              <a:rPr lang="it-IT" dirty="0">
                <a:solidFill>
                  <a:schemeClr val="tx1"/>
                </a:solidFill>
                <a:latin typeface="Chalkduster" panose="03050602040202020205" pitchFamily="66" charset="77"/>
              </a:rPr>
              <a:t>Pertanto, vi si descrivono diversi rivestimenti delle «</a:t>
            </a:r>
            <a:r>
              <a:rPr lang="it-IT" dirty="0" err="1">
                <a:solidFill>
                  <a:schemeClr val="tx1"/>
                </a:solidFill>
                <a:latin typeface="Chalkduster" panose="03050602040202020205" pitchFamily="66" charset="77"/>
              </a:rPr>
              <a:t>microcavità</a:t>
            </a:r>
            <a:r>
              <a:rPr lang="it-IT" dirty="0">
                <a:solidFill>
                  <a:schemeClr val="tx1"/>
                </a:solidFill>
                <a:latin typeface="Chalkduster" panose="03050602040202020205" pitchFamily="66" charset="77"/>
              </a:rPr>
              <a:t>» presenti nel parenchima.</a:t>
            </a:r>
          </a:p>
        </p:txBody>
      </p:sp>
    </p:spTree>
    <p:extLst>
      <p:ext uri="{BB962C8B-B14F-4D97-AF65-F5344CB8AC3E}">
        <p14:creationId xmlns:p14="http://schemas.microsoft.com/office/powerpoint/2010/main" val="1312326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73025" y="1700808"/>
            <a:ext cx="4211638" cy="273630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PARENCHIMA POLMONARE</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4663" y="0"/>
            <a:ext cx="4859337"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4663" y="3357563"/>
            <a:ext cx="4859337" cy="3500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35638" y="2438189"/>
            <a:ext cx="3408362" cy="444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3"/>
          <p:cNvPicPr>
            <a:picLocks noChangeAspect="1" noChangeArrowheads="1"/>
          </p:cNvPicPr>
          <p:nvPr/>
        </p:nvPicPr>
        <p:blipFill>
          <a:blip r:embed="rId4">
            <a:lum bright="-18000" contrast="12000"/>
            <a:extLst>
              <a:ext uri="{28A0092B-C50C-407E-A947-70E740481C1C}">
                <a14:useLocalDpi xmlns:a14="http://schemas.microsoft.com/office/drawing/2010/main"/>
              </a:ext>
            </a:extLst>
          </a:blip>
          <a:srcRect/>
          <a:stretch>
            <a:fillRect/>
          </a:stretch>
        </p:blipFill>
        <p:spPr bwMode="auto">
          <a:xfrm>
            <a:off x="-19879" y="260648"/>
            <a:ext cx="5957888" cy="6858000"/>
          </a:xfrm>
          <a:prstGeom prst="rect">
            <a:avLst/>
          </a:prstGeom>
          <a:noFill/>
          <a:ln>
            <a:noFill/>
          </a:ln>
          <a:effectLst/>
          <a:extLst>
            <a:ext uri="{909E8E84-426E-40DD-AFC4-6F175D3DCCD1}">
              <a14:hiddenFill xmlns:a14="http://schemas.microsoft.com/office/drawing/2010/main">
                <a:blipFill dpi="0" rotWithShape="0">
                  <a:blip>
                    <a:lum bright="-18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Text Box 4"/>
          <p:cNvSpPr txBox="1">
            <a:spLocks noChangeArrowheads="1"/>
          </p:cNvSpPr>
          <p:nvPr/>
        </p:nvSpPr>
        <p:spPr bwMode="auto">
          <a:xfrm>
            <a:off x="6052463" y="549275"/>
            <a:ext cx="2866787"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RAMIFICAZIONI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BRONCHIALI</a:t>
            </a:r>
          </a:p>
          <a:p>
            <a:pPr algn="ctr">
              <a:buClrTx/>
              <a:buFontTx/>
              <a:buNone/>
            </a:pPr>
            <a:r>
              <a:rPr lang="it-IT" altLang="it-IT" sz="2200" b="1" dirty="0">
                <a:solidFill>
                  <a:schemeClr val="tx1"/>
                </a:solidFill>
                <a:latin typeface="Gurmukhi MN" panose="02020600050405020304" pitchFamily="18" charset="0"/>
                <a:cs typeface="Gurmukhi MN" panose="02020600050405020304" pitchFamily="18" charset="0"/>
              </a:rPr>
              <a:t>INTRAPOLMONARI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395288" y="-22448"/>
            <a:ext cx="6192837" cy="100806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latin typeface="Arial Black" panose="020B0A04020102020204" pitchFamily="34" charset="0"/>
              </a:rPr>
              <a:t>RAMIFICAZIONI BRONCHIALI</a:t>
            </a:r>
          </a:p>
        </p:txBody>
      </p:sp>
      <p:sp>
        <p:nvSpPr>
          <p:cNvPr id="45058" name="Rectangle 2"/>
          <p:cNvSpPr>
            <a:spLocks noGrp="1" noChangeArrowheads="1"/>
          </p:cNvSpPr>
          <p:nvPr>
            <p:ph type="body" idx="1"/>
          </p:nvPr>
        </p:nvSpPr>
        <p:spPr>
          <a:xfrm>
            <a:off x="395288" y="764704"/>
            <a:ext cx="6518275" cy="5589587"/>
          </a:xfrm>
          <a:ln/>
        </p:spPr>
        <p:txBody>
          <a:bodyPr/>
          <a:lstStyle/>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 EXTRAPOLMONARI (Grossi Bronchi) penetrano nel Polmone a livello dell’ ILO</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Danno origine ai BRONCHI LOBARI (o SECONDARI)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Essi si suddividono DICOTOMICAMENTE (fino a 12-15 Divisioni dicotomiche).</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rami terminali di queste suddivisioni sono i </a:t>
            </a:r>
            <a:r>
              <a:rPr lang="it-IT" altLang="it-IT" sz="2300" b="1" dirty="0" err="1">
                <a:solidFill>
                  <a:schemeClr val="tx1"/>
                </a:solidFill>
                <a:latin typeface="Comic Sans MS" panose="030F0902030302020204" pitchFamily="66" charset="0"/>
              </a:rPr>
              <a:t>BRONCHIOLI,che</a:t>
            </a:r>
            <a:r>
              <a:rPr lang="it-IT" altLang="it-IT" sz="2300" b="1" dirty="0">
                <a:solidFill>
                  <a:schemeClr val="tx1"/>
                </a:solidFill>
                <a:latin typeface="Comic Sans MS" panose="030F0902030302020204" pitchFamily="66" charset="0"/>
              </a:rPr>
              <a:t> penetrano nei LOBULI, dove ciascuno si ramifica in 5-7 BRONCHIOLI TERMINALI e, poi, in 4-8 generazioni di BRONCHIOLI RESPIRATORI.</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solidFill>
                <a:latin typeface="Comic Sans MS" panose="030F0902030302020204" pitchFamily="66" charset="0"/>
              </a:rPr>
              <a:t>I BRONCHIOLI RESPIRATORI penetrano nell’ ACINO POLMONARE, dove si dilatano nei SACCHI ALVEOLARI, contenenti gli ALVEOLI </a:t>
            </a:r>
          </a:p>
          <a:p>
            <a:pPr indent="-339725">
              <a:lnSpc>
                <a:spcPct val="9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latin typeface="Arial" panose="020B0604020202020204" pitchFamily="34" charset="0"/>
            </a:endParaRPr>
          </a:p>
        </p:txBody>
      </p:sp>
      <p:pic>
        <p:nvPicPr>
          <p:cNvPr id="45059" name="Picture 3"/>
          <p:cNvPicPr>
            <a:picLocks noChangeAspect="1" noChangeArrowheads="1"/>
          </p:cNvPicPr>
          <p:nvPr/>
        </p:nvPicPr>
        <p:blipFill>
          <a:blip r:embed="rId3" cstate="screen">
            <a:lum bright="-12000" contrast="6000"/>
            <a:extLst>
              <a:ext uri="{28A0092B-C50C-407E-A947-70E740481C1C}">
                <a14:useLocalDpi xmlns:a14="http://schemas.microsoft.com/office/drawing/2010/main"/>
              </a:ext>
            </a:extLst>
          </a:blip>
          <a:srcRect/>
          <a:stretch>
            <a:fillRect/>
          </a:stretch>
        </p:blipFill>
        <p:spPr bwMode="auto">
          <a:xfrm>
            <a:off x="7019925" y="0"/>
            <a:ext cx="2124075" cy="6858000"/>
          </a:xfrm>
          <a:prstGeom prst="rect">
            <a:avLst/>
          </a:prstGeom>
          <a:noFill/>
          <a:ln>
            <a:noFill/>
          </a:ln>
          <a:effectLst/>
          <a:extLst>
            <a:ext uri="{909E8E84-426E-40DD-AFC4-6F175D3DCCD1}">
              <a14:hiddenFill xmlns:a14="http://schemas.microsoft.com/office/drawing/2010/main">
                <a:blipFill dpi="0" rotWithShape="0">
                  <a:blip>
                    <a:lum bright="-12000" contrast="6000"/>
                  </a:blip>
                  <a:srcRect r="69206" b="694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6100" y="1214438"/>
            <a:ext cx="4787900" cy="5643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316413" cy="4508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0" y="0"/>
            <a:ext cx="9144000" cy="8778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BRONCHI INTRAPOLMONARI</a:t>
            </a:r>
          </a:p>
        </p:txBody>
      </p:sp>
      <p:sp>
        <p:nvSpPr>
          <p:cNvPr id="47106" name="Rectangle 2"/>
          <p:cNvSpPr>
            <a:spLocks noGrp="1" noChangeArrowheads="1"/>
          </p:cNvSpPr>
          <p:nvPr>
            <p:ph type="body" idx="1"/>
          </p:nvPr>
        </p:nvSpPr>
        <p:spPr>
          <a:xfrm>
            <a:off x="250825" y="836613"/>
            <a:ext cx="4537075" cy="5805487"/>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TONACA MUCOSA:</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Epitelio Cilindrico </a:t>
            </a:r>
            <a:r>
              <a:rPr lang="it-IT" altLang="it-IT" sz="2200" b="1" dirty="0" err="1">
                <a:solidFill>
                  <a:schemeClr val="tx1"/>
                </a:solidFill>
                <a:latin typeface="Copperplate Gothic Bold" panose="020E0705020206020404" pitchFamily="34" charset="77"/>
              </a:rPr>
              <a:t>Pseudostratificato</a:t>
            </a:r>
            <a:r>
              <a:rPr lang="it-IT" altLang="it-IT" sz="2200" b="1" dirty="0">
                <a:solidFill>
                  <a:schemeClr val="tx1"/>
                </a:solidFill>
                <a:latin typeface="Copperplate Gothic Bold" panose="020E0705020206020404" pitchFamily="34" charset="77"/>
              </a:rPr>
              <a:t> Ciliato con Cellule Caliciformi Mucipare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1" dirty="0">
              <a:solidFill>
                <a:schemeClr val="tx1"/>
              </a:solidFill>
              <a:latin typeface="Copperplate Gothic Bold" panose="020E0705020206020404" pitchFamily="34"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Lamina Propria di Tessuto Connettivo Lasso e Fibrocellule Muscolari Lisce e con Ghiandole a Secrezione Siero-Mucosa</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1" dirty="0">
              <a:solidFill>
                <a:schemeClr val="tx1"/>
              </a:solidFill>
              <a:latin typeface="Copperplate Gothic Bold" panose="020E0705020206020404" pitchFamily="34"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200" b="1" dirty="0">
                <a:solidFill>
                  <a:schemeClr val="tx1"/>
                </a:solidFill>
                <a:latin typeface="Copperplate Gothic Bold" panose="020E0705020206020404" pitchFamily="34" charset="77"/>
              </a:rPr>
              <a:t>ANELLO CARTILAGINEO IALINO, che viene sostituito da PLACCHE CARTILAGINEE, man mano che il calibro diminuisce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latin typeface="Arial" panose="020B0604020202020204" pitchFamily="34"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rgbClr val="FFFFFF"/>
              </a:solidFill>
            </a:endParaRP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1989138"/>
            <a:ext cx="4067175" cy="3597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body"/>
          </p:nvPr>
        </p:nvSpPr>
        <p:spPr>
          <a:xfrm>
            <a:off x="539552" y="1196975"/>
            <a:ext cx="8280920" cy="5661025"/>
          </a:xfrm>
          <a:ln/>
        </p:spPr>
        <p:txBody>
          <a:bodyPr anchor="t"/>
          <a:lstStyle/>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Sono PRIVI di Anelli o Placche Cartilaginee</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Tonaca Mucosa: Epitelio Cilindrico </a:t>
            </a:r>
            <a:r>
              <a:rPr lang="it-IT" altLang="it-IT" sz="2800" b="1" dirty="0" err="1">
                <a:solidFill>
                  <a:schemeClr val="tx1"/>
                </a:solidFill>
                <a:latin typeface="Chalkboard SE" panose="03050602040202020205" pitchFamily="66" charset="77"/>
              </a:rPr>
              <a:t>Pseudostratificato</a:t>
            </a:r>
            <a:r>
              <a:rPr lang="it-IT" altLang="it-IT" sz="2800" b="1" dirty="0">
                <a:solidFill>
                  <a:schemeClr val="tx1"/>
                </a:solidFill>
                <a:latin typeface="Chalkboard SE" panose="03050602040202020205" pitchFamily="66" charset="77"/>
              </a:rPr>
              <a:t> Ciliato, che diviene Cilindrico o Cubico Monostratificato nei Bronchioli di Calibro Minore. </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La LAMINA PROPRIA presenta FIBROCELLULE MUSCOLARI LISCE e FIBRE ELASTICHE, che si contraggono per Stimolazione Vagale Parasimpatica e si dilatano per Stimolazione Ortosimpatica.</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halkboard SE" panose="03050602040202020205" pitchFamily="66" charset="77"/>
              </a:rPr>
              <a:t>I BRONCHIOLI RESPIRATORI hanno parete simile ai Bronchioli, ma è interrotta dalle DILATAZIONI degli ALVEOLI</a:t>
            </a:r>
          </a:p>
          <a:p>
            <a:pPr marL="342900" indent="-339725" algn="l">
              <a:lnSpc>
                <a:spcPct val="90000"/>
              </a:lnSpc>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dirty="0">
              <a:latin typeface="Arial" panose="020B0604020202020204" pitchFamily="34" charset="0"/>
            </a:endParaRPr>
          </a:p>
        </p:txBody>
      </p:sp>
      <p:sp>
        <p:nvSpPr>
          <p:cNvPr id="48130" name="Rectangle 2"/>
          <p:cNvSpPr>
            <a:spLocks noGrp="1" noChangeArrowheads="1"/>
          </p:cNvSpPr>
          <p:nvPr>
            <p:ph type="title" idx="1"/>
          </p:nvPr>
        </p:nvSpPr>
        <p:spPr>
          <a:xfrm>
            <a:off x="0" y="260648"/>
            <a:ext cx="9144000" cy="719137"/>
          </a:xfrm>
          <a:ln/>
        </p:spPr>
        <p:txBody>
          <a:bodyPr anchor="ctr"/>
          <a:lstStyle/>
          <a:p>
            <a:pPr marL="0" indent="0"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STRUTTURA BRONCHIOLI e </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BRONCHIOLI RESPIRATORI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04" y="404664"/>
            <a:ext cx="9144000" cy="5544616"/>
          </a:xfrm>
          <a:prstGeom prst="rect">
            <a:avLst/>
          </a:prstGeom>
          <a:noFill/>
          <a:ln>
            <a:noFill/>
          </a:ln>
          <a:effectLst/>
          <a:extLst>
            <a:ext uri="{909E8E84-426E-40DD-AFC4-6F175D3DCCD1}">
              <a14:hiddenFill xmlns:a14="http://schemas.microsoft.com/office/drawing/2010/main">
                <a:blipFill dpi="0" rotWithShape="0">
                  <a:blip/>
                  <a:srcRect l="4085" b="4895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CD1DA8-0007-4B4A-BBDB-FE169F84AB59}"/>
              </a:ext>
            </a:extLst>
          </p:cNvPr>
          <p:cNvSpPr>
            <a:spLocks noGrp="1"/>
          </p:cNvSpPr>
          <p:nvPr>
            <p:ph type="title"/>
          </p:nvPr>
        </p:nvSpPr>
        <p:spPr>
          <a:xfrm>
            <a:off x="0" y="170745"/>
            <a:ext cx="9144000" cy="1430338"/>
          </a:xfrm>
        </p:spPr>
        <p:txBody>
          <a:bodyPr/>
          <a:lstStyle/>
          <a:p>
            <a:r>
              <a:rPr lang="it-IT" sz="3200" b="1" dirty="0">
                <a:solidFill>
                  <a:schemeClr val="tx1"/>
                </a:solidFill>
                <a:latin typeface="Gurmukhi MN" panose="02020600050405020304" pitchFamily="18" charset="0"/>
                <a:cs typeface="Gurmukhi MN" panose="02020600050405020304" pitchFamily="18" charset="0"/>
              </a:rPr>
              <a:t>NASO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(Naso Esterno, Piramide Nasale)</a:t>
            </a:r>
          </a:p>
        </p:txBody>
      </p:sp>
      <p:sp>
        <p:nvSpPr>
          <p:cNvPr id="3" name="Segnaposto contenuto 2">
            <a:extLst>
              <a:ext uri="{FF2B5EF4-FFF2-40B4-BE49-F238E27FC236}">
                <a16:creationId xmlns:a16="http://schemas.microsoft.com/office/drawing/2014/main" id="{25FB2193-2800-174C-83D7-3F6E1842E318}"/>
              </a:ext>
            </a:extLst>
          </p:cNvPr>
          <p:cNvSpPr>
            <a:spLocks noGrp="1"/>
          </p:cNvSpPr>
          <p:nvPr>
            <p:ph idx="1"/>
          </p:nvPr>
        </p:nvSpPr>
        <p:spPr>
          <a:xfrm>
            <a:off x="120163" y="1628800"/>
            <a:ext cx="9036496" cy="5414453"/>
          </a:xfrm>
        </p:spPr>
        <p:txBody>
          <a:bodyPr/>
          <a:lstStyle/>
          <a:p>
            <a:r>
              <a:rPr lang="it-IT" sz="2800" dirty="0">
                <a:solidFill>
                  <a:schemeClr val="tx1"/>
                </a:solidFill>
                <a:latin typeface="Copperplate Gothic Bold" panose="020E0705020206020404" pitchFamily="34" charset="77"/>
              </a:rPr>
              <a:t>È una Struttura IMPARI e MEDIANA che delimita anteriormente il VESTIBOLO delle CAVITA’ NASALI. Ha una forma Piramidale e presenta un’ impalcatura costituita dalle CARTILAGINI del SETTO NASALE, ALARI e LATERALI, nonché da TESSUTO FIBRO-ADIPOSO. Tutto ciò si inserisce alle Ossa Nasali ed all’ OSSO MASCELLARE.</a:t>
            </a:r>
          </a:p>
        </p:txBody>
      </p:sp>
    </p:spTree>
    <p:extLst>
      <p:ext uri="{BB962C8B-B14F-4D97-AF65-F5344CB8AC3E}">
        <p14:creationId xmlns:p14="http://schemas.microsoft.com/office/powerpoint/2010/main" val="2468973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DOTTI ALVEOLARI e SACCHI ALVEOLARI</a:t>
            </a:r>
          </a:p>
        </p:txBody>
      </p:sp>
      <p:sp>
        <p:nvSpPr>
          <p:cNvPr id="50178" name="Rectangle 2"/>
          <p:cNvSpPr>
            <a:spLocks noGrp="1" noChangeArrowheads="1"/>
          </p:cNvSpPr>
          <p:nvPr>
            <p:ph type="body" idx="1"/>
          </p:nvPr>
        </p:nvSpPr>
        <p:spPr>
          <a:xfrm>
            <a:off x="467544" y="981075"/>
            <a:ext cx="4285431" cy="5589588"/>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Sono rivestiti di EPITELIO PAVIMENTOSO MONOSTRATIFICATO con una LAMINA PROPRIA nella quale sono presenti FIBROCELLULE MUSCOLARI LISCE</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b="1" dirty="0">
              <a:solidFill>
                <a:schemeClr val="tx1"/>
              </a:solidFill>
              <a:latin typeface="Chalkboard SE" panose="03050602040202020205" pitchFamily="66" charset="77"/>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solidFill>
                <a:latin typeface="Chalkboard SE" panose="03050602040202020205" pitchFamily="66" charset="77"/>
              </a:rPr>
              <a:t>I Dotti Alveolari si aprono negli ATRII che comunicano con i SACCHI ALVEOLARI che presentano una fitta rete di FIBRE ELASTICHE, che permettono l’ espansione durante l’ inspirazione e la contrazione passiva durante l’ espirazione. </a:t>
            </a:r>
          </a:p>
        </p:txBody>
      </p:sp>
      <p:pic>
        <p:nvPicPr>
          <p:cNvPr id="5017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8725" y="1528763"/>
            <a:ext cx="4105275" cy="5329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5510213" y="2133600"/>
            <a:ext cx="925512"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BRON</a:t>
            </a:r>
          </a:p>
          <a:p>
            <a:pPr algn="ctr">
              <a:buClrTx/>
              <a:buFontTx/>
              <a:buNone/>
            </a:pPr>
            <a:r>
              <a:rPr lang="it-IT" altLang="it-IT" sz="1200">
                <a:solidFill>
                  <a:srgbClr val="000000"/>
                </a:solidFill>
                <a:latin typeface="Arial Black" panose="020B0A04020102020204" pitchFamily="34" charset="0"/>
              </a:rPr>
              <a:t>CHIOLO</a:t>
            </a:r>
          </a:p>
          <a:p>
            <a:pPr algn="ctr">
              <a:buClrTx/>
              <a:buFontTx/>
              <a:buNone/>
            </a:pPr>
            <a:r>
              <a:rPr lang="it-IT" altLang="it-IT" sz="1200">
                <a:solidFill>
                  <a:srgbClr val="000000"/>
                </a:solidFill>
                <a:latin typeface="Arial Black" panose="020B0A04020102020204" pitchFamily="34" charset="0"/>
              </a:rPr>
              <a:t>RESPIRA</a:t>
            </a:r>
          </a:p>
          <a:p>
            <a:pPr algn="ctr">
              <a:buClrTx/>
              <a:buFontTx/>
              <a:buNone/>
            </a:pPr>
            <a:r>
              <a:rPr lang="it-IT" altLang="it-IT" sz="1200">
                <a:solidFill>
                  <a:srgbClr val="000000"/>
                </a:solidFill>
                <a:latin typeface="Arial Black" panose="020B0A04020102020204" pitchFamily="34" charset="0"/>
              </a:rPr>
              <a:t>TORIO</a:t>
            </a:r>
          </a:p>
        </p:txBody>
      </p:sp>
      <p:sp>
        <p:nvSpPr>
          <p:cNvPr id="50181" name="Text Box 5"/>
          <p:cNvSpPr txBox="1">
            <a:spLocks noChangeArrowheads="1"/>
          </p:cNvSpPr>
          <p:nvPr/>
        </p:nvSpPr>
        <p:spPr bwMode="auto">
          <a:xfrm>
            <a:off x="5772150" y="3933825"/>
            <a:ext cx="12065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sz="1200">
                <a:solidFill>
                  <a:srgbClr val="000000"/>
                </a:solidFill>
                <a:latin typeface="Arial Black" panose="020B0A04020102020204" pitchFamily="34" charset="0"/>
              </a:rPr>
              <a:t>DOTTO</a:t>
            </a:r>
          </a:p>
          <a:p>
            <a:pPr algn="ctr">
              <a:buClrTx/>
              <a:buFontTx/>
              <a:buNone/>
            </a:pPr>
            <a:r>
              <a:rPr lang="it-IT" altLang="it-IT" sz="1200">
                <a:solidFill>
                  <a:srgbClr val="000000"/>
                </a:solidFill>
                <a:latin typeface="Arial Black" panose="020B0A04020102020204" pitchFamily="34" charset="0"/>
              </a:rPr>
              <a:t>ALVEOLARE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684213" y="188913"/>
            <a:ext cx="7769225" cy="87788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1202" name="Rectangle 2"/>
          <p:cNvSpPr>
            <a:spLocks noGrp="1" noChangeArrowheads="1"/>
          </p:cNvSpPr>
          <p:nvPr>
            <p:ph type="body" idx="1"/>
          </p:nvPr>
        </p:nvSpPr>
        <p:spPr>
          <a:xfrm>
            <a:off x="1187624" y="980728"/>
            <a:ext cx="7200800" cy="573246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Evaginazioni Sacciformi dei BRONCHIOLI RESPIRATORI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dirty="0">
              <a:solidFill>
                <a:schemeClr val="tx1"/>
              </a:solidFill>
              <a:latin typeface="Copperplate Gothic Bold" panose="020E0705020206020404" pitchFamily="34" charset="77"/>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pperplate Gothic Bold" panose="020E0705020206020404" pitchFamily="34" charset="77"/>
              </a:rPr>
              <a:t>Sono reciprocamente separati dal SETTO INTERALVEOLARE, costituito da 2 sottili strati di EPITELIO PAVIMENTOSO MONOSTRATIFICATO, fra i quali sono localizzati CAPILLARI SANGUIFERI, FIBRE ELASTICHE e RETICOLARI, MATRICE AMORFA e CELLULE dei CONNETTIVI (il cosiddetto INTERSTIZIO)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0" y="0"/>
            <a:ext cx="9144000" cy="9810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ALVEOLI POLMONARI </a:t>
            </a:r>
          </a:p>
        </p:txBody>
      </p:sp>
      <p:sp>
        <p:nvSpPr>
          <p:cNvPr id="52226" name="Rectangle 2"/>
          <p:cNvSpPr>
            <a:spLocks noGrp="1" noChangeArrowheads="1"/>
          </p:cNvSpPr>
          <p:nvPr>
            <p:ph type="body" idx="1"/>
          </p:nvPr>
        </p:nvSpPr>
        <p:spPr>
          <a:xfrm>
            <a:off x="0" y="836613"/>
            <a:ext cx="4211638" cy="5661025"/>
          </a:xfrm>
          <a:ln/>
        </p:spPr>
        <p:txBody>
          <a:bodyPr/>
          <a:lstStyle/>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Condividono la MEMBRANA BASALE con quella dei CAPILLARI SANGUIFERI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Consta di un EPITELIO PAVIMENTOSO MONOSTRATIFICATO con:</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 (o di Primo Ordine) estremamente sottili e con GIUNZIONI OCCLUDENTI. Sono coinvolte negli SCAMBI GASSOSI.</a:t>
            </a:r>
          </a:p>
          <a:p>
            <a:pPr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PNEUMOCITI di TIPO II (o di Secondo Ordine). Contengono i CORPI LAMELLARI contenenti il SURFATTANTE, che abbassa la Tensione Superficiale degli Alveoli impedendone il </a:t>
            </a:r>
            <a:r>
              <a:rPr lang="it-IT" altLang="it-IT" sz="1800" dirty="0" err="1">
                <a:solidFill>
                  <a:schemeClr val="tx1"/>
                </a:solidFill>
                <a:latin typeface="Comic Sans MS" panose="030F0902030302020204" pitchFamily="66" charset="0"/>
              </a:rPr>
              <a:t>Collassamento</a:t>
            </a:r>
            <a:endParaRPr lang="it-IT" altLang="it-IT" sz="1800" dirty="0">
              <a:solidFill>
                <a:schemeClr val="tx1"/>
              </a:solidFill>
              <a:latin typeface="Comic Sans MS" panose="030F0902030302020204" pitchFamily="66" charset="0"/>
            </a:endParaRPr>
          </a:p>
          <a:p>
            <a:pPr marL="341313" indent="-339725">
              <a:lnSpc>
                <a:spcPct val="8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1800" dirty="0">
              <a:solidFill>
                <a:schemeClr val="tx1"/>
              </a:solidFill>
              <a:latin typeface="Comic Sans MS" panose="030F0902030302020204" pitchFamily="66" charset="0"/>
            </a:endParaRPr>
          </a:p>
          <a:p>
            <a:pPr marL="339725" indent="-336550">
              <a:lnSpc>
                <a:spcPct val="80000"/>
              </a:lnSpc>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chemeClr val="tx1"/>
                </a:solidFill>
                <a:latin typeface="Comic Sans MS" panose="030F0902030302020204" pitchFamily="66" charset="0"/>
              </a:rPr>
              <a:t>MACROFAGI ALVEOLARI (o CELLULE della POLVERE)</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3852863"/>
            <a:ext cx="4356100" cy="3005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6463" y="908050"/>
            <a:ext cx="4427537" cy="2947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073275"/>
            <a:ext cx="9144000" cy="4784725"/>
          </a:xfrm>
          <a:prstGeom prst="rect">
            <a:avLst/>
          </a:prstGeom>
          <a:noFill/>
          <a:ln>
            <a:noFill/>
          </a:ln>
          <a:effectLst/>
          <a:extLst>
            <a:ext uri="{909E8E84-426E-40DD-AFC4-6F175D3DCCD1}">
              <a14:hiddenFill xmlns:a14="http://schemas.microsoft.com/office/drawing/2010/main">
                <a:blipFill dpi="0" rotWithShape="0">
                  <a:blip/>
                  <a:srcRect l="3323" t="5210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0" name="Text Box 2"/>
          <p:cNvSpPr txBox="1">
            <a:spLocks noChangeArrowheads="1"/>
          </p:cNvSpPr>
          <p:nvPr/>
        </p:nvSpPr>
        <p:spPr bwMode="auto">
          <a:xfrm>
            <a:off x="0" y="404813"/>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00"/>
                </a:solidFill>
                <a:latin typeface="Times New Roman" panose="02020603050405020304" pitchFamily="18" charset="0"/>
                <a:ea typeface="SimSun" panose="02010600030101010101" pitchFamily="2" charset="-122"/>
              </a:defRPr>
            </a:lvl9pPr>
          </a:lstStyle>
          <a:p>
            <a:pPr algn="ctr">
              <a:buClrTx/>
              <a:buFontTx/>
              <a:buNone/>
            </a:pPr>
            <a:r>
              <a:rPr lang="it-IT" altLang="it-IT">
                <a:solidFill>
                  <a:schemeClr val="tx1"/>
                </a:solidFill>
                <a:latin typeface="Arial Black" panose="020B0A04020102020204" pitchFamily="34" charset="0"/>
              </a:rPr>
              <a:t>SCAMBIO GASSOSO  </a:t>
            </a:r>
            <a:endParaRPr lang="it-IT" altLang="it-IT" dirty="0">
              <a:solidFill>
                <a:schemeClr val="tx1"/>
              </a:solidFill>
              <a:latin typeface="Arial Black" panose="020B0A04020102020204" pitchFamily="34" charset="0"/>
            </a:endParaRPr>
          </a:p>
          <a:p>
            <a:pPr algn="ctr">
              <a:buClrTx/>
              <a:buFontTx/>
              <a:buNone/>
            </a:pPr>
            <a:r>
              <a:rPr lang="it-IT" altLang="it-IT" dirty="0">
                <a:solidFill>
                  <a:schemeClr val="tx1"/>
                </a:solidFill>
                <a:latin typeface="Arial Black" panose="020B0A04020102020204" pitchFamily="34" charset="0"/>
              </a:rPr>
              <a:t>NEGLI ALVEOLI POLMONARI</a:t>
            </a:r>
          </a:p>
        </p:txBody>
      </p:sp>
    </p:spTree>
    <p:extLst>
      <p:ext uri="{BB962C8B-B14F-4D97-AF65-F5344CB8AC3E}">
        <p14:creationId xmlns:p14="http://schemas.microsoft.com/office/powerpoint/2010/main" val="2459761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0" y="0"/>
            <a:ext cx="9144000" cy="8636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p>
        </p:txBody>
      </p:sp>
      <p:sp>
        <p:nvSpPr>
          <p:cNvPr id="7170" name="Rectangle 2"/>
          <p:cNvSpPr>
            <a:spLocks noGrp="1" noChangeArrowheads="1"/>
          </p:cNvSpPr>
          <p:nvPr>
            <p:ph type="body" idx="1"/>
          </p:nvPr>
        </p:nvSpPr>
        <p:spPr>
          <a:xfrm>
            <a:off x="287337" y="692696"/>
            <a:ext cx="8569325" cy="5256212"/>
          </a:xfrm>
          <a:ln/>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l’ ESTERNO tramite il VESTIBOLO delle CAVITA’ NASALI</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POSTERIORMENTE con la RINOFARINGE tramite le COANE</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Comunicano con i SENI PARANASALI che sono:</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FRONTALE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MASCELLARE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SENO SFENOIDALE</a:t>
            </a:r>
          </a:p>
          <a:p>
            <a:pPr marL="339725" indent="-336550">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CELLETTE AEREE ETMOIDALI</a:t>
            </a:r>
          </a:p>
          <a:p>
            <a:pPr marL="3175"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dirty="0">
                <a:solidFill>
                  <a:schemeClr val="tx1"/>
                </a:solidFill>
                <a:latin typeface="Comic Sans MS" panose="030F0902030302020204" pitchFamily="66" charset="0"/>
              </a:rPr>
              <a:t>I Seni Paranasali permettono di far fluire l’aria attraverso di essi, in modo da renderla ad una temperatura più compatibile con la temperatura corporea (effetto di «riscaldamento») e, nel contempo, provvedere ad un’azione di «vigilanza e difesa» verso agenti patogeni.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6DF19E-E4EA-184D-B659-5767210F818A}"/>
              </a:ext>
            </a:extLst>
          </p:cNvPr>
          <p:cNvSpPr>
            <a:spLocks noGrp="1"/>
          </p:cNvSpPr>
          <p:nvPr>
            <p:ph type="title"/>
          </p:nvPr>
        </p:nvSpPr>
        <p:spPr>
          <a:xfrm>
            <a:off x="654652" y="0"/>
            <a:ext cx="7767638" cy="1196752"/>
          </a:xfrm>
        </p:spPr>
        <p:txBody>
          <a:bodyPr/>
          <a:lstStyle/>
          <a:p>
            <a:r>
              <a:rPr lang="it-IT" altLang="it-IT" sz="3200" b="1" dirty="0">
                <a:solidFill>
                  <a:schemeClr val="tx1"/>
                </a:solidFill>
                <a:latin typeface="Gurmukhi MN" panose="02020600050405020304" pitchFamily="18" charset="0"/>
                <a:cs typeface="Gurmukhi MN" panose="02020600050405020304" pitchFamily="18" charset="0"/>
              </a:rPr>
              <a:t>STRUTTURA DELLE CAVITA’ NASALI</a:t>
            </a:r>
            <a:endParaRPr lang="it-IT" sz="3200" dirty="0"/>
          </a:p>
        </p:txBody>
      </p:sp>
      <p:sp>
        <p:nvSpPr>
          <p:cNvPr id="3" name="Segnaposto contenuto 2">
            <a:extLst>
              <a:ext uri="{FF2B5EF4-FFF2-40B4-BE49-F238E27FC236}">
                <a16:creationId xmlns:a16="http://schemas.microsoft.com/office/drawing/2014/main" id="{22036D99-5DD6-464E-B179-09B62E551DBD}"/>
              </a:ext>
            </a:extLst>
          </p:cNvPr>
          <p:cNvSpPr>
            <a:spLocks noGrp="1"/>
          </p:cNvSpPr>
          <p:nvPr>
            <p:ph idx="1"/>
          </p:nvPr>
        </p:nvSpPr>
        <p:spPr>
          <a:xfrm>
            <a:off x="268394" y="1194087"/>
            <a:ext cx="8856984" cy="5445224"/>
          </a:xfrm>
        </p:spPr>
        <p:txBody>
          <a:bodyPr/>
          <a:lstStyle/>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La  TONACA MUCOSA delle Cavità Nasali si suddivide in:</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RESPIRATORIA con EPITELIO CILINDRICO PSEUDOSTRATIFICATO CILIATO con intercalate CELLULE MUCIPARE CALICIFORMI </a:t>
            </a:r>
          </a:p>
          <a:p>
            <a:pPr indent="-3397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   - MUCOSA OLFATTIVA per lo SPECIFICO SENSO dell’ OLFATTO, dove sono presenti i NEURONI di SCHULTZ, da cui si dipartono gli ASSONI che formano il NERVO OLFATTIVO </a:t>
            </a:r>
          </a:p>
          <a:p>
            <a:endParaRPr lang="it-IT" dirty="0"/>
          </a:p>
        </p:txBody>
      </p:sp>
    </p:spTree>
    <p:extLst>
      <p:ext uri="{BB962C8B-B14F-4D97-AF65-F5344CB8AC3E}">
        <p14:creationId xmlns:p14="http://schemas.microsoft.com/office/powerpoint/2010/main" val="62584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4213" y="404813"/>
            <a:ext cx="7772400" cy="731837"/>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MUCOSA  OLFATTIVA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855" y="955651"/>
            <a:ext cx="8801145" cy="5569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1A749B-D878-DF45-B43D-0AB0BFD4FD45}"/>
              </a:ext>
            </a:extLst>
          </p:cNvPr>
          <p:cNvSpPr>
            <a:spLocks noGrp="1"/>
          </p:cNvSpPr>
          <p:nvPr>
            <p:ph type="title"/>
          </p:nvPr>
        </p:nvSpPr>
        <p:spPr>
          <a:xfrm>
            <a:off x="539552" y="2420888"/>
            <a:ext cx="7767638" cy="1430338"/>
          </a:xfrm>
        </p:spPr>
        <p:txBody>
          <a:bodyPr/>
          <a:lstStyle/>
          <a:p>
            <a:r>
              <a:rPr lang="it-IT" sz="4000" b="1" dirty="0">
                <a:solidFill>
                  <a:schemeClr val="tx1"/>
                </a:solidFill>
                <a:latin typeface="Gurmukhi MN" panose="02020600050405020304" pitchFamily="18" charset="0"/>
                <a:cs typeface="Gurmukhi MN" panose="02020600050405020304" pitchFamily="18" charset="0"/>
              </a:rPr>
              <a:t>L A </a:t>
            </a:r>
            <a:r>
              <a:rPr lang="it-IT" sz="4000" b="1" dirty="0" err="1">
                <a:solidFill>
                  <a:schemeClr val="tx1"/>
                </a:solidFill>
                <a:latin typeface="Gurmukhi MN" panose="02020600050405020304" pitchFamily="18" charset="0"/>
                <a:cs typeface="Gurmukhi MN" panose="02020600050405020304" pitchFamily="18" charset="0"/>
              </a:rPr>
              <a:t>R</a:t>
            </a:r>
            <a:r>
              <a:rPr lang="it-IT" sz="4000" b="1" dirty="0">
                <a:solidFill>
                  <a:schemeClr val="tx1"/>
                </a:solidFill>
                <a:latin typeface="Gurmukhi MN" panose="02020600050405020304" pitchFamily="18" charset="0"/>
                <a:cs typeface="Gurmukhi MN" panose="02020600050405020304" pitchFamily="18" charset="0"/>
              </a:rPr>
              <a:t> I </a:t>
            </a:r>
            <a:r>
              <a:rPr lang="it-IT" sz="4000" b="1" dirty="0" err="1">
                <a:solidFill>
                  <a:schemeClr val="tx1"/>
                </a:solidFill>
                <a:latin typeface="Gurmukhi MN" panose="02020600050405020304" pitchFamily="18" charset="0"/>
                <a:cs typeface="Gurmukhi MN" panose="02020600050405020304" pitchFamily="18" charset="0"/>
              </a:rPr>
              <a:t>N</a:t>
            </a:r>
            <a:r>
              <a:rPr lang="it-IT" sz="4000" b="1" dirty="0">
                <a:solidFill>
                  <a:schemeClr val="tx1"/>
                </a:solidFill>
                <a:latin typeface="Gurmukhi MN" panose="02020600050405020304" pitchFamily="18" charset="0"/>
                <a:cs typeface="Gurmukhi MN" panose="02020600050405020304" pitchFamily="18" charset="0"/>
              </a:rPr>
              <a:t> G E</a:t>
            </a:r>
          </a:p>
        </p:txBody>
      </p:sp>
    </p:spTree>
    <p:extLst>
      <p:ext uri="{BB962C8B-B14F-4D97-AF65-F5344CB8AC3E}">
        <p14:creationId xmlns:p14="http://schemas.microsoft.com/office/powerpoint/2010/main" val="4289878835"/>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13419</TotalTime>
  <Words>2071</Words>
  <Application>Microsoft Macintosh PowerPoint</Application>
  <PresentationFormat>Presentazione su schermo (4:3)</PresentationFormat>
  <Paragraphs>288</Paragraphs>
  <Slides>53</Slides>
  <Notes>42</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53</vt:i4>
      </vt:variant>
    </vt:vector>
  </HeadingPairs>
  <TitlesOfParts>
    <vt:vector size="66" baseType="lpstr">
      <vt:lpstr>Arial Unicode MS</vt:lpstr>
      <vt:lpstr>SimSun</vt:lpstr>
      <vt:lpstr>Arial</vt:lpstr>
      <vt:lpstr>Arial Black</vt:lpstr>
      <vt:lpstr>Chalkboard SE</vt:lpstr>
      <vt:lpstr>Chalkduster</vt:lpstr>
      <vt:lpstr>Comic Sans MS</vt:lpstr>
      <vt:lpstr>Copperplate</vt:lpstr>
      <vt:lpstr>Copperplate Gothic Bold</vt:lpstr>
      <vt:lpstr>Gurmukhi MN</vt:lpstr>
      <vt:lpstr>Times New Roman</vt:lpstr>
      <vt:lpstr>Wingdings</vt:lpstr>
      <vt:lpstr>Tema di Office</vt:lpstr>
      <vt:lpstr>SISTEMA  RESPIRATORIO</vt:lpstr>
      <vt:lpstr>SISTEMA RESPIRATORIO</vt:lpstr>
      <vt:lpstr>VIE AEREE</vt:lpstr>
      <vt:lpstr>NASO ESTERNO e CAVITA’ NASALI</vt:lpstr>
      <vt:lpstr>NASO (Naso Esterno, Piramide Nasale)</vt:lpstr>
      <vt:lpstr>STRUTTURA DELLE CAVITA’ NASALI</vt:lpstr>
      <vt:lpstr>STRUTTURA DELLE CAVITA’ NASALI</vt:lpstr>
      <vt:lpstr>MUCOSA  OLFATTIVA</vt:lpstr>
      <vt:lpstr>L A R I N G E</vt:lpstr>
      <vt:lpstr>Presentazione standard di PowerPoint</vt:lpstr>
      <vt:lpstr>Presentazione standard di PowerPoint</vt:lpstr>
      <vt:lpstr>LARINGE</vt:lpstr>
      <vt:lpstr>LARINGE PRINCIPALI RAPPORTI</vt:lpstr>
      <vt:lpstr>CARTILAGINI LARINGEE </vt:lpstr>
      <vt:lpstr>MEMBRANE ELASTICHE DELLA LARINGE</vt:lpstr>
      <vt:lpstr>LARINGE ARCHITETTURA GENERALE</vt:lpstr>
      <vt:lpstr>Presentazione standard di PowerPoint</vt:lpstr>
      <vt:lpstr>PIEGHE VESTIBOLARI (Corde Vocali False) PIEGHE VOCALI (Corde Vocali Vere)</vt:lpstr>
      <vt:lpstr>CONFIGURAZIONE  INTERNA</vt:lpstr>
      <vt:lpstr>Presentazione standard di PowerPoint</vt:lpstr>
      <vt:lpstr>ESAME della LARINGE</vt:lpstr>
      <vt:lpstr>TRACHEA e BRONCHI EXTRAPOLMONARI</vt:lpstr>
      <vt:lpstr>STRUTTURA di TRACHEA e BRONCHI EXTRAPOLMONARI</vt:lpstr>
      <vt:lpstr>Presentazione standard di PowerPoint</vt:lpstr>
      <vt:lpstr>P O L M O N I</vt:lpstr>
      <vt:lpstr>POLMONI</vt:lpstr>
      <vt:lpstr>POLMONI</vt:lpstr>
      <vt:lpstr>POLMONI ANATOMIA  MACROSCOPICA</vt:lpstr>
      <vt:lpstr>Presentazione standard di PowerPoint</vt:lpstr>
      <vt:lpstr>POLMONI ANATOMIA  MACROSCOPICA</vt:lpstr>
      <vt:lpstr>SUPERFICIE DEI POLMONI</vt:lpstr>
      <vt:lpstr>FACCIA LATERALE DEL POLMONE DESTRO</vt:lpstr>
      <vt:lpstr>FACCIA LATERALE DEL POLMONE SINISTRO</vt:lpstr>
      <vt:lpstr>POLMONI: FACCIA MEDIALE</vt:lpstr>
      <vt:lpstr>ULTERIORI SUDDIVISIONI dei POLMONI</vt:lpstr>
      <vt:lpstr>Presentazione standard di PowerPoint</vt:lpstr>
      <vt:lpstr>PLEURE (SIEROSE PLEURICHE)</vt:lpstr>
      <vt:lpstr>Presentazione standard di PowerPoint</vt:lpstr>
      <vt:lpstr>POLMONI VASCOLARIZZAZIONE</vt:lpstr>
      <vt:lpstr>POLMONI VASCOLARIZZAZIONE</vt:lpstr>
      <vt:lpstr>POLMONI VASCOLARIZZAZIONE</vt:lpstr>
      <vt:lpstr>PARENCHIMA POLMONARE</vt:lpstr>
      <vt:lpstr>PARENCHIMA POLMONARE</vt:lpstr>
      <vt:lpstr>Presentazione standard di PowerPoint</vt:lpstr>
      <vt:lpstr>RAMIFICAZIONI BRONCHIALI</vt:lpstr>
      <vt:lpstr>Presentazione standard di PowerPoint</vt:lpstr>
      <vt:lpstr>STRUTTURA BRONCHI INTRAPOLMONARI</vt:lpstr>
      <vt:lpstr>STRUTTURA BRONCHIOLI e  BRONCHIOLI RESPIRATORI</vt:lpstr>
      <vt:lpstr>Presentazione standard di PowerPoint</vt:lpstr>
      <vt:lpstr>DOTTI ALVEOLARI e SACCHI ALVEOLARI</vt:lpstr>
      <vt:lpstr>ALVEOLI  POLMONARI </vt:lpstr>
      <vt:lpstr>ALVEOLI POLMONARI </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LARINGE</dc:title>
  <dc:creator>Prof. Vittorio Grill</dc:creator>
  <cp:lastModifiedBy>Utente di Microsoft Office</cp:lastModifiedBy>
  <cp:revision>276</cp:revision>
  <cp:lastPrinted>2020-02-29T15:30:59Z</cp:lastPrinted>
  <dcterms:created xsi:type="dcterms:W3CDTF">2001-03-21T13:10:24Z</dcterms:created>
  <dcterms:modified xsi:type="dcterms:W3CDTF">2021-03-19T16:27:57Z</dcterms:modified>
</cp:coreProperties>
</file>