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3" r:id="rId1"/>
  </p:sldMasterIdLst>
  <p:notesMasterIdLst>
    <p:notesMasterId r:id="rId32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271" r:id="rId10"/>
    <p:sldId id="258" r:id="rId11"/>
    <p:sldId id="306" r:id="rId12"/>
    <p:sldId id="324" r:id="rId13"/>
    <p:sldId id="307" r:id="rId14"/>
    <p:sldId id="323" r:id="rId15"/>
    <p:sldId id="325" r:id="rId16"/>
    <p:sldId id="326" r:id="rId17"/>
    <p:sldId id="327" r:id="rId18"/>
    <p:sldId id="308" r:id="rId19"/>
    <p:sldId id="311" r:id="rId20"/>
    <p:sldId id="310" r:id="rId21"/>
    <p:sldId id="309" r:id="rId22"/>
    <p:sldId id="259" r:id="rId23"/>
    <p:sldId id="265" r:id="rId24"/>
    <p:sldId id="277" r:id="rId25"/>
    <p:sldId id="312" r:id="rId26"/>
    <p:sldId id="314" r:id="rId27"/>
    <p:sldId id="313" r:id="rId28"/>
    <p:sldId id="266" r:id="rId29"/>
    <p:sldId id="322" r:id="rId30"/>
    <p:sldId id="261" r:id="rId3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25"/>
  </p:normalViewPr>
  <p:slideViewPr>
    <p:cSldViewPr snapToGrid="0" snapToObjects="1">
      <p:cViewPr varScale="1">
        <p:scale>
          <a:sx n="116" d="100"/>
          <a:sy n="116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A5F53-D8C4-374C-9C64-52B7C946D6E5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6F47DF-4DB2-7740-A69B-C96F16D2B446}">
      <dgm:prSet phldrT="[Testo]"/>
      <dgm:spPr/>
      <dgm:t>
        <a:bodyPr/>
        <a:lstStyle/>
        <a:p>
          <a:r>
            <a:rPr lang="it-IT" dirty="0"/>
            <a:t>edificio</a:t>
          </a:r>
        </a:p>
      </dgm:t>
    </dgm:pt>
    <dgm:pt modelId="{690D1928-2FDC-C24D-BC30-0C3A0A261ADF}" type="parTrans" cxnId="{D0D04DB9-4E6C-EB4A-A305-82C51844C03A}">
      <dgm:prSet/>
      <dgm:spPr/>
      <dgm:t>
        <a:bodyPr/>
        <a:lstStyle/>
        <a:p>
          <a:endParaRPr lang="it-IT"/>
        </a:p>
      </dgm:t>
    </dgm:pt>
    <dgm:pt modelId="{7372EB66-FD16-4A4E-9211-A11B735208F4}" type="sibTrans" cxnId="{D0D04DB9-4E6C-EB4A-A305-82C51844C03A}">
      <dgm:prSet/>
      <dgm:spPr/>
      <dgm:t>
        <a:bodyPr/>
        <a:lstStyle/>
        <a:p>
          <a:endParaRPr lang="it-IT"/>
        </a:p>
      </dgm:t>
    </dgm:pt>
    <dgm:pt modelId="{6134EF02-618D-B649-B564-E2F37728001D}">
      <dgm:prSet phldrT="[Testo]"/>
      <dgm:spPr/>
      <dgm:t>
        <a:bodyPr/>
        <a:lstStyle/>
        <a:p>
          <a:r>
            <a:rPr lang="it-IT" dirty="0"/>
            <a:t>educazione (in)formale</a:t>
          </a:r>
        </a:p>
      </dgm:t>
    </dgm:pt>
    <dgm:pt modelId="{0A9553A1-38C6-C84D-B9EC-F4F2A9D14826}" type="parTrans" cxnId="{A6BC667E-DDBF-9D46-ACCB-8D76D4E5D9A3}">
      <dgm:prSet/>
      <dgm:spPr/>
      <dgm:t>
        <a:bodyPr/>
        <a:lstStyle/>
        <a:p>
          <a:endParaRPr lang="it-IT"/>
        </a:p>
      </dgm:t>
    </dgm:pt>
    <dgm:pt modelId="{CA025422-10E3-9341-953C-F9A205933F2A}" type="sibTrans" cxnId="{A6BC667E-DDBF-9D46-ACCB-8D76D4E5D9A3}">
      <dgm:prSet/>
      <dgm:spPr/>
      <dgm:t>
        <a:bodyPr/>
        <a:lstStyle/>
        <a:p>
          <a:endParaRPr lang="it-IT"/>
        </a:p>
      </dgm:t>
    </dgm:pt>
    <dgm:pt modelId="{27CEAF52-5918-0642-BAD1-975B28B18887}">
      <dgm:prSet phldrT="[Testo]"/>
      <dgm:spPr/>
      <dgm:t>
        <a:bodyPr/>
        <a:lstStyle/>
        <a:p>
          <a:r>
            <a:rPr lang="it-IT" dirty="0"/>
            <a:t>docenti/</a:t>
          </a:r>
        </a:p>
        <a:p>
          <a:r>
            <a:rPr lang="it-IT" dirty="0" err="1"/>
            <a:t>alunn</a:t>
          </a:r>
          <a:r>
            <a:rPr lang="it-IT" dirty="0"/>
            <a:t>@/</a:t>
          </a:r>
        </a:p>
        <a:p>
          <a:r>
            <a:rPr lang="it-IT" dirty="0"/>
            <a:t>famiglie</a:t>
          </a:r>
        </a:p>
      </dgm:t>
    </dgm:pt>
    <dgm:pt modelId="{BF0ECB7D-3722-174E-BC55-70BFAA223238}" type="parTrans" cxnId="{E0F840E1-6D80-884B-A8DB-F3CF1234E6CB}">
      <dgm:prSet/>
      <dgm:spPr/>
      <dgm:t>
        <a:bodyPr/>
        <a:lstStyle/>
        <a:p>
          <a:endParaRPr lang="it-IT"/>
        </a:p>
      </dgm:t>
    </dgm:pt>
    <dgm:pt modelId="{A8A09890-4B7C-6F4D-B53F-1B56B94B7C6D}" type="sibTrans" cxnId="{E0F840E1-6D80-884B-A8DB-F3CF1234E6CB}">
      <dgm:prSet/>
      <dgm:spPr/>
      <dgm:t>
        <a:bodyPr/>
        <a:lstStyle/>
        <a:p>
          <a:endParaRPr lang="it-IT"/>
        </a:p>
      </dgm:t>
    </dgm:pt>
    <dgm:pt modelId="{DDDA94F4-7D8D-F94D-AD5F-308F1453DBC3}">
      <dgm:prSet/>
      <dgm:spPr/>
      <dgm:t>
        <a:bodyPr/>
        <a:lstStyle/>
        <a:p>
          <a:r>
            <a:rPr lang="it-IT" dirty="0"/>
            <a:t>apprendimento</a:t>
          </a:r>
        </a:p>
      </dgm:t>
    </dgm:pt>
    <dgm:pt modelId="{41E15633-F987-6047-8AA2-E7F10CCA8E49}" type="parTrans" cxnId="{0DA964CD-F675-694E-89A4-ABAEF233EC8B}">
      <dgm:prSet/>
      <dgm:spPr/>
      <dgm:t>
        <a:bodyPr/>
        <a:lstStyle/>
        <a:p>
          <a:endParaRPr lang="it-IT"/>
        </a:p>
      </dgm:t>
    </dgm:pt>
    <dgm:pt modelId="{8B2DDA12-FAD2-AC4D-8E5A-5254997B058B}" type="sibTrans" cxnId="{0DA964CD-F675-694E-89A4-ABAEF233EC8B}">
      <dgm:prSet/>
      <dgm:spPr/>
      <dgm:t>
        <a:bodyPr/>
        <a:lstStyle/>
        <a:p>
          <a:endParaRPr lang="it-IT"/>
        </a:p>
      </dgm:t>
    </dgm:pt>
    <dgm:pt modelId="{7CC04DDD-888D-E04B-9548-D556F225DFEE}">
      <dgm:prSet/>
      <dgm:spPr/>
      <dgm:t>
        <a:bodyPr/>
        <a:lstStyle/>
        <a:p>
          <a:r>
            <a:rPr lang="it-IT" dirty="0"/>
            <a:t>rito </a:t>
          </a:r>
        </a:p>
        <a:p>
          <a:r>
            <a:rPr lang="it-IT" dirty="0"/>
            <a:t>passaggio</a:t>
          </a:r>
        </a:p>
      </dgm:t>
    </dgm:pt>
    <dgm:pt modelId="{1ACC2005-9C59-F940-940D-204880CF088F}" type="parTrans" cxnId="{3C912FB7-5DFD-4D42-B3FD-E6946FEE6B6D}">
      <dgm:prSet/>
      <dgm:spPr/>
      <dgm:t>
        <a:bodyPr/>
        <a:lstStyle/>
        <a:p>
          <a:endParaRPr lang="it-IT"/>
        </a:p>
      </dgm:t>
    </dgm:pt>
    <dgm:pt modelId="{F6EEEA99-4E4F-8F40-A32B-B5226CBCEEFE}" type="sibTrans" cxnId="{3C912FB7-5DFD-4D42-B3FD-E6946FEE6B6D}">
      <dgm:prSet/>
      <dgm:spPr/>
      <dgm:t>
        <a:bodyPr/>
        <a:lstStyle/>
        <a:p>
          <a:endParaRPr lang="it-IT"/>
        </a:p>
      </dgm:t>
    </dgm:pt>
    <dgm:pt modelId="{ABC27B5E-C6F7-D240-A724-68DFE90CF3AB}" type="pres">
      <dgm:prSet presAssocID="{0E5A5F53-D8C4-374C-9C64-52B7C946D6E5}" presName="Name0" presStyleCnt="0">
        <dgm:presLayoutVars>
          <dgm:chMax val="8"/>
          <dgm:chPref val="8"/>
          <dgm:dir/>
        </dgm:presLayoutVars>
      </dgm:prSet>
      <dgm:spPr/>
    </dgm:pt>
    <dgm:pt modelId="{FCA9592C-2C5D-6D4A-9E98-9CF27D62ED0B}" type="pres">
      <dgm:prSet presAssocID="{DF6F47DF-4DB2-7740-A69B-C96F16D2B446}" presName="parent_text_1" presStyleLbl="revTx" presStyleIdx="0" presStyleCnt="5" custLinFactY="38124" custLinFactNeighborX="73754" custLinFactNeighborY="100000">
        <dgm:presLayoutVars>
          <dgm:chMax val="0"/>
          <dgm:chPref val="0"/>
          <dgm:bulletEnabled val="1"/>
        </dgm:presLayoutVars>
      </dgm:prSet>
      <dgm:spPr/>
    </dgm:pt>
    <dgm:pt modelId="{40C6EC88-A1EB-E447-A5A6-5AB9E477AF71}" type="pres">
      <dgm:prSet presAssocID="{DF6F47DF-4DB2-7740-A69B-C96F16D2B446}" presName="image_accent_1" presStyleCnt="0"/>
      <dgm:spPr/>
    </dgm:pt>
    <dgm:pt modelId="{EE59BC99-038D-0540-8E01-7962C869427E}" type="pres">
      <dgm:prSet presAssocID="{DF6F47DF-4DB2-7740-A69B-C96F16D2B446}" presName="imageAccentRepeatNode" presStyleLbl="alignNode1" presStyleIdx="0" presStyleCnt="9"/>
      <dgm:spPr/>
    </dgm:pt>
    <dgm:pt modelId="{F09D494D-9149-7349-89FB-843E17060BDE}" type="pres">
      <dgm:prSet presAssocID="{DF6F47DF-4DB2-7740-A69B-C96F16D2B446}" presName="accent_1" presStyleLbl="alignNode1" presStyleIdx="1" presStyleCnt="9"/>
      <dgm:spPr/>
    </dgm:pt>
    <dgm:pt modelId="{E42B8E61-B463-E84B-A912-8C71A05D7A92}" type="pres">
      <dgm:prSet presAssocID="{7372EB66-FD16-4A4E-9211-A11B735208F4}" presName="image_1" presStyleCnt="0"/>
      <dgm:spPr/>
    </dgm:pt>
    <dgm:pt modelId="{FA547993-6F46-6E42-B12C-82909C3F6412}" type="pres">
      <dgm:prSet presAssocID="{7372EB66-FD16-4A4E-9211-A11B735208F4}" presName="imageRepeatNode" presStyleLbl="fgImgPlace1" presStyleIdx="0" presStyleCnt="5"/>
      <dgm:spPr/>
    </dgm:pt>
    <dgm:pt modelId="{45D5D67E-1433-9A4D-85D1-CB6BF630E04D}" type="pres">
      <dgm:prSet presAssocID="{6134EF02-618D-B649-B564-E2F37728001D}" presName="parent_text_2" presStyleLbl="revTx" presStyleIdx="1" presStyleCnt="5" custLinFactY="-45543" custLinFactNeighborX="-63072" custLinFactNeighborY="-100000">
        <dgm:presLayoutVars>
          <dgm:chMax val="0"/>
          <dgm:chPref val="0"/>
          <dgm:bulletEnabled val="1"/>
        </dgm:presLayoutVars>
      </dgm:prSet>
      <dgm:spPr/>
    </dgm:pt>
    <dgm:pt modelId="{946E469C-FC8F-9244-BEB0-F7382702DA82}" type="pres">
      <dgm:prSet presAssocID="{6134EF02-618D-B649-B564-E2F37728001D}" presName="image_accent_2" presStyleCnt="0"/>
      <dgm:spPr/>
    </dgm:pt>
    <dgm:pt modelId="{1A077769-8EE3-B047-9243-E9A3D18692F2}" type="pres">
      <dgm:prSet presAssocID="{6134EF02-618D-B649-B564-E2F37728001D}" presName="imageAccentRepeatNode" presStyleLbl="alignNode1" presStyleIdx="2" presStyleCnt="9" custLinFactNeighborX="13557" custLinFactNeighborY="-6923"/>
      <dgm:spPr/>
    </dgm:pt>
    <dgm:pt modelId="{CC513EE2-3B08-1C42-B19C-5D197C40AC4C}" type="pres">
      <dgm:prSet presAssocID="{CA025422-10E3-9341-953C-F9A205933F2A}" presName="image_2" presStyleCnt="0"/>
      <dgm:spPr/>
    </dgm:pt>
    <dgm:pt modelId="{74393C38-A86B-534D-B703-9D932E531A8B}" type="pres">
      <dgm:prSet presAssocID="{CA025422-10E3-9341-953C-F9A205933F2A}" presName="imageRepeatNode" presStyleLbl="fgImgPlace1" presStyleIdx="1" presStyleCnt="5" custLinFactNeighborX="8675" custLinFactNeighborY="1635"/>
      <dgm:spPr/>
    </dgm:pt>
    <dgm:pt modelId="{C7917906-424C-0D41-B8D9-019AC5CBB13B}" type="pres">
      <dgm:prSet presAssocID="{27CEAF52-5918-0642-BAD1-975B28B18887}" presName="image_accent_3" presStyleCnt="0"/>
      <dgm:spPr/>
    </dgm:pt>
    <dgm:pt modelId="{F41DA564-AC3C-A340-8BDD-8AACFDD75D8B}" type="pres">
      <dgm:prSet presAssocID="{27CEAF52-5918-0642-BAD1-975B28B18887}" presName="imageAccentRepeatNode" presStyleLbl="alignNode1" presStyleIdx="3" presStyleCnt="9" custScaleX="187676" custLinFactNeighborY="12152"/>
      <dgm:spPr/>
    </dgm:pt>
    <dgm:pt modelId="{8283BB2F-B6D5-8D45-B5DA-297A813E9661}" type="pres">
      <dgm:prSet presAssocID="{27CEAF52-5918-0642-BAD1-975B28B18887}" presName="parent_text_3" presStyleLbl="revTx" presStyleIdx="2" presStyleCnt="5" custScaleX="148406" custLinFactY="11913" custLinFactNeighborX="-76939" custLinFactNeighborY="100000">
        <dgm:presLayoutVars>
          <dgm:chMax val="0"/>
          <dgm:chPref val="0"/>
          <dgm:bulletEnabled val="1"/>
        </dgm:presLayoutVars>
      </dgm:prSet>
      <dgm:spPr/>
    </dgm:pt>
    <dgm:pt modelId="{8D56FF2B-F9D8-A44B-A050-78F40FF73D03}" type="pres">
      <dgm:prSet presAssocID="{27CEAF52-5918-0642-BAD1-975B28B18887}" presName="accent_2" presStyleLbl="alignNode1" presStyleIdx="4" presStyleCnt="9"/>
      <dgm:spPr/>
    </dgm:pt>
    <dgm:pt modelId="{AB88698F-F249-FC4C-98C6-A9149B703C58}" type="pres">
      <dgm:prSet presAssocID="{27CEAF52-5918-0642-BAD1-975B28B18887}" presName="accent_3" presStyleLbl="alignNode1" presStyleIdx="5" presStyleCnt="9"/>
      <dgm:spPr/>
    </dgm:pt>
    <dgm:pt modelId="{7CE9C523-BCE3-364D-8720-F2B94B3C04B5}" type="pres">
      <dgm:prSet presAssocID="{A8A09890-4B7C-6F4D-B53F-1B56B94B7C6D}" presName="image_3" presStyleCnt="0"/>
      <dgm:spPr/>
    </dgm:pt>
    <dgm:pt modelId="{9DA5B12D-6698-2D42-BCBF-704797435841}" type="pres">
      <dgm:prSet presAssocID="{A8A09890-4B7C-6F4D-B53F-1B56B94B7C6D}" presName="imageRepeatNode" presStyleLbl="fgImgPlace1" presStyleIdx="2" presStyleCnt="5" custLinFactNeighborX="-9996" custLinFactNeighborY="11132"/>
      <dgm:spPr/>
    </dgm:pt>
    <dgm:pt modelId="{F9A58EBA-163E-1340-88B3-A2CE1240EAF9}" type="pres">
      <dgm:prSet presAssocID="{DDDA94F4-7D8D-F94D-AD5F-308F1453DBC3}" presName="image_accent_4" presStyleCnt="0"/>
      <dgm:spPr/>
    </dgm:pt>
    <dgm:pt modelId="{F23824CF-0F59-D54F-B1E7-015A3AC93FDB}" type="pres">
      <dgm:prSet presAssocID="{DDDA94F4-7D8D-F94D-AD5F-308F1453DBC3}" presName="imageAccentRepeatNode" presStyleLbl="alignNode1" presStyleIdx="6" presStyleCnt="9"/>
      <dgm:spPr/>
    </dgm:pt>
    <dgm:pt modelId="{4AA86092-33C7-AE4F-B22F-57E663EBDCF3}" type="pres">
      <dgm:prSet presAssocID="{DDDA94F4-7D8D-F94D-AD5F-308F1453DBC3}" presName="parent_text_4" presStyleLbl="revTx" presStyleIdx="3" presStyleCnt="5" custLinFactNeighborX="-57678" custLinFactNeighborY="1857">
        <dgm:presLayoutVars>
          <dgm:chMax val="0"/>
          <dgm:chPref val="0"/>
          <dgm:bulletEnabled val="1"/>
        </dgm:presLayoutVars>
      </dgm:prSet>
      <dgm:spPr/>
    </dgm:pt>
    <dgm:pt modelId="{0DACA01A-49BA-324E-A861-00836E80635C}" type="pres">
      <dgm:prSet presAssocID="{DDDA94F4-7D8D-F94D-AD5F-308F1453DBC3}" presName="accent_4" presStyleLbl="alignNode1" presStyleIdx="7" presStyleCnt="9"/>
      <dgm:spPr/>
    </dgm:pt>
    <dgm:pt modelId="{C131802D-5052-D141-960E-298D38CA20CC}" type="pres">
      <dgm:prSet presAssocID="{8B2DDA12-FAD2-AC4D-8E5A-5254997B058B}" presName="image_4" presStyleCnt="0"/>
      <dgm:spPr/>
    </dgm:pt>
    <dgm:pt modelId="{2BEFDA6D-40E1-4045-BBA3-6435F59ACE40}" type="pres">
      <dgm:prSet presAssocID="{8B2DDA12-FAD2-AC4D-8E5A-5254997B058B}" presName="imageRepeatNode" presStyleLbl="fgImgPlace1" presStyleIdx="3" presStyleCnt="5" custScaleX="284240" custScaleY="96173"/>
      <dgm:spPr/>
    </dgm:pt>
    <dgm:pt modelId="{16AB1048-CA35-EE4E-B417-F4C120F149FD}" type="pres">
      <dgm:prSet presAssocID="{7CC04DDD-888D-E04B-9548-D556F225DFEE}" presName="image_accent_5" presStyleCnt="0"/>
      <dgm:spPr/>
    </dgm:pt>
    <dgm:pt modelId="{BB02A365-0FE5-FE42-845A-A11C9EED8B0F}" type="pres">
      <dgm:prSet presAssocID="{7CC04DDD-888D-E04B-9548-D556F225DFEE}" presName="imageAccentRepeatNode" presStyleLbl="alignNode1" presStyleIdx="8" presStyleCnt="9"/>
      <dgm:spPr/>
    </dgm:pt>
    <dgm:pt modelId="{8E4B6136-17F0-154E-ACA1-FEDCDD1A9D1B}" type="pres">
      <dgm:prSet presAssocID="{7CC04DDD-888D-E04B-9548-D556F225DFEE}" presName="parent_text_5" presStyleLbl="revTx" presStyleIdx="4" presStyleCnt="5" custLinFactNeighborX="-39893" custLinFactNeighborY="2007">
        <dgm:presLayoutVars>
          <dgm:chMax val="0"/>
          <dgm:chPref val="0"/>
          <dgm:bulletEnabled val="1"/>
        </dgm:presLayoutVars>
      </dgm:prSet>
      <dgm:spPr/>
    </dgm:pt>
    <dgm:pt modelId="{DDCC75F8-AF4E-9143-864B-A16C97A2E245}" type="pres">
      <dgm:prSet presAssocID="{F6EEEA99-4E4F-8F40-A32B-B5226CBCEEFE}" presName="image_5" presStyleCnt="0"/>
      <dgm:spPr/>
    </dgm:pt>
    <dgm:pt modelId="{41893F05-E463-6641-9D4C-A9DF70B3F3A1}" type="pres">
      <dgm:prSet presAssocID="{F6EEEA99-4E4F-8F40-A32B-B5226CBCEEFE}" presName="imageRepeatNode" presStyleLbl="fgImgPlace1" presStyleIdx="4" presStyleCnt="5" custScaleX="251461" custScaleY="126771"/>
      <dgm:spPr/>
    </dgm:pt>
  </dgm:ptLst>
  <dgm:cxnLst>
    <dgm:cxn modelId="{7C0D5C0C-3E4B-0B4E-9C49-CD3151202DE1}" type="presOf" srcId="{6134EF02-618D-B649-B564-E2F37728001D}" destId="{45D5D67E-1433-9A4D-85D1-CB6BF630E04D}" srcOrd="0" destOrd="0" presId="urn:microsoft.com/office/officeart/2008/layout/BubblePictureList"/>
    <dgm:cxn modelId="{0A88344B-BF24-0949-B8EA-E30216EE1876}" type="presOf" srcId="{F6EEEA99-4E4F-8F40-A32B-B5226CBCEEFE}" destId="{41893F05-E463-6641-9D4C-A9DF70B3F3A1}" srcOrd="0" destOrd="0" presId="urn:microsoft.com/office/officeart/2008/layout/BubblePictureList"/>
    <dgm:cxn modelId="{2F397F4F-8E2D-B14D-845E-73A56EF95253}" type="presOf" srcId="{7CC04DDD-888D-E04B-9548-D556F225DFEE}" destId="{8E4B6136-17F0-154E-ACA1-FEDCDD1A9D1B}" srcOrd="0" destOrd="0" presId="urn:microsoft.com/office/officeart/2008/layout/BubblePictureList"/>
    <dgm:cxn modelId="{C6138E56-8EAD-8F46-A575-B0D4B5C9D1CE}" type="presOf" srcId="{27CEAF52-5918-0642-BAD1-975B28B18887}" destId="{8283BB2F-B6D5-8D45-B5DA-297A813E9661}" srcOrd="0" destOrd="0" presId="urn:microsoft.com/office/officeart/2008/layout/BubblePictureList"/>
    <dgm:cxn modelId="{A6BC667E-DDBF-9D46-ACCB-8D76D4E5D9A3}" srcId="{0E5A5F53-D8C4-374C-9C64-52B7C946D6E5}" destId="{6134EF02-618D-B649-B564-E2F37728001D}" srcOrd="1" destOrd="0" parTransId="{0A9553A1-38C6-C84D-B9EC-F4F2A9D14826}" sibTransId="{CA025422-10E3-9341-953C-F9A205933F2A}"/>
    <dgm:cxn modelId="{2E5AEC90-0AD1-FA4A-8A8E-0FC67C9E78DF}" type="presOf" srcId="{7372EB66-FD16-4A4E-9211-A11B735208F4}" destId="{FA547993-6F46-6E42-B12C-82909C3F6412}" srcOrd="0" destOrd="0" presId="urn:microsoft.com/office/officeart/2008/layout/BubblePictureList"/>
    <dgm:cxn modelId="{FA79D5AE-3488-114F-9739-602D3E9FC376}" type="presOf" srcId="{A8A09890-4B7C-6F4D-B53F-1B56B94B7C6D}" destId="{9DA5B12D-6698-2D42-BCBF-704797435841}" srcOrd="0" destOrd="0" presId="urn:microsoft.com/office/officeart/2008/layout/BubblePictureList"/>
    <dgm:cxn modelId="{3C912FB7-5DFD-4D42-B3FD-E6946FEE6B6D}" srcId="{0E5A5F53-D8C4-374C-9C64-52B7C946D6E5}" destId="{7CC04DDD-888D-E04B-9548-D556F225DFEE}" srcOrd="4" destOrd="0" parTransId="{1ACC2005-9C59-F940-940D-204880CF088F}" sibTransId="{F6EEEA99-4E4F-8F40-A32B-B5226CBCEEFE}"/>
    <dgm:cxn modelId="{D0D04DB9-4E6C-EB4A-A305-82C51844C03A}" srcId="{0E5A5F53-D8C4-374C-9C64-52B7C946D6E5}" destId="{DF6F47DF-4DB2-7740-A69B-C96F16D2B446}" srcOrd="0" destOrd="0" parTransId="{690D1928-2FDC-C24D-BC30-0C3A0A261ADF}" sibTransId="{7372EB66-FD16-4A4E-9211-A11B735208F4}"/>
    <dgm:cxn modelId="{0DA964CD-F675-694E-89A4-ABAEF233EC8B}" srcId="{0E5A5F53-D8C4-374C-9C64-52B7C946D6E5}" destId="{DDDA94F4-7D8D-F94D-AD5F-308F1453DBC3}" srcOrd="3" destOrd="0" parTransId="{41E15633-F987-6047-8AA2-E7F10CCA8E49}" sibTransId="{8B2DDA12-FAD2-AC4D-8E5A-5254997B058B}"/>
    <dgm:cxn modelId="{7FA5CDDF-1283-E043-AE9B-FA69F09DAE11}" type="presOf" srcId="{8B2DDA12-FAD2-AC4D-8E5A-5254997B058B}" destId="{2BEFDA6D-40E1-4045-BBA3-6435F59ACE40}" srcOrd="0" destOrd="0" presId="urn:microsoft.com/office/officeart/2008/layout/BubblePictureList"/>
    <dgm:cxn modelId="{E0F840E1-6D80-884B-A8DB-F3CF1234E6CB}" srcId="{0E5A5F53-D8C4-374C-9C64-52B7C946D6E5}" destId="{27CEAF52-5918-0642-BAD1-975B28B18887}" srcOrd="2" destOrd="0" parTransId="{BF0ECB7D-3722-174E-BC55-70BFAA223238}" sibTransId="{A8A09890-4B7C-6F4D-B53F-1B56B94B7C6D}"/>
    <dgm:cxn modelId="{D24AB4E9-BC4D-3C4F-B135-54CC2757CF29}" type="presOf" srcId="{DF6F47DF-4DB2-7740-A69B-C96F16D2B446}" destId="{FCA9592C-2C5D-6D4A-9E98-9CF27D62ED0B}" srcOrd="0" destOrd="0" presId="urn:microsoft.com/office/officeart/2008/layout/BubblePictureList"/>
    <dgm:cxn modelId="{4CA633F0-5A1F-6340-A193-9830FEB91C9F}" type="presOf" srcId="{CA025422-10E3-9341-953C-F9A205933F2A}" destId="{74393C38-A86B-534D-B703-9D932E531A8B}" srcOrd="0" destOrd="0" presId="urn:microsoft.com/office/officeart/2008/layout/BubblePictureList"/>
    <dgm:cxn modelId="{3443E8F4-9564-E547-B424-DD7FF79EA7C6}" type="presOf" srcId="{DDDA94F4-7D8D-F94D-AD5F-308F1453DBC3}" destId="{4AA86092-33C7-AE4F-B22F-57E663EBDCF3}" srcOrd="0" destOrd="0" presId="urn:microsoft.com/office/officeart/2008/layout/BubblePictureList"/>
    <dgm:cxn modelId="{8DAE19FB-1505-6C41-B0C5-0C55181B5710}" type="presOf" srcId="{0E5A5F53-D8C4-374C-9C64-52B7C946D6E5}" destId="{ABC27B5E-C6F7-D240-A724-68DFE90CF3AB}" srcOrd="0" destOrd="0" presId="urn:microsoft.com/office/officeart/2008/layout/BubblePictureList"/>
    <dgm:cxn modelId="{76C62604-2276-9C44-8959-DCB1CFF42469}" type="presParOf" srcId="{ABC27B5E-C6F7-D240-A724-68DFE90CF3AB}" destId="{FCA9592C-2C5D-6D4A-9E98-9CF27D62ED0B}" srcOrd="0" destOrd="0" presId="urn:microsoft.com/office/officeart/2008/layout/BubblePictureList"/>
    <dgm:cxn modelId="{BAD6909E-17C0-1448-82AA-A9C0F05ADE6F}" type="presParOf" srcId="{ABC27B5E-C6F7-D240-A724-68DFE90CF3AB}" destId="{40C6EC88-A1EB-E447-A5A6-5AB9E477AF71}" srcOrd="1" destOrd="0" presId="urn:microsoft.com/office/officeart/2008/layout/BubblePictureList"/>
    <dgm:cxn modelId="{53C83F68-5C38-EA4C-807A-9D67451828EE}" type="presParOf" srcId="{40C6EC88-A1EB-E447-A5A6-5AB9E477AF71}" destId="{EE59BC99-038D-0540-8E01-7962C869427E}" srcOrd="0" destOrd="0" presId="urn:microsoft.com/office/officeart/2008/layout/BubblePictureList"/>
    <dgm:cxn modelId="{9C8F4AA7-CC76-3246-B39E-F208A78BF0AB}" type="presParOf" srcId="{ABC27B5E-C6F7-D240-A724-68DFE90CF3AB}" destId="{F09D494D-9149-7349-89FB-843E17060BDE}" srcOrd="2" destOrd="0" presId="urn:microsoft.com/office/officeart/2008/layout/BubblePictureList"/>
    <dgm:cxn modelId="{48B62351-3210-954D-9A12-372FAFAC4E31}" type="presParOf" srcId="{ABC27B5E-C6F7-D240-A724-68DFE90CF3AB}" destId="{E42B8E61-B463-E84B-A912-8C71A05D7A92}" srcOrd="3" destOrd="0" presId="urn:microsoft.com/office/officeart/2008/layout/BubblePictureList"/>
    <dgm:cxn modelId="{99CD6335-0F7E-7049-8226-49637D45AF67}" type="presParOf" srcId="{E42B8E61-B463-E84B-A912-8C71A05D7A92}" destId="{FA547993-6F46-6E42-B12C-82909C3F6412}" srcOrd="0" destOrd="0" presId="urn:microsoft.com/office/officeart/2008/layout/BubblePictureList"/>
    <dgm:cxn modelId="{F642986F-4100-004C-9A6D-70A29A3BE5F8}" type="presParOf" srcId="{ABC27B5E-C6F7-D240-A724-68DFE90CF3AB}" destId="{45D5D67E-1433-9A4D-85D1-CB6BF630E04D}" srcOrd="4" destOrd="0" presId="urn:microsoft.com/office/officeart/2008/layout/BubblePictureList"/>
    <dgm:cxn modelId="{CFB3FCDD-344F-9B45-98CE-71307841E1D9}" type="presParOf" srcId="{ABC27B5E-C6F7-D240-A724-68DFE90CF3AB}" destId="{946E469C-FC8F-9244-BEB0-F7382702DA82}" srcOrd="5" destOrd="0" presId="urn:microsoft.com/office/officeart/2008/layout/BubblePictureList"/>
    <dgm:cxn modelId="{6EB47FB1-EFAB-E942-92BF-80DF6101B685}" type="presParOf" srcId="{946E469C-FC8F-9244-BEB0-F7382702DA82}" destId="{1A077769-8EE3-B047-9243-E9A3D18692F2}" srcOrd="0" destOrd="0" presId="urn:microsoft.com/office/officeart/2008/layout/BubblePictureList"/>
    <dgm:cxn modelId="{71B8F582-A6DE-0045-BD0D-AAC79CCAF686}" type="presParOf" srcId="{ABC27B5E-C6F7-D240-A724-68DFE90CF3AB}" destId="{CC513EE2-3B08-1C42-B19C-5D197C40AC4C}" srcOrd="6" destOrd="0" presId="urn:microsoft.com/office/officeart/2008/layout/BubblePictureList"/>
    <dgm:cxn modelId="{8DAA6D1A-4476-D34D-AA49-4053972C0340}" type="presParOf" srcId="{CC513EE2-3B08-1C42-B19C-5D197C40AC4C}" destId="{74393C38-A86B-534D-B703-9D932E531A8B}" srcOrd="0" destOrd="0" presId="urn:microsoft.com/office/officeart/2008/layout/BubblePictureList"/>
    <dgm:cxn modelId="{F4BA990B-01A8-7F44-86BC-188B9B0B4AB6}" type="presParOf" srcId="{ABC27B5E-C6F7-D240-A724-68DFE90CF3AB}" destId="{C7917906-424C-0D41-B8D9-019AC5CBB13B}" srcOrd="7" destOrd="0" presId="urn:microsoft.com/office/officeart/2008/layout/BubblePictureList"/>
    <dgm:cxn modelId="{768ADDA8-8A6A-CE46-BF63-17D1E5D9E8D2}" type="presParOf" srcId="{C7917906-424C-0D41-B8D9-019AC5CBB13B}" destId="{F41DA564-AC3C-A340-8BDD-8AACFDD75D8B}" srcOrd="0" destOrd="0" presId="urn:microsoft.com/office/officeart/2008/layout/BubblePictureList"/>
    <dgm:cxn modelId="{DEEE5F93-4F15-0F4D-B194-AE4C368DFCDE}" type="presParOf" srcId="{ABC27B5E-C6F7-D240-A724-68DFE90CF3AB}" destId="{8283BB2F-B6D5-8D45-B5DA-297A813E9661}" srcOrd="8" destOrd="0" presId="urn:microsoft.com/office/officeart/2008/layout/BubblePictureList"/>
    <dgm:cxn modelId="{F1AE4B90-911A-2B4E-A4C8-B706428160EA}" type="presParOf" srcId="{ABC27B5E-C6F7-D240-A724-68DFE90CF3AB}" destId="{8D56FF2B-F9D8-A44B-A050-78F40FF73D03}" srcOrd="9" destOrd="0" presId="urn:microsoft.com/office/officeart/2008/layout/BubblePictureList"/>
    <dgm:cxn modelId="{F38BB954-5B88-124D-A64B-77DCADE148BC}" type="presParOf" srcId="{ABC27B5E-C6F7-D240-A724-68DFE90CF3AB}" destId="{AB88698F-F249-FC4C-98C6-A9149B703C58}" srcOrd="10" destOrd="0" presId="urn:microsoft.com/office/officeart/2008/layout/BubblePictureList"/>
    <dgm:cxn modelId="{FAAB8572-0D32-334A-AAFD-6809188FF231}" type="presParOf" srcId="{ABC27B5E-C6F7-D240-A724-68DFE90CF3AB}" destId="{7CE9C523-BCE3-364D-8720-F2B94B3C04B5}" srcOrd="11" destOrd="0" presId="urn:microsoft.com/office/officeart/2008/layout/BubblePictureList"/>
    <dgm:cxn modelId="{AC966CB4-38BE-2047-8CB2-2D0BE55C66E1}" type="presParOf" srcId="{7CE9C523-BCE3-364D-8720-F2B94B3C04B5}" destId="{9DA5B12D-6698-2D42-BCBF-704797435841}" srcOrd="0" destOrd="0" presId="urn:microsoft.com/office/officeart/2008/layout/BubblePictureList"/>
    <dgm:cxn modelId="{74E39B4F-7D9E-F341-9805-D5CC8F7019D4}" type="presParOf" srcId="{ABC27B5E-C6F7-D240-A724-68DFE90CF3AB}" destId="{F9A58EBA-163E-1340-88B3-A2CE1240EAF9}" srcOrd="12" destOrd="0" presId="urn:microsoft.com/office/officeart/2008/layout/BubblePictureList"/>
    <dgm:cxn modelId="{741DEEF8-F3AF-5248-8592-A48704F93003}" type="presParOf" srcId="{F9A58EBA-163E-1340-88B3-A2CE1240EAF9}" destId="{F23824CF-0F59-D54F-B1E7-015A3AC93FDB}" srcOrd="0" destOrd="0" presId="urn:microsoft.com/office/officeart/2008/layout/BubblePictureList"/>
    <dgm:cxn modelId="{A99E6DF7-1592-974D-AF37-B924AE3EA7F9}" type="presParOf" srcId="{ABC27B5E-C6F7-D240-A724-68DFE90CF3AB}" destId="{4AA86092-33C7-AE4F-B22F-57E663EBDCF3}" srcOrd="13" destOrd="0" presId="urn:microsoft.com/office/officeart/2008/layout/BubblePictureList"/>
    <dgm:cxn modelId="{A269DE37-4AB1-8643-A98D-74095864006F}" type="presParOf" srcId="{ABC27B5E-C6F7-D240-A724-68DFE90CF3AB}" destId="{0DACA01A-49BA-324E-A861-00836E80635C}" srcOrd="14" destOrd="0" presId="urn:microsoft.com/office/officeart/2008/layout/BubblePictureList"/>
    <dgm:cxn modelId="{EC265F7E-56C4-2C4C-87FB-5F0EA34B908D}" type="presParOf" srcId="{ABC27B5E-C6F7-D240-A724-68DFE90CF3AB}" destId="{C131802D-5052-D141-960E-298D38CA20CC}" srcOrd="15" destOrd="0" presId="urn:microsoft.com/office/officeart/2008/layout/BubblePictureList"/>
    <dgm:cxn modelId="{3F9F76A6-0879-004C-9D08-469865D8F77F}" type="presParOf" srcId="{C131802D-5052-D141-960E-298D38CA20CC}" destId="{2BEFDA6D-40E1-4045-BBA3-6435F59ACE40}" srcOrd="0" destOrd="0" presId="urn:microsoft.com/office/officeart/2008/layout/BubblePictureList"/>
    <dgm:cxn modelId="{4E8712FF-3360-2940-80C9-849EF9E8001F}" type="presParOf" srcId="{ABC27B5E-C6F7-D240-A724-68DFE90CF3AB}" destId="{16AB1048-CA35-EE4E-B417-F4C120F149FD}" srcOrd="16" destOrd="0" presId="urn:microsoft.com/office/officeart/2008/layout/BubblePictureList"/>
    <dgm:cxn modelId="{50B064F1-9EAC-D84F-BADC-28A415AFE41E}" type="presParOf" srcId="{16AB1048-CA35-EE4E-B417-F4C120F149FD}" destId="{BB02A365-0FE5-FE42-845A-A11C9EED8B0F}" srcOrd="0" destOrd="0" presId="urn:microsoft.com/office/officeart/2008/layout/BubblePictureList"/>
    <dgm:cxn modelId="{37C3DC89-16B4-2942-BD34-86B15DF35F5F}" type="presParOf" srcId="{ABC27B5E-C6F7-D240-A724-68DFE90CF3AB}" destId="{8E4B6136-17F0-154E-ACA1-FEDCDD1A9D1B}" srcOrd="17" destOrd="0" presId="urn:microsoft.com/office/officeart/2008/layout/BubblePictureList"/>
    <dgm:cxn modelId="{10B6F8FF-D8CD-4E43-A859-B270E8FAFF55}" type="presParOf" srcId="{ABC27B5E-C6F7-D240-A724-68DFE90CF3AB}" destId="{DDCC75F8-AF4E-9143-864B-A16C97A2E245}" srcOrd="18" destOrd="0" presId="urn:microsoft.com/office/officeart/2008/layout/BubblePictureList"/>
    <dgm:cxn modelId="{A566ECC2-BCD8-9240-A17B-D6C09FB7CDC6}" type="presParOf" srcId="{DDCC75F8-AF4E-9143-864B-A16C97A2E245}" destId="{41893F05-E463-6641-9D4C-A9DF70B3F3A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9BC99-038D-0540-8E01-7962C869427E}">
      <dsp:nvSpPr>
        <dsp:cNvPr id="0" name=""/>
        <dsp:cNvSpPr/>
      </dsp:nvSpPr>
      <dsp:spPr>
        <a:xfrm>
          <a:off x="1258591" y="2624064"/>
          <a:ext cx="1427180" cy="1427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D494D-9149-7349-89FB-843E17060BDE}">
      <dsp:nvSpPr>
        <dsp:cNvPr id="0" name=""/>
        <dsp:cNvSpPr/>
      </dsp:nvSpPr>
      <dsp:spPr>
        <a:xfrm>
          <a:off x="2168845" y="1573210"/>
          <a:ext cx="423770" cy="42365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47993-6F46-6E42-B12C-82909C3F6412}">
      <dsp:nvSpPr>
        <dsp:cNvPr id="0" name=""/>
        <dsp:cNvSpPr/>
      </dsp:nvSpPr>
      <dsp:spPr>
        <a:xfrm>
          <a:off x="1313389" y="2678990"/>
          <a:ext cx="1317584" cy="13174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77769-8EE3-B047-9243-E9A3D18692F2}">
      <dsp:nvSpPr>
        <dsp:cNvPr id="0" name=""/>
        <dsp:cNvSpPr/>
      </dsp:nvSpPr>
      <dsp:spPr>
        <a:xfrm>
          <a:off x="2890478" y="2842148"/>
          <a:ext cx="746469" cy="746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93C38-A86B-534D-B703-9D932E531A8B}">
      <dsp:nvSpPr>
        <dsp:cNvPr id="0" name=""/>
        <dsp:cNvSpPr/>
      </dsp:nvSpPr>
      <dsp:spPr>
        <a:xfrm>
          <a:off x="2890268" y="2948636"/>
          <a:ext cx="658792" cy="6587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DA564-AC3C-A340-8BDD-8AACFDD75D8B}">
      <dsp:nvSpPr>
        <dsp:cNvPr id="0" name=""/>
        <dsp:cNvSpPr/>
      </dsp:nvSpPr>
      <dsp:spPr>
        <a:xfrm>
          <a:off x="2077167" y="1956527"/>
          <a:ext cx="1797458" cy="957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6FF2B-F9D8-A44B-A050-78F40FF73D03}">
      <dsp:nvSpPr>
        <dsp:cNvPr id="0" name=""/>
        <dsp:cNvSpPr/>
      </dsp:nvSpPr>
      <dsp:spPr>
        <a:xfrm>
          <a:off x="3661783" y="91029"/>
          <a:ext cx="313565" cy="31380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8698F-F249-FC4C-98C6-A9149B703C58}">
      <dsp:nvSpPr>
        <dsp:cNvPr id="0" name=""/>
        <dsp:cNvSpPr/>
      </dsp:nvSpPr>
      <dsp:spPr>
        <a:xfrm>
          <a:off x="4132437" y="12679"/>
          <a:ext cx="157087" cy="15669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5B12D-6698-2D42-BCBF-704797435841}">
      <dsp:nvSpPr>
        <dsp:cNvPr id="0" name=""/>
        <dsp:cNvSpPr/>
      </dsp:nvSpPr>
      <dsp:spPr>
        <a:xfrm>
          <a:off x="2461927" y="1985958"/>
          <a:ext cx="856673" cy="8561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824CF-0F59-D54F-B1E7-015A3AC93FDB}">
      <dsp:nvSpPr>
        <dsp:cNvPr id="0" name=""/>
        <dsp:cNvSpPr/>
      </dsp:nvSpPr>
      <dsp:spPr>
        <a:xfrm>
          <a:off x="2604184" y="988415"/>
          <a:ext cx="671578" cy="671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CA01A-49BA-324E-A861-00836E80635C}">
      <dsp:nvSpPr>
        <dsp:cNvPr id="0" name=""/>
        <dsp:cNvSpPr/>
      </dsp:nvSpPr>
      <dsp:spPr>
        <a:xfrm>
          <a:off x="3583240" y="3619993"/>
          <a:ext cx="235022" cy="23545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FDA6D-40E1-4045-BBA3-6435F59ACE40}">
      <dsp:nvSpPr>
        <dsp:cNvPr id="0" name=""/>
        <dsp:cNvSpPr/>
      </dsp:nvSpPr>
      <dsp:spPr>
        <a:xfrm>
          <a:off x="2098017" y="1038926"/>
          <a:ext cx="1683912" cy="5697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2A365-0FE5-FE42-845A-A11C9EED8B0F}">
      <dsp:nvSpPr>
        <dsp:cNvPr id="0" name=""/>
        <dsp:cNvSpPr/>
      </dsp:nvSpPr>
      <dsp:spPr>
        <a:xfrm>
          <a:off x="3074837" y="360810"/>
          <a:ext cx="622260" cy="622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93F05-E463-6641-9D4C-A9DF70B3F3A1}">
      <dsp:nvSpPr>
        <dsp:cNvPr id="0" name=""/>
        <dsp:cNvSpPr/>
      </dsp:nvSpPr>
      <dsp:spPr>
        <a:xfrm>
          <a:off x="2695460" y="324095"/>
          <a:ext cx="1381015" cy="6957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9592C-2C5D-6D4A-9E98-9CF27D62ED0B}">
      <dsp:nvSpPr>
        <dsp:cNvPr id="0" name=""/>
        <dsp:cNvSpPr/>
      </dsp:nvSpPr>
      <dsp:spPr>
        <a:xfrm>
          <a:off x="1409081" y="2811072"/>
          <a:ext cx="2117634" cy="66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" numCol="1" spcCol="1270" anchor="b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edificio</a:t>
          </a:r>
        </a:p>
      </dsp:txBody>
      <dsp:txXfrm>
        <a:off x="1409081" y="2811072"/>
        <a:ext cx="2117634" cy="666375"/>
      </dsp:txXfrm>
    </dsp:sp>
    <dsp:sp modelId="{45D5D67E-1433-9A4D-85D1-CB6BF630E04D}">
      <dsp:nvSpPr>
        <dsp:cNvPr id="0" name=""/>
        <dsp:cNvSpPr/>
      </dsp:nvSpPr>
      <dsp:spPr>
        <a:xfrm>
          <a:off x="2354157" y="1979172"/>
          <a:ext cx="2117634" cy="658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educazione (in)formale</a:t>
          </a:r>
        </a:p>
      </dsp:txBody>
      <dsp:txXfrm>
        <a:off x="2354157" y="1979172"/>
        <a:ext cx="2117634" cy="658702"/>
      </dsp:txXfrm>
    </dsp:sp>
    <dsp:sp modelId="{8283BB2F-B6D5-8D45-B5DA-297A813E9661}">
      <dsp:nvSpPr>
        <dsp:cNvPr id="0" name=""/>
        <dsp:cNvSpPr/>
      </dsp:nvSpPr>
      <dsp:spPr>
        <a:xfrm>
          <a:off x="1469430" y="2848837"/>
          <a:ext cx="3142696" cy="85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docenti/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/>
            <a:t>alunn</a:t>
          </a:r>
          <a:r>
            <a:rPr lang="it-IT" sz="1500" kern="1200" dirty="0"/>
            <a:t>@/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famiglie</a:t>
          </a:r>
        </a:p>
      </dsp:txBody>
      <dsp:txXfrm>
        <a:off x="1469430" y="2848837"/>
        <a:ext cx="3142696" cy="856191"/>
      </dsp:txXfrm>
    </dsp:sp>
    <dsp:sp modelId="{4AA86092-33C7-AE4F-B22F-57E663EBDCF3}">
      <dsp:nvSpPr>
        <dsp:cNvPr id="0" name=""/>
        <dsp:cNvSpPr/>
      </dsp:nvSpPr>
      <dsp:spPr>
        <a:xfrm>
          <a:off x="2204743" y="1038592"/>
          <a:ext cx="2117634" cy="592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apprendimento</a:t>
          </a:r>
        </a:p>
      </dsp:txBody>
      <dsp:txXfrm>
        <a:off x="2204743" y="1038592"/>
        <a:ext cx="2117634" cy="592468"/>
      </dsp:txXfrm>
    </dsp:sp>
    <dsp:sp modelId="{8E4B6136-17F0-154E-ACA1-FEDCDD1A9D1B}">
      <dsp:nvSpPr>
        <dsp:cNvPr id="0" name=""/>
        <dsp:cNvSpPr/>
      </dsp:nvSpPr>
      <dsp:spPr>
        <a:xfrm>
          <a:off x="2973474" y="408577"/>
          <a:ext cx="2117634" cy="5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rito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passaggio</a:t>
          </a:r>
        </a:p>
      </dsp:txBody>
      <dsp:txXfrm>
        <a:off x="2973474" y="408577"/>
        <a:ext cx="2117634" cy="548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66332-7EA1-D74C-8974-84752CA82A36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E922-8351-8F4A-9403-48D9BC933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48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0A5B7-91BC-3B41-8FF1-E804BDDB023C}" type="slidenum">
              <a:rPr lang="it-IT"/>
              <a:pPr/>
              <a:t>9</a:t>
            </a:fld>
            <a:endParaRPr lang="it-IT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7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57FEE-0260-1244-ACDB-97066C4F2CCA}" type="slidenum">
              <a:rPr lang="it-IT"/>
              <a:pPr/>
              <a:t>23</a:t>
            </a:fld>
            <a:endParaRPr lang="it-IT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71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53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58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58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3/19/21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99319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26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19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80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01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73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65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84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50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A67E-F65B-7240-820F-A18EE77B72C9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664CF04-947F-DB41-9AA2-DFEC4EE66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90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/index.php?title=Ulpiano_Checa&amp;action=edit&amp;redlink=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altin@units.i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jFkUqAeUq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ologicamente.it/glossario/ermeneutico/" TargetMode="External"/><Relationship Id="rId2" Type="http://schemas.openxmlformats.org/officeDocument/2006/relationships/hyperlink" Target="https://sociologicamente.it/glossario/efficacia/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ologicamente.it/glossario/diritto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AD29529-63A9-7A44-A475-281FDB937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Antropologia per l’insegnamento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F340075-DC9B-5D43-B1E8-8A59C3C10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1800959"/>
          </a:xfrm>
        </p:spPr>
        <p:txBody>
          <a:bodyPr>
            <a:normAutofit/>
          </a:bodyPr>
          <a:lstStyle/>
          <a:p>
            <a:r>
              <a:rPr lang="it-IT" dirty="0"/>
              <a:t>167 LM – Percorso 24 </a:t>
            </a:r>
            <a:r>
              <a:rPr lang="it-IT" dirty="0" err="1"/>
              <a:t>cfu</a:t>
            </a:r>
            <a:r>
              <a:rPr lang="it-IT" dirty="0"/>
              <a:t> (PF24) – 6 </a:t>
            </a:r>
            <a:r>
              <a:rPr lang="it-IT" dirty="0" err="1"/>
              <a:t>Cfu</a:t>
            </a:r>
            <a:r>
              <a:rPr lang="it-IT" dirty="0"/>
              <a:t> (30 ore)</a:t>
            </a:r>
          </a:p>
          <a:p>
            <a:endParaRPr lang="it-IT" dirty="0"/>
          </a:p>
          <a:p>
            <a:r>
              <a:rPr lang="it-IT" dirty="0"/>
              <a:t>Prof. Roberta Altin</a:t>
            </a:r>
          </a:p>
          <a:p>
            <a:r>
              <a:rPr lang="it-IT" dirty="0"/>
              <a:t>Dipartimento Studi Umanistici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897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eld-re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13" y="3715679"/>
            <a:ext cx="4886325" cy="2571751"/>
          </a:xfrm>
          <a:prstGeom prst="rect">
            <a:avLst/>
          </a:prstGeom>
        </p:spPr>
      </p:pic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05" y="769279"/>
            <a:ext cx="4893733" cy="2946400"/>
          </a:xfrm>
          <a:prstGeom prst="rect">
            <a:avLst/>
          </a:prstGeom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394735" y="925417"/>
            <a:ext cx="868594" cy="4957591"/>
          </a:xfrm>
        </p:spPr>
        <p:txBody>
          <a:bodyPr vert="wordArtVert">
            <a:noAutofit/>
          </a:bodyPr>
          <a:lstStyle/>
          <a:p>
            <a:r>
              <a:rPr lang="it-IT" sz="4000" dirty="0">
                <a:solidFill>
                  <a:schemeClr val="accent1"/>
                </a:solidFill>
              </a:rPr>
              <a:t>ETNO</a:t>
            </a:r>
          </a:p>
          <a:p>
            <a:r>
              <a:rPr lang="it-IT" sz="4000" dirty="0">
                <a:solidFill>
                  <a:schemeClr val="accent1"/>
                </a:solidFill>
              </a:rPr>
              <a:t>GRAFIA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04F376-899B-ED4A-8163-A731A4076AF1}"/>
              </a:ext>
            </a:extLst>
          </p:cNvPr>
          <p:cNvSpPr txBox="1"/>
          <p:nvPr/>
        </p:nvSpPr>
        <p:spPr>
          <a:xfrm>
            <a:off x="7152215" y="925417"/>
            <a:ext cx="1681614" cy="480335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SCIENZA DEL CONTESTO</a:t>
            </a:r>
          </a:p>
        </p:txBody>
      </p:sp>
    </p:spTree>
    <p:extLst>
      <p:ext uri="{BB962C8B-B14F-4D97-AF65-F5344CB8AC3E}">
        <p14:creationId xmlns:p14="http://schemas.microsoft.com/office/powerpoint/2010/main" val="154254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D497C-9DF0-6D49-BC71-8469205D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Etnocentrismo &amp;</a:t>
            </a:r>
            <a:br>
              <a:rPr lang="it-IT" dirty="0"/>
            </a:br>
            <a:r>
              <a:rPr lang="it-IT" dirty="0"/>
              <a:t>relativismo culturale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E1BC8-26EE-6641-85BF-05144769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3" y="2475857"/>
            <a:ext cx="6571343" cy="35063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- Tendenza di </a:t>
            </a:r>
            <a:r>
              <a:rPr lang="it-IT" b="1" dirty="0"/>
              <a:t>TUTTI i gruppi umani</a:t>
            </a:r>
            <a:r>
              <a:rPr lang="it-IT" dirty="0"/>
              <a:t> a considerare la propria cultura e sistemi di valori e modelli di comportamento come migliori</a:t>
            </a:r>
          </a:p>
          <a:p>
            <a:pPr>
              <a:buFontTx/>
              <a:buChar char="-"/>
            </a:pPr>
            <a:r>
              <a:rPr lang="it-IT" dirty="0"/>
              <a:t>Atteggiamento che cerca di interpretare il punto di vista dell’</a:t>
            </a:r>
            <a:r>
              <a:rPr lang="it-IT" b="1" dirty="0"/>
              <a:t>alterità</a:t>
            </a:r>
            <a:r>
              <a:rPr lang="it-IT" dirty="0"/>
              <a:t> attraverso sguardo decentrato, sospensione del giudizio morale e approccio olistico.</a:t>
            </a:r>
          </a:p>
          <a:p>
            <a:pPr marL="0" indent="0">
              <a:buNone/>
            </a:pPr>
            <a:r>
              <a:rPr lang="it-IT" dirty="0"/>
              <a:t>UBUNTU = umanità  cfr. </a:t>
            </a:r>
            <a:r>
              <a:rPr lang="it-IT" cap="all" dirty="0" err="1"/>
              <a:t>Barbaros</a:t>
            </a:r>
            <a:r>
              <a:rPr lang="it-IT" cap="all" dirty="0"/>
              <a:t> = </a:t>
            </a:r>
            <a:r>
              <a:rPr lang="it-IT" dirty="0"/>
              <a:t>stranieri </a:t>
            </a:r>
          </a:p>
          <a:p>
            <a:pPr marL="0" indent="0">
              <a:buNone/>
            </a:pPr>
            <a:r>
              <a:rPr lang="it-IT" dirty="0"/>
              <a:t>bantu etimologia: radice </a:t>
            </a:r>
            <a:r>
              <a:rPr lang="it-IT" i="1" dirty="0"/>
              <a:t>-</a:t>
            </a:r>
            <a:r>
              <a:rPr lang="it-IT" i="1" dirty="0" err="1"/>
              <a:t>ntu</a:t>
            </a:r>
            <a:r>
              <a:rPr lang="it-IT" dirty="0"/>
              <a:t> umano e dal prefisso dei nomi astratti </a:t>
            </a:r>
            <a:r>
              <a:rPr lang="it-IT" i="1" dirty="0" err="1"/>
              <a:t>ubu</a:t>
            </a:r>
            <a:r>
              <a:rPr lang="it-IT" i="1" dirty="0"/>
              <a:t>-</a:t>
            </a:r>
          </a:p>
          <a:p>
            <a:pPr marL="0" indent="0">
              <a:buNone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vimeo.com</a:t>
            </a:r>
            <a:r>
              <a:rPr lang="it-IT" dirty="0"/>
              <a:t>/56988507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991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9C8420-4A9E-5E4B-9F6A-1C629BC4D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530"/>
            <a:ext cx="9144000" cy="523494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6A9059-81C1-C946-94C2-275AFE5173DB}"/>
              </a:ext>
            </a:extLst>
          </p:cNvPr>
          <p:cNvSpPr txBox="1"/>
          <p:nvPr/>
        </p:nvSpPr>
        <p:spPr>
          <a:xfrm>
            <a:off x="583894" y="143219"/>
            <a:ext cx="814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La </a:t>
            </a:r>
            <a:r>
              <a:rPr lang="it-IT" i="1" dirty="0" err="1"/>
              <a:t>entrada</a:t>
            </a:r>
            <a:r>
              <a:rPr lang="it-IT" i="1" dirty="0"/>
              <a:t> de </a:t>
            </a:r>
            <a:r>
              <a:rPr lang="it-IT" i="1" dirty="0" err="1"/>
              <a:t>los</a:t>
            </a:r>
            <a:r>
              <a:rPr lang="it-IT" i="1" dirty="0"/>
              <a:t> </a:t>
            </a:r>
            <a:r>
              <a:rPr lang="it-IT" i="1" dirty="0" err="1"/>
              <a:t>Hunos</a:t>
            </a:r>
            <a:r>
              <a:rPr lang="it-IT" i="1" dirty="0"/>
              <a:t> en Roma</a:t>
            </a:r>
            <a:r>
              <a:rPr lang="it-IT" dirty="0"/>
              <a:t> </a:t>
            </a:r>
          </a:p>
          <a:p>
            <a:r>
              <a:rPr lang="it-IT" dirty="0">
                <a:hlinkClick r:id="rId3" tooltip="Ulpiano Checa (la pagina non esiste)"/>
              </a:rPr>
              <a:t>Ulpiano Checa</a:t>
            </a:r>
            <a:r>
              <a:rPr lang="it-IT" dirty="0"/>
              <a:t>, 1887</a:t>
            </a:r>
          </a:p>
        </p:txBody>
      </p:sp>
    </p:spTree>
    <p:extLst>
      <p:ext uri="{BB962C8B-B14F-4D97-AF65-F5344CB8AC3E}">
        <p14:creationId xmlns:p14="http://schemas.microsoft.com/office/powerpoint/2010/main" val="333558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BC9144-D946-9B4E-82DC-86A3E275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97E1DD4-E9CB-3E46-9D09-5071A3BA1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37" y="283053"/>
            <a:ext cx="5847644" cy="3289300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C394469-D0BE-B94C-BFEF-A56BDBB10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381" y="33476"/>
            <a:ext cx="2577316" cy="358111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542C736-2302-9B42-B9F2-99BCC5C93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559" y="3895534"/>
            <a:ext cx="5295900" cy="27686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11183F-80B5-5A4D-99B2-B6ADA122C863}"/>
              </a:ext>
            </a:extLst>
          </p:cNvPr>
          <p:cNvSpPr txBox="1"/>
          <p:nvPr/>
        </p:nvSpPr>
        <p:spPr>
          <a:xfrm>
            <a:off x="760164" y="4109292"/>
            <a:ext cx="1927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Noi/Loro </a:t>
            </a:r>
          </a:p>
          <a:p>
            <a:endParaRPr lang="it-IT" dirty="0"/>
          </a:p>
          <a:p>
            <a:r>
              <a:rPr lang="it-IT" dirty="0"/>
              <a:t>Etnocentrismo critico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52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3A27B-0D47-4848-B22F-A59E9AC3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57" y="297154"/>
            <a:ext cx="6571343" cy="1211213"/>
          </a:xfrm>
        </p:spPr>
        <p:txBody>
          <a:bodyPr>
            <a:normAutofit fontScale="90000"/>
          </a:bodyPr>
          <a:lstStyle/>
          <a:p>
            <a:pPr algn="r"/>
            <a:r>
              <a:rPr lang="it-IT" sz="2700" dirty="0"/>
              <a:t>«Qui siamo a scuola, signor Potter, </a:t>
            </a:r>
            <a:br>
              <a:rPr lang="it-IT" sz="2700" dirty="0"/>
            </a:br>
            <a:r>
              <a:rPr lang="it-IT" sz="2700" dirty="0"/>
              <a:t>	non nel mondo reale» </a:t>
            </a:r>
            <a:br>
              <a:rPr lang="it-IT" sz="2700" dirty="0"/>
            </a:br>
            <a:r>
              <a:rPr lang="it-IT" sz="2700" dirty="0"/>
              <a:t>					(J.K. Rowling)</a:t>
            </a:r>
            <a:br>
              <a:rPr lang="it-IT" i="1" dirty="0"/>
            </a:b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0E5E82-9EB8-984D-BA20-A285426F6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577947"/>
            <a:ext cx="6571343" cy="2878073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08BE3F8-E92C-6E4C-8634-56B241EC9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073836"/>
              </p:ext>
            </p:extLst>
          </p:nvPr>
        </p:nvGraphicFramePr>
        <p:xfrm>
          <a:off x="532482" y="2341986"/>
          <a:ext cx="60886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3E6B9E0E-88B9-1B4E-A251-6B93E2B86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9852" y="1864894"/>
            <a:ext cx="3344148" cy="50181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7C3266-BA01-9946-B264-D5817D05CE62}"/>
              </a:ext>
            </a:extLst>
          </p:cNvPr>
          <p:cNvSpPr txBox="1"/>
          <p:nvPr/>
        </p:nvSpPr>
        <p:spPr>
          <a:xfrm>
            <a:off x="231354" y="297154"/>
            <a:ext cx="21042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Vocazione universalistica </a:t>
            </a:r>
          </a:p>
          <a:p>
            <a:endParaRPr lang="it-IT" dirty="0"/>
          </a:p>
          <a:p>
            <a:r>
              <a:rPr lang="it-IT" dirty="0"/>
              <a:t>Processi contestuali</a:t>
            </a:r>
          </a:p>
          <a:p>
            <a:endParaRPr lang="it-IT" dirty="0"/>
          </a:p>
          <a:p>
            <a:r>
              <a:rPr lang="it-IT" dirty="0"/>
              <a:t>Eterogeneità</a:t>
            </a:r>
          </a:p>
          <a:p>
            <a:endParaRPr lang="it-IT" dirty="0"/>
          </a:p>
          <a:p>
            <a:r>
              <a:rPr lang="it-IT" dirty="0"/>
              <a:t>Violenza strutturale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251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DEE6AA0-ED00-0C41-B704-AA1C832E8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934"/>
            <a:ext cx="3913465" cy="49300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68CA80A-A717-A646-BE34-D735E4764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01" y="484743"/>
            <a:ext cx="4548899" cy="22033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2D76A95-A914-BD4A-BD65-328EC3118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101" y="3189249"/>
            <a:ext cx="4548899" cy="25856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FB1E85-65A8-8C41-8C3A-5CAA6839A763}"/>
              </a:ext>
            </a:extLst>
          </p:cNvPr>
          <p:cNvSpPr txBox="1"/>
          <p:nvPr/>
        </p:nvSpPr>
        <p:spPr>
          <a:xfrm>
            <a:off x="198304" y="363557"/>
            <a:ext cx="275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Scuola imbuto</a:t>
            </a:r>
          </a:p>
        </p:txBody>
      </p:sp>
    </p:spTree>
    <p:extLst>
      <p:ext uri="{BB962C8B-B14F-4D97-AF65-F5344CB8AC3E}">
        <p14:creationId xmlns:p14="http://schemas.microsoft.com/office/powerpoint/2010/main" val="2420927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E3062C5-F221-9642-8D68-020635C6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6882" cy="50434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992BB6-092F-DC42-A2CA-D46B69BD5A40}"/>
              </a:ext>
            </a:extLst>
          </p:cNvPr>
          <p:cNvSpPr txBox="1"/>
          <p:nvPr/>
        </p:nvSpPr>
        <p:spPr>
          <a:xfrm>
            <a:off x="506776" y="5210978"/>
            <a:ext cx="74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Ascensore / setaccio / barriera / palestra / battaglia</a:t>
            </a:r>
          </a:p>
        </p:txBody>
      </p:sp>
    </p:spTree>
    <p:extLst>
      <p:ext uri="{BB962C8B-B14F-4D97-AF65-F5344CB8AC3E}">
        <p14:creationId xmlns:p14="http://schemas.microsoft.com/office/powerpoint/2010/main" val="252271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2847BE4-1373-B548-85BF-8F3AF1A5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10699" cy="60908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7146CF-CD86-BB45-A5DB-0E1FD3824A6C}"/>
              </a:ext>
            </a:extLst>
          </p:cNvPr>
          <p:cNvSpPr txBox="1"/>
          <p:nvPr/>
        </p:nvSpPr>
        <p:spPr>
          <a:xfrm>
            <a:off x="5343181" y="616945"/>
            <a:ext cx="30296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Socialità</a:t>
            </a:r>
          </a:p>
          <a:p>
            <a:endParaRPr lang="it-IT" dirty="0"/>
          </a:p>
          <a:p>
            <a:r>
              <a:rPr lang="it-IT" dirty="0"/>
              <a:t>Spazi</a:t>
            </a:r>
          </a:p>
          <a:p>
            <a:endParaRPr lang="it-IT" dirty="0"/>
          </a:p>
          <a:p>
            <a:r>
              <a:rPr lang="it-IT" dirty="0"/>
              <a:t>Dentro / fuori </a:t>
            </a:r>
          </a:p>
          <a:p>
            <a:r>
              <a:rPr lang="it-IT" dirty="0"/>
              <a:t>(logica binaria) </a:t>
            </a:r>
          </a:p>
          <a:p>
            <a:endParaRPr lang="it-IT" dirty="0"/>
          </a:p>
          <a:p>
            <a:r>
              <a:rPr lang="it-IT" dirty="0"/>
              <a:t>Aule come ‘recipienti’:</a:t>
            </a:r>
          </a:p>
          <a:p>
            <a:r>
              <a:rPr lang="it-IT" dirty="0"/>
              <a:t>Alunni + insegnanti =</a:t>
            </a:r>
          </a:p>
          <a:p>
            <a:r>
              <a:rPr lang="it-IT" dirty="0"/>
              <a:t>Classe </a:t>
            </a:r>
          </a:p>
          <a:p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05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D8A91D-98C0-7946-A9C3-DE14109C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Origini del concetto di cultura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E398CF-C03F-6849-9C69-7B29463B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256" y="1778503"/>
            <a:ext cx="6571343" cy="4264945"/>
          </a:xfrm>
        </p:spPr>
        <p:txBody>
          <a:bodyPr>
            <a:normAutofit/>
          </a:bodyPr>
          <a:lstStyle/>
          <a:p>
            <a:r>
              <a:rPr lang="it-IT" dirty="0"/>
              <a:t>XIX sec. Colonialismo – Progresso &amp; positivismo con approccio osservativo empirico (A. </a:t>
            </a:r>
            <a:r>
              <a:rPr lang="it-IT" dirty="0" err="1"/>
              <a:t>Comte</a:t>
            </a:r>
            <a:r>
              <a:rPr lang="it-IT" dirty="0"/>
              <a:t>)</a:t>
            </a:r>
          </a:p>
          <a:p>
            <a:r>
              <a:rPr lang="it-IT" dirty="0"/>
              <a:t>1859 </a:t>
            </a:r>
            <a:r>
              <a:rPr lang="it-IT" i="1" dirty="0"/>
              <a:t>L’origine delle specie (</a:t>
            </a:r>
            <a:r>
              <a:rPr lang="it-IT" dirty="0"/>
              <a:t>C. Darwin) – evoluzionismo </a:t>
            </a:r>
          </a:p>
          <a:p>
            <a:r>
              <a:rPr lang="it-IT" dirty="0"/>
              <a:t>H. Spencer, darwinismo sociale, unità psichica del genere umano		</a:t>
            </a:r>
            <a:r>
              <a:rPr lang="it-IT" dirty="0" err="1"/>
              <a:t>degenerazionismo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	Primitivi – Barbari – Civilizzati  </a:t>
            </a:r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sp>
        <p:nvSpPr>
          <p:cNvPr id="4" name="Freccia destra con strisce 3">
            <a:extLst>
              <a:ext uri="{FF2B5EF4-FFF2-40B4-BE49-F238E27FC236}">
                <a16:creationId xmlns:a16="http://schemas.microsoft.com/office/drawing/2014/main" id="{527B0FC4-67BC-9840-A20B-31411A4EF15B}"/>
              </a:ext>
            </a:extLst>
          </p:cNvPr>
          <p:cNvSpPr/>
          <p:nvPr/>
        </p:nvSpPr>
        <p:spPr>
          <a:xfrm>
            <a:off x="3592410" y="3988090"/>
            <a:ext cx="694062" cy="2313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65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C1492-ED00-404C-B532-9E62DD1A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Particolarismo storico</a:t>
            </a:r>
            <a:br>
              <a:rPr lang="it-IT" dirty="0"/>
            </a:b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Boas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4F130C-CCE0-8747-B613-7EF38FF0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Natur</a:t>
            </a:r>
            <a:r>
              <a:rPr lang="it-IT" dirty="0"/>
              <a:t> / </a:t>
            </a:r>
            <a:r>
              <a:rPr lang="it-IT" dirty="0" err="1"/>
              <a:t>Geist_Wissenschaftlichen</a:t>
            </a:r>
            <a:endParaRPr lang="it-IT" dirty="0"/>
          </a:p>
          <a:p>
            <a:r>
              <a:rPr lang="it-IT" dirty="0"/>
              <a:t>Scienze nomotetiche / idiografiche </a:t>
            </a:r>
          </a:p>
          <a:p>
            <a:r>
              <a:rPr lang="it-IT" dirty="0"/>
              <a:t>Generale / particolare </a:t>
            </a:r>
          </a:p>
          <a:p>
            <a:r>
              <a:rPr lang="it-IT" dirty="0"/>
              <a:t>Contro il determinismo biologico applica il relativismo culturale studiando le aree e i tratti culturali delle gruppi indigeni</a:t>
            </a:r>
          </a:p>
        </p:txBody>
      </p:sp>
    </p:spTree>
    <p:extLst>
      <p:ext uri="{BB962C8B-B14F-4D97-AF65-F5344CB8AC3E}">
        <p14:creationId xmlns:p14="http://schemas.microsoft.com/office/powerpoint/2010/main" val="159198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87B7C-1042-EB46-A721-CAE4CEFF92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5759" y="770415"/>
            <a:ext cx="8405870" cy="48261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cs typeface="Arial" panose="020B0604020202020204" pitchFamily="34" charset="0"/>
              </a:rPr>
              <a:t>LEZIONI: </a:t>
            </a:r>
            <a:r>
              <a:rPr lang="it-IT" dirty="0" err="1">
                <a:cs typeface="Arial" panose="020B0604020202020204" pitchFamily="34" charset="0"/>
              </a:rPr>
              <a:t>a.a</a:t>
            </a:r>
            <a:r>
              <a:rPr lang="it-IT" dirty="0">
                <a:cs typeface="Arial" panose="020B0604020202020204" pitchFamily="34" charset="0"/>
              </a:rPr>
              <a:t>. 2020-21  II° SEMESTRE via Teams e se/quando possibile in presenza (aula A </a:t>
            </a:r>
            <a:r>
              <a:rPr lang="it-IT" dirty="0" err="1">
                <a:cs typeface="Arial" panose="020B0604020202020204" pitchFamily="34" charset="0"/>
              </a:rPr>
              <a:t>Androna</a:t>
            </a:r>
            <a:r>
              <a:rPr lang="it-IT" dirty="0">
                <a:cs typeface="Arial" panose="020B0604020202020204" pitchFamily="34" charset="0"/>
              </a:rPr>
              <a:t> Campo Marzio) </a:t>
            </a:r>
          </a:p>
          <a:p>
            <a:pPr marL="0" indent="0">
              <a:buNone/>
            </a:pPr>
            <a:r>
              <a:rPr lang="it-IT" dirty="0">
                <a:cs typeface="Arial" panose="020B0604020202020204" pitchFamily="34" charset="0"/>
              </a:rPr>
              <a:t>	</a:t>
            </a:r>
            <a:r>
              <a:rPr lang="it-IT" b="1" dirty="0" err="1">
                <a:cs typeface="Arial" panose="020B0604020202020204" pitchFamily="34" charset="0"/>
              </a:rPr>
              <a:t>Giovedi</a:t>
            </a:r>
            <a:r>
              <a:rPr lang="it-IT" b="1" dirty="0">
                <a:cs typeface="Arial" panose="020B0604020202020204" pitchFamily="34" charset="0"/>
              </a:rPr>
              <a:t> e </a:t>
            </a:r>
            <a:r>
              <a:rPr lang="it-IT" b="1" dirty="0" err="1">
                <a:cs typeface="Arial" panose="020B0604020202020204" pitchFamily="34" charset="0"/>
              </a:rPr>
              <a:t>venerdi</a:t>
            </a:r>
            <a:r>
              <a:rPr lang="it-IT" b="1" dirty="0">
                <a:cs typeface="Arial" panose="020B0604020202020204" pitchFamily="34" charset="0"/>
              </a:rPr>
              <a:t> 16-19 </a:t>
            </a:r>
          </a:p>
          <a:p>
            <a:pPr marL="0" indent="0">
              <a:buNone/>
            </a:pPr>
            <a:r>
              <a:rPr lang="it-IT" b="1" dirty="0">
                <a:cs typeface="Arial" panose="020B0604020202020204" pitchFamily="34" charset="0"/>
              </a:rPr>
              <a:t>    </a:t>
            </a:r>
            <a:r>
              <a:rPr lang="it-IT" dirty="0">
                <a:cs typeface="Arial" panose="020B0604020202020204" pitchFamily="34" charset="0"/>
              </a:rPr>
              <a:t>11 marzo – 16 aprile 2021</a:t>
            </a:r>
            <a:r>
              <a:rPr lang="it-IT" b="1" dirty="0">
                <a:cs typeface="Arial" panose="020B0604020202020204" pitchFamily="34" charset="0"/>
              </a:rPr>
              <a:t> </a:t>
            </a:r>
          </a:p>
          <a:p>
            <a:endParaRPr lang="it-IT" dirty="0">
              <a:cs typeface="Arial" panose="020B0604020202020204" pitchFamily="34" charset="0"/>
            </a:endParaRPr>
          </a:p>
          <a:p>
            <a:r>
              <a:rPr lang="it-IT" dirty="0">
                <a:cs typeface="Arial" panose="020B0604020202020204" pitchFamily="34" charset="0"/>
              </a:rPr>
              <a:t>RICEVIMENTO: </a:t>
            </a:r>
            <a:r>
              <a:rPr lang="it-IT" dirty="0" err="1">
                <a:cs typeface="Arial" panose="020B0604020202020204" pitchFamily="34" charset="0"/>
              </a:rPr>
              <a:t>martedi</a:t>
            </a:r>
            <a:r>
              <a:rPr lang="it-IT" dirty="0">
                <a:cs typeface="Arial" panose="020B0604020202020204" pitchFamily="34" charset="0"/>
              </a:rPr>
              <a:t> ore 11-13, via Lazzaretto Vecchio 8, 3° piano, stanza 308 o via Team</a:t>
            </a:r>
          </a:p>
          <a:p>
            <a:r>
              <a:rPr lang="it-IT" dirty="0">
                <a:cs typeface="Arial" panose="020B0604020202020204" pitchFamily="34" charset="0"/>
              </a:rPr>
              <a:t>POSTA ELETTRONICA: </a:t>
            </a:r>
            <a:r>
              <a:rPr lang="it-IT" dirty="0">
                <a:cs typeface="Arial" panose="020B0604020202020204" pitchFamily="34" charset="0"/>
                <a:hlinkClick r:id="rId2"/>
              </a:rPr>
              <a:t>raltin@units.it</a:t>
            </a:r>
            <a:endParaRPr lang="it-IT" dirty="0">
              <a:cs typeface="Arial" panose="020B0604020202020204" pitchFamily="34" charset="0"/>
            </a:endParaRPr>
          </a:p>
          <a:p>
            <a:r>
              <a:rPr lang="it-IT" dirty="0">
                <a:cs typeface="Arial" panose="020B0604020202020204" pitchFamily="34" charset="0"/>
              </a:rPr>
              <a:t>Materiale didattico: moodle2 e </a:t>
            </a:r>
            <a:r>
              <a:rPr lang="it-IT" dirty="0" err="1">
                <a:cs typeface="Arial" panose="020B0604020202020204" pitchFamily="34" charset="0"/>
              </a:rPr>
              <a:t>Ms</a:t>
            </a:r>
            <a:r>
              <a:rPr lang="it-IT" dirty="0">
                <a:cs typeface="Arial" panose="020B0604020202020204" pitchFamily="34" charset="0"/>
              </a:rPr>
              <a:t> Teams (codice </a:t>
            </a:r>
            <a:r>
              <a:rPr lang="it-IT" b="1" dirty="0"/>
              <a:t>s3hfv7m)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35608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0C00E-4F77-6A46-9ED0-53F47A8E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B. </a:t>
            </a:r>
            <a:r>
              <a:rPr lang="it-IT" dirty="0" err="1"/>
              <a:t>Malinowski</a:t>
            </a:r>
            <a:r>
              <a:rPr lang="it-IT" dirty="0"/>
              <a:t>, 1922</a:t>
            </a:r>
            <a:br>
              <a:rPr lang="it-IT" dirty="0"/>
            </a:br>
            <a:r>
              <a:rPr lang="it-IT" dirty="0"/>
              <a:t>osservazione partecipante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F609CAC-D000-2846-85FC-EE4EBB34E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544" y="2224088"/>
            <a:ext cx="5461000" cy="3175000"/>
          </a:xfrm>
        </p:spPr>
      </p:pic>
    </p:spTree>
    <p:extLst>
      <p:ext uri="{BB962C8B-B14F-4D97-AF65-F5344CB8AC3E}">
        <p14:creationId xmlns:p14="http://schemas.microsoft.com/office/powerpoint/2010/main" val="4171810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755A8D2-4230-994E-A97D-82EAF06E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>
                <a:solidFill>
                  <a:srgbClr val="000000"/>
                </a:solidFill>
              </a:rPr>
              <a:t>Metodo Etnografico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0627C6-50BF-6B49-A10C-11396335B69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128684" y="2167385"/>
            <a:ext cx="6571343" cy="385884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it-IT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it-IT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it-IT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it-IT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it-IT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it-IT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it-IT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 typeface="Wingdings" charset="2"/>
              <a:buNone/>
            </a:pPr>
            <a:endParaRPr lang="it-IT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dirty="0">
                <a:latin typeface="Eurostile"/>
              </a:rPr>
              <a:t>Etnografia = raccolta dati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>
                <a:latin typeface="Eurostile"/>
              </a:rPr>
              <a:t>Informazione = interpretazione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dirty="0">
                <a:latin typeface="Eurostile"/>
              </a:rPr>
              <a:t>negoziazione e traduzione di culture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>
              <a:latin typeface="Eurostile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dirty="0">
                <a:latin typeface="Eurostile"/>
              </a:rPr>
              <a:t>Convivere per periodo lungo (</a:t>
            </a:r>
            <a:r>
              <a:rPr lang="it-IT" b="1" dirty="0" err="1">
                <a:latin typeface="Eurostile"/>
              </a:rPr>
              <a:t>perduzione</a:t>
            </a:r>
            <a:r>
              <a:rPr lang="it-IT" dirty="0">
                <a:latin typeface="Eurostile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dirty="0">
                <a:latin typeface="Eurostile"/>
              </a:rPr>
              <a:t>Approccio olistico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dirty="0">
                <a:latin typeface="Eurostile"/>
              </a:rPr>
              <a:t>Lingua locale (</a:t>
            </a:r>
            <a:r>
              <a:rPr lang="it-IT" dirty="0" err="1">
                <a:latin typeface="Eurostile"/>
              </a:rPr>
              <a:t>polilinguismo</a:t>
            </a:r>
            <a:r>
              <a:rPr lang="it-IT" dirty="0">
                <a:latin typeface="Eurostile"/>
              </a:rPr>
              <a:t>), vita quotidiana</a:t>
            </a:r>
          </a:p>
          <a:p>
            <a:pPr marL="0" indent="0">
              <a:lnSpc>
                <a:spcPct val="120000"/>
              </a:lnSpc>
              <a:buNone/>
            </a:pPr>
            <a:endParaRPr lang="it-IT" dirty="0">
              <a:latin typeface="Eurostile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dirty="0">
                <a:solidFill>
                  <a:srgbClr val="FF6600"/>
                </a:solidFill>
                <a:latin typeface="Eurostile"/>
                <a:hlinkClick r:id="rId2"/>
              </a:rPr>
              <a:t>ethnographic method</a:t>
            </a:r>
            <a:endParaRPr lang="it-IT" dirty="0">
              <a:solidFill>
                <a:srgbClr val="FF6600"/>
              </a:solidFill>
              <a:latin typeface="Eurostile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dirty="0">
              <a:solidFill>
                <a:srgbClr val="FF6600"/>
              </a:solidFill>
              <a:latin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55235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Osservazione partecipante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8684" y="2167385"/>
            <a:ext cx="6924646" cy="3288635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Sul campo: elemento partecipativo nei CONTESTI</a:t>
            </a:r>
          </a:p>
          <a:p>
            <a:r>
              <a:rPr lang="it-IT" dirty="0"/>
              <a:t>“mettersi nei loro panni”, traduzione di (micro)culture </a:t>
            </a:r>
          </a:p>
          <a:p>
            <a:r>
              <a:rPr lang="it-IT" dirty="0"/>
              <a:t>Stare ‘dentro’ altre ‘forme di vita’ (</a:t>
            </a:r>
            <a:r>
              <a:rPr lang="it-IT" dirty="0" err="1"/>
              <a:t>L.Wittgenstein</a:t>
            </a:r>
            <a:r>
              <a:rPr lang="it-IT" dirty="0"/>
              <a:t>)</a:t>
            </a:r>
          </a:p>
          <a:p>
            <a:r>
              <a:rPr lang="it-IT" dirty="0"/>
              <a:t>Senza trasformarsi in membro della società osservata</a:t>
            </a:r>
          </a:p>
          <a:p>
            <a:endParaRPr lang="it-IT" dirty="0"/>
          </a:p>
          <a:p>
            <a:pPr>
              <a:buFont typeface="Wingdings" charset="2"/>
              <a:buChar char="§"/>
            </a:pPr>
            <a:r>
              <a:rPr lang="it-IT" sz="2400" dirty="0"/>
              <a:t>Consenso informato (etica professionale)</a:t>
            </a:r>
          </a:p>
          <a:p>
            <a:pPr>
              <a:buFont typeface="Wingdings" charset="2"/>
              <a:buChar char="§"/>
            </a:pPr>
            <a:r>
              <a:rPr lang="it-IT" sz="2400" dirty="0"/>
              <a:t>Tempo + esperienza condivisa/distacco </a:t>
            </a:r>
          </a:p>
        </p:txBody>
      </p:sp>
    </p:spTree>
    <p:extLst>
      <p:ext uri="{BB962C8B-B14F-4D97-AF65-F5344CB8AC3E}">
        <p14:creationId xmlns:p14="http://schemas.microsoft.com/office/powerpoint/2010/main" val="963515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Concetto antropologico </a:t>
            </a:r>
            <a:br>
              <a:rPr lang="en-GB"/>
            </a:br>
            <a:r>
              <a:rPr lang="en-GB"/>
              <a:t>di cultura</a:t>
            </a: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28684" y="2167385"/>
            <a:ext cx="6571343" cy="389189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E.B. </a:t>
            </a:r>
            <a:r>
              <a:rPr lang="en-GB" b="1" dirty="0"/>
              <a:t>Tylor</a:t>
            </a:r>
            <a:r>
              <a:rPr lang="en-GB" dirty="0"/>
              <a:t>, Primitive Culture, 1871 :</a:t>
            </a:r>
          </a:p>
          <a:p>
            <a:pPr marL="0" indent="0">
              <a:buNone/>
            </a:pPr>
            <a:r>
              <a:rPr lang="en-GB" sz="2300" dirty="0"/>
              <a:t>“La </a:t>
            </a:r>
            <a:r>
              <a:rPr lang="en-GB" sz="2300" dirty="0" err="1"/>
              <a:t>cultura</a:t>
            </a:r>
            <a:r>
              <a:rPr lang="en-GB" sz="2300" dirty="0"/>
              <a:t>, o </a:t>
            </a:r>
            <a:r>
              <a:rPr lang="en-GB" sz="2300" dirty="0" err="1"/>
              <a:t>civiltà</a:t>
            </a:r>
            <a:r>
              <a:rPr lang="en-GB" sz="2300" dirty="0"/>
              <a:t>, </a:t>
            </a:r>
            <a:r>
              <a:rPr lang="en-GB" sz="2300" dirty="0" err="1"/>
              <a:t>è</a:t>
            </a:r>
            <a:r>
              <a:rPr lang="en-GB" sz="2300" dirty="0"/>
              <a:t> </a:t>
            </a:r>
            <a:r>
              <a:rPr lang="en-GB" sz="2300" dirty="0" err="1"/>
              <a:t>quell’insieme</a:t>
            </a:r>
            <a:r>
              <a:rPr lang="en-GB" sz="2300" dirty="0"/>
              <a:t> </a:t>
            </a:r>
            <a:r>
              <a:rPr lang="en-GB" sz="2300" dirty="0" err="1"/>
              <a:t>complesso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include la </a:t>
            </a:r>
            <a:r>
              <a:rPr lang="en-GB" sz="2300" dirty="0" err="1"/>
              <a:t>conoscenza</a:t>
            </a:r>
            <a:r>
              <a:rPr lang="en-GB" sz="2300" dirty="0"/>
              <a:t>, le </a:t>
            </a:r>
            <a:r>
              <a:rPr lang="en-GB" sz="2300" dirty="0" err="1"/>
              <a:t>credenze</a:t>
            </a:r>
            <a:r>
              <a:rPr lang="en-GB" sz="2300" dirty="0"/>
              <a:t>, </a:t>
            </a:r>
            <a:r>
              <a:rPr lang="en-GB" sz="2300" dirty="0" err="1"/>
              <a:t>l’arte</a:t>
            </a:r>
            <a:r>
              <a:rPr lang="en-GB" sz="2300" dirty="0"/>
              <a:t>, la morale, </a:t>
            </a:r>
            <a:r>
              <a:rPr lang="en-GB" sz="2300" dirty="0" err="1"/>
              <a:t>il</a:t>
            </a:r>
            <a:r>
              <a:rPr lang="en-GB" sz="2300" dirty="0"/>
              <a:t> </a:t>
            </a:r>
            <a:r>
              <a:rPr lang="en-GB" sz="2300" dirty="0" err="1"/>
              <a:t>diritto</a:t>
            </a:r>
            <a:r>
              <a:rPr lang="en-GB" sz="2300" dirty="0"/>
              <a:t>, </a:t>
            </a:r>
            <a:r>
              <a:rPr lang="en-GB" sz="2300" dirty="0" err="1"/>
              <a:t>il</a:t>
            </a:r>
            <a:r>
              <a:rPr lang="en-GB" sz="2300" dirty="0"/>
              <a:t> costume e </a:t>
            </a:r>
            <a:r>
              <a:rPr lang="en-GB" sz="2300" dirty="0" err="1"/>
              <a:t>qualsiasi</a:t>
            </a:r>
            <a:r>
              <a:rPr lang="en-GB" sz="2300" dirty="0"/>
              <a:t> </a:t>
            </a:r>
            <a:r>
              <a:rPr lang="en-GB" sz="2300" dirty="0" err="1"/>
              <a:t>altra</a:t>
            </a:r>
            <a:r>
              <a:rPr lang="en-GB" sz="2300" dirty="0"/>
              <a:t> </a:t>
            </a:r>
            <a:r>
              <a:rPr lang="en-GB" sz="2300" dirty="0" err="1"/>
              <a:t>capacità</a:t>
            </a:r>
            <a:r>
              <a:rPr lang="en-GB" sz="2300" dirty="0"/>
              <a:t> e </a:t>
            </a:r>
            <a:r>
              <a:rPr lang="en-GB" sz="2300" dirty="0" err="1"/>
              <a:t>abitudine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</a:t>
            </a:r>
            <a:r>
              <a:rPr lang="en-GB" sz="2300" dirty="0" err="1"/>
              <a:t>l’uomo</a:t>
            </a:r>
            <a:r>
              <a:rPr lang="en-GB" sz="2300" dirty="0"/>
              <a:t> </a:t>
            </a:r>
            <a:r>
              <a:rPr lang="en-GB" sz="2300" dirty="0" err="1"/>
              <a:t>acquisisce</a:t>
            </a:r>
            <a:r>
              <a:rPr lang="en-GB" sz="2300" dirty="0"/>
              <a:t> come </a:t>
            </a:r>
            <a:r>
              <a:rPr lang="en-GB" sz="2300" dirty="0" err="1"/>
              <a:t>membro</a:t>
            </a:r>
            <a:r>
              <a:rPr lang="en-GB" sz="2300" dirty="0"/>
              <a:t> di </a:t>
            </a:r>
            <a:r>
              <a:rPr lang="en-GB" sz="2300" dirty="0" err="1"/>
              <a:t>una</a:t>
            </a:r>
            <a:r>
              <a:rPr lang="en-GB" sz="2300" dirty="0"/>
              <a:t> </a:t>
            </a:r>
            <a:r>
              <a:rPr lang="en-GB" sz="2300" dirty="0" err="1"/>
              <a:t>società</a:t>
            </a:r>
            <a:r>
              <a:rPr lang="en-GB" sz="2300" dirty="0"/>
              <a:t>”.</a:t>
            </a:r>
          </a:p>
          <a:p>
            <a:r>
              <a:rPr lang="en-GB" dirty="0"/>
              <a:t>C. </a:t>
            </a:r>
            <a:r>
              <a:rPr lang="en-GB" b="1" dirty="0"/>
              <a:t>Geertz</a:t>
            </a:r>
            <a:r>
              <a:rPr lang="en-GB" dirty="0"/>
              <a:t>, </a:t>
            </a:r>
            <a:r>
              <a:rPr lang="en-GB" dirty="0" err="1"/>
              <a:t>Interpretazione</a:t>
            </a:r>
            <a:r>
              <a:rPr lang="en-GB" dirty="0"/>
              <a:t> di culture, 1973:</a:t>
            </a:r>
          </a:p>
          <a:p>
            <a:pPr marL="0" indent="0">
              <a:buNone/>
            </a:pPr>
            <a:r>
              <a:rPr lang="en-GB" sz="2300" dirty="0"/>
              <a:t>“Le culture… come </a:t>
            </a:r>
            <a:r>
              <a:rPr lang="en-GB" sz="2300" dirty="0" err="1"/>
              <a:t>insiemi</a:t>
            </a:r>
            <a:r>
              <a:rPr lang="en-GB" sz="2300" dirty="0"/>
              <a:t> di </a:t>
            </a:r>
            <a:r>
              <a:rPr lang="en-GB" sz="2300" dirty="0" err="1"/>
              <a:t>meccanismi</a:t>
            </a:r>
            <a:r>
              <a:rPr lang="en-GB" sz="2300" dirty="0"/>
              <a:t> di </a:t>
            </a:r>
            <a:r>
              <a:rPr lang="en-GB" sz="2300" dirty="0" err="1"/>
              <a:t>controllo</a:t>
            </a:r>
            <a:r>
              <a:rPr lang="en-GB" sz="2300" dirty="0"/>
              <a:t> – </a:t>
            </a:r>
            <a:r>
              <a:rPr lang="en-GB" sz="2300" dirty="0" err="1"/>
              <a:t>progetti</a:t>
            </a:r>
            <a:r>
              <a:rPr lang="en-GB" sz="2300" dirty="0"/>
              <a:t>, </a:t>
            </a:r>
            <a:r>
              <a:rPr lang="en-GB" sz="2300" dirty="0" err="1"/>
              <a:t>prescrizioni</a:t>
            </a:r>
            <a:r>
              <a:rPr lang="en-GB" sz="2300" dirty="0"/>
              <a:t>, </a:t>
            </a:r>
            <a:r>
              <a:rPr lang="en-GB" sz="2300" dirty="0" err="1"/>
              <a:t>regole</a:t>
            </a:r>
            <a:r>
              <a:rPr lang="en-GB" sz="2300" dirty="0"/>
              <a:t>, </a:t>
            </a:r>
            <a:r>
              <a:rPr lang="en-GB" sz="2300" dirty="0" err="1"/>
              <a:t>istruzioni</a:t>
            </a:r>
            <a:r>
              <a:rPr lang="en-GB" sz="2300" dirty="0"/>
              <a:t> – per </a:t>
            </a:r>
            <a:r>
              <a:rPr lang="en-GB" sz="2300" dirty="0" err="1"/>
              <a:t>dirigere</a:t>
            </a:r>
            <a:r>
              <a:rPr lang="en-GB" sz="2300" dirty="0"/>
              <a:t> </a:t>
            </a:r>
            <a:r>
              <a:rPr lang="en-GB" sz="2300" dirty="0" err="1"/>
              <a:t>il</a:t>
            </a:r>
            <a:r>
              <a:rPr lang="en-GB" sz="2300" dirty="0"/>
              <a:t> </a:t>
            </a:r>
            <a:r>
              <a:rPr lang="en-GB" sz="2300" dirty="0" err="1"/>
              <a:t>comportamento</a:t>
            </a:r>
            <a:r>
              <a:rPr lang="en-GB" sz="2300" dirty="0"/>
              <a:t>”</a:t>
            </a:r>
          </a:p>
          <a:p>
            <a:r>
              <a:rPr lang="en-GB" dirty="0"/>
              <a:t>U. </a:t>
            </a:r>
            <a:r>
              <a:rPr lang="en-GB" b="1" dirty="0" err="1"/>
              <a:t>Hannerz</a:t>
            </a:r>
            <a:r>
              <a:rPr lang="en-GB" dirty="0"/>
              <a:t>, </a:t>
            </a:r>
            <a:r>
              <a:rPr lang="en-GB" dirty="0" err="1"/>
              <a:t>Esplorare</a:t>
            </a:r>
            <a:r>
              <a:rPr lang="en-GB" dirty="0"/>
              <a:t> la </a:t>
            </a:r>
            <a:r>
              <a:rPr lang="en-GB" dirty="0" err="1"/>
              <a:t>città</a:t>
            </a:r>
            <a:r>
              <a:rPr lang="en-GB" dirty="0"/>
              <a:t>,  1992: </a:t>
            </a:r>
          </a:p>
          <a:p>
            <a:pPr marL="0" indent="0">
              <a:buNone/>
            </a:pPr>
            <a:r>
              <a:rPr lang="en-GB" sz="2300" dirty="0"/>
              <a:t>“Una </a:t>
            </a:r>
            <a:r>
              <a:rPr lang="en-GB" sz="2300" dirty="0" err="1"/>
              <a:t>cultura</a:t>
            </a:r>
            <a:r>
              <a:rPr lang="en-GB" sz="2300" dirty="0"/>
              <a:t> </a:t>
            </a:r>
            <a:r>
              <a:rPr lang="en-GB" sz="2300" dirty="0" err="1"/>
              <a:t>è</a:t>
            </a:r>
            <a:r>
              <a:rPr lang="en-GB" sz="2300" dirty="0"/>
              <a:t> </a:t>
            </a:r>
            <a:r>
              <a:rPr lang="en-GB" sz="2300" dirty="0" err="1"/>
              <a:t>una</a:t>
            </a:r>
            <a:r>
              <a:rPr lang="en-GB" sz="2300" dirty="0"/>
              <a:t> </a:t>
            </a:r>
            <a:r>
              <a:rPr lang="en-GB" sz="2300" dirty="0" err="1"/>
              <a:t>struttura</a:t>
            </a:r>
            <a:r>
              <a:rPr lang="en-GB" sz="2300" dirty="0"/>
              <a:t> di </a:t>
            </a:r>
            <a:r>
              <a:rPr lang="en-GB" sz="2300" dirty="0" err="1"/>
              <a:t>significato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</a:t>
            </a:r>
            <a:r>
              <a:rPr lang="en-GB" sz="2300" dirty="0" err="1"/>
              <a:t>viaggia</a:t>
            </a:r>
            <a:r>
              <a:rPr lang="en-GB" sz="2300" dirty="0"/>
              <a:t> </a:t>
            </a:r>
            <a:r>
              <a:rPr lang="en-GB" sz="2300" dirty="0" err="1"/>
              <a:t>su</a:t>
            </a:r>
            <a:r>
              <a:rPr lang="en-GB" sz="2300" dirty="0"/>
              <a:t> </a:t>
            </a:r>
            <a:r>
              <a:rPr lang="en-GB" sz="2300" dirty="0" err="1"/>
              <a:t>reti</a:t>
            </a:r>
            <a:r>
              <a:rPr lang="en-GB" sz="2300" dirty="0"/>
              <a:t> di </a:t>
            </a:r>
            <a:r>
              <a:rPr lang="en-GB" sz="2300" dirty="0" err="1"/>
              <a:t>comunicazione</a:t>
            </a:r>
            <a:r>
              <a:rPr lang="en-GB" sz="2300" dirty="0"/>
              <a:t> non </a:t>
            </a:r>
            <a:r>
              <a:rPr lang="en-GB" sz="2300" dirty="0" err="1"/>
              <a:t>localizzate</a:t>
            </a:r>
            <a:r>
              <a:rPr lang="en-GB" sz="2300" dirty="0"/>
              <a:t> in </a:t>
            </a:r>
            <a:r>
              <a:rPr lang="en-GB" sz="2300" dirty="0" err="1"/>
              <a:t>singoli</a:t>
            </a:r>
            <a:r>
              <a:rPr lang="en-GB" sz="2300" dirty="0"/>
              <a:t> </a:t>
            </a:r>
            <a:r>
              <a:rPr lang="en-GB" sz="2300" dirty="0" err="1"/>
              <a:t>territori</a:t>
            </a:r>
            <a:r>
              <a:rPr lang="en-GB" sz="2300" dirty="0"/>
              <a:t>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1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780520266025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11073" r="-11073"/>
          <a:stretch>
            <a:fillRect/>
          </a:stretch>
        </p:blipFill>
        <p:spPr bwMode="auto">
          <a:xfrm>
            <a:off x="-454408" y="0"/>
            <a:ext cx="54356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BIETTI - Foto 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8471" y="0"/>
            <a:ext cx="4437062" cy="57912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981192" y="5955268"/>
            <a:ext cx="4318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J</a:t>
            </a:r>
            <a:r>
              <a:rPr lang="it-IT" dirty="0"/>
              <a:t>. Clifford, G. Marcus, 1986</a:t>
            </a:r>
          </a:p>
          <a:p>
            <a:r>
              <a:rPr lang="it-IT" dirty="0"/>
              <a:t>C. </a:t>
            </a:r>
            <a:r>
              <a:rPr lang="it-IT" dirty="0" err="1"/>
              <a:t>Geertz</a:t>
            </a:r>
            <a:r>
              <a:rPr lang="it-IT" dirty="0"/>
              <a:t> 1998: Antropologia interpretativa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urrealismo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6" y="0"/>
            <a:ext cx="3009104" cy="2016252"/>
          </a:xfrm>
          <a:prstGeom prst="rect">
            <a:avLst/>
          </a:prstGeom>
        </p:spPr>
      </p:pic>
      <p:pic>
        <p:nvPicPr>
          <p:cNvPr id="3" name="Immagine 2" descr="the-human-condition-193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62" y="0"/>
            <a:ext cx="5067713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0212" y="2208825"/>
            <a:ext cx="1641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Surrealismo</a:t>
            </a:r>
          </a:p>
          <a:p>
            <a:r>
              <a:rPr lang="it-IT" dirty="0"/>
              <a:t>Etnografico</a:t>
            </a:r>
          </a:p>
          <a:p>
            <a:endParaRPr lang="it-IT" dirty="0"/>
          </a:p>
          <a:p>
            <a:r>
              <a:rPr lang="it-IT" dirty="0"/>
              <a:t>SVOLTA RIFLESSIVA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9210" y="4401451"/>
            <a:ext cx="33660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Antropologia come specchio:</a:t>
            </a:r>
          </a:p>
          <a:p>
            <a:r>
              <a:rPr lang="it-IT" dirty="0"/>
              <a:t>Osservare noi stessi attraverso lo sguardo degli altri (C. </a:t>
            </a:r>
            <a:r>
              <a:rPr lang="it-IT" dirty="0" err="1"/>
              <a:t>Kluckhohn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Vedere noi stessi come gli altri ci vedono (C. </a:t>
            </a:r>
            <a:r>
              <a:rPr lang="it-IT" dirty="0" err="1"/>
              <a:t>Geertz</a:t>
            </a:r>
            <a:r>
              <a:rPr lang="it-IT"/>
              <a:t>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20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6642" y="357083"/>
            <a:ext cx="6571343" cy="1049235"/>
          </a:xfrm>
        </p:spPr>
        <p:txBody>
          <a:bodyPr/>
          <a:lstStyle/>
          <a:p>
            <a:r>
              <a:rPr lang="it-IT" dirty="0"/>
              <a:t>Clifford </a:t>
            </a:r>
            <a:r>
              <a:rPr lang="it-IT" dirty="0" err="1"/>
              <a:t>Geertz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la cultura si basa su simboli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21467" y="1649617"/>
            <a:ext cx="8053137" cy="4368800"/>
          </a:xfrm>
        </p:spPr>
        <p:txBody>
          <a:bodyPr>
            <a:normAutofit fontScale="92500"/>
          </a:bodyPr>
          <a:lstStyle/>
          <a:p>
            <a:r>
              <a:rPr lang="it-IT" dirty="0"/>
              <a:t>con la sua opera “L’interpretazione di culture“. La sua visione ha rinforzato l’</a:t>
            </a:r>
            <a:r>
              <a:rPr lang="it-IT" dirty="0">
                <a:hlinkClick r:id="rId2"/>
              </a:rPr>
              <a:t>efficacia</a:t>
            </a:r>
            <a:r>
              <a:rPr lang="it-IT" dirty="0"/>
              <a:t> euristica e concettuale dello studio della cultura e si è imposta per molto tempo come la modalità più appropriata, mettendo al bando l’etnocentrismo. </a:t>
            </a:r>
          </a:p>
          <a:p>
            <a:r>
              <a:rPr lang="it-IT" dirty="0"/>
              <a:t>L’antropologia non poteva considerare la cultura come un dato oggettivo in cui l’osservazione e la semplice esperienza era sufficiente nella comprensione dei molteplici aspetti di culture complesse; tale comprensione doveva passare tramite un approccio più </a:t>
            </a:r>
            <a:r>
              <a:rPr lang="it-IT" dirty="0">
                <a:hlinkClick r:id="rId3"/>
              </a:rPr>
              <a:t>ermeneutico</a:t>
            </a:r>
            <a:r>
              <a:rPr lang="it-IT" dirty="0"/>
              <a:t>, più riflessivo e contestuale, risultato delle relazioni soggettive e delle interazioni sociali tra antropologo e oggetto di studio ma che non per questo non aveva una validità conoscitiva.</a:t>
            </a:r>
          </a:p>
        </p:txBody>
      </p:sp>
    </p:spTree>
    <p:extLst>
      <p:ext uri="{BB962C8B-B14F-4D97-AF65-F5344CB8AC3E}">
        <p14:creationId xmlns:p14="http://schemas.microsoft.com/office/powerpoint/2010/main" val="38004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Thick description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7924800" cy="436880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«L’uomo è immerso in una ragnatela di significati». La cultura è un sistema di simboli e di significati e pertanto </a:t>
            </a:r>
          </a:p>
          <a:p>
            <a:r>
              <a:rPr lang="it-IT" dirty="0"/>
              <a:t>«Le forme cultuali si possono trattare come dei testi. Il vero principio guida è che le società come le vite umane contengono la propria interpretazione. Si deve solo imparare a come </a:t>
            </a:r>
            <a:r>
              <a:rPr lang="it-IT"/>
              <a:t>averne accesso». </a:t>
            </a:r>
            <a:endParaRPr lang="it-IT" dirty="0"/>
          </a:p>
          <a:p>
            <a:r>
              <a:rPr lang="it-IT" dirty="0"/>
              <a:t>Un gesto banale, come ad esempio strizzare l’occhio, non può essere compreso senza fare riferimento ai significati che può assumere secondo le circostanze. La ricostruzione del senso, quindi, passa per </a:t>
            </a:r>
            <a:r>
              <a:rPr lang="it-IT" dirty="0" err="1"/>
              <a:t>Geertz</a:t>
            </a:r>
            <a:r>
              <a:rPr lang="it-IT" dirty="0"/>
              <a:t> attraverso la “</a:t>
            </a:r>
            <a:r>
              <a:rPr lang="it-IT" dirty="0" err="1"/>
              <a:t>thick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“, per cui “l’antropologo si sforza di leggere (la cultura) sopra le spalle di quelli cui appartiene di </a:t>
            </a:r>
            <a:r>
              <a:rPr lang="it-IT" dirty="0">
                <a:hlinkClick r:id="rId2"/>
              </a:rPr>
              <a:t>diritto</a:t>
            </a:r>
            <a:r>
              <a:rPr lang="it-IT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37483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title"/>
          </p:nvPr>
        </p:nvSpPr>
        <p:spPr>
          <a:xfrm>
            <a:off x="1160215" y="172592"/>
            <a:ext cx="6571343" cy="1049235"/>
          </a:xfrm>
        </p:spPr>
        <p:txBody>
          <a:bodyPr/>
          <a:lstStyle/>
          <a:p>
            <a:r>
              <a:rPr lang="it-IT" dirty="0"/>
              <a:t>Cultura </a:t>
            </a:r>
          </a:p>
        </p:txBody>
      </p:sp>
      <p:sp>
        <p:nvSpPr>
          <p:cNvPr id="27651" name="Rectangle 9"/>
          <p:cNvSpPr>
            <a:spLocks noGrp="1" noChangeArrowheads="1"/>
          </p:cNvSpPr>
          <p:nvPr>
            <p:ph idx="1"/>
          </p:nvPr>
        </p:nvSpPr>
        <p:spPr>
          <a:xfrm>
            <a:off x="1160215" y="990600"/>
            <a:ext cx="6721643" cy="5021179"/>
          </a:xfrm>
        </p:spPr>
        <p:txBody>
          <a:bodyPr>
            <a:normAutofit/>
          </a:bodyPr>
          <a:lstStyle/>
          <a:p>
            <a:r>
              <a:rPr lang="it-IT" dirty="0"/>
              <a:t>cultura come complesso di </a:t>
            </a:r>
            <a:r>
              <a:rPr lang="it-IT" b="1" dirty="0"/>
              <a:t>modelli</a:t>
            </a:r>
            <a:r>
              <a:rPr lang="it-IT" dirty="0"/>
              <a:t> (idee, simboli, azioni, disposizioni)  </a:t>
            </a:r>
            <a:r>
              <a:rPr lang="it-IT" b="1" dirty="0"/>
              <a:t>per  e  di…</a:t>
            </a:r>
          </a:p>
          <a:p>
            <a:r>
              <a:rPr lang="it-IT" dirty="0"/>
              <a:t>è </a:t>
            </a:r>
            <a:r>
              <a:rPr lang="it-IT" b="1" dirty="0"/>
              <a:t>appresa</a:t>
            </a:r>
            <a:r>
              <a:rPr lang="it-IT" dirty="0"/>
              <a:t> (INCULTURAZIONE)</a:t>
            </a:r>
          </a:p>
          <a:p>
            <a:r>
              <a:rPr lang="it-IT" b="1" dirty="0"/>
              <a:t>operativa</a:t>
            </a:r>
            <a:r>
              <a:rPr lang="it-IT" dirty="0"/>
              <a:t> (habitus)</a:t>
            </a:r>
          </a:p>
          <a:p>
            <a:r>
              <a:rPr lang="it-IT" dirty="0"/>
              <a:t>selettiva e dinamica</a:t>
            </a:r>
          </a:p>
          <a:p>
            <a:r>
              <a:rPr lang="it-IT" dirty="0"/>
              <a:t>differenziata e </a:t>
            </a:r>
            <a:r>
              <a:rPr lang="it-IT" b="1" dirty="0"/>
              <a:t>stratificata</a:t>
            </a:r>
            <a:r>
              <a:rPr lang="it-IT" dirty="0"/>
              <a:t> (dislivelli interni, età, genere, classi, etnie, potere, controllo)</a:t>
            </a:r>
          </a:p>
          <a:p>
            <a:r>
              <a:rPr lang="it-IT" b="1" dirty="0"/>
              <a:t>simbolica</a:t>
            </a:r>
            <a:r>
              <a:rPr lang="it-IT" dirty="0"/>
              <a:t> e </a:t>
            </a:r>
            <a:r>
              <a:rPr lang="it-IT" b="1" dirty="0"/>
              <a:t>condivisa</a:t>
            </a:r>
            <a:r>
              <a:rPr lang="it-IT" dirty="0"/>
              <a:t> (universalità semantica e produttività infinita)</a:t>
            </a:r>
          </a:p>
          <a:p>
            <a:r>
              <a:rPr lang="it-IT" dirty="0"/>
              <a:t>olistica</a:t>
            </a:r>
          </a:p>
          <a:p>
            <a:r>
              <a:rPr lang="it-IT" dirty="0"/>
              <a:t>porosa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45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C7E7C-E573-5143-8B6D-8E70635D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Culture = Processi </a:t>
            </a:r>
            <a:br>
              <a:rPr lang="it-IT" dirty="0"/>
            </a:br>
            <a:r>
              <a:rPr lang="it-IT" dirty="0"/>
              <a:t>(prassi + agency)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202A08-81DB-6747-A7DE-3E2C1788E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7" y="2133600"/>
            <a:ext cx="7443537" cy="3777622"/>
          </a:xfrm>
        </p:spPr>
        <p:txBody>
          <a:bodyPr/>
          <a:lstStyle/>
          <a:p>
            <a:r>
              <a:rPr lang="it-IT" dirty="0"/>
              <a:t>Non sono STRUTTURE, né entità fisse</a:t>
            </a:r>
          </a:p>
          <a:p>
            <a:r>
              <a:rPr lang="it-IT" dirty="0"/>
              <a:t>Si basano su modelli ideali e reali (e contestuali) che costruiscono significati pubblici negoziati dagli individui </a:t>
            </a:r>
          </a:p>
          <a:p>
            <a:r>
              <a:rPr lang="it-IT" dirty="0"/>
              <a:t>Valori + prassi quotidiane</a:t>
            </a:r>
          </a:p>
          <a:p>
            <a:r>
              <a:rPr lang="it-IT" dirty="0"/>
              <a:t>Si trasferiscono per </a:t>
            </a:r>
          </a:p>
          <a:p>
            <a:pPr lvl="1"/>
            <a:r>
              <a:rPr lang="it-IT" b="1" dirty="0"/>
              <a:t>INCULTURAZIONE</a:t>
            </a:r>
            <a:r>
              <a:rPr lang="it-IT" dirty="0"/>
              <a:t> (transgenerazionale)</a:t>
            </a:r>
          </a:p>
          <a:p>
            <a:pPr lvl="1"/>
            <a:r>
              <a:rPr lang="it-IT" b="1" dirty="0"/>
              <a:t>ACCULTURAZIONE</a:t>
            </a:r>
            <a:r>
              <a:rPr lang="it-IT" dirty="0"/>
              <a:t> (es. pidgin </a:t>
            </a:r>
            <a:r>
              <a:rPr lang="it-IT" dirty="0" err="1"/>
              <a:t>english</a:t>
            </a:r>
            <a:r>
              <a:rPr lang="it-IT" dirty="0"/>
              <a:t>)</a:t>
            </a:r>
          </a:p>
          <a:p>
            <a:pPr lvl="1"/>
            <a:r>
              <a:rPr lang="it-IT" b="1" dirty="0"/>
              <a:t>DIFFUSIONE</a:t>
            </a:r>
            <a:r>
              <a:rPr lang="it-IT" dirty="0"/>
              <a:t> (diretta/forzata/indiretta)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89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43BA1-AEF3-D543-AACF-D1608FB9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b="1" dirty="0"/>
              <a:t>PROGRAMMA DEL CORSO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BFB73-3F8C-0B41-806E-D378DE6BC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230" y="2005407"/>
            <a:ext cx="7425370" cy="4119972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>
                <a:cs typeface="Arial" panose="020B0604020202020204" pitchFamily="34" charset="0"/>
              </a:rPr>
              <a:t>Il corso fornisce </a:t>
            </a:r>
            <a:r>
              <a:rPr lang="it-IT" b="1" dirty="0">
                <a:cs typeface="Arial" panose="020B0604020202020204" pitchFamily="34" charset="0"/>
              </a:rPr>
              <a:t>le basi di antropologia culturale </a:t>
            </a:r>
            <a:r>
              <a:rPr lang="it-IT" dirty="0">
                <a:cs typeface="Arial" panose="020B0604020202020204" pitchFamily="34" charset="0"/>
              </a:rPr>
              <a:t>da utilizzare in ambienti scolastici ed educativi per comprendere le </a:t>
            </a:r>
            <a:r>
              <a:rPr lang="it-IT" b="1" dirty="0">
                <a:cs typeface="Arial" panose="020B0604020202020204" pitchFamily="34" charset="0"/>
              </a:rPr>
              <a:t>diversità culturali</a:t>
            </a:r>
            <a:r>
              <a:rPr lang="it-IT" dirty="0">
                <a:cs typeface="Arial" panose="020B0604020202020204" pitchFamily="34" charset="0"/>
              </a:rPr>
              <a:t>, saper interpretare le dinamiche socio-culturali in </a:t>
            </a:r>
            <a:r>
              <a:rPr lang="it-IT" b="1" dirty="0">
                <a:cs typeface="Arial" panose="020B0604020202020204" pitchFamily="34" charset="0"/>
              </a:rPr>
              <a:t>contesti eterogenei</a:t>
            </a:r>
            <a:r>
              <a:rPr lang="it-IT" dirty="0">
                <a:cs typeface="Arial" panose="020B0604020202020204" pitchFamily="34" charset="0"/>
              </a:rPr>
              <a:t>, le modalità di costruzione identitaria e del senso di  appartenenza. </a:t>
            </a:r>
          </a:p>
          <a:p>
            <a:r>
              <a:rPr lang="it-IT" dirty="0">
                <a:cs typeface="Arial" panose="020B0604020202020204" pitchFamily="34" charset="0"/>
              </a:rPr>
              <a:t>Obiettivo è costruire con gli insegnanti </a:t>
            </a:r>
            <a:r>
              <a:rPr lang="it-IT" b="1" dirty="0">
                <a:cs typeface="Arial" panose="020B0604020202020204" pitchFamily="34" charset="0"/>
              </a:rPr>
              <a:t>metodologie e pratiche relazionali</a:t>
            </a:r>
            <a:r>
              <a:rPr lang="it-IT" dirty="0">
                <a:cs typeface="Arial" panose="020B0604020202020204" pitchFamily="34" charset="0"/>
              </a:rPr>
              <a:t> che favoriscano la realizzazione di ambienti sociali ed educativi caratterizzati dal </a:t>
            </a:r>
            <a:r>
              <a:rPr lang="it-IT" b="1" dirty="0">
                <a:cs typeface="Arial" panose="020B0604020202020204" pitchFamily="34" charset="0"/>
              </a:rPr>
              <a:t>rispetto per l’alterità, dall’</a:t>
            </a:r>
            <a:r>
              <a:rPr lang="it-IT" b="1" dirty="0" err="1">
                <a:cs typeface="Arial" panose="020B0604020202020204" pitchFamily="34" charset="0"/>
              </a:rPr>
              <a:t>inclusività</a:t>
            </a:r>
            <a:r>
              <a:rPr lang="it-IT" b="1" dirty="0">
                <a:cs typeface="Arial" panose="020B0604020202020204" pitchFamily="34" charset="0"/>
              </a:rPr>
              <a:t> e da una comunicazione non razzista</a:t>
            </a:r>
            <a:r>
              <a:rPr lang="it-IT" dirty="0">
                <a:cs typeface="Arial" panose="020B0604020202020204" pitchFamily="34" charset="0"/>
              </a:rPr>
              <a:t>, che eviti rigide categorizzazioni e semplificazioni culturali, a partire dalle differenze di genere, generazione, classe sociale, appartenenza religiosa, nazionalità ecc. </a:t>
            </a:r>
          </a:p>
          <a:p>
            <a:r>
              <a:rPr lang="it-IT" dirty="0">
                <a:cs typeface="Arial" panose="020B0604020202020204" pitchFamily="34" charset="0"/>
              </a:rPr>
              <a:t>Verranno trasmesse conoscenze relative ai </a:t>
            </a:r>
            <a:r>
              <a:rPr lang="it-IT" b="1" dirty="0">
                <a:cs typeface="Arial" panose="020B0604020202020204" pitchFamily="34" charset="0"/>
              </a:rPr>
              <a:t>processi migratori, alla globalizzazion</a:t>
            </a:r>
            <a:r>
              <a:rPr lang="it-IT" dirty="0">
                <a:cs typeface="Arial" panose="020B0604020202020204" pitchFamily="34" charset="0"/>
              </a:rPr>
              <a:t>e e alle reti digitali per comprendere il background migratorio, le eventuali differenze di natura antropologica e culturale al fine di </a:t>
            </a:r>
            <a:r>
              <a:rPr lang="it-IT" b="1" dirty="0">
                <a:cs typeface="Arial" panose="020B0604020202020204" pitchFamily="34" charset="0"/>
              </a:rPr>
              <a:t>contrastare la dispersione scolastica </a:t>
            </a:r>
            <a:r>
              <a:rPr lang="it-IT" dirty="0">
                <a:cs typeface="Arial" panose="020B0604020202020204" pitchFamily="34" charset="0"/>
              </a:rPr>
              <a:t>e per costruire un sistema scolastico in grado di recepire la </a:t>
            </a:r>
            <a:r>
              <a:rPr lang="it-IT" b="1" dirty="0">
                <a:cs typeface="Arial" panose="020B0604020202020204" pitchFamily="34" charset="0"/>
              </a:rPr>
              <a:t>pluralità come valore</a:t>
            </a:r>
            <a:r>
              <a:rPr lang="it-IT" dirty="0">
                <a:cs typeface="Arial" panose="020B0604020202020204" pitchFamily="34" charset="0"/>
              </a:rPr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0682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Antropologia: versante applicativo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Post colonialismo </a:t>
            </a:r>
          </a:p>
          <a:p>
            <a:r>
              <a:rPr lang="it-IT" dirty="0"/>
              <a:t>Lotta al razzismo (post 1938: Manifesto della razza)</a:t>
            </a:r>
          </a:p>
          <a:p>
            <a:r>
              <a:rPr lang="it-IT" dirty="0"/>
              <a:t>Servizi scolastici, sociali, educativi, giuridici</a:t>
            </a:r>
          </a:p>
          <a:p>
            <a:r>
              <a:rPr lang="it-IT" dirty="0"/>
              <a:t>Traduzione e interpretazione di modelli di:</a:t>
            </a:r>
          </a:p>
          <a:p>
            <a:pPr lvl="1">
              <a:buFont typeface="Wingdings" charset="2"/>
              <a:buChar char="ü"/>
            </a:pPr>
            <a:r>
              <a:rPr lang="it-IT" dirty="0"/>
              <a:t>Corpo/salute/malattia</a:t>
            </a:r>
          </a:p>
          <a:p>
            <a:pPr lvl="1">
              <a:buFont typeface="Wingdings" charset="2"/>
              <a:buChar char="ü"/>
            </a:pPr>
            <a:r>
              <a:rPr lang="it-IT" dirty="0"/>
              <a:t>Educazione, parentela </a:t>
            </a:r>
          </a:p>
          <a:p>
            <a:pPr lvl="1">
              <a:buFont typeface="Wingdings" charset="2"/>
              <a:buChar char="ü"/>
            </a:pPr>
            <a:r>
              <a:rPr lang="it-IT" dirty="0"/>
              <a:t>Diritto familiare, privato, pubblico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40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E820A3-5134-E243-A737-D3A947DB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Contenuti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B8B287-0A79-DC46-81D2-3CB5392A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63" y="1608463"/>
            <a:ext cx="7899093" cy="428556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it-IT" b="1" dirty="0"/>
              <a:t>La nozione di cultura in senso antropologico</a:t>
            </a:r>
            <a:r>
              <a:rPr lang="it-IT" dirty="0"/>
              <a:t>, indagata nel suo più ampio senso etnografico, negli aspetti dinamici processuali, nelle componenti materiali, relazionali e virtuali. </a:t>
            </a:r>
          </a:p>
          <a:p>
            <a:pPr marL="457200" indent="-457200">
              <a:buAutoNum type="arabicParenR"/>
            </a:pPr>
            <a:r>
              <a:rPr lang="it-IT" dirty="0"/>
              <a:t>Gli aspetti culturali riguardanti </a:t>
            </a:r>
            <a:r>
              <a:rPr lang="it-IT" b="1" dirty="0"/>
              <a:t>razzismo, migrazioni, integrazione e coesione sociale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it-IT" dirty="0"/>
              <a:t>La </a:t>
            </a:r>
            <a:r>
              <a:rPr lang="it-IT" b="1" dirty="0"/>
              <a:t>diversità culturale </a:t>
            </a:r>
            <a:r>
              <a:rPr lang="it-IT" dirty="0"/>
              <a:t>nelle </a:t>
            </a:r>
            <a:r>
              <a:rPr lang="it-IT" b="1" dirty="0"/>
              <a:t>pratiche</a:t>
            </a:r>
            <a:r>
              <a:rPr lang="it-IT" dirty="0"/>
              <a:t>, negli immaginari e nei diversi modi, culturalmente determinati, di pensare, conoscere e categorizzare la realtà.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it-IT" dirty="0"/>
              <a:t>Tematiche utili al fine di garantire il riconoscimento delle differenze e </a:t>
            </a:r>
            <a:r>
              <a:rPr lang="it-IT" b="1" dirty="0"/>
              <a:t>l’inclusione sociale 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it-IT" dirty="0"/>
              <a:t>Nozioni di base finalizzate all’apprendimento del metodo etnografico e della ricerca-azione</a:t>
            </a:r>
            <a:r>
              <a:rPr lang="it-IT" b="1" dirty="0"/>
              <a:t>. L'etnografia </a:t>
            </a:r>
            <a:r>
              <a:rPr lang="it-IT" dirty="0"/>
              <a:t>come risorsa per una didattica riflessiva </a:t>
            </a:r>
          </a:p>
          <a:p>
            <a:pPr marL="457200" indent="-457200">
              <a:buAutoNum type="arabicParenR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679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7C7866-C988-5040-8849-CE16EDE2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formativi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22FE1-4E35-9844-B657-4F374E8C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13" y="1641512"/>
            <a:ext cx="7678757" cy="4605051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essere in grado di applicare con </a:t>
            </a:r>
            <a:r>
              <a:rPr lang="it-IT" b="1" dirty="0"/>
              <a:t>riflessività</a:t>
            </a:r>
            <a:r>
              <a:rPr lang="it-IT" dirty="0"/>
              <a:t> critica i fondamenti dell’antropologia culturale, utilizzando </a:t>
            </a:r>
            <a:r>
              <a:rPr lang="it-IT" b="1" dirty="0"/>
              <a:t>metodi e tecniche</a:t>
            </a:r>
            <a:r>
              <a:rPr lang="it-IT" dirty="0"/>
              <a:t> per </a:t>
            </a:r>
            <a:r>
              <a:rPr lang="it-IT" b="1" dirty="0"/>
              <a:t>contrastare i fenomeni dell’esclusione e della disuguaglianza</a:t>
            </a:r>
            <a:r>
              <a:rPr lang="it-IT" dirty="0"/>
              <a:t>.</a:t>
            </a:r>
          </a:p>
          <a:p>
            <a:r>
              <a:rPr lang="it-IT" dirty="0"/>
              <a:t>conoscere i </a:t>
            </a:r>
            <a:r>
              <a:rPr lang="it-IT" b="1" dirty="0"/>
              <a:t>processi migratori transnazionali, globalizzazione  e società della conoscenza </a:t>
            </a:r>
            <a:r>
              <a:rPr lang="it-IT" dirty="0"/>
              <a:t>al fine creare strategie specifiche di comunicazione, interpretazione e mediazione transculturali, senza riduzionismi.</a:t>
            </a:r>
          </a:p>
          <a:p>
            <a:r>
              <a:rPr lang="it-IT" dirty="0"/>
              <a:t>sviluppare competenze relative all'etnografia dell'organizzazione scolastica, ai modelli di analisi dei processi culturali e istituzionali (</a:t>
            </a:r>
            <a:r>
              <a:rPr lang="it-IT" b="1" dirty="0" err="1"/>
              <a:t>schooling</a:t>
            </a:r>
            <a:r>
              <a:rPr lang="it-IT" dirty="0"/>
              <a:t>) per orientarsi e orientare gli allievi nella complessità del sistema organizzativo e istituzionale scolastico;</a:t>
            </a:r>
          </a:p>
          <a:p>
            <a:r>
              <a:rPr lang="it-IT" dirty="0"/>
              <a:t>acquisire una </a:t>
            </a:r>
            <a:r>
              <a:rPr lang="it-IT" b="1" dirty="0"/>
              <a:t>prospettiva etnografica legata di osservazione partecipante sul campo </a:t>
            </a:r>
            <a:r>
              <a:rPr lang="it-IT" dirty="0"/>
              <a:t>e alla ricerca azione  come metodo di contrasto e prevenzione della dispersione scolastica.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470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E98677-7653-2C4D-BDD4-1D6B9F0A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BIBLIOGRAFIA comune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27D2C7-1B32-1A47-9CF5-09C94B390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836" y="1836879"/>
            <a:ext cx="7089899" cy="418934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it-IT" dirty="0" err="1"/>
              <a:t>Tassan</a:t>
            </a:r>
            <a:r>
              <a:rPr lang="it-IT" dirty="0"/>
              <a:t> Manuela, </a:t>
            </a:r>
            <a:r>
              <a:rPr lang="it-IT" i="1" dirty="0"/>
              <a:t>Antropologia per insegnare. Diversità culturale e processi educativi</a:t>
            </a:r>
            <a:r>
              <a:rPr lang="it-IT" dirty="0"/>
              <a:t>, Zanichelli, Bologna 2020. </a:t>
            </a:r>
          </a:p>
          <a:p>
            <a:pPr marL="0" lvl="0" indent="0">
              <a:buNone/>
            </a:pPr>
            <a:r>
              <a:rPr lang="it-IT" dirty="0"/>
              <a:t>Più un testo a scelta tra: </a:t>
            </a:r>
          </a:p>
          <a:p>
            <a:r>
              <a:rPr lang="it-IT" dirty="0"/>
              <a:t>S. </a:t>
            </a:r>
            <a:r>
              <a:rPr lang="it-IT" dirty="0" err="1"/>
              <a:t>Benadusi</a:t>
            </a:r>
            <a:r>
              <a:rPr lang="it-IT" dirty="0"/>
              <a:t>, </a:t>
            </a:r>
            <a:r>
              <a:rPr lang="it-IT" i="1" dirty="0"/>
              <a:t>La scuola in pratica. Prospettive antropologiche sull’educazione</a:t>
            </a:r>
            <a:r>
              <a:rPr lang="it-IT" dirty="0"/>
              <a:t>, </a:t>
            </a:r>
            <a:r>
              <a:rPr lang="it-IT" dirty="0" err="1"/>
              <a:t>EditPress</a:t>
            </a:r>
            <a:r>
              <a:rPr lang="it-IT" dirty="0"/>
              <a:t>, Firenze 2017.</a:t>
            </a:r>
          </a:p>
          <a:p>
            <a:r>
              <a:rPr lang="it-IT" dirty="0" err="1"/>
              <a:t>R</a:t>
            </a:r>
            <a:r>
              <a:rPr lang="it-IT" dirty="0"/>
              <a:t>. Bonetti, </a:t>
            </a:r>
            <a:r>
              <a:rPr lang="it-IT" i="1" dirty="0"/>
              <a:t>Etnografie in bottiglia. Apprendere per relazioni nei contesti educativi</a:t>
            </a:r>
            <a:r>
              <a:rPr lang="it-IT" dirty="0"/>
              <a:t>, </a:t>
            </a:r>
            <a:r>
              <a:rPr lang="it-IT" dirty="0" err="1"/>
              <a:t>Meltemi</a:t>
            </a:r>
            <a:r>
              <a:rPr lang="it-IT" dirty="0"/>
              <a:t>, Milano 2019.</a:t>
            </a:r>
          </a:p>
          <a:p>
            <a:r>
              <a:rPr lang="it-IT" dirty="0"/>
              <a:t>T. </a:t>
            </a:r>
            <a:r>
              <a:rPr lang="it-IT" dirty="0" err="1"/>
              <a:t>Ingold</a:t>
            </a:r>
            <a:r>
              <a:rPr lang="it-IT" dirty="0"/>
              <a:t>, </a:t>
            </a:r>
            <a:r>
              <a:rPr lang="it-IT" i="1" dirty="0"/>
              <a:t>Antropologia come educazione</a:t>
            </a:r>
            <a:r>
              <a:rPr lang="it-IT" dirty="0"/>
              <a:t>, Ed. La linea, Bologna 2019.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588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757A90-BBFA-9347-B5F3-A82BA249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Modalità di esame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DABB94-48EA-3546-9C5B-36A20D399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332" y="1586428"/>
            <a:ext cx="7546555" cy="45169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Elaborato + prova scritta </a:t>
            </a:r>
          </a:p>
          <a:p>
            <a:pPr marL="0" lvl="0" indent="0">
              <a:buNone/>
            </a:pPr>
            <a:r>
              <a:rPr lang="it-IT" dirty="0"/>
              <a:t>L’elaborato scritto da inviare alla prof. Roberta Altin (&lt;</a:t>
            </a:r>
            <a:r>
              <a:rPr lang="it-IT" dirty="0" err="1"/>
              <a:t>raltin@units.it</a:t>
            </a:r>
            <a:r>
              <a:rPr lang="it-IT" dirty="0"/>
              <a:t>) almeno il giorno precedente alla data dell’esame: “Da quanto appreso nel testo monografico da lei scelto e agganciandosi alle tematiche generali del corso scelga e illustri alcune </a:t>
            </a:r>
            <a:r>
              <a:rPr lang="it-IT" b="1" dirty="0"/>
              <a:t>linee guida </a:t>
            </a:r>
            <a:r>
              <a:rPr lang="it-IT" dirty="0"/>
              <a:t>utili a migliorare comunicazione, apprendimento cognitivo e inclusione scolastica, </a:t>
            </a:r>
            <a:r>
              <a:rPr lang="it-IT" b="1" dirty="0"/>
              <a:t>da applicare nei contesti scolastici, argomentando la scelta ed evidenziando eventuali criticità</a:t>
            </a:r>
            <a:r>
              <a:rPr lang="it-IT" dirty="0"/>
              <a:t>”.  </a:t>
            </a:r>
          </a:p>
          <a:p>
            <a:pPr marL="0" lvl="0" indent="0">
              <a:buNone/>
            </a:pPr>
            <a:r>
              <a:rPr lang="it-IT" dirty="0"/>
              <a:t>La valutazione comprensiva terrà conto dell’elaborato scritto e della prova scritta che si effettuerà con </a:t>
            </a:r>
            <a:r>
              <a:rPr lang="it-IT" b="1" dirty="0"/>
              <a:t>4 domande aperte </a:t>
            </a:r>
            <a:r>
              <a:rPr lang="it-IT" dirty="0"/>
              <a:t>per verificare la comprensione dei contenuti del corso e l’acquisizione degli obiettivi previsti. I parametri di giudizio nella prova finale riguarderanno:  ampiezza tematica e organicità di trattazione; rielaborazione e organizzazione delle conoscenze in funzione di una progettualità consapevole dei contenuti e dei metodi di applicazione nei contesti operativi.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739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352D3-64C5-A443-B5F3-3D1002F2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Cultura (&amp; società)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42E34-798A-BC43-A7E9-7020F97C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1817783"/>
            <a:ext cx="6847528" cy="3638237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Anthropos</a:t>
            </a:r>
            <a:r>
              <a:rPr lang="it-IT" dirty="0"/>
              <a:t> + logos = antropologia culturale</a:t>
            </a:r>
          </a:p>
          <a:p>
            <a:r>
              <a:rPr lang="it-IT" dirty="0"/>
              <a:t>Antropologia sociale (GB), Etnologia (</a:t>
            </a:r>
            <a:r>
              <a:rPr lang="it-IT" dirty="0" err="1"/>
              <a:t>F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Per C. Levi Strauss:</a:t>
            </a:r>
          </a:p>
          <a:p>
            <a:pPr marL="0" indent="0">
              <a:buNone/>
            </a:pPr>
            <a:r>
              <a:rPr lang="it-IT" dirty="0"/>
              <a:t>Etnografia (</a:t>
            </a:r>
            <a:r>
              <a:rPr lang="it-IT" b="1" dirty="0"/>
              <a:t>processo</a:t>
            </a:r>
            <a:r>
              <a:rPr lang="it-IT" dirty="0"/>
              <a:t>) - livelli di comparazione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		etnologia 		   antropologia</a:t>
            </a:r>
          </a:p>
        </p:txBody>
      </p:sp>
      <p:sp>
        <p:nvSpPr>
          <p:cNvPr id="6" name="Freccia destra con strisce 5">
            <a:extLst>
              <a:ext uri="{FF2B5EF4-FFF2-40B4-BE49-F238E27FC236}">
                <a16:creationId xmlns:a16="http://schemas.microsoft.com/office/drawing/2014/main" id="{7E6DAA49-3E1F-2C4B-B1B4-B5F6E2268CEF}"/>
              </a:ext>
            </a:extLst>
          </p:cNvPr>
          <p:cNvSpPr/>
          <p:nvPr/>
        </p:nvSpPr>
        <p:spPr>
          <a:xfrm>
            <a:off x="1591393" y="4393891"/>
            <a:ext cx="694062" cy="2313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destra con strisce 6">
            <a:extLst>
              <a:ext uri="{FF2B5EF4-FFF2-40B4-BE49-F238E27FC236}">
                <a16:creationId xmlns:a16="http://schemas.microsoft.com/office/drawing/2014/main" id="{20D234B2-9021-5943-9295-6DE78A87935E}"/>
              </a:ext>
            </a:extLst>
          </p:cNvPr>
          <p:cNvSpPr/>
          <p:nvPr/>
        </p:nvSpPr>
        <p:spPr>
          <a:xfrm>
            <a:off x="3957538" y="4393891"/>
            <a:ext cx="694062" cy="2313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12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Metodo comparativo</a:t>
            </a:r>
            <a:endParaRPr lang="en-GB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unità</a:t>
            </a:r>
            <a:r>
              <a:rPr lang="en-GB" sz="2400" dirty="0"/>
              <a:t> del </a:t>
            </a:r>
            <a:r>
              <a:rPr lang="en-GB" sz="2400" dirty="0" err="1"/>
              <a:t>genere</a:t>
            </a:r>
            <a:r>
              <a:rPr lang="en-GB" sz="2400" dirty="0"/>
              <a:t> </a:t>
            </a:r>
            <a:r>
              <a:rPr lang="en-GB" sz="2400" dirty="0" err="1"/>
              <a:t>umano</a:t>
            </a:r>
            <a:r>
              <a:rPr lang="en-GB" sz="2400" dirty="0"/>
              <a:t>, </a:t>
            </a:r>
          </a:p>
          <a:p>
            <a:pPr marL="0" indent="0">
              <a:buNone/>
            </a:pPr>
            <a:r>
              <a:rPr lang="en-GB" sz="2400" dirty="0"/>
              <a:t>	ma non </a:t>
            </a:r>
            <a:r>
              <a:rPr lang="en-GB" sz="2400" dirty="0" err="1"/>
              <a:t>uniformità</a:t>
            </a:r>
            <a:endParaRPr lang="en-GB" sz="2400" dirty="0"/>
          </a:p>
          <a:p>
            <a:r>
              <a:rPr lang="en-GB" sz="2400" dirty="0" err="1"/>
              <a:t>rapporto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unità</a:t>
            </a:r>
            <a:r>
              <a:rPr lang="en-GB" sz="2400" dirty="0"/>
              <a:t>/</a:t>
            </a:r>
            <a:r>
              <a:rPr lang="en-GB" sz="2400" dirty="0" err="1"/>
              <a:t>diversità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analisi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varianti</a:t>
            </a:r>
            <a:r>
              <a:rPr lang="en-GB" sz="2400" dirty="0"/>
              <a:t>/</a:t>
            </a:r>
            <a:r>
              <a:rPr lang="en-GB" sz="2400" dirty="0" err="1"/>
              <a:t>invarianti</a:t>
            </a:r>
            <a:r>
              <a:rPr lang="en-GB" sz="2400" dirty="0"/>
              <a:t> </a:t>
            </a:r>
            <a:r>
              <a:rPr lang="en-GB" sz="2400" dirty="0" err="1"/>
              <a:t>particolari</a:t>
            </a:r>
            <a:r>
              <a:rPr lang="en-GB" sz="2400" dirty="0"/>
              <a:t>  </a:t>
            </a:r>
          </a:p>
          <a:p>
            <a:pPr marL="0" indent="0">
              <a:buNone/>
            </a:pPr>
            <a:r>
              <a:rPr lang="en-GB" sz="2400" dirty="0"/>
              <a:t>			 </a:t>
            </a:r>
            <a:r>
              <a:rPr lang="en-GB" sz="2400" dirty="0" err="1"/>
              <a:t>generalizzazione</a:t>
            </a:r>
            <a:endParaRPr lang="en-GB" sz="2400" dirty="0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1910884" y="4536779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573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630</TotalTime>
  <Words>1726</Words>
  <Application>Microsoft Macintosh PowerPoint</Application>
  <PresentationFormat>Presentazione su schermo (4:3)</PresentationFormat>
  <Paragraphs>179</Paragraphs>
  <Slides>30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Eurostile</vt:lpstr>
      <vt:lpstr>Wingdings</vt:lpstr>
      <vt:lpstr>Raccolta</vt:lpstr>
      <vt:lpstr>Antropologia per l’insegnamento</vt:lpstr>
      <vt:lpstr>Presentazione standard di PowerPoint</vt:lpstr>
      <vt:lpstr> PROGRAMMA DEL CORSO </vt:lpstr>
      <vt:lpstr>Contenuti </vt:lpstr>
      <vt:lpstr>Obiettivi formativi</vt:lpstr>
      <vt:lpstr>BIBLIOGRAFIA comune</vt:lpstr>
      <vt:lpstr>Modalità di esame</vt:lpstr>
      <vt:lpstr>Cultura (&amp; società) </vt:lpstr>
      <vt:lpstr>Metodo comparativo</vt:lpstr>
      <vt:lpstr>Presentazione standard di PowerPoint</vt:lpstr>
      <vt:lpstr>Etnocentrismo &amp; relativismo culturale</vt:lpstr>
      <vt:lpstr>Presentazione standard di PowerPoint</vt:lpstr>
      <vt:lpstr>Presentazione standard di PowerPoint</vt:lpstr>
      <vt:lpstr>«Qui siamo a scuola, signor Potter,   non nel mondo reale»       (J.K. Rowling) </vt:lpstr>
      <vt:lpstr>Presentazione standard di PowerPoint</vt:lpstr>
      <vt:lpstr>Presentazione standard di PowerPoint</vt:lpstr>
      <vt:lpstr>Presentazione standard di PowerPoint</vt:lpstr>
      <vt:lpstr>Origini del concetto di cultura</vt:lpstr>
      <vt:lpstr>Particolarismo storico F. Boas</vt:lpstr>
      <vt:lpstr>B. Malinowski, 1922 osservazione partecipante </vt:lpstr>
      <vt:lpstr>Metodo Etnografico </vt:lpstr>
      <vt:lpstr>Osservazione partecipante</vt:lpstr>
      <vt:lpstr>Concetto antropologico  di cultura</vt:lpstr>
      <vt:lpstr>Presentazione standard di PowerPoint</vt:lpstr>
      <vt:lpstr>Presentazione standard di PowerPoint</vt:lpstr>
      <vt:lpstr>Clifford Geertz:  la cultura si basa su simboli </vt:lpstr>
      <vt:lpstr>Thick description</vt:lpstr>
      <vt:lpstr>Cultura </vt:lpstr>
      <vt:lpstr>Culture = Processi  (prassi + agency)  </vt:lpstr>
      <vt:lpstr>Antropologia: versante applicativo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roberta altin</dc:creator>
  <cp:keywords/>
  <dc:description/>
  <cp:lastModifiedBy>ALTIN ROBERTA</cp:lastModifiedBy>
  <cp:revision>84</cp:revision>
  <dcterms:created xsi:type="dcterms:W3CDTF">2020-03-13T10:33:24Z</dcterms:created>
  <dcterms:modified xsi:type="dcterms:W3CDTF">2021-03-19T18:24:47Z</dcterms:modified>
  <cp:category/>
</cp:coreProperties>
</file>