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4" r:id="rId3"/>
  </p:sldMasterIdLst>
  <p:notesMasterIdLst>
    <p:notesMasterId r:id="rId51"/>
  </p:notesMasterIdLst>
  <p:sldIdLst>
    <p:sldId id="256" r:id="rId4"/>
    <p:sldId id="290" r:id="rId5"/>
    <p:sldId id="257" r:id="rId6"/>
    <p:sldId id="258" r:id="rId7"/>
    <p:sldId id="259" r:id="rId8"/>
    <p:sldId id="261" r:id="rId9"/>
    <p:sldId id="262" r:id="rId10"/>
    <p:sldId id="263" r:id="rId11"/>
    <p:sldId id="264" r:id="rId12"/>
    <p:sldId id="265" r:id="rId13"/>
    <p:sldId id="294" r:id="rId14"/>
    <p:sldId id="266" r:id="rId15"/>
    <p:sldId id="267" r:id="rId16"/>
    <p:sldId id="268" r:id="rId17"/>
    <p:sldId id="298" r:id="rId18"/>
    <p:sldId id="295" r:id="rId19"/>
    <p:sldId id="296" r:id="rId20"/>
    <p:sldId id="297" r:id="rId21"/>
    <p:sldId id="269" r:id="rId22"/>
    <p:sldId id="270" r:id="rId23"/>
    <p:sldId id="292" r:id="rId24"/>
    <p:sldId id="271" r:id="rId25"/>
    <p:sldId id="272" r:id="rId26"/>
    <p:sldId id="299" r:id="rId27"/>
    <p:sldId id="273" r:id="rId28"/>
    <p:sldId id="274" r:id="rId29"/>
    <p:sldId id="275" r:id="rId30"/>
    <p:sldId id="291" r:id="rId31"/>
    <p:sldId id="278" r:id="rId32"/>
    <p:sldId id="276" r:id="rId33"/>
    <p:sldId id="277" r:id="rId34"/>
    <p:sldId id="279" r:id="rId35"/>
    <p:sldId id="260" r:id="rId36"/>
    <p:sldId id="280" r:id="rId37"/>
    <p:sldId id="293" r:id="rId38"/>
    <p:sldId id="281" r:id="rId39"/>
    <p:sldId id="282" r:id="rId40"/>
    <p:sldId id="283" r:id="rId41"/>
    <p:sldId id="300" r:id="rId42"/>
    <p:sldId id="301" r:id="rId43"/>
    <p:sldId id="284" r:id="rId44"/>
    <p:sldId id="302" r:id="rId45"/>
    <p:sldId id="286" r:id="rId46"/>
    <p:sldId id="285" r:id="rId47"/>
    <p:sldId id="287" r:id="rId48"/>
    <p:sldId id="288" r:id="rId49"/>
    <p:sldId id="289" r:id="rId5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36" autoAdjust="0"/>
    <p:restoredTop sz="94660"/>
  </p:normalViewPr>
  <p:slideViewPr>
    <p:cSldViewPr>
      <p:cViewPr varScale="1">
        <p:scale>
          <a:sx n="121" d="100"/>
          <a:sy n="121" d="100"/>
        </p:scale>
        <p:origin x="184" y="34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5" name="Rectangle 3"/>
          <p:cNvSpPr>
            <a:spLocks noGrp="1" noChangeArrowheads="1"/>
          </p:cNvSpPr>
          <p:nvPr>
            <p:ph type="dt"/>
          </p:nvPr>
        </p:nvSpPr>
        <p:spPr bwMode="auto">
          <a:xfrm>
            <a:off x="388620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6"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p:nvPr>
        </p:nvSpPr>
        <p:spPr bwMode="auto">
          <a:xfrm>
            <a:off x="914400" y="4343400"/>
            <a:ext cx="50276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78" name="Rectangle 6"/>
          <p:cNvSpPr>
            <a:spLocks noGrp="1" noChangeArrowheads="1"/>
          </p:cNvSpPr>
          <p:nvPr>
            <p:ph type="ftr"/>
          </p:nvPr>
        </p:nvSpPr>
        <p:spPr bwMode="auto">
          <a:xfrm>
            <a:off x="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9" name="Rectangle 7"/>
          <p:cNvSpPr>
            <a:spLocks noGrp="1" noChangeArrowheads="1"/>
          </p:cNvSpPr>
          <p:nvPr>
            <p:ph type="sldNum"/>
          </p:nvPr>
        </p:nvSpPr>
        <p:spPr bwMode="auto">
          <a:xfrm>
            <a:off x="388620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fld id="{391D2EED-2989-4BC8-9664-94457978D353}"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DD29D47-1453-4170-A87E-80A7BC084D35}" type="slidenum">
              <a:rPr lang="it-IT" altLang="it-IT"/>
              <a:pPr/>
              <a:t>1</a:t>
            </a:fld>
            <a:endParaRPr lang="it-IT" altLang="it-IT"/>
          </a:p>
        </p:txBody>
      </p:sp>
      <p:sp>
        <p:nvSpPr>
          <p:cNvPr id="38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F199CA5-A020-4A56-BA38-1B0F9C04034E}" type="slidenum">
              <a:rPr lang="it-IT" altLang="it-IT"/>
              <a:pPr/>
              <a:t>12</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2F07398-472C-474E-9582-798A88DC5D5D}" type="slidenum">
              <a:rPr lang="it-IT" altLang="it-IT"/>
              <a:pPr/>
              <a:t>13</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8AFC5E4-6312-4A08-8ADC-609DC4D5F1E8}" type="slidenum">
              <a:rPr lang="it-IT" altLang="it-IT"/>
              <a:pPr/>
              <a:t>14</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48775B-16E1-474A-A620-081E6066859C}" type="slidenum">
              <a:rPr lang="it-IT" altLang="it-IT"/>
              <a:pPr/>
              <a:t>19</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67DC2BF-3B83-43C0-9BB0-BD5E67A34368}" type="slidenum">
              <a:rPr lang="it-IT" altLang="it-IT"/>
              <a:pPr/>
              <a:t>20</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2EB1313-FB7F-44F6-9E9E-F08F935FD27B}" type="slidenum">
              <a:rPr lang="it-IT" altLang="it-IT"/>
              <a:pPr/>
              <a:t>22</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ACC3D8-7E19-4A51-AE78-E7B7937708E2}" type="slidenum">
              <a:rPr lang="it-IT" altLang="it-IT"/>
              <a:pPr/>
              <a:t>23</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5B8438-0E63-44D5-B020-FE7B975AF89D}" type="slidenum">
              <a:rPr lang="it-IT" altLang="it-IT"/>
              <a:pPr/>
              <a:t>25</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CC1520F-AE2A-4BFE-B956-6D2C97471C84}" type="slidenum">
              <a:rPr lang="it-IT" altLang="it-IT"/>
              <a:pPr/>
              <a:t>26</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F7126F6-63A7-4EB0-885A-5D4A6D05C2E1}" type="slidenum">
              <a:rPr lang="it-IT" altLang="it-IT"/>
              <a:pPr/>
              <a:t>27</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C574623-BD93-485D-84A7-00FF50BA2863}" type="slidenum">
              <a:rPr lang="it-IT" altLang="it-IT"/>
              <a:pPr/>
              <a:t>3</a:t>
            </a:fld>
            <a:endParaRPr lang="it-IT" altLang="it-IT"/>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FCF657-1D16-4580-B407-FF06DC6E1035}" type="slidenum">
              <a:rPr lang="it-IT" altLang="it-IT"/>
              <a:pPr/>
              <a:t>29</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E84266E-52D9-4E4B-818C-A608496B73B1}" type="slidenum">
              <a:rPr lang="it-IT" altLang="it-IT"/>
              <a:pPr/>
              <a:t>30</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5E48388-83BF-4711-B6DF-22205FCC4B45}" type="slidenum">
              <a:rPr lang="it-IT" altLang="it-IT"/>
              <a:pPr/>
              <a:t>31</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5D7D436-072F-4AD4-B820-248764B428EB}" type="slidenum">
              <a:rPr lang="it-IT" altLang="it-IT"/>
              <a:pPr/>
              <a:t>32</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21FAFE4-9BC4-4EC1-BD17-625F2CAF58B0}" type="slidenum">
              <a:rPr lang="it-IT" altLang="it-IT"/>
              <a:pPr/>
              <a:t>34</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5F936FD-18B4-4327-BE2E-EE608DBD2271}" type="slidenum">
              <a:rPr lang="it-IT" altLang="it-IT"/>
              <a:pPr/>
              <a:t>36</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3D80DA-17CA-4346-84A1-ADFB3E24740B}" type="slidenum">
              <a:rPr lang="it-IT" altLang="it-IT"/>
              <a:pPr/>
              <a:t>37</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0092B3D-9941-4570-BCE2-5250BD301EE8}" type="slidenum">
              <a:rPr lang="it-IT" altLang="it-IT"/>
              <a:pPr/>
              <a:t>38</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E7CD6E-4237-4CF4-9052-2EC732FF780D}" type="slidenum">
              <a:rPr lang="it-IT" altLang="it-IT"/>
              <a:pPr/>
              <a:t>41</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49F683-CC38-443B-9D46-B95EDD7E1505}" type="slidenum">
              <a:rPr lang="it-IT" altLang="it-IT"/>
              <a:pPr/>
              <a:t>44</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F71DA78-1E58-40AC-AED4-78FB1FEEDE2E}" type="slidenum">
              <a:rPr lang="it-IT" altLang="it-IT"/>
              <a:pPr/>
              <a:t>4</a:t>
            </a:fld>
            <a:endParaRPr lang="it-IT" altLang="it-IT"/>
          </a:p>
        </p:txBody>
      </p:sp>
      <p:sp>
        <p:nvSpPr>
          <p:cNvPr id="40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C54005D-FF4E-4187-97BE-27CE6D23DF74}" type="slidenum">
              <a:rPr lang="it-IT" altLang="it-IT"/>
              <a:pPr/>
              <a:t>45</a:t>
            </a:fld>
            <a:endParaRPr lang="it-IT" altLang="it-IT"/>
          </a:p>
        </p:txBody>
      </p:sp>
      <p:sp>
        <p:nvSpPr>
          <p:cNvPr id="706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7BE476-D01D-43CA-AB83-E2F0AE2449F6}" type="slidenum">
              <a:rPr lang="it-IT" altLang="it-IT"/>
              <a:pPr/>
              <a:t>46</a:t>
            </a:fld>
            <a:endParaRPr lang="it-IT" altLang="it-IT"/>
          </a:p>
        </p:txBody>
      </p:sp>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2CEBB5C-472D-403F-B450-906E3AF3A161}" type="slidenum">
              <a:rPr lang="it-IT" altLang="it-IT"/>
              <a:pPr/>
              <a:t>47</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8CB0C28-1D44-4E2F-B37F-304B274A89D6}" type="slidenum">
              <a:rPr lang="it-IT" altLang="it-IT"/>
              <a:pPr/>
              <a:t>5</a:t>
            </a:fld>
            <a:endParaRPr lang="it-IT" altLang="it-IT"/>
          </a:p>
        </p:txBody>
      </p:sp>
      <p:sp>
        <p:nvSpPr>
          <p:cNvPr id="41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4D80659-6684-49A1-A387-6C39670221DE}" type="slidenum">
              <a:rPr lang="it-IT" altLang="it-IT"/>
              <a:pPr/>
              <a:t>6</a:t>
            </a:fld>
            <a:endParaRPr lang="it-IT" altLang="it-IT"/>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7721B5-195B-47AA-B2F9-F299409EA6ED}" type="slidenum">
              <a:rPr lang="it-IT" altLang="it-IT"/>
              <a:pPr/>
              <a:t>7</a:t>
            </a:fld>
            <a:endParaRPr lang="it-IT" altLang="it-IT"/>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DD3576F-7A5D-462D-BC77-25F2F600EBDB}" type="slidenum">
              <a:rPr lang="it-IT" altLang="it-IT"/>
              <a:pPr/>
              <a:t>8</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AAD856-AE46-4083-9AFF-1FA4D5FCBA18}" type="slidenum">
              <a:rPr lang="it-IT" altLang="it-IT"/>
              <a:pPr/>
              <a:t>9</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5792B0B-8E52-438A-8A79-6672D9F4805B}" type="slidenum">
              <a:rPr lang="it-IT" altLang="it-IT"/>
              <a:pPr/>
              <a:t>10</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AF8222B-3D4C-41E8-83C7-C12A8DD00076}" type="slidenum">
              <a:rPr lang="it-IT" altLang="it-IT"/>
              <a:pPr/>
              <a:t>‹N›</a:t>
            </a:fld>
            <a:endParaRPr lang="it-IT" altLang="it-IT"/>
          </a:p>
        </p:txBody>
      </p:sp>
    </p:spTree>
    <p:extLst>
      <p:ext uri="{BB962C8B-B14F-4D97-AF65-F5344CB8AC3E}">
        <p14:creationId xmlns:p14="http://schemas.microsoft.com/office/powerpoint/2010/main" val="100347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CCA6F5A-DDD4-4BF3-BFC0-F6AB2FA70580}" type="slidenum">
              <a:rPr lang="it-IT" altLang="it-IT"/>
              <a:pPr/>
              <a:t>‹N›</a:t>
            </a:fld>
            <a:endParaRPr lang="it-IT" altLang="it-IT"/>
          </a:p>
        </p:txBody>
      </p:sp>
    </p:spTree>
    <p:extLst>
      <p:ext uri="{BB962C8B-B14F-4D97-AF65-F5344CB8AC3E}">
        <p14:creationId xmlns:p14="http://schemas.microsoft.com/office/powerpoint/2010/main" val="123615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128588"/>
            <a:ext cx="1941513" cy="5965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6900" cy="59658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879D941-B4FC-4B2F-B10E-D0E4E9828069}" type="slidenum">
              <a:rPr lang="it-IT" altLang="it-IT"/>
              <a:pPr/>
              <a:t>‹N›</a:t>
            </a:fld>
            <a:endParaRPr lang="it-IT" altLang="it-IT"/>
          </a:p>
        </p:txBody>
      </p:sp>
    </p:spTree>
    <p:extLst>
      <p:ext uri="{BB962C8B-B14F-4D97-AF65-F5344CB8AC3E}">
        <p14:creationId xmlns:p14="http://schemas.microsoft.com/office/powerpoint/2010/main" val="276302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70813" cy="210343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6613" y="1981200"/>
            <a:ext cx="3810000" cy="4113213"/>
          </a:xfrm>
        </p:spPr>
        <p:txBody>
          <a:bodyPr/>
          <a:lstStyle/>
          <a:p>
            <a:endParaRPr lang="it-IT"/>
          </a:p>
        </p:txBody>
      </p:sp>
      <p:sp>
        <p:nvSpPr>
          <p:cNvPr id="5" name="Segnaposto data 4"/>
          <p:cNvSpPr>
            <a:spLocks noGrp="1"/>
          </p:cNvSpPr>
          <p:nvPr>
            <p:ph type="dt" idx="10"/>
          </p:nvPr>
        </p:nvSpPr>
        <p:spPr>
          <a:xfrm>
            <a:off x="712788" y="6313488"/>
            <a:ext cx="1903412" cy="455612"/>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3488"/>
            <a:ext cx="2894012" cy="455612"/>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3488"/>
            <a:ext cx="1903412" cy="455612"/>
          </a:xfrm>
        </p:spPr>
        <p:txBody>
          <a:bodyPr/>
          <a:lstStyle>
            <a:lvl1pPr>
              <a:defRPr/>
            </a:lvl1pPr>
          </a:lstStyle>
          <a:p>
            <a:fld id="{00DF8649-F0B1-4D65-8CA4-A52520F8E45E}" type="slidenum">
              <a:rPr lang="it-IT" altLang="it-IT"/>
              <a:pPr/>
              <a:t>‹N›</a:t>
            </a:fld>
            <a:endParaRPr lang="it-IT" altLang="it-IT"/>
          </a:p>
        </p:txBody>
      </p:sp>
    </p:spTree>
    <p:extLst>
      <p:ext uri="{BB962C8B-B14F-4D97-AF65-F5344CB8AC3E}">
        <p14:creationId xmlns:p14="http://schemas.microsoft.com/office/powerpoint/2010/main" val="2607351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C4F1D9F-76CE-4227-B16A-D32771EBD73E}" type="slidenum">
              <a:rPr lang="it-IT" altLang="it-IT"/>
              <a:pPr/>
              <a:t>‹N›</a:t>
            </a:fld>
            <a:endParaRPr lang="it-IT" altLang="it-IT"/>
          </a:p>
        </p:txBody>
      </p:sp>
    </p:spTree>
    <p:extLst>
      <p:ext uri="{BB962C8B-B14F-4D97-AF65-F5344CB8AC3E}">
        <p14:creationId xmlns:p14="http://schemas.microsoft.com/office/powerpoint/2010/main" val="182387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628650" y="1825625"/>
            <a:ext cx="788670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1F1DBF0-8B6B-4406-8FEA-B7C4F42F42A4}" type="slidenum">
              <a:rPr lang="it-IT" altLang="it-IT"/>
              <a:pPr/>
              <a:t>‹N›</a:t>
            </a:fld>
            <a:endParaRPr lang="it-IT" altLang="it-IT"/>
          </a:p>
        </p:txBody>
      </p:sp>
    </p:spTree>
    <p:extLst>
      <p:ext uri="{BB962C8B-B14F-4D97-AF65-F5344CB8AC3E}">
        <p14:creationId xmlns:p14="http://schemas.microsoft.com/office/powerpoint/2010/main" val="181694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5372201-78FC-4381-9F6A-6C79DB173A83}" type="slidenum">
              <a:rPr lang="it-IT" altLang="it-IT"/>
              <a:pPr/>
              <a:t>‹N›</a:t>
            </a:fld>
            <a:endParaRPr lang="it-IT" altLang="it-IT"/>
          </a:p>
        </p:txBody>
      </p:sp>
    </p:spTree>
    <p:extLst>
      <p:ext uri="{BB962C8B-B14F-4D97-AF65-F5344CB8AC3E}">
        <p14:creationId xmlns:p14="http://schemas.microsoft.com/office/powerpoint/2010/main" val="3936536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01DCF8B-0011-4D4B-8B77-563F5D2D0724}" type="slidenum">
              <a:rPr lang="it-IT" altLang="it-IT"/>
              <a:pPr/>
              <a:t>‹N›</a:t>
            </a:fld>
            <a:endParaRPr lang="it-IT" altLang="it-IT"/>
          </a:p>
        </p:txBody>
      </p:sp>
    </p:spTree>
    <p:extLst>
      <p:ext uri="{BB962C8B-B14F-4D97-AF65-F5344CB8AC3E}">
        <p14:creationId xmlns:p14="http://schemas.microsoft.com/office/powerpoint/2010/main" val="50063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13192DCA-E84B-4DE4-9FC7-B55D82F3D242}" type="slidenum">
              <a:rPr lang="it-IT" altLang="it-IT"/>
              <a:pPr/>
              <a:t>‹N›</a:t>
            </a:fld>
            <a:endParaRPr lang="it-IT" altLang="it-IT"/>
          </a:p>
        </p:txBody>
      </p:sp>
    </p:spTree>
    <p:extLst>
      <p:ext uri="{BB962C8B-B14F-4D97-AF65-F5344CB8AC3E}">
        <p14:creationId xmlns:p14="http://schemas.microsoft.com/office/powerpoint/2010/main" val="4243930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1FAF3E6-F258-4F3F-BBE5-5F5204ECFFBD}" type="slidenum">
              <a:rPr lang="it-IT" altLang="it-IT"/>
              <a:pPr/>
              <a:t>‹N›</a:t>
            </a:fld>
            <a:endParaRPr lang="it-IT" altLang="it-IT"/>
          </a:p>
        </p:txBody>
      </p:sp>
    </p:spTree>
    <p:extLst>
      <p:ext uri="{BB962C8B-B14F-4D97-AF65-F5344CB8AC3E}">
        <p14:creationId xmlns:p14="http://schemas.microsoft.com/office/powerpoint/2010/main" val="1764706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CD6999B-7A06-4452-9300-12C690FA7325}" type="slidenum">
              <a:rPr lang="it-IT" altLang="it-IT"/>
              <a:pPr/>
              <a:t>‹N›</a:t>
            </a:fld>
            <a:endParaRPr lang="it-IT" altLang="it-IT"/>
          </a:p>
        </p:txBody>
      </p:sp>
    </p:spTree>
    <p:extLst>
      <p:ext uri="{BB962C8B-B14F-4D97-AF65-F5344CB8AC3E}">
        <p14:creationId xmlns:p14="http://schemas.microsoft.com/office/powerpoint/2010/main" val="179771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93EAB51E-3349-479A-AEE8-C45DF706FA3D}" type="slidenum">
              <a:rPr lang="it-IT" altLang="it-IT"/>
              <a:pPr/>
              <a:t>‹N›</a:t>
            </a:fld>
            <a:endParaRPr lang="it-IT" altLang="it-IT"/>
          </a:p>
        </p:txBody>
      </p:sp>
    </p:spTree>
    <p:extLst>
      <p:ext uri="{BB962C8B-B14F-4D97-AF65-F5344CB8AC3E}">
        <p14:creationId xmlns:p14="http://schemas.microsoft.com/office/powerpoint/2010/main" val="2097600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CDF17BB-4E5E-4898-8827-BA0DDD1D94AB}" type="slidenum">
              <a:rPr lang="it-IT" altLang="it-IT"/>
              <a:pPr/>
              <a:t>‹N›</a:t>
            </a:fld>
            <a:endParaRPr lang="it-IT" altLang="it-IT"/>
          </a:p>
        </p:txBody>
      </p:sp>
    </p:spTree>
    <p:extLst>
      <p:ext uri="{BB962C8B-B14F-4D97-AF65-F5344CB8AC3E}">
        <p14:creationId xmlns:p14="http://schemas.microsoft.com/office/powerpoint/2010/main" val="3829505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542A61A-4272-4394-80F2-0028730DE9A9}" type="slidenum">
              <a:rPr lang="it-IT" altLang="it-IT"/>
              <a:pPr/>
              <a:t>‹N›</a:t>
            </a:fld>
            <a:endParaRPr lang="it-IT" altLang="it-IT"/>
          </a:p>
        </p:txBody>
      </p:sp>
    </p:spTree>
    <p:extLst>
      <p:ext uri="{BB962C8B-B14F-4D97-AF65-F5344CB8AC3E}">
        <p14:creationId xmlns:p14="http://schemas.microsoft.com/office/powerpoint/2010/main" val="2080008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a:xfrm>
            <a:off x="628650" y="1825625"/>
            <a:ext cx="7886700"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1F206B2-7FF2-48C6-A562-40FE951A12B7}" type="slidenum">
              <a:rPr lang="it-IT" altLang="it-IT"/>
              <a:pPr/>
              <a:t>‹N›</a:t>
            </a:fld>
            <a:endParaRPr lang="it-IT" altLang="it-IT"/>
          </a:p>
        </p:txBody>
      </p:sp>
    </p:spTree>
    <p:extLst>
      <p:ext uri="{BB962C8B-B14F-4D97-AF65-F5344CB8AC3E}">
        <p14:creationId xmlns:p14="http://schemas.microsoft.com/office/powerpoint/2010/main" val="2057565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3713" y="1825625"/>
            <a:ext cx="2070100" cy="43513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0" y="1825625"/>
            <a:ext cx="6062663"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C02178F-5345-4E1E-83E2-C42B1D98EFEB}" type="slidenum">
              <a:rPr lang="it-IT" altLang="it-IT"/>
              <a:pPr/>
              <a:t>‹N›</a:t>
            </a:fld>
            <a:endParaRPr lang="it-IT" altLang="it-IT"/>
          </a:p>
        </p:txBody>
      </p:sp>
    </p:spTree>
    <p:extLst>
      <p:ext uri="{BB962C8B-B14F-4D97-AF65-F5344CB8AC3E}">
        <p14:creationId xmlns:p14="http://schemas.microsoft.com/office/powerpoint/2010/main" val="284241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1676400" y="1905000"/>
            <a:ext cx="7237413" cy="1903413"/>
          </a:xfrm>
        </p:spPr>
        <p:txBody>
          <a:bodyPr/>
          <a:lstStyle/>
          <a:p>
            <a:r>
              <a:rPr lang="it-IT"/>
              <a:t>Fare clic per modificare lo stile del titolo</a:t>
            </a:r>
          </a:p>
        </p:txBody>
      </p:sp>
      <p:sp>
        <p:nvSpPr>
          <p:cNvPr id="3" name="Segnaposto data 2"/>
          <p:cNvSpPr>
            <a:spLocks noGrp="1"/>
          </p:cNvSpPr>
          <p:nvPr>
            <p:ph type="dt" idx="10"/>
          </p:nvPr>
        </p:nvSpPr>
        <p:spPr>
          <a:xfrm>
            <a:off x="685800" y="6324600"/>
            <a:ext cx="1903413" cy="455613"/>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324600"/>
            <a:ext cx="2894013" cy="455613"/>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324600"/>
            <a:ext cx="1903413" cy="455613"/>
          </a:xfrm>
        </p:spPr>
        <p:txBody>
          <a:bodyPr/>
          <a:lstStyle>
            <a:lvl1pPr>
              <a:defRPr/>
            </a:lvl1pPr>
          </a:lstStyle>
          <a:p>
            <a:fld id="{9489EA16-F0D1-4957-B3CA-069309BBB780}" type="slidenum">
              <a:rPr lang="it-IT" altLang="it-IT"/>
              <a:pPr/>
              <a:t>‹N›</a:t>
            </a:fld>
            <a:endParaRPr lang="it-IT" altLang="it-IT"/>
          </a:p>
        </p:txBody>
      </p:sp>
    </p:spTree>
    <p:extLst>
      <p:ext uri="{BB962C8B-B14F-4D97-AF65-F5344CB8AC3E}">
        <p14:creationId xmlns:p14="http://schemas.microsoft.com/office/powerpoint/2010/main" val="925376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CED252-2FDE-4E7B-A831-C5303F3E2AB5}"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21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208184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CED252-2FDE-4E7B-A831-C5303F3E2AB5}"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4279839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CED252-2FDE-4E7B-A831-C5303F3E2AB5}" type="datetimeFigureOut">
              <a:rPr lang="en-US" smtClean="0"/>
              <a:t>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1764185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CED252-2FDE-4E7B-A831-C5303F3E2AB5}" type="datetimeFigureOut">
              <a:rPr lang="en-US" smtClean="0"/>
              <a:t>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647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7EFF5D05-2B26-4394-98EC-A9BFF4945DE2}" type="slidenum">
              <a:rPr lang="it-IT" altLang="it-IT"/>
              <a:pPr/>
              <a:t>‹N›</a:t>
            </a:fld>
            <a:endParaRPr lang="it-IT" altLang="it-IT"/>
          </a:p>
        </p:txBody>
      </p:sp>
    </p:spTree>
    <p:extLst>
      <p:ext uri="{BB962C8B-B14F-4D97-AF65-F5344CB8AC3E}">
        <p14:creationId xmlns:p14="http://schemas.microsoft.com/office/powerpoint/2010/main" val="2952711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CED252-2FDE-4E7B-A831-C5303F3E2AB5}" type="datetimeFigureOut">
              <a:rPr lang="en-US" smtClean="0"/>
              <a:t>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562693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ED252-2FDE-4E7B-A831-C5303F3E2AB5}" type="datetimeFigureOut">
              <a:rPr lang="en-US" smtClean="0"/>
              <a:t>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946097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643823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191405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442512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16432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10000"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AB1F918-708E-4A11-9EEC-910CB2BEB120}" type="slidenum">
              <a:rPr lang="it-IT" altLang="it-IT"/>
              <a:pPr/>
              <a:t>‹N›</a:t>
            </a:fld>
            <a:endParaRPr lang="it-IT" altLang="it-IT"/>
          </a:p>
        </p:txBody>
      </p:sp>
    </p:spTree>
    <p:extLst>
      <p:ext uri="{BB962C8B-B14F-4D97-AF65-F5344CB8AC3E}">
        <p14:creationId xmlns:p14="http://schemas.microsoft.com/office/powerpoint/2010/main" val="487332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85D8C0D-D1A3-4B97-A84A-68EA63970F59}" type="slidenum">
              <a:rPr lang="it-IT" altLang="it-IT"/>
              <a:pPr/>
              <a:t>‹N›</a:t>
            </a:fld>
            <a:endParaRPr lang="it-IT" altLang="it-IT"/>
          </a:p>
        </p:txBody>
      </p:sp>
    </p:spTree>
    <p:extLst>
      <p:ext uri="{BB962C8B-B14F-4D97-AF65-F5344CB8AC3E}">
        <p14:creationId xmlns:p14="http://schemas.microsoft.com/office/powerpoint/2010/main" val="427273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3B6C9865-56B9-4ECD-B657-192ECBFAD0D6}" type="slidenum">
              <a:rPr lang="it-IT" altLang="it-IT"/>
              <a:pPr/>
              <a:t>‹N›</a:t>
            </a:fld>
            <a:endParaRPr lang="it-IT" altLang="it-IT"/>
          </a:p>
        </p:txBody>
      </p:sp>
    </p:spTree>
    <p:extLst>
      <p:ext uri="{BB962C8B-B14F-4D97-AF65-F5344CB8AC3E}">
        <p14:creationId xmlns:p14="http://schemas.microsoft.com/office/powerpoint/2010/main" val="270095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13913BCE-64B5-4EBC-A99A-AEAB2D8CBD7F}" type="slidenum">
              <a:rPr lang="it-IT" altLang="it-IT"/>
              <a:pPr/>
              <a:t>‹N›</a:t>
            </a:fld>
            <a:endParaRPr lang="it-IT" altLang="it-IT"/>
          </a:p>
        </p:txBody>
      </p:sp>
    </p:spTree>
    <p:extLst>
      <p:ext uri="{BB962C8B-B14F-4D97-AF65-F5344CB8AC3E}">
        <p14:creationId xmlns:p14="http://schemas.microsoft.com/office/powerpoint/2010/main" val="4102115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2B0A33CC-2C1C-4096-AC88-AAB38564F508}" type="slidenum">
              <a:rPr lang="it-IT" altLang="it-IT"/>
              <a:pPr/>
              <a:t>‹N›</a:t>
            </a:fld>
            <a:endParaRPr lang="it-IT" altLang="it-IT"/>
          </a:p>
        </p:txBody>
      </p:sp>
    </p:spTree>
    <p:extLst>
      <p:ext uri="{BB962C8B-B14F-4D97-AF65-F5344CB8AC3E}">
        <p14:creationId xmlns:p14="http://schemas.microsoft.com/office/powerpoint/2010/main" val="459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2AC1AFD-1006-473F-8CC8-043686EA3F14}" type="slidenum">
              <a:rPr lang="it-IT" altLang="it-IT"/>
              <a:pPr/>
              <a:t>‹N›</a:t>
            </a:fld>
            <a:endParaRPr lang="it-IT" altLang="it-IT"/>
          </a:p>
        </p:txBody>
      </p:sp>
    </p:spTree>
    <p:extLst>
      <p:ext uri="{BB962C8B-B14F-4D97-AF65-F5344CB8AC3E}">
        <p14:creationId xmlns:p14="http://schemas.microsoft.com/office/powerpoint/2010/main" val="3535218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1541463" y="-11113"/>
            <a:ext cx="10683876" cy="7439026"/>
            <a:chOff x="-971" y="-7"/>
            <a:chExt cx="6730" cy="4686"/>
          </a:xfrm>
        </p:grpSpPr>
        <p:sp>
          <p:nvSpPr>
            <p:cNvPr id="1026" name="Freeform 2"/>
            <p:cNvSpPr>
              <a:spLocks noChangeArrowheads="1"/>
            </p:cNvSpPr>
            <p:nvPr/>
          </p:nvSpPr>
          <p:spPr bwMode="auto">
            <a:xfrm>
              <a:off x="1632" y="4"/>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0" y="2"/>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3744" y="5"/>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1920" y="0"/>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117" y="106"/>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810" y="775"/>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83" y="58"/>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983" y="1050"/>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330" y="922"/>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1859" y="874"/>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4250" y="2"/>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0" y="3919"/>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632" y="3965"/>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0" y="3965"/>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3744" y="3965"/>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1920" y="3965"/>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0" y="3914"/>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2583" y="3927"/>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48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76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1" y="3863"/>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576" y="3919"/>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240"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3036" y="3967"/>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3984"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3456" y="3919"/>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0" y="3940"/>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70813" cy="210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6" name="Rectangle 32"/>
          <p:cNvSpPr>
            <a:spLocks noGrp="1" noChangeArrowheads="1"/>
          </p:cNvSpPr>
          <p:nvPr>
            <p:ph type="ftr"/>
          </p:nvPr>
        </p:nvSpPr>
        <p:spPr bwMode="auto">
          <a:xfrm>
            <a:off x="3151188" y="6313488"/>
            <a:ext cx="28940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7" name="Rectangle 33"/>
          <p:cNvSpPr>
            <a:spLocks noGrp="1" noChangeArrowheads="1"/>
          </p:cNvSpPr>
          <p:nvPr>
            <p:ph type="sldNum"/>
          </p:nvPr>
        </p:nvSpPr>
        <p:spPr bwMode="auto">
          <a:xfrm>
            <a:off x="65801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fld id="{F877DE6C-095C-44D9-8BC3-38B3EC231BB3}"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1541463" y="-25400"/>
            <a:ext cx="10696576" cy="6894513"/>
            <a:chOff x="-971" y="-16"/>
            <a:chExt cx="6738" cy="4343"/>
          </a:xfrm>
        </p:grpSpPr>
        <p:sp>
          <p:nvSpPr>
            <p:cNvPr id="2050" name="Freeform 2"/>
            <p:cNvSpPr>
              <a:spLocks noChangeArrowheads="1"/>
            </p:cNvSpPr>
            <p:nvPr/>
          </p:nvSpPr>
          <p:spPr bwMode="auto">
            <a:xfrm>
              <a:off x="1632" y="-5"/>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Freeform 3"/>
            <p:cNvSpPr>
              <a:spLocks noChangeArrowheads="1"/>
            </p:cNvSpPr>
            <p:nvPr/>
          </p:nvSpPr>
          <p:spPr bwMode="auto">
            <a:xfrm>
              <a:off x="0" y="-7"/>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3744" y="-4"/>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1920" y="-9"/>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117" y="97"/>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rot="2700000" flipH="1">
              <a:off x="811" y="766"/>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Freeform 8"/>
            <p:cNvSpPr>
              <a:spLocks noChangeArrowheads="1"/>
            </p:cNvSpPr>
            <p:nvPr/>
          </p:nvSpPr>
          <p:spPr bwMode="auto">
            <a:xfrm>
              <a:off x="83" y="49"/>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rot="18720000">
              <a:off x="-983" y="1041"/>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Freeform 10"/>
            <p:cNvSpPr>
              <a:spLocks noChangeArrowheads="1"/>
            </p:cNvSpPr>
            <p:nvPr/>
          </p:nvSpPr>
          <p:spPr bwMode="auto">
            <a:xfrm rot="19260000">
              <a:off x="1330" y="913"/>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rot="2100000" flipH="1">
              <a:off x="1859" y="865"/>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4250" y="-7"/>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Rectangle 13"/>
            <p:cNvSpPr>
              <a:spLocks noChangeArrowheads="1"/>
            </p:cNvSpPr>
            <p:nvPr/>
          </p:nvSpPr>
          <p:spPr bwMode="auto">
            <a:xfrm>
              <a:off x="0" y="2441"/>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1632" y="2487"/>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0" y="2487"/>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3744" y="2487"/>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1920" y="2487"/>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Rectangle 18"/>
            <p:cNvSpPr>
              <a:spLocks noChangeArrowheads="1"/>
            </p:cNvSpPr>
            <p:nvPr/>
          </p:nvSpPr>
          <p:spPr bwMode="auto">
            <a:xfrm>
              <a:off x="7" y="2456"/>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2583" y="2449"/>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rot="18900000" flipH="1">
              <a:off x="148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rot="18900000" flipH="1">
              <a:off x="76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rot="18900000" flipH="1">
              <a:off x="31" y="2385"/>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flipH="1" flipV="1">
              <a:off x="576" y="2441"/>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flipH="1" flipV="1">
              <a:off x="240"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flipH="1" flipV="1">
              <a:off x="3036" y="2489"/>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Freeform 26"/>
            <p:cNvSpPr>
              <a:spLocks noChangeArrowheads="1"/>
            </p:cNvSpPr>
            <p:nvPr/>
          </p:nvSpPr>
          <p:spPr bwMode="auto">
            <a:xfrm flipH="1" flipV="1">
              <a:off x="3984"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Freeform 27"/>
            <p:cNvSpPr>
              <a:spLocks noChangeArrowheads="1"/>
            </p:cNvSpPr>
            <p:nvPr/>
          </p:nvSpPr>
          <p:spPr bwMode="auto">
            <a:xfrm flipH="1" flipV="1">
              <a:off x="3456" y="2441"/>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Rectangle 28"/>
            <p:cNvSpPr>
              <a:spLocks noChangeArrowheads="1"/>
            </p:cNvSpPr>
            <p:nvPr/>
          </p:nvSpPr>
          <p:spPr bwMode="auto">
            <a:xfrm>
              <a:off x="0" y="2462"/>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Rectangle 29"/>
            <p:cNvSpPr>
              <a:spLocks noChangeArrowheads="1"/>
            </p:cNvSpPr>
            <p:nvPr/>
          </p:nvSpPr>
          <p:spPr bwMode="auto">
            <a:xfrm>
              <a:off x="0" y="2880"/>
              <a:ext cx="5759" cy="575"/>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Rectangle 30"/>
            <p:cNvSpPr>
              <a:spLocks noChangeArrowheads="1"/>
            </p:cNvSpPr>
            <p:nvPr/>
          </p:nvSpPr>
          <p:spPr bwMode="auto">
            <a:xfrm>
              <a:off x="0" y="3408"/>
              <a:ext cx="5759" cy="911"/>
            </a:xfrm>
            <a:prstGeom prst="rect">
              <a:avLst/>
            </a:pr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079" name="Picture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6" y="1650"/>
              <a:ext cx="203" cy="2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80" name="Rectangle 32"/>
          <p:cNvSpPr>
            <a:spLocks noGrp="1" noChangeArrowheads="1"/>
          </p:cNvSpPr>
          <p:nvPr>
            <p:ph type="title"/>
          </p:nvPr>
        </p:nvSpPr>
        <p:spPr bwMode="auto">
          <a:xfrm>
            <a:off x="1676400" y="1905000"/>
            <a:ext cx="7237413"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81" name="Rectangle 33"/>
          <p:cNvSpPr>
            <a:spLocks noGrp="1" noChangeArrowheads="1"/>
          </p:cNvSpPr>
          <p:nvPr/>
        </p:nvSpPr>
        <p:spPr bwMode="auto">
          <a:xfrm>
            <a:off x="1676400" y="4572000"/>
            <a:ext cx="6399213" cy="167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ts val="800"/>
              </a:spcBef>
              <a:defRPr sz="3200">
                <a:solidFill>
                  <a:srgbClr val="FFFFFF"/>
                </a:solidFill>
                <a:latin typeface="Arial" panose="020B0604020202020204" pitchFamily="34" charset="0"/>
                <a:ea typeface="Microsoft YaHei" panose="020B0503020204020204" pitchFamily="34" charset="-122"/>
              </a:defRPr>
            </a:lvl1pPr>
            <a:lvl2pPr marL="457200" algn="ctr">
              <a:spcBef>
                <a:spcPts val="800"/>
              </a:spcBef>
              <a:defRPr sz="3200">
                <a:solidFill>
                  <a:srgbClr val="FFFFFF"/>
                </a:solidFill>
                <a:latin typeface="Arial" panose="020B0604020202020204" pitchFamily="34" charset="0"/>
                <a:ea typeface="Microsoft YaHei" panose="020B0503020204020204" pitchFamily="34" charset="-122"/>
              </a:defRPr>
            </a:lvl2pPr>
            <a:lvl3pPr marL="914400" algn="ctr">
              <a:spcBef>
                <a:spcPts val="800"/>
              </a:spcBef>
              <a:defRPr sz="3200">
                <a:solidFill>
                  <a:srgbClr val="FFFFFF"/>
                </a:solidFill>
                <a:latin typeface="Arial" panose="020B0604020202020204" pitchFamily="34" charset="0"/>
                <a:ea typeface="Microsoft YaHei" panose="020B0503020204020204" pitchFamily="34" charset="-122"/>
              </a:defRPr>
            </a:lvl3pPr>
            <a:lvl4pPr marL="1371600" algn="ctr">
              <a:spcBef>
                <a:spcPts val="800"/>
              </a:spcBef>
              <a:defRPr sz="3200">
                <a:solidFill>
                  <a:srgbClr val="FFFFFF"/>
                </a:solidFill>
                <a:latin typeface="Arial" panose="020B0604020202020204" pitchFamily="34" charset="0"/>
                <a:ea typeface="Microsoft YaHei" panose="020B0503020204020204" pitchFamily="34" charset="-122"/>
              </a:defRPr>
            </a:lvl4pPr>
            <a:lvl5pPr marL="1828800" algn="ctr">
              <a:spcBef>
                <a:spcPts val="800"/>
              </a:spcBef>
              <a:defRPr sz="3200">
                <a:solidFill>
                  <a:srgbClr val="FFFFFF"/>
                </a:solidFill>
                <a:latin typeface="Arial" panose="020B0604020202020204" pitchFamily="34" charset="0"/>
                <a:ea typeface="Microsoft YaHei" panose="020B0503020204020204" pitchFamily="34" charset="-122"/>
              </a:defRPr>
            </a:lvl5pPr>
            <a:lvl6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6pPr>
            <a:lvl7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7pPr>
            <a:lvl8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8pPr>
            <a:lvl9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9pPr>
          </a:lstStyle>
          <a:p>
            <a:r>
              <a:rPr lang="en-GB" altLang="it-IT"/>
              <a:t>Fate clic per aggiungere testo</a:t>
            </a:r>
          </a:p>
        </p:txBody>
      </p:sp>
      <p:sp>
        <p:nvSpPr>
          <p:cNvPr id="2082" name="Rectangle 34"/>
          <p:cNvSpPr>
            <a:spLocks noGrp="1" noChangeArrowheads="1"/>
          </p:cNvSpPr>
          <p:nvPr>
            <p:ph type="dt"/>
          </p:nvPr>
        </p:nvSpPr>
        <p:spPr bwMode="auto">
          <a:xfrm>
            <a:off x="6858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3" name="Rectangle 35"/>
          <p:cNvSpPr>
            <a:spLocks noGrp="1" noChangeArrowheads="1"/>
          </p:cNvSpPr>
          <p:nvPr>
            <p:ph type="ftr"/>
          </p:nvPr>
        </p:nvSpPr>
        <p:spPr bwMode="auto">
          <a:xfrm>
            <a:off x="3124200" y="6324600"/>
            <a:ext cx="28940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ctr">
              <a:buClr>
                <a:srgbClr val="FFFFFF"/>
              </a:buClr>
              <a:buSzPct val="45000"/>
              <a:buFont typeface="Wingdings" panose="05000000000000000000" pitchFamily="2" charset="2"/>
              <a:buNone/>
              <a:tabLst>
                <a:tab pos="723900" algn="l"/>
                <a:tab pos="1447800" algn="l"/>
                <a:tab pos="2171700" algn="l"/>
                <a:tab pos="28956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4" name="Rectangle 36"/>
          <p:cNvSpPr>
            <a:spLocks noGrp="1" noChangeArrowheads="1"/>
          </p:cNvSpPr>
          <p:nvPr>
            <p:ph type="sldNum"/>
          </p:nvPr>
        </p:nvSpPr>
        <p:spPr bwMode="auto">
          <a:xfrm>
            <a:off x="65532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r">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fld id="{539B314F-1665-4CDB-B2D8-FD3B26532F46}"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ctr"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ctr"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ctr"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ED252-2FDE-4E7B-A831-C5303F3E2AB5}" type="datetimeFigureOut">
              <a:rPr lang="en-US" smtClean="0"/>
              <a:t>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07677-63A9-48ED-893F-83A2F207D0C7}" type="slidenum">
              <a:rPr lang="en-US" smtClean="0"/>
              <a:t>‹N›</a:t>
            </a:fld>
            <a:endParaRPr lang="en-US"/>
          </a:p>
        </p:txBody>
      </p:sp>
    </p:spTree>
    <p:extLst>
      <p:ext uri="{BB962C8B-B14F-4D97-AF65-F5344CB8AC3E}">
        <p14:creationId xmlns:p14="http://schemas.microsoft.com/office/powerpoint/2010/main" val="37745794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oleObject" Target="../embeddings/oleObject1.bin"/><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323528" y="2204864"/>
            <a:ext cx="8591550"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solidFill>
                  <a:schemeClr val="tx1"/>
                </a:solidFill>
                <a:latin typeface="Copperplate Gothic Bold" panose="020E0705020206020404" pitchFamily="34" charset="77"/>
              </a:rPr>
              <a:t>TESSUTO NERVOSO</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e</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CENNI SINTETICI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di</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MIORFOLOGIA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del</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SISTEMA NERVOSO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613"/>
            <a:ext cx="9144000" cy="678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Rectangle 2"/>
          <p:cNvSpPr>
            <a:spLocks noChangeArrowheads="1"/>
          </p:cNvSpPr>
          <p:nvPr/>
        </p:nvSpPr>
        <p:spPr bwMode="auto">
          <a:xfrm>
            <a:off x="0" y="5084763"/>
            <a:ext cx="2484438" cy="155733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a:t>CLASSIFICAZIONE</a:t>
            </a:r>
          </a:p>
        </p:txBody>
      </p:sp>
      <p:sp>
        <p:nvSpPr>
          <p:cNvPr id="13315" name="Text Box 3"/>
          <p:cNvSpPr txBox="1">
            <a:spLocks noChangeArrowheads="1"/>
          </p:cNvSpPr>
          <p:nvPr/>
        </p:nvSpPr>
        <p:spPr bwMode="auto">
          <a:xfrm>
            <a:off x="0" y="4221163"/>
            <a:ext cx="3333750" cy="1100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200">
                <a:solidFill>
                  <a:srgbClr val="000066"/>
                </a:solidFill>
                <a:latin typeface="Arial Black" panose="020B0A04020102020204" pitchFamily="34" charset="0"/>
              </a:rPr>
              <a:t>CLASSIFICAZIONE</a:t>
            </a:r>
          </a:p>
          <a:p>
            <a:pPr algn="ctr">
              <a:buClrTx/>
              <a:buFontTx/>
              <a:buNone/>
            </a:pPr>
            <a:r>
              <a:rPr lang="it-IT" altLang="it-IT" sz="2200">
                <a:solidFill>
                  <a:srgbClr val="000066"/>
                </a:solidFill>
                <a:latin typeface="Arial Black" panose="020B0A04020102020204" pitchFamily="34" charset="0"/>
              </a:rPr>
              <a:t>in base al NUMERO di PROLUNGAMENTI</a:t>
            </a:r>
          </a:p>
        </p:txBody>
      </p:sp>
      <p:sp>
        <p:nvSpPr>
          <p:cNvPr id="13316" name="Rectangle 4"/>
          <p:cNvSpPr>
            <a:spLocks noChangeArrowheads="1"/>
          </p:cNvSpPr>
          <p:nvPr/>
        </p:nvSpPr>
        <p:spPr bwMode="auto">
          <a:xfrm>
            <a:off x="4211638" y="6524625"/>
            <a:ext cx="936625" cy="3333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44"/>
                </a:solidFill>
                <a:latin typeface="Arial Black" panose="020B0A04020102020204" pitchFamily="34" charset="0"/>
              </a:rPr>
              <a:t>Pseudo</a:t>
            </a:r>
          </a:p>
          <a:p>
            <a:pPr algn="ctr">
              <a:buClrTx/>
              <a:buFontTx/>
              <a:buNone/>
            </a:pPr>
            <a:r>
              <a:rPr lang="it-IT" altLang="it-IT" sz="1200">
                <a:solidFill>
                  <a:srgbClr val="000044"/>
                </a:solidFill>
                <a:latin typeface="Arial Black" panose="020B0A04020102020204" pitchFamily="34" charset="0"/>
              </a:rPr>
              <a:t>unipolare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jpg"/>
          <p:cNvPicPr>
            <a:picLocks noGrp="1" noChangeAspect="1"/>
          </p:cNvPicPr>
          <p:nvPr isPhoto="1"/>
        </p:nvPicPr>
        <p:blipFill>
          <a:blip r:embed="rId2">
            <a:lum/>
          </a:blip>
          <a:stretch>
            <a:fillRect/>
          </a:stretch>
        </p:blipFill>
        <p:spPr>
          <a:xfrm>
            <a:off x="2001838" y="0"/>
            <a:ext cx="5140325" cy="6858000"/>
          </a:xfrm>
          <a:prstGeom prst="rect">
            <a:avLst/>
          </a:prstGeom>
          <a:noFill/>
          <a:ln>
            <a:noFill/>
          </a:ln>
        </p:spPr>
      </p:pic>
      <p:sp>
        <p:nvSpPr>
          <p:cNvPr id="3" name="Rettangolo 2">
            <a:extLst>
              <a:ext uri="{FF2B5EF4-FFF2-40B4-BE49-F238E27FC236}">
                <a16:creationId xmlns:a16="http://schemas.microsoft.com/office/drawing/2014/main" id="{4A8F9793-1B64-8B46-81E1-879C1DD33D3D}"/>
              </a:ext>
            </a:extLst>
          </p:cNvPr>
          <p:cNvSpPr/>
          <p:nvPr/>
        </p:nvSpPr>
        <p:spPr bwMode="auto">
          <a:xfrm>
            <a:off x="1691680" y="188640"/>
            <a:ext cx="648072" cy="1800200"/>
          </a:xfrm>
          <a:prstGeom prst="rect">
            <a:avLst/>
          </a:prstGeom>
          <a:solidFill>
            <a:schemeClr val="accent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
        <p:nvSpPr>
          <p:cNvPr id="4" name="Rettangolo 3">
            <a:extLst>
              <a:ext uri="{FF2B5EF4-FFF2-40B4-BE49-F238E27FC236}">
                <a16:creationId xmlns:a16="http://schemas.microsoft.com/office/drawing/2014/main" id="{8F039A57-FEF4-EB4A-8B08-D81C1315531F}"/>
              </a:ext>
            </a:extLst>
          </p:cNvPr>
          <p:cNvSpPr/>
          <p:nvPr/>
        </p:nvSpPr>
        <p:spPr bwMode="auto">
          <a:xfrm>
            <a:off x="2001838" y="1772816"/>
            <a:ext cx="553938" cy="7920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962578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684213" y="26035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 CORPO CELLULARE</a:t>
            </a:r>
          </a:p>
        </p:txBody>
      </p:sp>
      <p:sp>
        <p:nvSpPr>
          <p:cNvPr id="14338" name="Rectangle 2"/>
          <p:cNvSpPr>
            <a:spLocks noGrp="1" noChangeArrowheads="1"/>
          </p:cNvSpPr>
          <p:nvPr>
            <p:ph type="body" idx="1"/>
          </p:nvPr>
        </p:nvSpPr>
        <p:spPr>
          <a:xfrm>
            <a:off x="32853" y="841375"/>
            <a:ext cx="4284663" cy="5805487"/>
          </a:xfrm>
          <a:ln/>
        </p:spPr>
        <p:txBody>
          <a:bodyPr/>
          <a:lstStyle/>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Il CORPO CELLULARE è il CENTRO TROFICO e FUNZIONALE, elaborando gli STIMOLI ECCITATORI ed INIBITORI</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NUCLEO EUCROMATICO</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RETICOLO ENDOPLASMICO RUGOSO e RIBOSOMI LIBERI (Sostanza “</a:t>
            </a:r>
            <a:r>
              <a:rPr lang="it-IT" altLang="it-IT" sz="2400" dirty="0" err="1">
                <a:solidFill>
                  <a:schemeClr val="tx1"/>
                </a:solidFill>
              </a:rPr>
              <a:t>Tigroide</a:t>
            </a:r>
            <a:r>
              <a:rPr lang="it-IT" altLang="it-IT" sz="2400" dirty="0">
                <a:solidFill>
                  <a:schemeClr val="tx1"/>
                </a:solidFill>
              </a:rPr>
              <a:t>” di </a:t>
            </a:r>
            <a:r>
              <a:rPr lang="it-IT" altLang="it-IT" sz="2400" dirty="0" err="1">
                <a:solidFill>
                  <a:schemeClr val="tx1"/>
                </a:solidFill>
              </a:rPr>
              <a:t>Nissl</a:t>
            </a:r>
            <a:r>
              <a:rPr lang="it-IT" altLang="it-IT" sz="2400" dirty="0">
                <a:solidFill>
                  <a:schemeClr val="tx1"/>
                </a:solidFill>
              </a:rPr>
              <a:t>)</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NEUROFILAMENTI e NEUROTUBULI si estendono anche ai Prolungamenti</a:t>
            </a: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2652713"/>
            <a:ext cx="4859337" cy="3395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179512" y="187325"/>
            <a:ext cx="8856984"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mn-ea"/>
                <a:ea typeface="+mn-ea"/>
              </a:rPr>
              <a:t>NEURONE</a:t>
            </a:r>
            <a:br>
              <a:rPr lang="it-IT" altLang="it-IT" sz="3200" b="1" dirty="0">
                <a:solidFill>
                  <a:schemeClr val="tx1"/>
                </a:solidFill>
                <a:latin typeface="+mn-ea"/>
                <a:ea typeface="+mn-ea"/>
              </a:rPr>
            </a:br>
            <a:r>
              <a:rPr lang="it-IT" altLang="it-IT" sz="3200" b="1" dirty="0">
                <a:solidFill>
                  <a:schemeClr val="tx1"/>
                </a:solidFill>
                <a:latin typeface="+mn-ea"/>
                <a:ea typeface="+mn-ea"/>
              </a:rPr>
              <a:t>- DENDRITI -</a:t>
            </a:r>
          </a:p>
        </p:txBody>
      </p:sp>
      <p:sp>
        <p:nvSpPr>
          <p:cNvPr id="15362" name="Rectangle 2"/>
          <p:cNvSpPr>
            <a:spLocks noGrp="1" noChangeArrowheads="1"/>
          </p:cNvSpPr>
          <p:nvPr>
            <p:ph type="body" idx="1"/>
          </p:nvPr>
        </p:nvSpPr>
        <p:spPr>
          <a:xfrm>
            <a:off x="179512" y="981075"/>
            <a:ext cx="8784976" cy="5876925"/>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Essendo molto numerosi, permettono al Corpo Cellulare del Neurone di integrare un’ elevatissima quantità di informazioni</a:t>
            </a: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I rapporti dei Dendriti con l’ Assone di altri neuroni avvengono tramite SINAPSI che coinvolgono le cosiddette SPINE DENDRITICHE, che sono espansioni coniche che si dipartono dal dendrite stesso</a:t>
            </a:r>
          </a:p>
        </p:txBody>
      </p:sp>
      <p:pic>
        <p:nvPicPr>
          <p:cNvPr id="15363" name="Picture 3"/>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l="39221" r="3311" b="61105"/>
          <a:stretch>
            <a:fillRect/>
          </a:stretch>
        </p:blipFill>
        <p:spPr bwMode="auto">
          <a:xfrm>
            <a:off x="1835150" y="4268788"/>
            <a:ext cx="6227763" cy="2589212"/>
          </a:xfrm>
          <a:prstGeom prst="rect">
            <a:avLst/>
          </a:prstGeom>
          <a:noFill/>
          <a:ln>
            <a:noFill/>
          </a:ln>
          <a:effectLst/>
          <a:extLst>
            <a:ext uri="{909E8E84-426E-40DD-AFC4-6F175D3DCCD1}">
              <a14:hiddenFill xmlns:a14="http://schemas.microsoft.com/office/drawing/2010/main">
                <a:blipFill dpi="0" rotWithShape="0">
                  <a:blip>
                    <a:lum bright="-12000" contrast="6000"/>
                  </a:blip>
                  <a:srcRect l="39221" r="3311" b="6110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492500" y="4860925"/>
            <a:ext cx="5651500" cy="199707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p:cNvSpPr>
            <a:spLocks noChangeArrowheads="1"/>
          </p:cNvSpPr>
          <p:nvPr/>
        </p:nvSpPr>
        <p:spPr bwMode="auto">
          <a:xfrm>
            <a:off x="684213" y="-61862"/>
            <a:ext cx="7772400"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mj-ea"/>
                <a:ea typeface="+mj-ea"/>
              </a:rPr>
              <a:t>NEURONE </a:t>
            </a:r>
          </a:p>
          <a:p>
            <a:pPr algn="ctr">
              <a:buClrTx/>
              <a:buFontTx/>
              <a:buNone/>
            </a:pPr>
            <a:r>
              <a:rPr lang="it-IT" altLang="it-IT" sz="3200" b="1" dirty="0">
                <a:solidFill>
                  <a:schemeClr val="tx1"/>
                </a:solidFill>
                <a:latin typeface="+mj-ea"/>
                <a:ea typeface="+mj-ea"/>
              </a:rPr>
              <a:t>- ASSONI -</a:t>
            </a:r>
          </a:p>
        </p:txBody>
      </p:sp>
      <p:sp>
        <p:nvSpPr>
          <p:cNvPr id="16387" name="Text Box 3"/>
          <p:cNvSpPr txBox="1">
            <a:spLocks noChangeArrowheads="1"/>
          </p:cNvSpPr>
          <p:nvPr/>
        </p:nvSpPr>
        <p:spPr bwMode="auto">
          <a:xfrm>
            <a:off x="158750" y="855663"/>
            <a:ext cx="8985250" cy="3849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b="1" dirty="0">
                <a:solidFill>
                  <a:schemeClr val="tx1"/>
                </a:solidFill>
              </a:rPr>
              <a:t>Prolungamento UNICO che si diparte dal Pirenoforo del Neurone a livello del MONTICOLO ASSONICO che conduce l’ Impulso dal Pirenoforo verso altri distretti</a:t>
            </a:r>
          </a:p>
          <a:p>
            <a:pPr>
              <a:buClrTx/>
              <a:buFontTx/>
              <a:buNone/>
            </a:pPr>
            <a:r>
              <a:rPr lang="it-IT" altLang="it-IT" sz="2200" b="1" dirty="0">
                <a:solidFill>
                  <a:schemeClr val="tx1"/>
                </a:solidFill>
              </a:rPr>
              <a:t>ASSOLEMMA = Membrana dell’ Assone</a:t>
            </a:r>
          </a:p>
          <a:p>
            <a:pPr>
              <a:buClrTx/>
              <a:buFontTx/>
              <a:buNone/>
            </a:pPr>
            <a:r>
              <a:rPr lang="it-IT" altLang="it-IT" sz="2200" b="1" dirty="0">
                <a:solidFill>
                  <a:schemeClr val="tx1"/>
                </a:solidFill>
              </a:rPr>
              <a:t>ASSOPLASMA = Citoplasma dell’ Assone</a:t>
            </a:r>
          </a:p>
          <a:p>
            <a:pPr>
              <a:buClrTx/>
              <a:buFontTx/>
              <a:buNone/>
            </a:pPr>
            <a:r>
              <a:rPr lang="it-IT" altLang="it-IT" sz="2200" b="1" dirty="0">
                <a:solidFill>
                  <a:schemeClr val="tx1"/>
                </a:solidFill>
              </a:rPr>
              <a:t>Contiene Mitocondri, </a:t>
            </a:r>
            <a:r>
              <a:rPr lang="it-IT" altLang="it-IT" sz="2200" b="1" dirty="0" err="1">
                <a:solidFill>
                  <a:schemeClr val="tx1"/>
                </a:solidFill>
              </a:rPr>
              <a:t>Neurotubuli</a:t>
            </a:r>
            <a:r>
              <a:rPr lang="it-IT" altLang="it-IT" sz="2200" b="1" dirty="0">
                <a:solidFill>
                  <a:schemeClr val="tx1"/>
                </a:solidFill>
              </a:rPr>
              <a:t> e Neurofilamenti, ma non RER né Ribosomi </a:t>
            </a:r>
          </a:p>
          <a:p>
            <a:pPr>
              <a:buClrTx/>
              <a:buFontTx/>
              <a:buNone/>
            </a:pPr>
            <a:r>
              <a:rPr lang="it-IT" altLang="it-IT" sz="2200" b="1" dirty="0">
                <a:solidFill>
                  <a:schemeClr val="tx1"/>
                </a:solidFill>
              </a:rPr>
              <a:t>Il suo SEGMENTO INIZIALE è funzionalmente caratterizzato da una zona di elaborazione “algebrica” di stimoli eccitatori ed inibitori, il cui risultato determina o meno la propagazione dell’ impulso</a:t>
            </a:r>
            <a:r>
              <a:rPr lang="it-IT" altLang="it-IT" b="1" dirty="0">
                <a:solidFill>
                  <a:schemeClr val="tx1"/>
                </a:solidFill>
              </a:rPr>
              <a:t>  </a:t>
            </a:r>
          </a:p>
        </p:txBody>
      </p:sp>
      <p:sp>
        <p:nvSpPr>
          <p:cNvPr id="16388" name="Text Box 4"/>
          <p:cNvSpPr txBox="1">
            <a:spLocks noChangeArrowheads="1"/>
          </p:cNvSpPr>
          <p:nvPr/>
        </p:nvSpPr>
        <p:spPr bwMode="auto">
          <a:xfrm>
            <a:off x="87313" y="4581128"/>
            <a:ext cx="3405187"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rPr>
              <a:t>Vi avvengono meccanismi di TRASPORTO ANTEROGRADO e RETROGRADO di diverse molecole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jpg"/>
          <p:cNvPicPr>
            <a:picLocks noGrp="1" noChangeAspect="1"/>
          </p:cNvPicPr>
          <p:nvPr isPhoto="1"/>
        </p:nvPicPr>
        <p:blipFill>
          <a:blip r:embed="rId2">
            <a:lum/>
          </a:blip>
          <a:stretch>
            <a:fillRect/>
          </a:stretch>
        </p:blipFill>
        <p:spPr>
          <a:xfrm>
            <a:off x="0" y="346075"/>
            <a:ext cx="9144000" cy="6164263"/>
          </a:xfrm>
          <a:prstGeom prst="rect">
            <a:avLst/>
          </a:prstGeom>
          <a:noFill/>
          <a:ln>
            <a:noFill/>
          </a:ln>
        </p:spPr>
      </p:pic>
    </p:spTree>
    <p:extLst>
      <p:ext uri="{BB962C8B-B14F-4D97-AF65-F5344CB8AC3E}">
        <p14:creationId xmlns:p14="http://schemas.microsoft.com/office/powerpoint/2010/main" val="663597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jpg"/>
          <p:cNvPicPr>
            <a:picLocks noGrp="1" noChangeAspect="1"/>
          </p:cNvPicPr>
          <p:nvPr isPhoto="1"/>
        </p:nvPicPr>
        <p:blipFill>
          <a:blip r:embed="rId2">
            <a:lum/>
          </a:blip>
          <a:stretch>
            <a:fillRect/>
          </a:stretch>
        </p:blipFill>
        <p:spPr>
          <a:xfrm>
            <a:off x="0" y="257175"/>
            <a:ext cx="9144000" cy="6343650"/>
          </a:xfrm>
          <a:prstGeom prst="rect">
            <a:avLst/>
          </a:prstGeom>
          <a:noFill/>
          <a:ln>
            <a:noFill/>
          </a:ln>
        </p:spPr>
      </p:pic>
    </p:spTree>
    <p:extLst>
      <p:ext uri="{BB962C8B-B14F-4D97-AF65-F5344CB8AC3E}">
        <p14:creationId xmlns:p14="http://schemas.microsoft.com/office/powerpoint/2010/main" val="3075190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jpg"/>
          <p:cNvPicPr>
            <a:picLocks noGrp="1" noChangeAspect="1"/>
          </p:cNvPicPr>
          <p:nvPr isPhoto="1"/>
        </p:nvPicPr>
        <p:blipFill>
          <a:blip r:embed="rId2">
            <a:lum/>
          </a:blip>
          <a:stretch>
            <a:fillRect/>
          </a:stretch>
        </p:blipFill>
        <p:spPr>
          <a:xfrm>
            <a:off x="0" y="609600"/>
            <a:ext cx="9144000" cy="5637213"/>
          </a:xfrm>
          <a:prstGeom prst="rect">
            <a:avLst/>
          </a:prstGeom>
          <a:noFill/>
          <a:ln>
            <a:noFill/>
          </a:ln>
        </p:spPr>
      </p:pic>
    </p:spTree>
    <p:extLst>
      <p:ext uri="{BB962C8B-B14F-4D97-AF65-F5344CB8AC3E}">
        <p14:creationId xmlns:p14="http://schemas.microsoft.com/office/powerpoint/2010/main" val="3941127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jpg"/>
          <p:cNvPicPr>
            <a:picLocks noGrp="1" noChangeAspect="1"/>
          </p:cNvPicPr>
          <p:nvPr isPhoto="1"/>
        </p:nvPicPr>
        <p:blipFill>
          <a:blip r:embed="rId2">
            <a:lum/>
          </a:blip>
          <a:stretch>
            <a:fillRect/>
          </a:stretch>
        </p:blipFill>
        <p:spPr>
          <a:xfrm>
            <a:off x="0" y="730250"/>
            <a:ext cx="9144000" cy="5395913"/>
          </a:xfrm>
          <a:prstGeom prst="rect">
            <a:avLst/>
          </a:prstGeom>
          <a:noFill/>
          <a:ln>
            <a:noFill/>
          </a:ln>
        </p:spPr>
      </p:pic>
    </p:spTree>
    <p:extLst>
      <p:ext uri="{BB962C8B-B14F-4D97-AF65-F5344CB8AC3E}">
        <p14:creationId xmlns:p14="http://schemas.microsoft.com/office/powerpoint/2010/main" val="3660146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683568" y="404664"/>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Chalkboard" panose="03050602040202020205" pitchFamily="66" charset="77"/>
              </a:rPr>
              <a:t>FIBRE  NERVOSE</a:t>
            </a:r>
          </a:p>
        </p:txBody>
      </p:sp>
      <p:sp>
        <p:nvSpPr>
          <p:cNvPr id="17410" name="Text Box 2"/>
          <p:cNvSpPr txBox="1">
            <a:spLocks noChangeArrowheads="1"/>
          </p:cNvSpPr>
          <p:nvPr/>
        </p:nvSpPr>
        <p:spPr bwMode="auto">
          <a:xfrm>
            <a:off x="971600" y="1412776"/>
            <a:ext cx="7632204" cy="4157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b="1" dirty="0">
                <a:solidFill>
                  <a:schemeClr val="tx1"/>
                </a:solidFill>
              </a:rPr>
              <a:t>Sono costituite da ASSONI avvolti da una guaina derivata da cellule </a:t>
            </a:r>
            <a:r>
              <a:rPr lang="it-IT" altLang="it-IT" b="1" dirty="0" err="1">
                <a:solidFill>
                  <a:schemeClr val="tx1"/>
                </a:solidFill>
              </a:rPr>
              <a:t>Neurogliali</a:t>
            </a:r>
            <a:r>
              <a:rPr lang="it-IT" altLang="it-IT" b="1" dirty="0">
                <a:solidFill>
                  <a:schemeClr val="tx1"/>
                </a:solidFill>
              </a:rPr>
              <a:t> (CELLULE di SCHWANN nel Sistema Nervoso Periferico ed OLIGODENDROCITI nel Sistema Nervoso Centrale)</a:t>
            </a:r>
          </a:p>
          <a:p>
            <a:pPr>
              <a:buClrTx/>
              <a:buFontTx/>
              <a:buNone/>
            </a:pPr>
            <a:endParaRPr lang="it-IT" altLang="it-IT" b="1" dirty="0">
              <a:solidFill>
                <a:schemeClr val="tx1"/>
              </a:solidFill>
            </a:endParaRPr>
          </a:p>
          <a:p>
            <a:pPr>
              <a:buClrTx/>
              <a:buFontTx/>
              <a:buNone/>
            </a:pPr>
            <a:r>
              <a:rPr lang="it-IT" altLang="it-IT" b="1" dirty="0">
                <a:solidFill>
                  <a:schemeClr val="tx1"/>
                </a:solidFill>
              </a:rPr>
              <a:t>In base alle MODALITA’ con cui si dispongono queste guaine si parla di:</a:t>
            </a:r>
          </a:p>
          <a:p>
            <a:pPr>
              <a:buClrTx/>
              <a:buFontTx/>
              <a:buNone/>
            </a:pPr>
            <a:endParaRPr lang="it-IT" altLang="it-IT" dirty="0">
              <a:solidFill>
                <a:schemeClr val="tx1"/>
              </a:solidFill>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MIELINICHE</a:t>
            </a:r>
          </a:p>
          <a:p>
            <a:pPr>
              <a:buClrTx/>
              <a:buFontTx/>
              <a:buNone/>
            </a:pPr>
            <a:endParaRPr lang="it-IT" altLang="it-IT" dirty="0">
              <a:solidFill>
                <a:schemeClr val="tx1"/>
              </a:solidFill>
              <a:latin typeface="Arial Black" panose="020B0A04020102020204" pitchFamily="34" charset="0"/>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AMIELINICHE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1A57171-CC0C-2B46-A666-03125D939FC5}"/>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647276" y="112292"/>
            <a:ext cx="8101188" cy="6612729"/>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7793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250825" y="-1588"/>
            <a:ext cx="4103688"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MIELINICHE</a:t>
            </a:r>
          </a:p>
        </p:txBody>
      </p:sp>
      <p:sp>
        <p:nvSpPr>
          <p:cNvPr id="18434" name="Rectangle 2"/>
          <p:cNvSpPr>
            <a:spLocks noGrp="1" noChangeArrowheads="1"/>
          </p:cNvSpPr>
          <p:nvPr>
            <p:ph type="body" idx="1"/>
          </p:nvPr>
        </p:nvSpPr>
        <p:spPr>
          <a:xfrm>
            <a:off x="0" y="1065373"/>
            <a:ext cx="4860032" cy="5661025"/>
          </a:xfrm>
          <a:ln/>
        </p:spPr>
        <p:txBody>
          <a:bodyPr/>
          <a:lstStyle/>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La </a:t>
            </a:r>
            <a:r>
              <a:rPr lang="it-IT" altLang="it-IT" sz="2000" dirty="0">
                <a:solidFill>
                  <a:schemeClr val="tx1"/>
                </a:solidFill>
                <a:latin typeface="Arial Black" panose="020B0A04020102020204" pitchFamily="34" charset="0"/>
              </a:rPr>
              <a:t>GUAINA MIELINICA</a:t>
            </a:r>
            <a:r>
              <a:rPr lang="it-IT" altLang="it-IT" sz="2000" dirty="0">
                <a:solidFill>
                  <a:schemeClr val="tx1"/>
                </a:solidFill>
              </a:rPr>
              <a:t> è formata da numerosi strati di </a:t>
            </a:r>
            <a:r>
              <a:rPr lang="it-IT" altLang="it-IT" sz="2000" dirty="0">
                <a:solidFill>
                  <a:schemeClr val="tx1"/>
                </a:solidFill>
                <a:latin typeface="Arial Black" panose="020B0A04020102020204" pitchFamily="34" charset="0"/>
              </a:rPr>
              <a:t>MEMBRANE CELLULARI MODIFICATE</a:t>
            </a:r>
            <a:r>
              <a:rPr lang="it-IT" altLang="it-IT" sz="2000" dirty="0">
                <a:solidFill>
                  <a:schemeClr val="tx1"/>
                </a:solidFill>
              </a:rPr>
              <a:t> e ricche di </a:t>
            </a:r>
            <a:r>
              <a:rPr lang="it-IT" altLang="it-IT" sz="2000" dirty="0">
                <a:solidFill>
                  <a:schemeClr val="tx1"/>
                </a:solidFill>
                <a:latin typeface="Arial Black" panose="020B0A04020102020204" pitchFamily="34" charset="0"/>
              </a:rPr>
              <a:t>LIPIDI COMPLESSI</a:t>
            </a:r>
            <a:r>
              <a:rPr lang="it-IT" altLang="it-IT" sz="2000" dirty="0">
                <a:solidFill>
                  <a:schemeClr val="tx1"/>
                </a:solidFill>
              </a:rPr>
              <a:t>. Pertanto, funge da “</a:t>
            </a:r>
            <a:r>
              <a:rPr lang="it-IT" altLang="it-IT" sz="2000" i="1" dirty="0">
                <a:solidFill>
                  <a:schemeClr val="tx1"/>
                </a:solidFill>
                <a:latin typeface="Arial Black" panose="020B0A04020102020204" pitchFamily="34" charset="0"/>
              </a:rPr>
              <a:t>isolante</a:t>
            </a:r>
            <a:r>
              <a:rPr lang="it-IT" altLang="it-IT" sz="2000" dirty="0">
                <a:solidFill>
                  <a:schemeClr val="tx1"/>
                </a:solidFill>
              </a:rPr>
              <a:t>” tra l’ ambiente EXTRACELLULARE e INTRACELLULARE</a:t>
            </a: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Presenta INTERRUZIONI, definite </a:t>
            </a:r>
            <a:r>
              <a:rPr lang="it-IT" altLang="it-IT" sz="2000" dirty="0">
                <a:solidFill>
                  <a:schemeClr val="tx1"/>
                </a:solidFill>
                <a:latin typeface="Arial Black" panose="020B0A04020102020204" pitchFamily="34" charset="0"/>
              </a:rPr>
              <a:t>NODI DI RANVIER</a:t>
            </a:r>
            <a:r>
              <a:rPr lang="it-IT" altLang="it-IT" sz="2000" dirty="0">
                <a:solidFill>
                  <a:schemeClr val="tx1"/>
                </a:solidFill>
              </a:rPr>
              <a:t>, che consentono il verificarsi degli eventi ionici coinvolti nella generazione degli IMPULSI. I tratti compresi tra  Nodi si definiscono </a:t>
            </a:r>
            <a:r>
              <a:rPr lang="it-IT" altLang="it-IT" sz="2000" dirty="0">
                <a:solidFill>
                  <a:schemeClr val="tx1"/>
                </a:solidFill>
                <a:latin typeface="Arial Black" panose="020B0A04020102020204" pitchFamily="34" charset="0"/>
              </a:rPr>
              <a:t>INTERNODI</a:t>
            </a:r>
          </a:p>
          <a:p>
            <a:pPr marL="0" indent="0">
              <a:lnSpc>
                <a:spcPct val="90000"/>
              </a:lnSpc>
              <a:spcBef>
                <a:spcPts val="500"/>
              </a:spcBef>
              <a:buClr>
                <a:srgbClr val="FFFFFF"/>
              </a:buClr>
              <a:buSzPct val="136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Nel SNC, un unico OLIGODENDROCITA può avvolgersi attorno a numerosi differenti assoni</a:t>
            </a: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0"/>
            <a:ext cx="4211637" cy="391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946525"/>
            <a:ext cx="3203575" cy="291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F715E0-BD67-0A4B-A815-0389673AB9CF}"/>
              </a:ext>
            </a:extLst>
          </p:cNvPr>
          <p:cNvPicPr>
            <a:picLocks noChangeAspect="1"/>
          </p:cNvPicPr>
          <p:nvPr/>
        </p:nvPicPr>
        <p:blipFill rotWithShape="1">
          <a:blip r:embed="rId2">
            <a:extLst>
              <a:ext uri="{28A0092B-C50C-407E-A947-70E740481C1C}">
                <a14:useLocalDpi xmlns:a14="http://schemas.microsoft.com/office/drawing/2010/main" val="0"/>
              </a:ext>
            </a:extLst>
          </a:blip>
          <a:srcRect l="5702" t="3033" r="38628" b="69804"/>
          <a:stretch/>
        </p:blipFill>
        <p:spPr>
          <a:xfrm>
            <a:off x="-18749" y="836711"/>
            <a:ext cx="9162750" cy="6021289"/>
          </a:xfrm>
          <a:prstGeom prst="rect">
            <a:avLst/>
          </a:prstGeom>
        </p:spPr>
      </p:pic>
      <p:sp>
        <p:nvSpPr>
          <p:cNvPr id="4" name="CasellaDiTesto 3">
            <a:extLst>
              <a:ext uri="{FF2B5EF4-FFF2-40B4-BE49-F238E27FC236}">
                <a16:creationId xmlns:a16="http://schemas.microsoft.com/office/drawing/2014/main" id="{C850E837-471A-6847-96BC-4D278DA4F39E}"/>
              </a:ext>
            </a:extLst>
          </p:cNvPr>
          <p:cNvSpPr txBox="1"/>
          <p:nvPr/>
        </p:nvSpPr>
        <p:spPr>
          <a:xfrm>
            <a:off x="1475656" y="908720"/>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pic>
        <p:nvPicPr>
          <p:cNvPr id="5" name="Immagine 4">
            <a:extLst>
              <a:ext uri="{FF2B5EF4-FFF2-40B4-BE49-F238E27FC236}">
                <a16:creationId xmlns:a16="http://schemas.microsoft.com/office/drawing/2014/main" id="{560CA852-ED34-AC4F-AB66-CB40ECC2ABFD}"/>
              </a:ext>
            </a:extLst>
          </p:cNvPr>
          <p:cNvPicPr>
            <a:picLocks noChangeAspect="1"/>
          </p:cNvPicPr>
          <p:nvPr/>
        </p:nvPicPr>
        <p:blipFill rotWithShape="1">
          <a:blip r:embed="rId2">
            <a:extLst>
              <a:ext uri="{28A0092B-C50C-407E-A947-70E740481C1C}">
                <a14:useLocalDpi xmlns:a14="http://schemas.microsoft.com/office/drawing/2010/main" val="0"/>
              </a:ext>
            </a:extLst>
          </a:blip>
          <a:srcRect l="5702" t="3033" r="38628" b="69804"/>
          <a:stretch/>
        </p:blipFill>
        <p:spPr>
          <a:xfrm>
            <a:off x="-18750" y="836848"/>
            <a:ext cx="9162750" cy="6021289"/>
          </a:xfrm>
          <a:prstGeom prst="rect">
            <a:avLst/>
          </a:prstGeom>
        </p:spPr>
      </p:pic>
      <p:sp>
        <p:nvSpPr>
          <p:cNvPr id="7" name="CasellaDiTesto 6">
            <a:extLst>
              <a:ext uri="{FF2B5EF4-FFF2-40B4-BE49-F238E27FC236}">
                <a16:creationId xmlns:a16="http://schemas.microsoft.com/office/drawing/2014/main" id="{E3BA2DAC-6B72-504E-9CD3-B8534DEA90B3}"/>
              </a:ext>
            </a:extLst>
          </p:cNvPr>
          <p:cNvSpPr txBox="1"/>
          <p:nvPr/>
        </p:nvSpPr>
        <p:spPr>
          <a:xfrm>
            <a:off x="999747" y="778205"/>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sp>
        <p:nvSpPr>
          <p:cNvPr id="8" name="CasellaDiTesto 7">
            <a:extLst>
              <a:ext uri="{FF2B5EF4-FFF2-40B4-BE49-F238E27FC236}">
                <a16:creationId xmlns:a16="http://schemas.microsoft.com/office/drawing/2014/main" id="{556E3612-1698-6C48-A80B-2A3B09DBBEBD}"/>
              </a:ext>
            </a:extLst>
          </p:cNvPr>
          <p:cNvSpPr txBox="1"/>
          <p:nvPr/>
        </p:nvSpPr>
        <p:spPr>
          <a:xfrm>
            <a:off x="6300192" y="836574"/>
            <a:ext cx="987771"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a:t>
            </a:r>
            <a:r>
              <a:rPr lang="it-IT" b="1" dirty="0" err="1">
                <a:solidFill>
                  <a:schemeClr val="tx1"/>
                </a:solidFill>
              </a:rPr>
              <a:t>P</a:t>
            </a:r>
            <a:endParaRPr lang="it-IT" b="1" dirty="0">
              <a:solidFill>
                <a:schemeClr val="tx1"/>
              </a:solidFill>
            </a:endParaRPr>
          </a:p>
        </p:txBody>
      </p:sp>
      <p:sp>
        <p:nvSpPr>
          <p:cNvPr id="9" name="CasellaDiTesto 8">
            <a:extLst>
              <a:ext uri="{FF2B5EF4-FFF2-40B4-BE49-F238E27FC236}">
                <a16:creationId xmlns:a16="http://schemas.microsoft.com/office/drawing/2014/main" id="{A37B090D-E347-B642-8D92-3FABF1FC6EBF}"/>
              </a:ext>
            </a:extLst>
          </p:cNvPr>
          <p:cNvSpPr txBox="1"/>
          <p:nvPr/>
        </p:nvSpPr>
        <p:spPr>
          <a:xfrm>
            <a:off x="2771800" y="83785"/>
            <a:ext cx="3754554" cy="523220"/>
          </a:xfrm>
          <a:prstGeom prst="rect">
            <a:avLst/>
          </a:prstGeom>
          <a:noFill/>
        </p:spPr>
        <p:txBody>
          <a:bodyPr wrap="none" rtlCol="0">
            <a:spAutoFit/>
          </a:bodyPr>
          <a:lstStyle/>
          <a:p>
            <a:r>
              <a:rPr lang="it-IT" sz="2800" b="1" dirty="0">
                <a:solidFill>
                  <a:schemeClr val="tx1"/>
                </a:solidFill>
              </a:rPr>
              <a:t>GUAINE MIELINICHE</a:t>
            </a:r>
          </a:p>
        </p:txBody>
      </p:sp>
    </p:spTree>
    <p:extLst>
      <p:ext uri="{BB962C8B-B14F-4D97-AF65-F5344CB8AC3E}">
        <p14:creationId xmlns:p14="http://schemas.microsoft.com/office/powerpoint/2010/main" val="830896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84213" y="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AMIELINICHE</a:t>
            </a:r>
          </a:p>
        </p:txBody>
      </p:sp>
      <p:sp>
        <p:nvSpPr>
          <p:cNvPr id="19458" name="Rectangle 2"/>
          <p:cNvSpPr>
            <a:spLocks noGrp="1" noChangeArrowheads="1"/>
          </p:cNvSpPr>
          <p:nvPr>
            <p:ph type="body" idx="1"/>
          </p:nvPr>
        </p:nvSpPr>
        <p:spPr>
          <a:xfrm>
            <a:off x="-1" y="1124744"/>
            <a:ext cx="5076825" cy="5733256"/>
          </a:xfrm>
          <a:ln/>
        </p:spPr>
        <p:txBody>
          <a:bodyPr/>
          <a:lstStyle/>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Le FIBRE AMIELINICHE SOLAMENTE nel SNP posseggono una sorta di guaina molto meno complessa, determinata dalla Cellula di </a:t>
            </a:r>
            <a:r>
              <a:rPr lang="it-IT" altLang="it-IT" sz="2400" dirty="0" err="1">
                <a:solidFill>
                  <a:schemeClr val="tx1"/>
                </a:solidFill>
              </a:rPr>
              <a:t>Schwann</a:t>
            </a:r>
            <a:r>
              <a:rPr lang="it-IT" altLang="it-IT" sz="2400" dirty="0">
                <a:solidFill>
                  <a:schemeClr val="tx1"/>
                </a:solidFill>
              </a:rPr>
              <a:t>. Più Assoni si rapportano con un’UNICA Cellula di </a:t>
            </a:r>
            <a:r>
              <a:rPr lang="it-IT" altLang="it-IT" sz="2400" dirty="0" err="1">
                <a:solidFill>
                  <a:schemeClr val="tx1"/>
                </a:solidFill>
              </a:rPr>
              <a:t>Schwann</a:t>
            </a:r>
            <a:endParaRPr lang="it-IT" altLang="it-IT" sz="2400" dirty="0">
              <a:solidFill>
                <a:schemeClr val="tx1"/>
              </a:solidFill>
            </a:endParaRPr>
          </a:p>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Nel SNC le FIBRE AMIELINICHE sono molto più numerose che nel SNP e NON PRESENTANO ALCUNA GUAINA, decorrendo totalmente libere tra le altre componenti Neuronali e Gliali. </a:t>
            </a:r>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268413"/>
            <a:ext cx="3824288" cy="4681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G L </a:t>
            </a:r>
            <a:r>
              <a:rPr lang="it-IT" altLang="it-IT" dirty="0" err="1">
                <a:solidFill>
                  <a:schemeClr val="tx1"/>
                </a:solidFill>
              </a:rPr>
              <a:t>ì</a:t>
            </a:r>
            <a:r>
              <a:rPr lang="it-IT" altLang="it-IT" dirty="0">
                <a:solidFill>
                  <a:schemeClr val="tx1"/>
                </a:solidFill>
              </a:rPr>
              <a:t> A</a:t>
            </a:r>
          </a:p>
        </p:txBody>
      </p:sp>
      <p:pic>
        <p:nvPicPr>
          <p:cNvPr id="20482" name="Picture 2"/>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3151188" y="3644900"/>
            <a:ext cx="2882900" cy="295275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5.jpg"/>
          <p:cNvPicPr>
            <a:picLocks noGrp="1" noChangeAspect="1"/>
          </p:cNvPicPr>
          <p:nvPr isPhoto="1"/>
        </p:nvPicPr>
        <p:blipFill>
          <a:blip r:embed="rId2">
            <a:lum/>
          </a:blip>
          <a:stretch>
            <a:fillRect/>
          </a:stretch>
        </p:blipFill>
        <p:spPr>
          <a:xfrm>
            <a:off x="0" y="165100"/>
            <a:ext cx="9144000" cy="6527800"/>
          </a:xfrm>
          <a:prstGeom prst="rect">
            <a:avLst/>
          </a:prstGeom>
          <a:noFill/>
          <a:ln>
            <a:noFill/>
          </a:ln>
        </p:spPr>
      </p:pic>
    </p:spTree>
    <p:extLst>
      <p:ext uri="{BB962C8B-B14F-4D97-AF65-F5344CB8AC3E}">
        <p14:creationId xmlns:p14="http://schemas.microsoft.com/office/powerpoint/2010/main" val="4251242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noGrp="1" noChangeArrowheads="1"/>
          </p:cNvSpPr>
          <p:nvPr>
            <p:ph type="title" idx="4294967295"/>
          </p:nvPr>
        </p:nvSpPr>
        <p:spPr>
          <a:xfrm>
            <a:off x="179388" y="0"/>
            <a:ext cx="8964612"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err="1">
                <a:solidFill>
                  <a:schemeClr val="tx1"/>
                </a:solidFill>
              </a:rPr>
              <a:t>NEUROGLìA</a:t>
            </a:r>
            <a:r>
              <a:rPr lang="it-IT" altLang="it-IT" sz="3200" dirty="0">
                <a:solidFill>
                  <a:schemeClr val="tx1"/>
                </a:solidFill>
              </a:rPr>
              <a:t> DEL SNC</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650" y="908050"/>
            <a:ext cx="330835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Text Box 3"/>
          <p:cNvSpPr txBox="1">
            <a:spLocks noChangeArrowheads="1"/>
          </p:cNvSpPr>
          <p:nvPr/>
        </p:nvSpPr>
        <p:spPr bwMode="auto">
          <a:xfrm>
            <a:off x="0" y="669925"/>
            <a:ext cx="5795963" cy="5942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000" dirty="0">
                <a:solidFill>
                  <a:schemeClr val="tx1"/>
                </a:solidFill>
                <a:latin typeface="Arial Black" panose="020B0A04020102020204" pitchFamily="34" charset="0"/>
              </a:rPr>
              <a:t>ASTROCITI</a:t>
            </a:r>
            <a:r>
              <a:rPr lang="it-IT" altLang="it-IT" sz="2000" dirty="0">
                <a:solidFill>
                  <a:schemeClr val="tx1"/>
                </a:solidFill>
              </a:rPr>
              <a:t>: Fibrosi nella Sostanza Bianca e Protoplasmatici nella Sostanza Grigia del SNC. Hanno funzione TROFO-MECCANICA, intervengono nei Processi Riparativi (ove possibile) e nella BARRIERA tra Sangue e SNC (BARRIERA-EMATOENCEFALICA)</a:t>
            </a:r>
          </a:p>
          <a:p>
            <a:pPr>
              <a:buClrTx/>
              <a:buFontTx/>
              <a:buNone/>
            </a:pPr>
            <a:endParaRPr lang="it-IT" altLang="it-IT" sz="2000" dirty="0">
              <a:solidFill>
                <a:schemeClr val="tx1"/>
              </a:solidFill>
            </a:endParaRPr>
          </a:p>
          <a:p>
            <a:pPr>
              <a:buClrTx/>
              <a:buFontTx/>
              <a:buNone/>
            </a:pPr>
            <a:r>
              <a:rPr lang="it-IT" altLang="it-IT" sz="2000" dirty="0">
                <a:solidFill>
                  <a:schemeClr val="tx1"/>
                </a:solidFill>
                <a:latin typeface="Arial Black" panose="020B0A04020102020204" pitchFamily="34" charset="0"/>
              </a:rPr>
              <a:t>CELLULE della </a:t>
            </a:r>
            <a:r>
              <a:rPr lang="it-IT" altLang="it-IT" sz="2000" dirty="0" err="1">
                <a:solidFill>
                  <a:schemeClr val="tx1"/>
                </a:solidFill>
                <a:latin typeface="Arial Black" panose="020B0A04020102020204" pitchFamily="34" charset="0"/>
              </a:rPr>
              <a:t>MICROGLìA</a:t>
            </a:r>
            <a:r>
              <a:rPr lang="it-IT" altLang="it-IT" sz="2000" dirty="0">
                <a:solidFill>
                  <a:schemeClr val="tx1"/>
                </a:solidFill>
              </a:rPr>
              <a:t>: piccole cellule che hanno Proprietà FAGOCITARIE simile ai Macrofagi</a:t>
            </a:r>
          </a:p>
          <a:p>
            <a:pPr>
              <a:buClrTx/>
              <a:buFontTx/>
              <a:buNone/>
            </a:pPr>
            <a:endParaRPr lang="it-IT" altLang="it-IT" sz="2000" dirty="0">
              <a:solidFill>
                <a:schemeClr val="tx1"/>
              </a:solidFill>
            </a:endParaRPr>
          </a:p>
          <a:p>
            <a:pPr>
              <a:buClrTx/>
              <a:buFontTx/>
              <a:buNone/>
            </a:pPr>
            <a:r>
              <a:rPr lang="it-IT" altLang="it-IT" sz="2000" dirty="0">
                <a:solidFill>
                  <a:schemeClr val="tx1"/>
                </a:solidFill>
                <a:latin typeface="Arial Black" panose="020B0A04020102020204" pitchFamily="34" charset="0"/>
              </a:rPr>
              <a:t>OLIGODENDROCITI</a:t>
            </a:r>
            <a:r>
              <a:rPr lang="it-IT" altLang="it-IT" sz="2000" dirty="0">
                <a:solidFill>
                  <a:schemeClr val="tx1"/>
                </a:solidFill>
              </a:rPr>
              <a:t>: coinvolti nella produzione delle Guaine Mieliniche</a:t>
            </a:r>
          </a:p>
          <a:p>
            <a:pPr>
              <a:buClrTx/>
              <a:buFontTx/>
              <a:buNone/>
            </a:pPr>
            <a:endParaRPr lang="it-IT" altLang="it-IT" sz="2000" dirty="0">
              <a:solidFill>
                <a:schemeClr val="tx1"/>
              </a:solidFill>
            </a:endParaRPr>
          </a:p>
          <a:p>
            <a:pPr>
              <a:buClrTx/>
              <a:buFontTx/>
              <a:buNone/>
            </a:pPr>
            <a:r>
              <a:rPr lang="it-IT" altLang="it-IT" sz="2000" dirty="0">
                <a:solidFill>
                  <a:schemeClr val="tx1"/>
                </a:solidFill>
                <a:latin typeface="Arial Black" panose="020B0A04020102020204" pitchFamily="34" charset="0"/>
              </a:rPr>
              <a:t>CELLULE EPENDIMALI</a:t>
            </a:r>
            <a:r>
              <a:rPr lang="it-IT" altLang="it-IT" sz="2000" dirty="0">
                <a:solidFill>
                  <a:schemeClr val="tx1"/>
                </a:solidFill>
              </a:rPr>
              <a:t>: rivestono le CAVITA’ INTERNE del SNC (Ventricoli Encefalici e Canale Centrale del Midollo Spinale), costituendo anche i PLESSI COROIDEI, dove viene a formarsi il LIQUIDO CEREBRO-SPINALE (LIQUOR)</a:t>
            </a:r>
          </a:p>
        </p:txBody>
      </p:sp>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4292600"/>
            <a:ext cx="3203575" cy="256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9" name="Text Box 5"/>
          <p:cNvSpPr txBox="1">
            <a:spLocks noChangeArrowheads="1"/>
          </p:cNvSpPr>
          <p:nvPr/>
        </p:nvSpPr>
        <p:spPr bwMode="auto">
          <a:xfrm>
            <a:off x="6516688" y="4508500"/>
            <a:ext cx="1227137"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1400">
                <a:solidFill>
                  <a:srgbClr val="000066"/>
                </a:solidFill>
                <a:latin typeface="Arial Black" panose="020B0A04020102020204" pitchFamily="34" charset="0"/>
              </a:rPr>
              <a:t>EPENDIMA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684213" y="333375"/>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err="1">
                <a:solidFill>
                  <a:schemeClr val="tx1"/>
                </a:solidFill>
              </a:rPr>
              <a:t>NEUROGLìA</a:t>
            </a:r>
            <a:r>
              <a:rPr lang="it-IT" altLang="it-IT" sz="3200" dirty="0">
                <a:solidFill>
                  <a:schemeClr val="tx1"/>
                </a:solidFill>
              </a:rPr>
              <a:t> DEL SNP</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784475"/>
            <a:ext cx="4643437" cy="4073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3"/>
          <p:cNvSpPr txBox="1">
            <a:spLocks noChangeArrowheads="1"/>
          </p:cNvSpPr>
          <p:nvPr/>
        </p:nvSpPr>
        <p:spPr bwMode="auto">
          <a:xfrm>
            <a:off x="684212" y="1196975"/>
            <a:ext cx="7772401"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CELLULE DI SCHWANN</a:t>
            </a:r>
            <a:r>
              <a:rPr lang="it-IT" altLang="it-IT" dirty="0">
                <a:solidFill>
                  <a:schemeClr val="tx1"/>
                </a:solidFill>
              </a:rPr>
              <a:t>: vanno a produrre la GUAINA MIELINICA per le FIBRE MIELINICHE oppure costituiscono la GUAINA NEURILEMMALE per le FIBRE AMIELINICHE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0" y="30163"/>
            <a:ext cx="9144000" cy="1094581"/>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600" b="1" dirty="0">
                <a:solidFill>
                  <a:schemeClr val="tx1"/>
                </a:solidFill>
                <a:latin typeface="Chalkboard" panose="03050602040202020205" pitchFamily="66" charset="77"/>
              </a:rPr>
              <a:t>RAPPORTI MORFOLOGICI e FUNZIONALI tra NEURONI e tra NEURONI ed ORGANI EFFETTORI</a:t>
            </a:r>
          </a:p>
        </p:txBody>
      </p:sp>
      <p:sp>
        <p:nvSpPr>
          <p:cNvPr id="23554" name="Text Box 2"/>
          <p:cNvSpPr txBox="1">
            <a:spLocks noChangeArrowheads="1"/>
          </p:cNvSpPr>
          <p:nvPr/>
        </p:nvSpPr>
        <p:spPr bwMode="auto">
          <a:xfrm>
            <a:off x="395536" y="980728"/>
            <a:ext cx="8064896" cy="563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Si classificano 2 MODALITA’ MORFO-FUNZIONALI:</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
                <a:srgbClr val="FFFFFF"/>
              </a:buClr>
              <a:buFont typeface="Arial Black" panose="020B0A04020102020204" pitchFamily="34" charset="0"/>
              <a:buChar char="-"/>
            </a:pPr>
            <a:r>
              <a:rPr lang="it-IT" altLang="it-IT" sz="2000" b="1" dirty="0">
                <a:solidFill>
                  <a:schemeClr val="tx1"/>
                </a:solidFill>
                <a:latin typeface="Gurmukhi MN" panose="02020600050405020304" pitchFamily="18" charset="0"/>
                <a:cs typeface="Gurmukhi MN" panose="02020600050405020304" pitchFamily="18" charset="0"/>
              </a:rPr>
              <a:t>SINAPSI: è il RAPPORTO che si istaura tra Neuroni. Attraverso la Sinapsi l’ Impulso può essere trasmesso da un Neurone ad un altro, attraverso il cosiddetto SPAZIO SINAPTICO (SINAPSI CHIMICA), che si delimita tra la MEMBRANA PRESINAPTICA e la MEMBRANA POST-SINAPTICA. Il flusso ionico può anche passare direttamente da un neurone ad un altro attraverso dispositivi comunicanti (SINAPSI ELETTRICA)</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 GIUNZIONE (Giunzione Cito-Neurale): si istaura tra un Neurone e un cosiddetto ORGANO EFFETTORE, quale un MUSCOLO STRIATO SCHELETRICO (Giunzione Neuro-Muscolare o PLACCA MOTRICE), MUSCOLATURA LISCIA, EPITELI GHIANDOLARI. Può descriversi anche nel RAPPORTO tra CELLULE NEUROEPITELIALI che raccolgono informazioni relative ai SENSI SPECIFICI e le FIBRE NERVOSE competenti a trasportare tali informazioni al SNC.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E5629E5-D8E7-3047-BA4C-D0E40AC1842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165" t="5278" r="4196" b="6056"/>
          <a:stretch/>
        </p:blipFill>
        <p:spPr>
          <a:xfrm>
            <a:off x="107504" y="6143"/>
            <a:ext cx="8928992" cy="6818503"/>
          </a:xfrm>
        </p:spPr>
      </p:pic>
    </p:spTree>
    <p:extLst>
      <p:ext uri="{BB962C8B-B14F-4D97-AF65-F5344CB8AC3E}">
        <p14:creationId xmlns:p14="http://schemas.microsoft.com/office/powerpoint/2010/main" val="3343318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0" y="0"/>
            <a:ext cx="9144000" cy="13731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rPr>
              <a:t>MECCANISMO DI PASSAGGIO DELL’ IMPULSO NERVOSO ATTRAVERSO LO SPAZIO SINAPTICO (o GIUNZIONALE)</a:t>
            </a:r>
          </a:p>
        </p:txBody>
      </p:sp>
      <p:sp>
        <p:nvSpPr>
          <p:cNvPr id="26626" name="Rectangle 2"/>
          <p:cNvSpPr>
            <a:spLocks noGrp="1" noChangeArrowheads="1"/>
          </p:cNvSpPr>
          <p:nvPr>
            <p:ph type="body" idx="1"/>
          </p:nvPr>
        </p:nvSpPr>
        <p:spPr>
          <a:xfrm>
            <a:off x="179512" y="1354795"/>
            <a:ext cx="3635375" cy="5516562"/>
          </a:xfrm>
          <a:ln/>
        </p:spPr>
        <p:txBody>
          <a:bodyPr/>
          <a:lstStyle/>
          <a:p>
            <a:pPr marL="0" indent="0">
              <a:lnSpc>
                <a:spcPct val="90000"/>
              </a:lnSpc>
              <a:spcBef>
                <a:spcPts val="550"/>
              </a:spcBef>
              <a:buClrTx/>
              <a:buSzPct val="85000"/>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it-IT" altLang="it-IT" sz="2200" dirty="0">
                <a:solidFill>
                  <a:schemeClr val="tx1"/>
                </a:solidFill>
              </a:rPr>
              <a:t>L’ Impulso Nervoso, essendo una corrente elettrica, NON PUO’ PASSARE attraverso lo Spazio Sinaptico o Giunzionale, ma necessita dell’ intervento dei </a:t>
            </a:r>
            <a:r>
              <a:rPr lang="it-IT" altLang="it-IT" sz="2200" dirty="0">
                <a:solidFill>
                  <a:schemeClr val="tx1"/>
                </a:solidFill>
                <a:latin typeface="Arial Black" panose="020B0A04020102020204" pitchFamily="34" charset="0"/>
              </a:rPr>
              <a:t>NEUROMEDIATORI </a:t>
            </a:r>
            <a:r>
              <a:rPr lang="it-IT" altLang="it-IT" sz="1800" dirty="0">
                <a:solidFill>
                  <a:schemeClr val="tx1"/>
                </a:solidFill>
                <a:latin typeface="Arial Black" panose="020B0A04020102020204" pitchFamily="34" charset="0"/>
              </a:rPr>
              <a:t>(NEUROTRASMETTITORI),</a:t>
            </a:r>
            <a:r>
              <a:rPr lang="it-IT" altLang="it-IT" sz="2200" dirty="0">
                <a:solidFill>
                  <a:schemeClr val="tx1"/>
                </a:solidFill>
              </a:rPr>
              <a:t> quali ACETILCOLINA, NORADRENALINA, ADRENALINA, DOPAMINA, ACIDO GLUTAMICO, ACIDO GAMMA-AMINOBUTIRRICO (GABA), ISTAMINA, ed altri.</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638" y="2133600"/>
            <a:ext cx="544036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0" y="0"/>
            <a:ext cx="9144000" cy="11303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SCHEMA MORFOLOGICO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r>
              <a:rPr lang="it-IT" altLang="it-IT" sz="3600" b="1" dirty="0">
                <a:solidFill>
                  <a:schemeClr val="tx1"/>
                </a:solidFill>
                <a:latin typeface="News Gothic MT" panose="020B0503020103020203" pitchFamily="34" charset="0"/>
              </a:rPr>
              <a:t> </a:t>
            </a:r>
          </a:p>
        </p:txBody>
      </p:sp>
      <p:pic>
        <p:nvPicPr>
          <p:cNvPr id="512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089025"/>
            <a:ext cx="5795962" cy="57689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981075"/>
            <a:ext cx="28892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1476375" y="0"/>
            <a:ext cx="5400675"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err="1">
                <a:solidFill>
                  <a:schemeClr val="tx1"/>
                </a:solidFill>
              </a:rPr>
              <a:t>S</a:t>
            </a:r>
            <a:r>
              <a:rPr lang="it-IT" altLang="it-IT" sz="3200" dirty="0">
                <a:solidFill>
                  <a:schemeClr val="tx1"/>
                </a:solidFill>
              </a:rPr>
              <a:t> I </a:t>
            </a:r>
            <a:r>
              <a:rPr lang="it-IT" altLang="it-IT" sz="3200" dirty="0" err="1">
                <a:solidFill>
                  <a:schemeClr val="tx1"/>
                </a:solidFill>
              </a:rPr>
              <a:t>N</a:t>
            </a:r>
            <a:r>
              <a:rPr lang="it-IT" altLang="it-IT" sz="3200" dirty="0">
                <a:solidFill>
                  <a:schemeClr val="tx1"/>
                </a:solidFill>
              </a:rPr>
              <a:t> A </a:t>
            </a:r>
            <a:r>
              <a:rPr lang="it-IT" altLang="it-IT" sz="3200" dirty="0" err="1">
                <a:solidFill>
                  <a:schemeClr val="tx1"/>
                </a:solidFill>
              </a:rPr>
              <a:t>P</a:t>
            </a:r>
            <a:r>
              <a:rPr lang="it-IT" altLang="it-IT" sz="3200" dirty="0">
                <a:solidFill>
                  <a:schemeClr val="tx1"/>
                </a:solidFill>
              </a:rPr>
              <a:t> </a:t>
            </a:r>
            <a:r>
              <a:rPr lang="it-IT" altLang="it-IT" sz="3200" dirty="0" err="1">
                <a:solidFill>
                  <a:schemeClr val="tx1"/>
                </a:solidFill>
              </a:rPr>
              <a:t>S</a:t>
            </a:r>
            <a:r>
              <a:rPr lang="it-IT" altLang="it-IT" sz="3200" dirty="0">
                <a:solidFill>
                  <a:schemeClr val="tx1"/>
                </a:solidFill>
              </a:rPr>
              <a:t> I</a:t>
            </a:r>
          </a:p>
        </p:txBody>
      </p:sp>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2636838"/>
            <a:ext cx="2268538" cy="422116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2708275"/>
            <a:ext cx="4121150"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513" y="2708275"/>
            <a:ext cx="2757487"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p:cNvSpPr txBox="1">
            <a:spLocks noChangeArrowheads="1"/>
          </p:cNvSpPr>
          <p:nvPr/>
        </p:nvSpPr>
        <p:spPr bwMode="auto">
          <a:xfrm>
            <a:off x="827584" y="581025"/>
            <a:ext cx="7848872" cy="181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b="1" dirty="0">
                <a:solidFill>
                  <a:schemeClr val="tx1"/>
                </a:solidFill>
              </a:rPr>
              <a:t>Possono essere di vario tipo (ASSO-SOMATICHE, ASSO-DENDRITICHE, ASSO-ASSONICHE) ed avere significato ECCITATORIO o INIBITORIO</a:t>
            </a:r>
            <a:r>
              <a:rPr lang="it-IT" altLang="it-IT" sz="2800" dirty="0"/>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GIUNZIONI CITONEURALI</a:t>
            </a:r>
          </a:p>
        </p:txBody>
      </p:sp>
      <p:pic>
        <p:nvPicPr>
          <p:cNvPr id="25602" name="Picture 2"/>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0" y="620713"/>
            <a:ext cx="4643438" cy="3627437"/>
          </a:xfrm>
          <a:prstGeom prst="rect">
            <a:avLst/>
          </a:prstGeom>
          <a:noFill/>
          <a:ln>
            <a:noFill/>
          </a:ln>
          <a:effectLst/>
          <a:extLst>
            <a:ext uri="{909E8E84-426E-40DD-AFC4-6F175D3DCCD1}">
              <a14:hiddenFill xmlns:a14="http://schemas.microsoft.com/office/drawing/2010/main">
                <a:blipFill dpi="0" rotWithShape="0">
                  <a:blip>
                    <a:lum bright="-12000"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650" y="476250"/>
            <a:ext cx="229235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3492500" y="4291013"/>
            <a:ext cx="2952750" cy="2566987"/>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5"/>
          <p:cNvSpPr txBox="1">
            <a:spLocks noChangeArrowheads="1"/>
          </p:cNvSpPr>
          <p:nvPr/>
        </p:nvSpPr>
        <p:spPr bwMode="auto">
          <a:xfrm>
            <a:off x="0" y="4221163"/>
            <a:ext cx="32607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dirty="0">
                <a:solidFill>
                  <a:schemeClr val="tx1"/>
                </a:solidFill>
                <a:latin typeface="Arial Black" panose="020B0A04020102020204" pitchFamily="34" charset="0"/>
              </a:rPr>
              <a:t>1. GIUNZIONE NEUROMUSCOLARE</a:t>
            </a:r>
          </a:p>
          <a:p>
            <a:pPr algn="ctr">
              <a:buClrTx/>
              <a:buFontTx/>
              <a:buNone/>
            </a:pPr>
            <a:r>
              <a:rPr lang="it-IT" altLang="it-IT" sz="2000" dirty="0">
                <a:solidFill>
                  <a:schemeClr val="tx1"/>
                </a:solidFill>
                <a:latin typeface="Arial Black" panose="020B0A04020102020204" pitchFamily="34" charset="0"/>
              </a:rPr>
              <a:t>(Placca Motrice)</a:t>
            </a:r>
          </a:p>
        </p:txBody>
      </p:sp>
      <p:sp>
        <p:nvSpPr>
          <p:cNvPr id="25606" name="Text Box 6"/>
          <p:cNvSpPr txBox="1">
            <a:spLocks noChangeArrowheads="1"/>
          </p:cNvSpPr>
          <p:nvPr/>
        </p:nvSpPr>
        <p:spPr bwMode="auto">
          <a:xfrm>
            <a:off x="323850" y="6302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1</a:t>
            </a:r>
          </a:p>
        </p:txBody>
      </p:sp>
      <p:sp>
        <p:nvSpPr>
          <p:cNvPr id="25607" name="Text Box 7"/>
          <p:cNvSpPr txBox="1">
            <a:spLocks noChangeArrowheads="1"/>
          </p:cNvSpPr>
          <p:nvPr/>
        </p:nvSpPr>
        <p:spPr bwMode="auto">
          <a:xfrm>
            <a:off x="8604250" y="30686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2</a:t>
            </a:r>
          </a:p>
        </p:txBody>
      </p:sp>
      <p:sp>
        <p:nvSpPr>
          <p:cNvPr id="25608" name="Text Box 8"/>
          <p:cNvSpPr txBox="1">
            <a:spLocks noChangeArrowheads="1"/>
          </p:cNvSpPr>
          <p:nvPr/>
        </p:nvSpPr>
        <p:spPr bwMode="auto">
          <a:xfrm>
            <a:off x="6588125" y="4292600"/>
            <a:ext cx="2555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2. GIUNZIONE CITONEURALE</a:t>
            </a:r>
          </a:p>
          <a:p>
            <a:pPr algn="ctr">
              <a:buClrTx/>
              <a:buFontTx/>
              <a:buNone/>
            </a:pPr>
            <a:r>
              <a:rPr lang="it-IT" altLang="it-IT" sz="1800" dirty="0">
                <a:solidFill>
                  <a:schemeClr val="tx1"/>
                </a:solidFill>
                <a:latin typeface="Arial Black" panose="020B0A04020102020204" pitchFamily="34" charset="0"/>
              </a:rPr>
              <a:t>(Calice Gustativo)</a:t>
            </a:r>
          </a:p>
        </p:txBody>
      </p:sp>
      <p:sp>
        <p:nvSpPr>
          <p:cNvPr id="25609" name="Text Box 9"/>
          <p:cNvSpPr txBox="1">
            <a:spLocks noChangeArrowheads="1"/>
          </p:cNvSpPr>
          <p:nvPr/>
        </p:nvSpPr>
        <p:spPr bwMode="auto">
          <a:xfrm>
            <a:off x="3708400" y="6400800"/>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3</a:t>
            </a:r>
          </a:p>
        </p:txBody>
      </p:sp>
      <p:sp>
        <p:nvSpPr>
          <p:cNvPr id="25610" name="Text Box 10"/>
          <p:cNvSpPr txBox="1">
            <a:spLocks noChangeArrowheads="1"/>
          </p:cNvSpPr>
          <p:nvPr/>
        </p:nvSpPr>
        <p:spPr bwMode="auto">
          <a:xfrm>
            <a:off x="0" y="5445125"/>
            <a:ext cx="341947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3. GIUNZIONE CITONEURALE</a:t>
            </a:r>
          </a:p>
          <a:p>
            <a:pPr algn="ctr">
              <a:buClrTx/>
              <a:buFontTx/>
              <a:buNone/>
            </a:pPr>
            <a:r>
              <a:rPr lang="it-IT" altLang="it-IT" sz="1800" dirty="0">
                <a:solidFill>
                  <a:schemeClr val="tx1"/>
                </a:solidFill>
                <a:latin typeface="Arial Black" panose="020B0A04020102020204" pitchFamily="34" charset="0"/>
              </a:rPr>
              <a:t>(Cellule di </a:t>
            </a:r>
            <a:r>
              <a:rPr lang="it-IT" altLang="it-IT" sz="1800" dirty="0" err="1">
                <a:solidFill>
                  <a:schemeClr val="tx1"/>
                </a:solidFill>
                <a:latin typeface="Arial Black" panose="020B0A04020102020204" pitchFamily="34" charset="0"/>
              </a:rPr>
              <a:t>Merkel</a:t>
            </a:r>
            <a:r>
              <a:rPr lang="it-IT" altLang="it-IT" sz="1800" dirty="0">
                <a:solidFill>
                  <a:schemeClr val="tx1"/>
                </a:solidFill>
                <a:latin typeface="Arial Black" panose="020B0A04020102020204" pitchFamily="34" charset="0"/>
              </a:rPr>
              <a:t>, Sensibilità Pressoria Continua)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0" y="188640"/>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[1]</a:t>
            </a:r>
          </a:p>
        </p:txBody>
      </p:sp>
      <p:sp>
        <p:nvSpPr>
          <p:cNvPr id="27650" name="Rectangle 2"/>
          <p:cNvSpPr>
            <a:spLocks noGrp="1" noChangeArrowheads="1"/>
          </p:cNvSpPr>
          <p:nvPr>
            <p:ph type="body" idx="1"/>
          </p:nvPr>
        </p:nvSpPr>
        <p:spPr>
          <a:xfrm>
            <a:off x="539552" y="1412776"/>
            <a:ext cx="8064896" cy="4572000"/>
          </a:xfrm>
          <a:ln/>
        </p:spPr>
        <p:txBody>
          <a:bodyPr/>
          <a:lstStyle/>
          <a:p>
            <a:pPr marL="341313" indent="-341313">
              <a:buClr>
                <a:srgbClr val="C0C0C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u="sng" dirty="0">
                <a:solidFill>
                  <a:schemeClr val="tx1"/>
                </a:solidFill>
              </a:rPr>
              <a:t>SOSTANZA GRIGIA</a:t>
            </a:r>
            <a:r>
              <a:rPr lang="it-IT" altLang="it-IT" dirty="0">
                <a:solidFill>
                  <a:schemeClr val="tx1"/>
                </a:solidFill>
              </a:rPr>
              <a:t>: agglomerato di </a:t>
            </a:r>
            <a:r>
              <a:rPr lang="it-IT" altLang="it-IT" b="1" dirty="0">
                <a:solidFill>
                  <a:schemeClr val="tx1"/>
                </a:solidFill>
              </a:rPr>
              <a:t>CORPI CELLULARI (Pirenofori)</a:t>
            </a:r>
            <a:r>
              <a:rPr lang="it-IT" altLang="it-IT" dirty="0">
                <a:solidFill>
                  <a:schemeClr val="tx1"/>
                </a:solidFill>
              </a:rPr>
              <a:t> e </a:t>
            </a:r>
            <a:r>
              <a:rPr lang="it-IT" altLang="it-IT" b="1" dirty="0">
                <a:solidFill>
                  <a:schemeClr val="tx1"/>
                </a:solidFill>
              </a:rPr>
              <a:t>FIBRE NERVOSE AMIELINICHE</a:t>
            </a:r>
            <a:r>
              <a:rPr lang="it-IT" altLang="it-IT" dirty="0">
                <a:solidFill>
                  <a:schemeClr val="tx1"/>
                </a:solidFill>
              </a:rPr>
              <a:t> ;</a:t>
            </a:r>
          </a:p>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Si organizza in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NUCLEI NERVOSI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CORTECCIA</a:t>
            </a:r>
            <a:r>
              <a:rPr lang="it-IT" altLang="it-IT" dirty="0">
                <a:solidFill>
                  <a:schemeClr val="tx1"/>
                </a:solidFill>
              </a:rPr>
              <a:t>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(Cerebrale nel </a:t>
            </a:r>
            <a:r>
              <a:rPr lang="it-IT" altLang="it-IT" b="1" dirty="0">
                <a:solidFill>
                  <a:schemeClr val="tx1"/>
                </a:solidFill>
              </a:rPr>
              <a:t>telencefalo</a:t>
            </a:r>
            <a:r>
              <a:rPr lang="it-IT" altLang="it-IT" dirty="0">
                <a:solidFill>
                  <a:schemeClr val="tx1"/>
                </a:solidFill>
              </a:rPr>
              <a:t> e Cerebellare      nel </a:t>
            </a:r>
            <a:r>
              <a:rPr lang="it-IT" altLang="it-IT" b="1" dirty="0">
                <a:solidFill>
                  <a:schemeClr val="tx1"/>
                </a:solidFill>
              </a:rPr>
              <a:t>cervelletto</a:t>
            </a:r>
            <a:r>
              <a:rPr lang="it-IT" altLang="it-IT"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2.jpg"/>
          <p:cNvPicPr>
            <a:picLocks noGrp="1" noChangeAspect="1"/>
          </p:cNvPicPr>
          <p:nvPr isPhoto="1"/>
        </p:nvPicPr>
        <p:blipFill>
          <a:blip r:embed="rId2">
            <a:lum/>
          </a:blip>
          <a:stretch>
            <a:fillRect/>
          </a:stretch>
        </p:blipFill>
        <p:spPr>
          <a:xfrm>
            <a:off x="0" y="1282700"/>
            <a:ext cx="9144000" cy="4292600"/>
          </a:xfrm>
          <a:prstGeom prst="rect">
            <a:avLst/>
          </a:prstGeom>
          <a:noFill/>
          <a:ln>
            <a:noFill/>
          </a:ln>
        </p:spPr>
      </p:pic>
    </p:spTree>
    <p:extLst>
      <p:ext uri="{BB962C8B-B14F-4D97-AF65-F5344CB8AC3E}">
        <p14:creationId xmlns:p14="http://schemas.microsoft.com/office/powerpoint/2010/main" val="1277291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75494" y="116632"/>
            <a:ext cx="77724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[2]</a:t>
            </a:r>
          </a:p>
        </p:txBody>
      </p:sp>
      <p:sp>
        <p:nvSpPr>
          <p:cNvPr id="28674" name="Rectangle 2"/>
          <p:cNvSpPr>
            <a:spLocks noGrp="1" noChangeArrowheads="1"/>
          </p:cNvSpPr>
          <p:nvPr>
            <p:ph type="body" idx="1"/>
          </p:nvPr>
        </p:nvSpPr>
        <p:spPr>
          <a:xfrm>
            <a:off x="165066" y="1268760"/>
            <a:ext cx="8964612" cy="5300662"/>
          </a:xfrm>
          <a:ln/>
        </p:spPr>
        <p:txBody>
          <a:bodyPr/>
          <a:lstStyle/>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SOSTANZA BIANCA</a:t>
            </a:r>
            <a:r>
              <a:rPr lang="it-IT" altLang="it-IT" dirty="0">
                <a:solidFill>
                  <a:schemeClr val="tx1"/>
                </a:solidFill>
              </a:rPr>
              <a:t>: costituita da </a:t>
            </a:r>
            <a:r>
              <a:rPr lang="it-IT" altLang="it-IT" b="1" dirty="0">
                <a:solidFill>
                  <a:schemeClr val="tx1"/>
                </a:solidFill>
              </a:rPr>
              <a:t>FIBRE NERVOSE MIELINICHE</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Va a costituire le VIE o FASCI NERVOSI del SNC, che, a seconda della direzione di conduzione dell’ impulso, si definiscono: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 ASCENDENTI (in cui l’ Impulso procede in senso CAUDO-CRANIALE)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 DISCENDENTI (in cui l’ Impulso procede in senso CRANIO-CAUDALE)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jpg"/>
          <p:cNvPicPr>
            <a:picLocks noGrp="1" noChangeAspect="1"/>
          </p:cNvPicPr>
          <p:nvPr isPhoto="1"/>
        </p:nvPicPr>
        <p:blipFill>
          <a:blip r:embed="rId2">
            <a:lum/>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82204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0" y="160338"/>
            <a:ext cx="9144000" cy="1068387"/>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SNP</a:t>
            </a:r>
          </a:p>
        </p:txBody>
      </p:sp>
      <p:sp>
        <p:nvSpPr>
          <p:cNvPr id="29698" name="Rectangle 2"/>
          <p:cNvSpPr>
            <a:spLocks noGrp="1" noChangeArrowheads="1"/>
          </p:cNvSpPr>
          <p:nvPr>
            <p:ph type="body" idx="1"/>
          </p:nvPr>
        </p:nvSpPr>
        <p:spPr>
          <a:xfrm>
            <a:off x="304800" y="1412875"/>
            <a:ext cx="8839200" cy="4724400"/>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NERVI</a:t>
            </a:r>
            <a:r>
              <a:rPr lang="it-IT" altLang="it-IT" sz="2800" dirty="0">
                <a:solidFill>
                  <a:schemeClr val="tx1"/>
                </a:solidFill>
              </a:rPr>
              <a:t>: sono costituiti da fibre sia MIELINICHE sia AMIELINICHE e conducono gli impulsi nervosi</a:t>
            </a:r>
          </a:p>
          <a:p>
            <a:pPr marL="0" indent="0">
              <a:buClr>
                <a:srgbClr val="66FF33"/>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dirty="0">
              <a:solidFill>
                <a:schemeClr val="tx1"/>
              </a:solidFill>
            </a:endParaRP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GANGLI</a:t>
            </a:r>
            <a:r>
              <a:rPr lang="it-IT" altLang="it-IT" sz="2800" dirty="0">
                <a:solidFill>
                  <a:schemeClr val="tx1"/>
                </a:solidFill>
              </a:rPr>
              <a:t>: agglomerati di pirenofori nel SNP intercalati su nervi: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SENSITIVI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DEL SNA (Sistema Nervoso Autonomo</a:t>
            </a:r>
            <a:r>
              <a:rPr lang="it-IT" altLang="it-IT" b="1" dirty="0">
                <a:solidFill>
                  <a:srgbClr val="F8F8F8"/>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2075"/>
            <a:ext cx="4572000" cy="54959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722" name="Object 2"/>
          <p:cNvGraphicFramePr>
            <a:graphicFrameLocks noChangeAspect="1"/>
          </p:cNvGraphicFramePr>
          <p:nvPr/>
        </p:nvGraphicFramePr>
        <p:xfrm>
          <a:off x="5259388" y="1341438"/>
          <a:ext cx="3884612" cy="5516562"/>
        </p:xfrm>
        <a:graphic>
          <a:graphicData uri="http://schemas.openxmlformats.org/presentationml/2006/ole">
            <mc:AlternateContent xmlns:mc="http://schemas.openxmlformats.org/markup-compatibility/2006">
              <mc:Choice xmlns:v="urn:schemas-microsoft-com:vml" Requires="v">
                <p:oleObj spid="_x0000_s30771" r:id="rId5" imgW="5089739" imgH="7814426" progId="">
                  <p:embed/>
                </p:oleObj>
              </mc:Choice>
              <mc:Fallback>
                <p:oleObj r:id="rId5" imgW="5089739" imgH="7814426"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388" y="1341438"/>
                        <a:ext cx="3884612" cy="551656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3" name="Rectangle 3"/>
          <p:cNvSpPr>
            <a:spLocks noChangeArrowheads="1"/>
          </p:cNvSpPr>
          <p:nvPr/>
        </p:nvSpPr>
        <p:spPr bwMode="auto">
          <a:xfrm>
            <a:off x="0" y="-2966"/>
            <a:ext cx="9144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err="1">
                <a:solidFill>
                  <a:schemeClr val="tx1"/>
                </a:solidFill>
                <a:latin typeface="Arial Black" panose="020B0A04020102020204" pitchFamily="34" charset="0"/>
              </a:rPr>
              <a:t>N</a:t>
            </a:r>
            <a:r>
              <a:rPr lang="it-IT" altLang="it-IT" sz="3200" dirty="0">
                <a:solidFill>
                  <a:schemeClr val="tx1"/>
                </a:solidFill>
                <a:latin typeface="Arial Black" panose="020B0A04020102020204" pitchFamily="34" charset="0"/>
              </a:rPr>
              <a:t> E </a:t>
            </a:r>
            <a:r>
              <a:rPr lang="it-IT" altLang="it-IT" sz="3200" dirty="0" err="1">
                <a:solidFill>
                  <a:schemeClr val="tx1"/>
                </a:solidFill>
                <a:latin typeface="Arial Black" panose="020B0A04020102020204" pitchFamily="34" charset="0"/>
              </a:rPr>
              <a:t>R</a:t>
            </a:r>
            <a:r>
              <a:rPr lang="it-IT" altLang="it-IT" sz="3200" dirty="0">
                <a:solidFill>
                  <a:schemeClr val="tx1"/>
                </a:solidFill>
                <a:latin typeface="Arial Black" panose="020B0A04020102020204" pitchFamily="34" charset="0"/>
              </a:rPr>
              <a:t> V I</a:t>
            </a:r>
          </a:p>
        </p:txBody>
      </p:sp>
      <p:sp>
        <p:nvSpPr>
          <p:cNvPr id="30724" name="Text Box 4"/>
          <p:cNvSpPr txBox="1">
            <a:spLocks noChangeArrowheads="1"/>
          </p:cNvSpPr>
          <p:nvPr/>
        </p:nvSpPr>
        <p:spPr bwMode="auto">
          <a:xfrm>
            <a:off x="47625" y="558800"/>
            <a:ext cx="34004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ENCEFALICI</a:t>
            </a:r>
          </a:p>
          <a:p>
            <a:pPr algn="ctr">
              <a:buClrTx/>
              <a:buFontTx/>
              <a:buNone/>
            </a:pPr>
            <a:r>
              <a:rPr lang="it-IT" altLang="it-IT" dirty="0">
                <a:solidFill>
                  <a:schemeClr val="tx1"/>
                </a:solidFill>
                <a:latin typeface="Arial Black" panose="020B0A04020102020204" pitchFamily="34" charset="0"/>
              </a:rPr>
              <a:t>12 Paia</a:t>
            </a:r>
          </a:p>
        </p:txBody>
      </p:sp>
      <p:sp>
        <p:nvSpPr>
          <p:cNvPr id="30725" name="Text Box 5"/>
          <p:cNvSpPr txBox="1">
            <a:spLocks noChangeArrowheads="1"/>
          </p:cNvSpPr>
          <p:nvPr/>
        </p:nvSpPr>
        <p:spPr bwMode="auto">
          <a:xfrm>
            <a:off x="5707063" y="476250"/>
            <a:ext cx="2722562"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SPINALI</a:t>
            </a:r>
          </a:p>
          <a:p>
            <a:pPr algn="ctr">
              <a:buClrTx/>
              <a:buFontTx/>
              <a:buNone/>
            </a:pPr>
            <a:r>
              <a:rPr lang="it-IT" altLang="it-IT" dirty="0">
                <a:solidFill>
                  <a:schemeClr val="tx1"/>
                </a:solidFill>
                <a:latin typeface="Arial Black" panose="020B0A04020102020204" pitchFamily="34" charset="0"/>
              </a:rPr>
              <a:t>31 Paia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0" y="27940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err="1">
                <a:solidFill>
                  <a:schemeClr val="tx1"/>
                </a:solidFill>
              </a:rPr>
              <a:t>N</a:t>
            </a:r>
            <a:r>
              <a:rPr lang="it-IT" altLang="it-IT" sz="3200" dirty="0">
                <a:solidFill>
                  <a:schemeClr val="tx1"/>
                </a:solidFill>
              </a:rPr>
              <a:t> E </a:t>
            </a:r>
            <a:r>
              <a:rPr lang="it-IT" altLang="it-IT" sz="3200" dirty="0" err="1">
                <a:solidFill>
                  <a:schemeClr val="tx1"/>
                </a:solidFill>
              </a:rPr>
              <a:t>R</a:t>
            </a:r>
            <a:r>
              <a:rPr lang="it-IT" altLang="it-IT" sz="3200" dirty="0">
                <a:solidFill>
                  <a:schemeClr val="tx1"/>
                </a:solidFill>
              </a:rPr>
              <a:t> V I</a:t>
            </a:r>
          </a:p>
        </p:txBody>
      </p:sp>
      <p:sp>
        <p:nvSpPr>
          <p:cNvPr id="31746" name="Rectangle 2"/>
          <p:cNvSpPr>
            <a:spLocks noGrp="1" noChangeArrowheads="1"/>
          </p:cNvSpPr>
          <p:nvPr>
            <p:ph type="body" idx="1"/>
          </p:nvPr>
        </p:nvSpPr>
        <p:spPr>
          <a:xfrm>
            <a:off x="0" y="1052513"/>
            <a:ext cx="5292725" cy="5805487"/>
          </a:xfrm>
          <a:ln/>
        </p:spPr>
        <p:txBody>
          <a:bodyPr/>
          <a:lstStyle/>
          <a:p>
            <a:pPr marL="341313" indent="-341313">
              <a:spcBef>
                <a:spcPts val="550"/>
              </a:spcBef>
              <a:buClr>
                <a:srgbClr val="FFFFFF"/>
              </a:buClr>
              <a:buSzPct val="124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200" dirty="0">
                <a:solidFill>
                  <a:schemeClr val="tx1"/>
                </a:solidFill>
              </a:rPr>
              <a:t>Strutture costituite a FASCI di FIBRE NERVOSE provviste di un rivestimento esterno di </a:t>
            </a:r>
            <a:r>
              <a:rPr lang="it-IT" altLang="it-IT" sz="2200" b="1" dirty="0">
                <a:solidFill>
                  <a:schemeClr val="tx1"/>
                </a:solidFill>
              </a:rPr>
              <a:t>TESSUTO CONNETTIVO DENSO</a:t>
            </a:r>
            <a:r>
              <a:rPr lang="it-IT" altLang="it-IT" sz="2200" dirty="0">
                <a:solidFill>
                  <a:schemeClr val="tx1"/>
                </a:solidFill>
              </a:rPr>
              <a:t> (</a:t>
            </a:r>
            <a:r>
              <a:rPr lang="it-IT" altLang="it-IT" sz="2200" dirty="0">
                <a:solidFill>
                  <a:schemeClr val="tx1"/>
                </a:solidFill>
                <a:latin typeface="Arial Black" panose="020B0A04020102020204" pitchFamily="34" charset="0"/>
              </a:rPr>
              <a:t>EPINEVRIO</a:t>
            </a:r>
            <a:r>
              <a:rPr lang="it-IT" altLang="it-IT" sz="2200" dirty="0">
                <a:solidFill>
                  <a:schemeClr val="tx1"/>
                </a:solidFill>
              </a:rPr>
              <a:t>)</a:t>
            </a:r>
          </a:p>
          <a:p>
            <a:pPr marL="341313" indent="-341313">
              <a:spcBef>
                <a:spcPts val="550"/>
              </a:spcBef>
              <a:buClr>
                <a:srgbClr val="FFFFFF"/>
              </a:buClr>
              <a:buSzPct val="124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200" dirty="0" err="1">
                <a:solidFill>
                  <a:schemeClr val="tx1"/>
                </a:solidFill>
              </a:rPr>
              <a:t>Cascun</a:t>
            </a:r>
            <a:r>
              <a:rPr lang="it-IT" altLang="it-IT" sz="2200" dirty="0">
                <a:solidFill>
                  <a:schemeClr val="tx1"/>
                </a:solidFill>
              </a:rPr>
              <a:t> FASCIO di FIBRE NERVOSE è rivestito da </a:t>
            </a:r>
            <a:r>
              <a:rPr lang="it-IT" altLang="it-IT" sz="2200" dirty="0">
                <a:solidFill>
                  <a:schemeClr val="tx1"/>
                </a:solidFill>
                <a:latin typeface="Arial Black" panose="020B0A04020102020204" pitchFamily="34" charset="0"/>
              </a:rPr>
              <a:t>PERINEVRIO</a:t>
            </a:r>
            <a:r>
              <a:rPr lang="it-IT" altLang="it-IT" sz="2200" dirty="0">
                <a:solidFill>
                  <a:schemeClr val="tx1"/>
                </a:solidFill>
              </a:rPr>
              <a:t> costituito da Cellule Epitelioidi, che costituiscono una BARRIERA verso molte macromolecole.</a:t>
            </a:r>
          </a:p>
          <a:p>
            <a:pPr marL="341313" indent="-341313">
              <a:spcBef>
                <a:spcPts val="550"/>
              </a:spcBef>
              <a:buClr>
                <a:srgbClr val="FFFFFF"/>
              </a:buClr>
              <a:buSzPct val="124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200" dirty="0">
                <a:solidFill>
                  <a:schemeClr val="tx1"/>
                </a:solidFill>
              </a:rPr>
              <a:t>L’ </a:t>
            </a:r>
            <a:r>
              <a:rPr lang="it-IT" altLang="it-IT" sz="2200" dirty="0">
                <a:solidFill>
                  <a:schemeClr val="tx1"/>
                </a:solidFill>
                <a:latin typeface="Arial Black" panose="020B0A04020102020204" pitchFamily="34" charset="0"/>
              </a:rPr>
              <a:t>ENDONEVRIO</a:t>
            </a:r>
            <a:r>
              <a:rPr lang="it-IT" altLang="it-IT" sz="2200" dirty="0">
                <a:solidFill>
                  <a:schemeClr val="tx1"/>
                </a:solidFill>
              </a:rPr>
              <a:t> è dato da FIBRE RETICOLARI prodotte dalle Cellule di </a:t>
            </a:r>
            <a:r>
              <a:rPr lang="it-IT" altLang="it-IT" sz="2200" dirty="0" err="1">
                <a:solidFill>
                  <a:schemeClr val="tx1"/>
                </a:solidFill>
              </a:rPr>
              <a:t>Schwann</a:t>
            </a:r>
            <a:r>
              <a:rPr lang="it-IT" altLang="it-IT" sz="2200" dirty="0">
                <a:solidFill>
                  <a:schemeClr val="tx1"/>
                </a:solidFill>
              </a:rPr>
              <a:t>. </a:t>
            </a:r>
          </a:p>
          <a:p>
            <a:pPr marL="341313" indent="-341313">
              <a:spcBef>
                <a:spcPts val="550"/>
              </a:spcBef>
              <a:buClr>
                <a:srgbClr val="FFFFFF"/>
              </a:buClr>
              <a:buSzPct val="124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200" dirty="0">
                <a:solidFill>
                  <a:schemeClr val="tx1"/>
                </a:solidFill>
              </a:rPr>
              <a:t>Stabiliscono connessioni tra il SNC e gli ORGANI EFFETTORI</a:t>
            </a:r>
          </a:p>
          <a:p>
            <a:pPr marL="341313" indent="-341313">
              <a:spcBef>
                <a:spcPts val="550"/>
              </a:spcBef>
              <a:buClr>
                <a:srgbClr val="FFFFFF"/>
              </a:buClr>
              <a:buSzPct val="124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200" dirty="0"/>
          </a:p>
        </p:txBody>
      </p:sp>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839913"/>
            <a:ext cx="3995737" cy="374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4.jpg"/>
          <p:cNvPicPr>
            <a:picLocks noGrp="1" noChangeAspect="1"/>
          </p:cNvPicPr>
          <p:nvPr isPhoto="1"/>
        </p:nvPicPr>
        <p:blipFill>
          <a:blip r:embed="rId2">
            <a:lum/>
          </a:blip>
          <a:stretch>
            <a:fillRect/>
          </a:stretch>
        </p:blipFill>
        <p:spPr>
          <a:xfrm>
            <a:off x="733425" y="0"/>
            <a:ext cx="7675563" cy="6858000"/>
          </a:xfrm>
          <a:prstGeom prst="rect">
            <a:avLst/>
          </a:prstGeom>
          <a:noFill/>
          <a:ln>
            <a:noFill/>
          </a:ln>
        </p:spPr>
      </p:pic>
    </p:spTree>
    <p:extLst>
      <p:ext uri="{BB962C8B-B14F-4D97-AF65-F5344CB8AC3E}">
        <p14:creationId xmlns:p14="http://schemas.microsoft.com/office/powerpoint/2010/main" val="3546184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0" y="187325"/>
            <a:ext cx="9144000" cy="97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lnSpc>
                <a:spcPct val="90000"/>
              </a:lnSpc>
              <a:buClrTx/>
              <a:buFontTx/>
              <a:buNone/>
            </a:pPr>
            <a:r>
              <a:rPr lang="it-IT" altLang="it-IT" sz="3200" b="1" dirty="0">
                <a:solidFill>
                  <a:schemeClr val="tx1"/>
                </a:solidFill>
                <a:latin typeface="+mn-ea"/>
                <a:ea typeface="+mn-ea"/>
              </a:rPr>
              <a:t>SUDDIVISIONE MORFOLOGICA del </a:t>
            </a:r>
          </a:p>
          <a:p>
            <a:pPr algn="ctr">
              <a:lnSpc>
                <a:spcPct val="90000"/>
              </a:lnSpc>
              <a:buClrTx/>
              <a:buFontTx/>
              <a:buNone/>
            </a:pPr>
            <a:r>
              <a:rPr lang="it-IT" altLang="it-IT" sz="3200" b="1" dirty="0">
                <a:solidFill>
                  <a:schemeClr val="tx1"/>
                </a:solidFill>
                <a:latin typeface="+mn-ea"/>
                <a:ea typeface="+mn-ea"/>
              </a:rPr>
              <a:t>SISTEMA NERVOSO (SN)</a:t>
            </a:r>
          </a:p>
        </p:txBody>
      </p:sp>
      <p:sp>
        <p:nvSpPr>
          <p:cNvPr id="6146" name="Text Box 2"/>
          <p:cNvSpPr txBox="1">
            <a:spLocks noChangeArrowheads="1"/>
          </p:cNvSpPr>
          <p:nvPr/>
        </p:nvSpPr>
        <p:spPr bwMode="auto">
          <a:xfrm>
            <a:off x="431540" y="1158875"/>
            <a:ext cx="828092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9pPr>
          </a:lstStyle>
          <a:p>
            <a:pPr>
              <a:lnSpc>
                <a:spcPct val="75000"/>
              </a:lnSpc>
              <a:spcBef>
                <a:spcPts val="450"/>
              </a:spcBef>
              <a:buClr>
                <a:srgbClr val="66FF33"/>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CENTRALE (SNC):</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Telencefalo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Diencefalo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Tronco Encefalico (costituito da Mesencefalo, Ponte e Bulbo)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Cervelletto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MIDOLLO SPINALE</a:t>
            </a:r>
          </a:p>
          <a:p>
            <a:pPr marL="342900">
              <a:lnSpc>
                <a:spcPct val="75000"/>
              </a:lnSpc>
              <a:spcBef>
                <a:spcPts val="450"/>
              </a:spcBef>
              <a:buClrTx/>
              <a:buSzPct val="85000"/>
              <a:buFontTx/>
              <a:buNone/>
            </a:pPr>
            <a:endParaRPr lang="it-IT" altLang="it-IT" sz="1800" b="1" dirty="0">
              <a:solidFill>
                <a:schemeClr val="tx1"/>
              </a:solidFill>
              <a:latin typeface="Gurmukhi MN" panose="02020600050405020304" pitchFamily="18" charset="0"/>
              <a:cs typeface="Gurmukhi MN" panose="02020600050405020304" pitchFamily="18" charset="0"/>
            </a:endParaRPr>
          </a:p>
          <a:p>
            <a:pPr>
              <a:lnSpc>
                <a:spcPct val="75000"/>
              </a:lnSpc>
              <a:spcBef>
                <a:spcPts val="450"/>
              </a:spcBef>
              <a:buClr>
                <a:srgbClr val="FF3300"/>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PERIFERICO (SNP):</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CRANICI e GANGLI ANNESSI</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SPINALI e GANGLI ANNESSI</a:t>
            </a:r>
          </a:p>
          <a:p>
            <a:pPr marL="342900">
              <a:lnSpc>
                <a:spcPct val="75000"/>
              </a:lnSpc>
              <a:spcBef>
                <a:spcPts val="400"/>
              </a:spcBef>
              <a:buClrTx/>
              <a:buSzPct val="85000"/>
              <a:buFontTx/>
              <a:buNone/>
            </a:pPr>
            <a:endParaRPr lang="it-IT" altLang="it-IT" sz="1600" b="1" dirty="0">
              <a:solidFill>
                <a:schemeClr val="tx1"/>
              </a:solidFill>
              <a:latin typeface="Gurmukhi MN" panose="02020600050405020304" pitchFamily="18" charset="0"/>
              <a:cs typeface="Gurmukhi MN" panose="02020600050405020304" pitchFamily="18" charset="0"/>
            </a:endParaRP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Gli ORGANI del SNC sono AVVOLTI dalle MENINGI, che sono Involucri Connettivali Densi.</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Tra le Meningi scorre il LIQUOR (LIQUIDO CEREBRO-SPINALE o CEFALO-RACHIDIANO).</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Il LIQUOR scorre anche nelle CAVITA’ scavate nel SNC (i 4 VENTRICOLI CEREBRALI, l’ ACQUEDOTTO CEREBRALE, il CANALE CENTRALE del MIDOLLO SPINALE).</a:t>
            </a:r>
          </a:p>
          <a:p>
            <a:pPr marL="342900">
              <a:lnSpc>
                <a:spcPct val="75000"/>
              </a:lnSpc>
              <a:spcBef>
                <a:spcPts val="450"/>
              </a:spcBef>
              <a:buClrTx/>
              <a:buSzPct val="85000"/>
              <a:buFontTx/>
              <a:buNone/>
            </a:pPr>
            <a:endParaRPr lang="it-IT" altLang="it-IT" sz="1800" b="1" dirty="0">
              <a:solidFill>
                <a:schemeClr val="tx1"/>
              </a:solidFill>
            </a:endParaRPr>
          </a:p>
          <a:p>
            <a:pPr marL="342900">
              <a:lnSpc>
                <a:spcPct val="80000"/>
              </a:lnSpc>
              <a:spcBef>
                <a:spcPts val="450"/>
              </a:spcBef>
              <a:buClrTx/>
              <a:buSzPct val="85000"/>
              <a:buFontTx/>
              <a:buNone/>
            </a:pPr>
            <a:endParaRPr lang="it-IT" altLang="it-IT" sz="18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5.jpg"/>
          <p:cNvPicPr>
            <a:picLocks noGrp="1" noChangeAspect="1"/>
          </p:cNvPicPr>
          <p:nvPr isPhoto="1"/>
        </p:nvPicPr>
        <p:blipFill>
          <a:blip r:embed="rId2">
            <a:lum/>
          </a:blip>
          <a:stretch>
            <a:fillRect/>
          </a:stretch>
        </p:blipFill>
        <p:spPr>
          <a:xfrm>
            <a:off x="1041400" y="0"/>
            <a:ext cx="7059613" cy="6858000"/>
          </a:xfrm>
          <a:prstGeom prst="rect">
            <a:avLst/>
          </a:prstGeom>
          <a:noFill/>
          <a:ln>
            <a:noFill/>
          </a:ln>
        </p:spPr>
      </p:pic>
    </p:spTree>
    <p:extLst>
      <p:ext uri="{BB962C8B-B14F-4D97-AF65-F5344CB8AC3E}">
        <p14:creationId xmlns:p14="http://schemas.microsoft.com/office/powerpoint/2010/main" val="1491312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idx="4294967295"/>
          </p:nvPr>
        </p:nvSpPr>
        <p:spPr>
          <a:xfrm>
            <a:off x="0" y="8890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 A </a:t>
            </a:r>
            <a:r>
              <a:rPr lang="it-IT" altLang="it-IT" sz="3200" dirty="0" err="1">
                <a:solidFill>
                  <a:schemeClr val="tx1"/>
                </a:solidFill>
              </a:rPr>
              <a:t>N</a:t>
            </a:r>
            <a:r>
              <a:rPr lang="it-IT" altLang="it-IT" sz="3200" dirty="0">
                <a:solidFill>
                  <a:schemeClr val="tx1"/>
                </a:solidFill>
              </a:rPr>
              <a:t> G L I</a:t>
            </a:r>
          </a:p>
        </p:txBody>
      </p:sp>
      <p:sp>
        <p:nvSpPr>
          <p:cNvPr id="32770" name="Text Box 2"/>
          <p:cNvSpPr txBox="1">
            <a:spLocks noChangeArrowheads="1"/>
          </p:cNvSpPr>
          <p:nvPr/>
        </p:nvSpPr>
        <p:spPr bwMode="auto">
          <a:xfrm>
            <a:off x="238324" y="632244"/>
            <a:ext cx="7488832"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rPr>
              <a:t>Formazioni del SNP di forma OVOIDALE o SFEROIDALE, costituiti da PIRENOFORI  CELLULE GLIALI, deputate ad inoltrare gli Impulsi da / verso il SNC.</a:t>
            </a:r>
          </a:p>
          <a:p>
            <a:pPr>
              <a:buClrTx/>
              <a:buFontTx/>
              <a:buNone/>
            </a:pPr>
            <a:r>
              <a:rPr lang="it-IT" altLang="it-IT" dirty="0">
                <a:solidFill>
                  <a:schemeClr val="tx1"/>
                </a:solidFill>
              </a:rPr>
              <a:t>A seconda della direzione in cui viaggia l’ impulso, possono essere definiti:</a:t>
            </a:r>
          </a:p>
          <a:p>
            <a:pPr>
              <a:buClr>
                <a:srgbClr val="FFFFFF"/>
              </a:buClr>
              <a:buFont typeface="Arial" panose="020B0604020202020204" pitchFamily="34" charset="0"/>
              <a:buChar char="-"/>
            </a:pPr>
            <a:r>
              <a:rPr lang="it-IT" altLang="it-IT" dirty="0">
                <a:solidFill>
                  <a:schemeClr val="tx1"/>
                </a:solidFill>
              </a:rPr>
              <a:t>GANGLIO SENSITIVO o SENSORIALE</a:t>
            </a:r>
          </a:p>
          <a:p>
            <a:pPr>
              <a:buClr>
                <a:srgbClr val="FFFFFF"/>
              </a:buClr>
              <a:buFont typeface="Arial" panose="020B0604020202020204" pitchFamily="34" charset="0"/>
              <a:buChar char="-"/>
            </a:pPr>
            <a:r>
              <a:rPr lang="it-IT" altLang="it-IT" dirty="0">
                <a:solidFill>
                  <a:schemeClr val="tx1"/>
                </a:solidFill>
              </a:rPr>
              <a:t>GANGLIO DEL SISTEMA NERVOSO AUTONOMO</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933825"/>
            <a:ext cx="3063875" cy="260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897313"/>
            <a:ext cx="3457575" cy="296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2838" y="2568575"/>
            <a:ext cx="1681162" cy="428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252413" y="4149725"/>
            <a:ext cx="19462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GANGLIO SENSITIVO</a:t>
            </a:r>
          </a:p>
          <a:p>
            <a:pPr algn="ctr">
              <a:buClrTx/>
              <a:buFontTx/>
              <a:buNone/>
            </a:pPr>
            <a:r>
              <a:rPr lang="it-IT" altLang="it-IT" sz="1200">
                <a:solidFill>
                  <a:srgbClr val="000066"/>
                </a:solidFill>
                <a:latin typeface="Arial Black" panose="020B0A04020102020204" pitchFamily="34" charset="0"/>
              </a:rPr>
              <a:t>SPINALE</a:t>
            </a:r>
          </a:p>
        </p:txBody>
      </p:sp>
      <p:sp>
        <p:nvSpPr>
          <p:cNvPr id="32775" name="Line 7"/>
          <p:cNvSpPr>
            <a:spLocks noChangeShapeType="1"/>
          </p:cNvSpPr>
          <p:nvPr/>
        </p:nvSpPr>
        <p:spPr bwMode="auto">
          <a:xfrm flipH="1">
            <a:off x="898525" y="4581525"/>
            <a:ext cx="146050" cy="647700"/>
          </a:xfrm>
          <a:prstGeom prst="line">
            <a:avLst/>
          </a:prstGeom>
          <a:noFill/>
          <a:ln w="38160" cap="sq">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2776" name="Text Box 8"/>
          <p:cNvSpPr txBox="1">
            <a:spLocks noChangeArrowheads="1"/>
          </p:cNvSpPr>
          <p:nvPr/>
        </p:nvSpPr>
        <p:spPr bwMode="auto">
          <a:xfrm>
            <a:off x="4286250" y="3860800"/>
            <a:ext cx="15509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 SNA</a:t>
            </a:r>
          </a:p>
          <a:p>
            <a:pPr algn="ctr">
              <a:buClrTx/>
              <a:buFontTx/>
              <a:buNone/>
            </a:pPr>
            <a:r>
              <a:rPr lang="it-IT" altLang="it-IT" sz="1200">
                <a:solidFill>
                  <a:srgbClr val="000066"/>
                </a:solidFill>
                <a:latin typeface="Arial Black" panose="020B0A04020102020204" pitchFamily="34" charset="0"/>
              </a:rPr>
              <a:t>ORTOSIMPATICI</a:t>
            </a:r>
          </a:p>
        </p:txBody>
      </p:sp>
      <p:sp>
        <p:nvSpPr>
          <p:cNvPr id="32777" name="Text Box 9"/>
          <p:cNvSpPr txBox="1">
            <a:spLocks noChangeArrowheads="1"/>
          </p:cNvSpPr>
          <p:nvPr/>
        </p:nvSpPr>
        <p:spPr bwMode="auto">
          <a:xfrm>
            <a:off x="6959600" y="6400800"/>
            <a:ext cx="1535113"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33CC33"/>
                </a:solidFill>
                <a:latin typeface="Arial Black" panose="020B0A04020102020204" pitchFamily="34" charset="0"/>
              </a:rPr>
              <a:t>GANGLI SNA</a:t>
            </a:r>
          </a:p>
          <a:p>
            <a:pPr algn="ctr">
              <a:buClrTx/>
              <a:buFontTx/>
              <a:buNone/>
            </a:pPr>
            <a:r>
              <a:rPr lang="it-IT" altLang="it-IT" sz="1200">
                <a:solidFill>
                  <a:srgbClr val="33CC33"/>
                </a:solidFill>
                <a:latin typeface="Arial Black" panose="020B0A04020102020204" pitchFamily="34" charset="0"/>
              </a:rPr>
              <a:t>PARASIMPATICI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7.jpg"/>
          <p:cNvPicPr>
            <a:picLocks noGrp="1" noChangeAspect="1"/>
          </p:cNvPicPr>
          <p:nvPr isPhoto="1"/>
        </p:nvPicPr>
        <p:blipFill>
          <a:blip r:embed="rId2">
            <a:lum/>
          </a:blip>
          <a:stretch>
            <a:fillRect/>
          </a:stretch>
        </p:blipFill>
        <p:spPr>
          <a:xfrm>
            <a:off x="1849438" y="0"/>
            <a:ext cx="5443537" cy="6858000"/>
          </a:xfrm>
          <a:prstGeom prst="rect">
            <a:avLst/>
          </a:prstGeom>
          <a:noFill/>
          <a:ln>
            <a:noFill/>
          </a:ln>
        </p:spPr>
      </p:pic>
    </p:spTree>
    <p:extLst>
      <p:ext uri="{BB962C8B-B14F-4D97-AF65-F5344CB8AC3E}">
        <p14:creationId xmlns:p14="http://schemas.microsoft.com/office/powerpoint/2010/main" val="2560200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8.jpg"/>
          <p:cNvPicPr>
            <a:picLocks noGrp="1" noChangeAspect="1"/>
          </p:cNvPicPr>
          <p:nvPr isPhoto="1"/>
        </p:nvPicPr>
        <p:blipFill>
          <a:blip r:embed="rId2">
            <a:lum/>
          </a:blip>
          <a:stretch>
            <a:fillRect/>
          </a:stretch>
        </p:blipFill>
        <p:spPr>
          <a:xfrm>
            <a:off x="0" y="584200"/>
            <a:ext cx="9144000" cy="5689600"/>
          </a:xfrm>
          <a:prstGeom prst="rect">
            <a:avLst/>
          </a:prstGeom>
          <a:noFill/>
          <a:ln>
            <a:noFill/>
          </a:ln>
        </p:spPr>
      </p:pic>
    </p:spTree>
    <p:extLst>
      <p:ext uri="{BB962C8B-B14F-4D97-AF65-F5344CB8AC3E}">
        <p14:creationId xmlns:p14="http://schemas.microsoft.com/office/powerpoint/2010/main" val="2529765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0" y="187325"/>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DEFINIZIONI FUNZIONALI RELATIVE A FASCI (o VIE) del SNC e NERVI del SNP</a:t>
            </a:r>
          </a:p>
        </p:txBody>
      </p:sp>
      <p:sp>
        <p:nvSpPr>
          <p:cNvPr id="33794" name="Rectangle 2"/>
          <p:cNvSpPr>
            <a:spLocks noGrp="1" noChangeArrowheads="1"/>
          </p:cNvSpPr>
          <p:nvPr>
            <p:ph type="body" idx="1"/>
          </p:nvPr>
        </p:nvSpPr>
        <p:spPr>
          <a:xfrm>
            <a:off x="161925" y="1412776"/>
            <a:ext cx="8820150" cy="4941887"/>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VISCERALI</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VISCERALI</a:t>
            </a:r>
          </a:p>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Solamente nel SNP, ossia nei nervi, possono essere presenti più componenti funzionali, e si parla di NERVO MISTO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0" y="260350"/>
            <a:ext cx="91440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a:t>
            </a:r>
            <a:br>
              <a:rPr lang="it-IT" altLang="it-IT" sz="3200" dirty="0">
                <a:solidFill>
                  <a:schemeClr val="tx1"/>
                </a:solidFill>
              </a:rPr>
            </a:br>
            <a:r>
              <a:rPr lang="it-IT" altLang="it-IT" sz="3200" dirty="0">
                <a:solidFill>
                  <a:schemeClr val="tx1"/>
                </a:solidFill>
              </a:rPr>
              <a:t>DELLA SENSIBILITÀ GENERALE</a:t>
            </a:r>
          </a:p>
        </p:txBody>
      </p:sp>
      <p:sp>
        <p:nvSpPr>
          <p:cNvPr id="35842" name="Rectangle 2"/>
          <p:cNvSpPr>
            <a:spLocks noGrp="1" noChangeArrowheads="1"/>
          </p:cNvSpPr>
          <p:nvPr>
            <p:ph type="body" idx="1"/>
          </p:nvPr>
        </p:nvSpPr>
        <p:spPr>
          <a:xfrm>
            <a:off x="685800" y="1981200"/>
            <a:ext cx="8153400" cy="46482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ESTEROCETTIVA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protopatica o grossolana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tattile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epicritica o </a:t>
            </a:r>
            <a:r>
              <a:rPr lang="it-IT" altLang="it-IT" b="1" dirty="0" err="1">
                <a:solidFill>
                  <a:schemeClr val="tx1"/>
                </a:solidFill>
              </a:rPr>
              <a:t>fine,discriminativa</a:t>
            </a: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termica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dolorifica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685800" y="116632"/>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600" dirty="0">
                <a:solidFill>
                  <a:schemeClr val="tx1"/>
                </a:solidFill>
              </a:rPr>
              <a:t>CLASSIFICAZIONE DELLA SENSIBILITÀ GENERALE</a:t>
            </a:r>
          </a:p>
        </p:txBody>
      </p:sp>
      <p:sp>
        <p:nvSpPr>
          <p:cNvPr id="36866" name="Rectangle 2"/>
          <p:cNvSpPr>
            <a:spLocks noGrp="1" noChangeArrowheads="1"/>
          </p:cNvSpPr>
          <p:nvPr>
            <p:ph type="body" idx="1"/>
          </p:nvPr>
        </p:nvSpPr>
        <p:spPr>
          <a:xfrm>
            <a:off x="179512" y="1556792"/>
            <a:ext cx="8784976" cy="5040560"/>
          </a:xfrm>
          <a:ln/>
        </p:spPr>
        <p:txBody>
          <a:bodyPr/>
          <a:lstStyle/>
          <a:p>
            <a:pPr marL="341313" indent="-341313">
              <a:lnSpc>
                <a:spcPct val="90000"/>
              </a:lnSpc>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PROPRIOCETTIVA: relativa alla posizione del corpo nello spazio</a:t>
            </a:r>
          </a:p>
          <a:p>
            <a:pPr marL="0" indent="0">
              <a:lnSpc>
                <a:spcPct val="90000"/>
              </a:lnSpc>
              <a:buClr>
                <a:srgbClr val="FFFF00"/>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41313">
              <a:lnSpc>
                <a:spcPct val="90000"/>
              </a:lnSpc>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ENTEROCETTIVA o VISCERALE</a:t>
            </a:r>
          </a:p>
          <a:p>
            <a:pPr marL="341313" indent="-339725">
              <a:lnSpc>
                <a:spcPct val="90000"/>
              </a:lnSpc>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quest’ ultima può intendersi sia la “registrazione” dell’ attività di una determinata funzione del SNA, sia come la sensibilità TERMICA e DOLORIFICA di un dato organo interno (DOLORE RIFERITO)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idx="4294967295"/>
          </p:nvPr>
        </p:nvSpPr>
        <p:spPr>
          <a:xfrm>
            <a:off x="685800" y="0"/>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DELLA SENSIBILITÀ SPECIFICA</a:t>
            </a:r>
          </a:p>
        </p:txBody>
      </p:sp>
      <p:sp>
        <p:nvSpPr>
          <p:cNvPr id="37890" name="Rectangle 2"/>
          <p:cNvSpPr>
            <a:spLocks noGrp="1" noChangeArrowheads="1"/>
          </p:cNvSpPr>
          <p:nvPr>
            <p:ph type="body" idx="1"/>
          </p:nvPr>
        </p:nvSpPr>
        <p:spPr>
          <a:xfrm>
            <a:off x="503548" y="1216035"/>
            <a:ext cx="8136904" cy="4730080"/>
          </a:xfrm>
          <a:ln/>
        </p:spPr>
        <p:txBody>
          <a:bodyPr/>
          <a:lstStyle/>
          <a:p>
            <a:pPr marL="341313" indent="-341313">
              <a:lnSpc>
                <a:spcPct val="90000"/>
              </a:lnSpc>
              <a:spcBef>
                <a:spcPts val="700"/>
              </a:spcBef>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SENSORIALE</a:t>
            </a:r>
            <a:r>
              <a:rPr lang="it-IT" altLang="it-IT" sz="2800" dirty="0">
                <a:solidFill>
                  <a:schemeClr val="tx1"/>
                </a:solidFill>
              </a:rPr>
              <a:t> è l’ attributo di pertinenza per ciò che si riferisce ai </a:t>
            </a:r>
            <a:r>
              <a:rPr lang="it-IT" altLang="it-IT" sz="2800" b="1" dirty="0">
                <a:solidFill>
                  <a:schemeClr val="tx1"/>
                </a:solidFill>
              </a:rPr>
              <a:t>5 sensi specifici</a:t>
            </a:r>
            <a:r>
              <a:rPr lang="it-IT" altLang="it-IT" sz="2800" dirty="0">
                <a:solidFill>
                  <a:schemeClr val="tx1"/>
                </a:solidFill>
              </a:rPr>
              <a:t>:</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1.</a:t>
            </a:r>
            <a:r>
              <a:rPr lang="it-IT" altLang="it-IT" sz="2800" dirty="0">
                <a:solidFill>
                  <a:schemeClr val="tx1"/>
                </a:solidFill>
              </a:rPr>
              <a:t> </a:t>
            </a:r>
            <a:r>
              <a:rPr lang="it-IT" altLang="it-IT" sz="2800" b="1" dirty="0">
                <a:solidFill>
                  <a:schemeClr val="tx1"/>
                </a:solidFill>
              </a:rPr>
              <a:t>OLFATTO</a:t>
            </a:r>
            <a:r>
              <a:rPr lang="it-IT" altLang="it-IT" sz="2800" dirty="0">
                <a:solidFill>
                  <a:schemeClr val="tx1"/>
                </a:solidFill>
              </a:rPr>
              <a:t> (nervo OLFATTIVO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2.</a:t>
            </a:r>
            <a:r>
              <a:rPr lang="it-IT" altLang="it-IT" sz="2800" dirty="0">
                <a:solidFill>
                  <a:schemeClr val="tx1"/>
                </a:solidFill>
              </a:rPr>
              <a:t> </a:t>
            </a:r>
            <a:r>
              <a:rPr lang="it-IT" altLang="it-IT" sz="2800" b="1" dirty="0">
                <a:solidFill>
                  <a:schemeClr val="tx1"/>
                </a:solidFill>
              </a:rPr>
              <a:t>GUSTO</a:t>
            </a:r>
            <a:r>
              <a:rPr lang="it-IT" altLang="it-IT" sz="2800" dirty="0">
                <a:solidFill>
                  <a:schemeClr val="tx1"/>
                </a:solidFill>
              </a:rPr>
              <a:t> (</a:t>
            </a:r>
            <a:r>
              <a:rPr lang="it-IT" altLang="it-IT" sz="2800" dirty="0" err="1">
                <a:solidFill>
                  <a:schemeClr val="tx1"/>
                </a:solidFill>
              </a:rPr>
              <a:t>nn</a:t>
            </a:r>
            <a:r>
              <a:rPr lang="it-IT" altLang="it-IT" sz="2800" dirty="0">
                <a:solidFill>
                  <a:schemeClr val="tx1"/>
                </a:solidFill>
              </a:rPr>
              <a:t>. MANDIBOLARE tramite n.     FACIALE, GLOSSOFARINGEO e VAGO e VIE GUSTATIVE correlate); </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3. VISTA</a:t>
            </a:r>
            <a:r>
              <a:rPr lang="it-IT" altLang="it-IT" sz="2800" dirty="0">
                <a:solidFill>
                  <a:schemeClr val="tx1"/>
                </a:solidFill>
              </a:rPr>
              <a:t> (nervo OTTICO e VIE OTTICHE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4. UDITO</a:t>
            </a:r>
            <a:r>
              <a:rPr lang="it-IT" altLang="it-IT" sz="2800" dirty="0">
                <a:solidFill>
                  <a:schemeClr val="tx1"/>
                </a:solidFill>
              </a:rPr>
              <a:t> (nervo COCLEARE dell’ ACUSTICO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5.</a:t>
            </a:r>
            <a:r>
              <a:rPr lang="it-IT" altLang="it-IT" sz="2800" dirty="0">
                <a:solidFill>
                  <a:schemeClr val="tx1"/>
                </a:solidFill>
              </a:rPr>
              <a:t> </a:t>
            </a:r>
            <a:r>
              <a:rPr lang="it-IT" altLang="it-IT" sz="2800" b="1" dirty="0">
                <a:solidFill>
                  <a:schemeClr val="tx1"/>
                </a:solidFill>
              </a:rPr>
              <a:t>EQUILIBRIO</a:t>
            </a:r>
            <a:r>
              <a:rPr lang="it-IT" altLang="it-IT" sz="2800" dirty="0">
                <a:solidFill>
                  <a:schemeClr val="tx1"/>
                </a:solidFill>
              </a:rPr>
              <a:t> (nervo VESTIBOLARE dell’ ACUSTICO e VIE correlate)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24105" y="0"/>
            <a:ext cx="9144000" cy="155575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SUDDIVISIONE FUNZIONALE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br>
              <a:rPr lang="it-IT" altLang="it-IT" sz="3200" dirty="0">
                <a:solidFill>
                  <a:schemeClr val="tx1"/>
                </a:solidFill>
              </a:rPr>
            </a:br>
            <a:endParaRPr lang="it-IT" altLang="it-IT" sz="3200" dirty="0">
              <a:solidFill>
                <a:schemeClr val="tx1"/>
              </a:solidFill>
            </a:endParaRPr>
          </a:p>
        </p:txBody>
      </p:sp>
      <p:sp>
        <p:nvSpPr>
          <p:cNvPr id="7170" name="Rectangle 2"/>
          <p:cNvSpPr>
            <a:spLocks noGrp="1" noChangeArrowheads="1"/>
          </p:cNvSpPr>
          <p:nvPr>
            <p:ph type="body" idx="1"/>
          </p:nvPr>
        </p:nvSpPr>
        <p:spPr>
          <a:xfrm>
            <a:off x="482285" y="1196752"/>
            <a:ext cx="8227640" cy="44196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SOMATICO</a:t>
            </a:r>
            <a:r>
              <a:rPr lang="it-IT" altLang="it-IT" b="1" dirty="0">
                <a:solidFill>
                  <a:schemeClr val="tx1"/>
                </a:solidFill>
                <a:latin typeface="Chalkboard" panose="03050602040202020205" pitchFamily="66" charset="77"/>
              </a:rPr>
              <a:t> (o, impropriamente, </a:t>
            </a:r>
            <a:r>
              <a:rPr lang="it-IT" altLang="it-IT" b="1" u="sng" dirty="0">
                <a:solidFill>
                  <a:schemeClr val="tx1"/>
                </a:solidFill>
                <a:effectLst>
                  <a:outerShdw blurRad="38100" dist="38100" dir="2700000" algn="tl">
                    <a:srgbClr val="000000"/>
                  </a:outerShdw>
                </a:effectLst>
                <a:latin typeface="Chalkboard" panose="03050602040202020205" pitchFamily="66" charset="77"/>
              </a:rPr>
              <a:t>volontario</a:t>
            </a:r>
            <a:r>
              <a:rPr lang="it-IT" altLang="it-IT" b="1" dirty="0">
                <a:solidFill>
                  <a:schemeClr val="tx1"/>
                </a:solidFill>
                <a:latin typeface="Chalkboard" panose="03050602040202020205" pitchFamily="66" charset="77"/>
              </a:rPr>
              <a:t>)</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latin typeface="Chalkboard" panose="03050602040202020205" pitchFamily="66" charset="77"/>
            </a:endParaRPr>
          </a:p>
          <a:p>
            <a:pPr marL="341313" indent="-341313">
              <a:spcBef>
                <a:spcPts val="1000"/>
              </a:spcBef>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AUTONOMO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(SNA) suddiviso nelle Sezioni: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ORTOSIMPATICO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PARASIMPATICO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260648"/>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Chalkboard" panose="03050602040202020205" pitchFamily="66" charset="77"/>
              </a:rPr>
              <a:t>TESSUTO NERVOSO</a:t>
            </a:r>
            <a:br>
              <a:rPr lang="it-IT" altLang="it-IT" sz="3200" b="1" dirty="0">
                <a:solidFill>
                  <a:schemeClr val="tx1"/>
                </a:solidFill>
                <a:latin typeface="Chalkboard" panose="03050602040202020205" pitchFamily="66" charset="77"/>
              </a:rPr>
            </a:br>
            <a:r>
              <a:rPr lang="it-IT" altLang="it-IT" sz="3200" b="1" dirty="0">
                <a:solidFill>
                  <a:schemeClr val="tx1"/>
                </a:solidFill>
                <a:latin typeface="Chalkboard" panose="03050602040202020205" pitchFamily="66" charset="77"/>
              </a:rPr>
              <a:t>GENERALITA’</a:t>
            </a:r>
          </a:p>
        </p:txBody>
      </p:sp>
      <p:sp>
        <p:nvSpPr>
          <p:cNvPr id="9218" name="Rectangle 2"/>
          <p:cNvSpPr>
            <a:spLocks noGrp="1" noChangeArrowheads="1"/>
          </p:cNvSpPr>
          <p:nvPr>
            <p:ph type="body" idx="1"/>
          </p:nvPr>
        </p:nvSpPr>
        <p:spPr>
          <a:xfrm>
            <a:off x="755576" y="1121225"/>
            <a:ext cx="7992888" cy="5732462"/>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t>Il </a:t>
            </a:r>
            <a:r>
              <a:rPr lang="it-IT" altLang="it-IT" sz="2800" b="1" dirty="0">
                <a:solidFill>
                  <a:schemeClr val="tx1"/>
                </a:solidFill>
                <a:latin typeface="Gurmukhi MN" panose="02020600050405020304" pitchFamily="18" charset="0"/>
                <a:cs typeface="Gurmukhi MN" panose="02020600050405020304" pitchFamily="18" charset="0"/>
              </a:rPr>
              <a:t>TESSUTO NERVOSO va a costituire i diversi organi del SISTEMA NERVOSO CENTRALE (</a:t>
            </a:r>
            <a:r>
              <a:rPr lang="it-IT" altLang="it-IT" sz="2800" b="1" u="sng" dirty="0">
                <a:solidFill>
                  <a:schemeClr val="tx1"/>
                </a:solidFill>
                <a:latin typeface="Gurmukhi MN" panose="02020600050405020304" pitchFamily="18" charset="0"/>
                <a:cs typeface="Gurmukhi MN" panose="02020600050405020304" pitchFamily="18" charset="0"/>
              </a:rPr>
              <a:t>SNC</a:t>
            </a:r>
            <a:r>
              <a:rPr lang="it-IT" altLang="it-IT" sz="2800" b="1" dirty="0">
                <a:solidFill>
                  <a:schemeClr val="tx1"/>
                </a:solidFill>
                <a:latin typeface="Gurmukhi MN" panose="02020600050405020304" pitchFamily="18" charset="0"/>
                <a:cs typeface="Gurmukhi MN" panose="02020600050405020304" pitchFamily="18" charset="0"/>
              </a:rPr>
              <a:t>) e del SISTEMA NERVOSO PERIFERICO (</a:t>
            </a:r>
            <a:r>
              <a:rPr lang="it-IT" altLang="it-IT" sz="2800" b="1" u="sng" dirty="0">
                <a:solidFill>
                  <a:schemeClr val="tx1"/>
                </a:solidFill>
                <a:latin typeface="Gurmukhi MN" panose="02020600050405020304" pitchFamily="18" charset="0"/>
                <a:cs typeface="Gurmukhi MN" panose="02020600050405020304" pitchFamily="18" charset="0"/>
              </a:rPr>
              <a:t>SNP</a:t>
            </a:r>
            <a:r>
              <a:rPr lang="it-IT" altLang="it-IT" sz="2800" b="1" dirty="0">
                <a:solidFill>
                  <a:schemeClr val="tx1"/>
                </a:solidFill>
                <a:latin typeface="Gurmukhi MN" panose="02020600050405020304" pitchFamily="18" charset="0"/>
                <a:cs typeface="Gurmukhi MN" panose="02020600050405020304" pitchFamily="18" charset="0"/>
              </a:rPr>
              <a:t>)</a:t>
            </a:r>
          </a:p>
          <a:p>
            <a:pPr marL="0" indent="0">
              <a:spcBef>
                <a:spcPts val="700"/>
              </a:spcBef>
              <a:buClr>
                <a:srgbClr val="FFFFFF"/>
              </a:buClr>
              <a:buSzPct val="97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b="1" dirty="0">
              <a:solidFill>
                <a:schemeClr val="tx1"/>
              </a:solidFill>
              <a:latin typeface="Gurmukhi MN" panose="02020600050405020304" pitchFamily="18" charset="0"/>
              <a:cs typeface="Gurmukhi MN" panose="02020600050405020304" pitchFamily="18" charset="0"/>
            </a:endParaRP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Esso consta di:</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NEURONI o CELLULE NERVOSE</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NEUROGL</a:t>
            </a:r>
            <a:r>
              <a:rPr lang="en-US" altLang="it-IT" sz="2800" b="1" dirty="0" err="1">
                <a:solidFill>
                  <a:schemeClr val="tx1"/>
                </a:solidFill>
                <a:latin typeface="Gurmukhi MN" panose="02020600050405020304" pitchFamily="18" charset="0"/>
                <a:cs typeface="Gurmukhi MN" panose="02020600050405020304" pitchFamily="18" charset="0"/>
              </a:rPr>
              <a:t>íA</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Nevroglìa</a:t>
            </a:r>
            <a:r>
              <a:rPr lang="en-US" altLang="it-IT" sz="2800" b="1" dirty="0">
                <a:solidFill>
                  <a:schemeClr val="tx1"/>
                </a:solidFill>
                <a:latin typeface="Gurmukhi MN" panose="02020600050405020304" pitchFamily="18" charset="0"/>
                <a:cs typeface="Gurmukhi MN" panose="02020600050405020304" pitchFamily="18" charset="0"/>
              </a:rPr>
              <a:t>) o CELLULE </a:t>
            </a:r>
            <a:r>
              <a:rPr lang="en-US" altLang="it-IT" sz="2800" b="1" dirty="0" err="1">
                <a:solidFill>
                  <a:schemeClr val="tx1"/>
                </a:solidFill>
                <a:latin typeface="Gurmukhi MN" panose="02020600050405020304" pitchFamily="18" charset="0"/>
                <a:cs typeface="Gurmukhi MN" panose="02020600050405020304" pitchFamily="18" charset="0"/>
              </a:rPr>
              <a:t>GLìALI</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che</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svolgono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funzioni</a:t>
            </a:r>
            <a:r>
              <a:rPr lang="en-US" altLang="it-IT" sz="2800" b="1" dirty="0">
                <a:solidFill>
                  <a:schemeClr val="tx1"/>
                </a:solidFill>
                <a:latin typeface="Gurmukhi MN" panose="02020600050405020304" pitchFamily="18" charset="0"/>
                <a:cs typeface="Gurmukhi MN" panose="02020600050405020304" pitchFamily="18" charset="0"/>
              </a:rPr>
              <a:t> di </a:t>
            </a:r>
            <a:r>
              <a:rPr lang="en-US" altLang="it-IT" sz="2800" b="1" dirty="0" err="1">
                <a:solidFill>
                  <a:schemeClr val="tx1"/>
                </a:solidFill>
                <a:latin typeface="Gurmukhi MN" panose="02020600050405020304" pitchFamily="18" charset="0"/>
                <a:cs typeface="Gurmukhi MN" panose="02020600050405020304" pitchFamily="18" charset="0"/>
              </a:rPr>
              <a:t>Protezione</a:t>
            </a:r>
            <a:r>
              <a:rPr lang="en-US" altLang="it-IT" sz="2800" b="1" dirty="0">
                <a:solidFill>
                  <a:schemeClr val="tx1"/>
                </a:solidFill>
                <a:latin typeface="Gurmukhi MN" panose="02020600050405020304" pitchFamily="18" charset="0"/>
                <a:cs typeface="Gurmukhi MN" panose="02020600050405020304" pitchFamily="18" charset="0"/>
              </a:rPr>
              <a:t> e di </a:t>
            </a:r>
            <a:r>
              <a:rPr lang="en-US" altLang="it-IT" sz="2800" b="1" dirty="0" err="1">
                <a:solidFill>
                  <a:schemeClr val="tx1"/>
                </a:solidFill>
                <a:latin typeface="Gurmukhi MN" panose="02020600050405020304" pitchFamily="18" charset="0"/>
                <a:cs typeface="Gurmukhi MN" panose="02020600050405020304" pitchFamily="18" charset="0"/>
              </a:rPr>
              <a:t>Supporto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Metabolico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Nutrimento</a:t>
            </a:r>
            <a:r>
              <a:rPr lang="en-US" altLang="it-IT" sz="2800" b="1" dirty="0">
                <a:solidFill>
                  <a:schemeClr val="tx1"/>
                </a:solidFill>
                <a:latin typeface="Gurmukhi MN" panose="02020600050405020304" pitchFamily="18" charset="0"/>
                <a:cs typeface="Gurmukhi MN" panose="02020600050405020304" pitchFamily="18"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a:t>
            </a:r>
            <a:r>
              <a:rPr lang="it-IT" altLang="it-IT" dirty="0" err="1">
                <a:solidFill>
                  <a:schemeClr val="tx1"/>
                </a:solidFill>
              </a:rPr>
              <a:t>N</a:t>
            </a:r>
            <a:r>
              <a:rPr lang="it-IT" altLang="it-IT" dirty="0">
                <a:solidFill>
                  <a:schemeClr val="tx1"/>
                </a:solidFill>
              </a:rPr>
              <a:t> 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916113"/>
            <a:ext cx="4356100" cy="257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0" y="736600"/>
            <a:ext cx="4787900" cy="5588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b="1" dirty="0">
                <a:solidFill>
                  <a:schemeClr val="tx1"/>
                </a:solidFill>
                <a:latin typeface="Chalkboard" panose="03050602040202020205" pitchFamily="66" charset="77"/>
              </a:rPr>
              <a:t>I NEURONI sono Elementi Cellulari ECCITABILI, in grado di rispondere a Mutamenti Ambientali (STIMOLI) modificando la Differenza di Potenziale Elettrico tra l’ Interno e l’ Esterno della Cellula Nervosa (DEPOLARIZZAZIONE). </a:t>
            </a:r>
          </a:p>
          <a:p>
            <a:pPr>
              <a:buClrTx/>
              <a:buFontTx/>
              <a:buNone/>
            </a:pPr>
            <a:r>
              <a:rPr lang="it-IT" altLang="it-IT" sz="2100" b="1" dirty="0">
                <a:solidFill>
                  <a:schemeClr val="tx1"/>
                </a:solidFill>
                <a:latin typeface="Chalkboard" panose="03050602040202020205" pitchFamily="66" charset="77"/>
              </a:rPr>
              <a:t>Si genera il POTENZIALE di AZIONE (o IMPULSO NERVOSO), che </a:t>
            </a:r>
            <a:r>
              <a:rPr lang="it-IT" altLang="it-IT" sz="2100" b="1" dirty="0" err="1">
                <a:solidFill>
                  <a:schemeClr val="tx1"/>
                </a:solidFill>
                <a:latin typeface="Chalkboard" panose="03050602040202020205" pitchFamily="66" charset="77"/>
              </a:rPr>
              <a:t>puo’</a:t>
            </a:r>
            <a:r>
              <a:rPr lang="it-IT" altLang="it-IT" sz="2100" b="1" dirty="0">
                <a:solidFill>
                  <a:schemeClr val="tx1"/>
                </a:solidFill>
                <a:latin typeface="Chalkboard" panose="03050602040202020205" pitchFamily="66" charset="77"/>
              </a:rPr>
              <a:t> essere trasmesso, anche a distanza, tramite i PROLUNGAMENTI NEURONALI, ad altri NEURONI oppure ai cosiddetti ORGANI EFFETTORI (Muscolatura Striata Scheletrica, Muscolatura Liscia, Tessuto di Conduzione del Cuore, Organi Ghiandolari)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6349002" y="1052736"/>
            <a:ext cx="2771775"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NEURONE</a:t>
            </a:r>
          </a:p>
          <a:p>
            <a:pPr algn="ctr">
              <a:buClrTx/>
              <a:buFontTx/>
              <a:buNone/>
            </a:pPr>
            <a:r>
              <a:rPr lang="it-IT" altLang="it-IT" dirty="0">
                <a:solidFill>
                  <a:schemeClr val="tx1"/>
                </a:solidFill>
                <a:latin typeface="Arial Black" panose="020B0A04020102020204" pitchFamily="34" charset="0"/>
              </a:rPr>
              <a:t>ELEMENTI STRUTTURALI</a:t>
            </a:r>
          </a:p>
        </p:txBody>
      </p:sp>
      <p:sp>
        <p:nvSpPr>
          <p:cNvPr id="12290" name="Text Box 2"/>
          <p:cNvSpPr txBox="1">
            <a:spLocks noChangeArrowheads="1"/>
          </p:cNvSpPr>
          <p:nvPr/>
        </p:nvSpPr>
        <p:spPr bwMode="auto">
          <a:xfrm>
            <a:off x="250825" y="4210050"/>
            <a:ext cx="8893175" cy="2464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dirty="0">
                <a:solidFill>
                  <a:schemeClr val="tx1"/>
                </a:solidFill>
                <a:latin typeface="Arial Black" panose="020B0A04020102020204" pitchFamily="34" charset="0"/>
              </a:rPr>
              <a:t>CORPO CELLULARE</a:t>
            </a:r>
            <a:r>
              <a:rPr lang="it-IT" altLang="it-IT" sz="2200" dirty="0">
                <a:solidFill>
                  <a:schemeClr val="tx1"/>
                </a:solidFill>
              </a:rPr>
              <a:t> (o </a:t>
            </a:r>
            <a:r>
              <a:rPr lang="it-IT" altLang="it-IT" sz="2200" dirty="0">
                <a:solidFill>
                  <a:schemeClr val="tx1"/>
                </a:solidFill>
                <a:latin typeface="Arial Black" panose="020B0A04020102020204" pitchFamily="34" charset="0"/>
              </a:rPr>
              <a:t>PIRENOFORO</a:t>
            </a:r>
            <a:r>
              <a:rPr lang="it-IT" altLang="it-IT" sz="2200" dirty="0">
                <a:solidFill>
                  <a:schemeClr val="tx1"/>
                </a:solidFill>
              </a:rPr>
              <a:t> o </a:t>
            </a:r>
            <a:r>
              <a:rPr lang="it-IT" altLang="it-IT" sz="2200" dirty="0">
                <a:solidFill>
                  <a:schemeClr val="tx1"/>
                </a:solidFill>
                <a:latin typeface="Arial Black" panose="020B0A04020102020204" pitchFamily="34" charset="0"/>
              </a:rPr>
              <a:t>SOMA</a:t>
            </a:r>
            <a:r>
              <a:rPr lang="it-IT" altLang="it-IT" sz="2200" dirty="0">
                <a:solidFill>
                  <a:schemeClr val="tx1"/>
                </a:solidFill>
              </a:rPr>
              <a:t> o </a:t>
            </a:r>
            <a:r>
              <a:rPr lang="it-IT" altLang="it-IT" sz="2200" b="1" dirty="0">
                <a:solidFill>
                  <a:schemeClr val="tx1"/>
                </a:solidFill>
                <a:latin typeface="Symbol" panose="05050102010706020507" pitchFamily="18" charset="2"/>
              </a:rPr>
              <a:t></a:t>
            </a:r>
            <a:r>
              <a:rPr lang="it-IT" altLang="it-IT" sz="2200" dirty="0">
                <a:solidFill>
                  <a:schemeClr val="tx1"/>
                </a:solidFill>
                <a:latin typeface="Symbol" panose="05050102010706020507" pitchFamily="18" charset="2"/>
              </a:rPr>
              <a:t></a:t>
            </a:r>
          </a:p>
          <a:p>
            <a:pPr>
              <a:buClrTx/>
              <a:buFontTx/>
              <a:buNone/>
            </a:pPr>
            <a:endParaRPr lang="it-IT" altLang="it-IT" sz="2200" dirty="0">
              <a:solidFill>
                <a:schemeClr val="tx1"/>
              </a:solidFill>
            </a:endParaRPr>
          </a:p>
          <a:p>
            <a:pPr>
              <a:buClrTx/>
              <a:buFontTx/>
              <a:buNone/>
            </a:pPr>
            <a:r>
              <a:rPr lang="it-IT" altLang="it-IT" sz="2200" dirty="0">
                <a:solidFill>
                  <a:schemeClr val="tx1"/>
                </a:solidFill>
              </a:rPr>
              <a:t>PROLUNGAMENTI CELLULARI:</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ASSONE</a:t>
            </a:r>
            <a:r>
              <a:rPr lang="it-IT" altLang="it-IT" sz="2200" dirty="0">
                <a:solidFill>
                  <a:schemeClr val="tx1"/>
                </a:solidFill>
              </a:rPr>
              <a:t> (o </a:t>
            </a:r>
            <a:r>
              <a:rPr lang="it-IT" altLang="it-IT" sz="2200" dirty="0">
                <a:solidFill>
                  <a:schemeClr val="tx1"/>
                </a:solidFill>
                <a:latin typeface="Arial Black" panose="020B0A04020102020204" pitchFamily="34" charset="0"/>
              </a:rPr>
              <a:t>NEURITE</a:t>
            </a:r>
            <a:r>
              <a:rPr lang="it-IT" altLang="it-IT" sz="2200" dirty="0">
                <a:solidFill>
                  <a:schemeClr val="tx1"/>
                </a:solidFill>
              </a:rPr>
              <a:t> o </a:t>
            </a:r>
            <a:r>
              <a:rPr lang="it-IT" altLang="it-IT" sz="2200" dirty="0">
                <a:solidFill>
                  <a:schemeClr val="tx1"/>
                </a:solidFill>
                <a:latin typeface="Arial Black" panose="020B0A04020102020204" pitchFamily="34" charset="0"/>
              </a:rPr>
              <a:t>CILINDRASSE</a:t>
            </a:r>
            <a:r>
              <a:rPr lang="it-IT" altLang="it-IT" sz="2200" dirty="0">
                <a:solidFill>
                  <a:schemeClr val="tx1"/>
                </a:solidFill>
              </a:rPr>
              <a:t>): conduce l’ Impulso dal Pirenoforo verso altri distretti. Se ne origina UNO SOLO.</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DENDRITI</a:t>
            </a:r>
            <a:r>
              <a:rPr lang="it-IT" altLang="it-IT" sz="2200" dirty="0">
                <a:solidFill>
                  <a:schemeClr val="tx1"/>
                </a:solidFill>
              </a:rPr>
              <a:t>: sono deputati a RICEVERE Impulsi da altri distretti. Possono essere numerosi.</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16688" cy="400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3257</TotalTime>
  <Words>1725</Words>
  <Application>Microsoft Macintosh PowerPoint</Application>
  <PresentationFormat>Presentazione su schermo (4:3)</PresentationFormat>
  <Paragraphs>216</Paragraphs>
  <Slides>47</Slides>
  <Notes>32</Notes>
  <HiddenSlides>0</HiddenSlides>
  <MMClips>0</MMClips>
  <ScaleCrop>false</ScaleCrop>
  <HeadingPairs>
    <vt:vector size="8" baseType="variant">
      <vt:variant>
        <vt:lpstr>Caratteri utilizzati</vt:lpstr>
      </vt:variant>
      <vt:variant>
        <vt:i4>12</vt:i4>
      </vt:variant>
      <vt:variant>
        <vt:lpstr>Tema</vt:lpstr>
      </vt:variant>
      <vt:variant>
        <vt:i4>3</vt:i4>
      </vt:variant>
      <vt:variant>
        <vt:lpstr>Server OLE incorporati</vt:lpstr>
      </vt:variant>
      <vt:variant>
        <vt:i4>0</vt:i4>
      </vt:variant>
      <vt:variant>
        <vt:lpstr>Titoli diapositive</vt:lpstr>
      </vt:variant>
      <vt:variant>
        <vt:i4>47</vt:i4>
      </vt:variant>
    </vt:vector>
  </HeadingPairs>
  <TitlesOfParts>
    <vt:vector size="62" baseType="lpstr">
      <vt:lpstr>Microsoft YaHei</vt:lpstr>
      <vt:lpstr>Arial</vt:lpstr>
      <vt:lpstr>Arial Black</vt:lpstr>
      <vt:lpstr>Calibri</vt:lpstr>
      <vt:lpstr>Chalkboard</vt:lpstr>
      <vt:lpstr>Copperplate Gothic Bold</vt:lpstr>
      <vt:lpstr>Gurmukhi MN</vt:lpstr>
      <vt:lpstr>Lucida Sans Unicode</vt:lpstr>
      <vt:lpstr>News Gothic MT</vt:lpstr>
      <vt:lpstr>Symbol</vt:lpstr>
      <vt:lpstr>Times New Roman</vt:lpstr>
      <vt:lpstr>Wingdings</vt:lpstr>
      <vt:lpstr>Tema di Office</vt:lpstr>
      <vt:lpstr>Tema di Office</vt:lpstr>
      <vt:lpstr>Office Theme</vt:lpstr>
      <vt:lpstr>TESSUTO NERVOSO e CENNI SINTETICI  di MIORFOLOGIA  del SISTEMA NERVOSO</vt:lpstr>
      <vt:lpstr>Presentazione standard di PowerPoint</vt:lpstr>
      <vt:lpstr>SCHEMA MORFOLOGICO DEL  SISTEMA NERVOSO </vt:lpstr>
      <vt:lpstr>Presentazione standard di PowerPoint</vt:lpstr>
      <vt:lpstr>SUDDIVISIONE FUNZIONALE del  SISTEMA NERVOSO </vt:lpstr>
      <vt:lpstr>TESSUTO NERVOSO GENERALITA’</vt:lpstr>
      <vt:lpstr>N E U R O N E</vt:lpstr>
      <vt:lpstr>NEURONE</vt:lpstr>
      <vt:lpstr>Presentazione standard di PowerPoint</vt:lpstr>
      <vt:lpstr>Presentazione standard di PowerPoint</vt:lpstr>
      <vt:lpstr>Presentazione standard di PowerPoint</vt:lpstr>
      <vt:lpstr>NEURONE: CORPO CELLULARE</vt:lpstr>
      <vt:lpstr>NEURONE - DENDRITI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FIBRE  NERVOSE MIELINICHE</vt:lpstr>
      <vt:lpstr>Presentazione standard di PowerPoint</vt:lpstr>
      <vt:lpstr>FIBRE  NERVOSE AMIELINICHE</vt:lpstr>
      <vt:lpstr>N E U R O G L ì A</vt:lpstr>
      <vt:lpstr>Presentazione standard di PowerPoint</vt:lpstr>
      <vt:lpstr>NEUROGLìA DEL SNC</vt:lpstr>
      <vt:lpstr>NEUROGLìA DEL SNP</vt:lpstr>
      <vt:lpstr>RAPPORTI MORFOLOGICI e FUNZIONALI tra NEURONI e tra NEURONI ed ORGANI EFFETTORI</vt:lpstr>
      <vt:lpstr>Presentazione standard di PowerPoint</vt:lpstr>
      <vt:lpstr>MECCANISMO DI PASSAGGIO DELL’ IMPULSO NERVOSO ATTRAVERSO LO SPAZIO SINAPTICO (o GIUNZIONALE)</vt:lpstr>
      <vt:lpstr>S I N A P S I</vt:lpstr>
      <vt:lpstr>GIUNZIONI CITONEURALI</vt:lpstr>
      <vt:lpstr>ORGANIZZAZIONE DEL TESSUTO NERVOSO NEL SNC [1]</vt:lpstr>
      <vt:lpstr>Presentazione standard di PowerPoint</vt:lpstr>
      <vt:lpstr>ORGANIZZAZIONE DEL TESSUTO NERVOSO NEL SNC [2]</vt:lpstr>
      <vt:lpstr>Presentazione standard di PowerPoint</vt:lpstr>
      <vt:lpstr>ORGANIZZAZIONE DEL TESSUTO NERVOSO NEL SNP</vt:lpstr>
      <vt:lpstr>Presentazione standard di PowerPoint</vt:lpstr>
      <vt:lpstr>N E R V I</vt:lpstr>
      <vt:lpstr>Presentazione standard di PowerPoint</vt:lpstr>
      <vt:lpstr>Presentazione standard di PowerPoint</vt:lpstr>
      <vt:lpstr>G A N G L I</vt:lpstr>
      <vt:lpstr>Presentazione standard di PowerPoint</vt:lpstr>
      <vt:lpstr>Presentazione standard di PowerPoint</vt:lpstr>
      <vt:lpstr>DEFINIZIONI FUNZIONALI RELATIVE A FASCI (o VIE) del SNC e NERVI del SNP</vt:lpstr>
      <vt:lpstr>CLASSIFICAZIONE  DELLA SENSIBILITÀ GENERALE</vt:lpstr>
      <vt:lpstr>CLASSIFICAZIONE DELLA SENSIBILITÀ GENERALE</vt:lpstr>
      <vt:lpstr>CLASSIFICAZIONE DELLA SENSIBILITÀ SPECIFICA</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SUDDIVISIONE MORFOLOGICA DEL SISTEMA NERVOSO</dc:title>
  <dc:creator>Vittorio Grill</dc:creator>
  <cp:lastModifiedBy>Utente di Microsoft Office</cp:lastModifiedBy>
  <cp:revision>170</cp:revision>
  <cp:lastPrinted>1601-01-01T00:00:00Z</cp:lastPrinted>
  <dcterms:created xsi:type="dcterms:W3CDTF">2000-11-14T19:49:23Z</dcterms:created>
  <dcterms:modified xsi:type="dcterms:W3CDTF">2021-03-20T18:13:41Z</dcterms:modified>
</cp:coreProperties>
</file>