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7"/>
  </p:notesMasterIdLst>
  <p:sldIdLst>
    <p:sldId id="315" r:id="rId2"/>
    <p:sldId id="257" r:id="rId3"/>
    <p:sldId id="256" r:id="rId4"/>
    <p:sldId id="316" r:id="rId5"/>
    <p:sldId id="344" r:id="rId6"/>
    <p:sldId id="258" r:id="rId7"/>
    <p:sldId id="259" r:id="rId8"/>
    <p:sldId id="260" r:id="rId9"/>
    <p:sldId id="317" r:id="rId10"/>
    <p:sldId id="299" r:id="rId11"/>
    <p:sldId id="301" r:id="rId12"/>
    <p:sldId id="304" r:id="rId13"/>
    <p:sldId id="318" r:id="rId14"/>
    <p:sldId id="307" r:id="rId15"/>
    <p:sldId id="319" r:id="rId16"/>
    <p:sldId id="320" r:id="rId17"/>
    <p:sldId id="308" r:id="rId18"/>
    <p:sldId id="261" r:id="rId19"/>
    <p:sldId id="321" r:id="rId20"/>
    <p:sldId id="262" r:id="rId21"/>
    <p:sldId id="263" r:id="rId22"/>
    <p:sldId id="322" r:id="rId23"/>
    <p:sldId id="264" r:id="rId24"/>
    <p:sldId id="326" r:id="rId25"/>
    <p:sldId id="265" r:id="rId26"/>
    <p:sldId id="345" r:id="rId27"/>
    <p:sldId id="327" r:id="rId28"/>
    <p:sldId id="325" r:id="rId29"/>
    <p:sldId id="266" r:id="rId30"/>
    <p:sldId id="267" r:id="rId31"/>
    <p:sldId id="268" r:id="rId32"/>
    <p:sldId id="269" r:id="rId33"/>
    <p:sldId id="270" r:id="rId34"/>
    <p:sldId id="271" r:id="rId35"/>
    <p:sldId id="272" r:id="rId36"/>
    <p:sldId id="323" r:id="rId37"/>
    <p:sldId id="273" r:id="rId38"/>
    <p:sldId id="324" r:id="rId39"/>
    <p:sldId id="274" r:id="rId40"/>
    <p:sldId id="328" r:id="rId41"/>
    <p:sldId id="277" r:id="rId42"/>
    <p:sldId id="275" r:id="rId43"/>
    <p:sldId id="329" r:id="rId44"/>
    <p:sldId id="281" r:id="rId45"/>
    <p:sldId id="282" r:id="rId46"/>
    <p:sldId id="330" r:id="rId47"/>
    <p:sldId id="333" r:id="rId48"/>
    <p:sldId id="331" r:id="rId49"/>
    <p:sldId id="332" r:id="rId50"/>
    <p:sldId id="310" r:id="rId51"/>
    <p:sldId id="334" r:id="rId52"/>
    <p:sldId id="311" r:id="rId53"/>
    <p:sldId id="346" r:id="rId54"/>
    <p:sldId id="313" r:id="rId55"/>
    <p:sldId id="335" r:id="rId56"/>
    <p:sldId id="336" r:id="rId57"/>
    <p:sldId id="342" r:id="rId58"/>
    <p:sldId id="285" r:id="rId59"/>
    <p:sldId id="343" r:id="rId60"/>
    <p:sldId id="284" r:id="rId61"/>
    <p:sldId id="283" r:id="rId62"/>
    <p:sldId id="338" r:id="rId63"/>
    <p:sldId id="339" r:id="rId64"/>
    <p:sldId id="340" r:id="rId65"/>
    <p:sldId id="341" r:id="rId66"/>
    <p:sldId id="286" r:id="rId67"/>
    <p:sldId id="287" r:id="rId68"/>
    <p:sldId id="288" r:id="rId69"/>
    <p:sldId id="289" r:id="rId70"/>
    <p:sldId id="290" r:id="rId71"/>
    <p:sldId id="291" r:id="rId72"/>
    <p:sldId id="292" r:id="rId73"/>
    <p:sldId id="293" r:id="rId74"/>
    <p:sldId id="294" r:id="rId75"/>
    <p:sldId id="297" r:id="rId76"/>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90"/>
  </p:normalViewPr>
  <p:slideViewPr>
    <p:cSldViewPr>
      <p:cViewPr varScale="1">
        <p:scale>
          <a:sx n="91" d="100"/>
          <a:sy n="91" d="100"/>
        </p:scale>
        <p:origin x="1704"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Grp="1" noChangeArrowheads="1"/>
          </p:cNvSpPr>
          <p:nvPr>
            <p:ph type="hdr"/>
          </p:nvPr>
        </p:nvSpPr>
        <p:spPr bwMode="auto">
          <a:xfrm>
            <a:off x="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3" name="Rectangle 5"/>
          <p:cNvSpPr>
            <a:spLocks noGrp="1" noChangeArrowheads="1"/>
          </p:cNvSpPr>
          <p:nvPr>
            <p:ph type="dt"/>
          </p:nvPr>
        </p:nvSpPr>
        <p:spPr bwMode="auto">
          <a:xfrm>
            <a:off x="388620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4" name="Rectangle 6"/>
          <p:cNvSpPr>
            <a:spLocks noGrp="1" noRot="1" noChangeAspect="1" noChangeArrowheads="1"/>
          </p:cNvSpPr>
          <p:nvPr>
            <p:ph type="sldImg"/>
          </p:nvPr>
        </p:nvSpPr>
        <p:spPr bwMode="auto">
          <a:xfrm>
            <a:off x="1143000" y="685800"/>
            <a:ext cx="4567238" cy="3424238"/>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6" name="Rectangle 8"/>
          <p:cNvSpPr>
            <a:spLocks noGrp="1" noChangeArrowheads="1"/>
          </p:cNvSpPr>
          <p:nvPr>
            <p:ph type="ftr"/>
          </p:nvPr>
        </p:nvSpPr>
        <p:spPr bwMode="auto">
          <a:xfrm>
            <a:off x="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7" name="Rectangle 9"/>
          <p:cNvSpPr>
            <a:spLocks noGrp="1" noChangeArrowheads="1"/>
          </p:cNvSpPr>
          <p:nvPr>
            <p:ph type="sldNum"/>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260F712B-81E6-4D59-BFA8-0CF0B6492A57}"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7200730A-7BD3-435B-8248-3D734FAE89E4}" type="slidenum">
              <a:rPr lang="it-IT" altLang="it-IT"/>
              <a:pPr/>
              <a:t>2</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AABF512-E5EB-104E-A22C-FC64B3CB6586}"/>
              </a:ext>
            </a:extLst>
          </p:cNvPr>
          <p:cNvSpPr>
            <a:spLocks noGrp="1" noChangeArrowheads="1"/>
          </p:cNvSpPr>
          <p:nvPr>
            <p:ph type="sldNum"/>
          </p:nvPr>
        </p:nvSpPr>
        <p:spPr>
          <a:ln/>
        </p:spPr>
        <p:txBody>
          <a:bodyPr/>
          <a:lstStyle/>
          <a:p>
            <a:fld id="{A8FABBF8-6795-0341-9E82-310E16DC5902}" type="slidenum">
              <a:rPr lang="it-IT" altLang="it-IT"/>
              <a:pPr/>
              <a:t>16</a:t>
            </a:fld>
            <a:endParaRPr lang="it-IT" altLang="it-IT"/>
          </a:p>
        </p:txBody>
      </p:sp>
      <p:sp>
        <p:nvSpPr>
          <p:cNvPr id="88065" name="Text Box 1">
            <a:extLst>
              <a:ext uri="{FF2B5EF4-FFF2-40B4-BE49-F238E27FC236}">
                <a16:creationId xmlns:a16="http://schemas.microsoft.com/office/drawing/2014/main" id="{DE881CF3-F401-E64C-ABAF-9AC07135F6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96A41032-BF5E-8040-B7A0-638AB01AD19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7988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079D2F5F-43D6-4B40-828C-68126982F951}"/>
              </a:ext>
            </a:extLst>
          </p:cNvPr>
          <p:cNvSpPr>
            <a:spLocks noGrp="1" noChangeArrowheads="1"/>
          </p:cNvSpPr>
          <p:nvPr>
            <p:ph type="sldNum"/>
          </p:nvPr>
        </p:nvSpPr>
        <p:spPr>
          <a:ln/>
        </p:spPr>
        <p:txBody>
          <a:bodyPr/>
          <a:lstStyle/>
          <a:p>
            <a:fld id="{68D50607-8522-4885-9EE7-24B39A04DD7E}" type="slidenum">
              <a:rPr lang="it-IT" altLang="it-IT"/>
              <a:pPr/>
              <a:t>17</a:t>
            </a:fld>
            <a:endParaRPr lang="it-IT" altLang="it-IT"/>
          </a:p>
        </p:txBody>
      </p:sp>
      <p:sp>
        <p:nvSpPr>
          <p:cNvPr id="86017" name="Rectangle 1">
            <a:extLst>
              <a:ext uri="{FF2B5EF4-FFF2-40B4-BE49-F238E27FC236}">
                <a16:creationId xmlns:a16="http://schemas.microsoft.com/office/drawing/2014/main" id="{A4CA8BA3-F7C7-4742-A4CB-2824BADF058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55844AAE-B918-42CC-B8BB-55B28E7D0CF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87047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D9977C8-C853-4945-AB9E-0526920B61DD}" type="slidenum">
              <a:rPr lang="it-IT" altLang="it-IT"/>
              <a:pPr/>
              <a:t>18</a:t>
            </a:fld>
            <a:endParaRPr lang="it-IT" altLang="it-IT"/>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079E43C-A303-45CE-AD8F-3C9A760587BC}" type="slidenum">
              <a:rPr lang="it-IT" altLang="it-IT"/>
              <a:pPr/>
              <a:t>20</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FB4F94A-6F02-454C-B5E9-F46B51164BF2}" type="slidenum">
              <a:rPr lang="it-IT" altLang="it-IT"/>
              <a:pPr/>
              <a:t>21</a:t>
            </a:fld>
            <a:endParaRPr lang="it-IT" altLang="it-IT"/>
          </a:p>
        </p:txBody>
      </p:sp>
      <p:sp>
        <p:nvSpPr>
          <p:cNvPr id="53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1238BFE-3BA3-401D-A60D-72D476A5CAA5}" type="slidenum">
              <a:rPr lang="it-IT" altLang="it-IT"/>
              <a:pPr/>
              <a:t>23</a:t>
            </a:fld>
            <a:endParaRPr lang="it-IT" altLang="it-IT"/>
          </a:p>
        </p:txBody>
      </p:sp>
      <p:sp>
        <p:nvSpPr>
          <p:cNvPr id="54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94F29C2-D38D-4073-8BB6-523E1BCFC997}" type="slidenum">
              <a:rPr lang="it-IT" altLang="it-IT"/>
              <a:pPr/>
              <a:t>25</a:t>
            </a:fld>
            <a:endParaRPr lang="it-IT" altLang="it-IT"/>
          </a:p>
        </p:txBody>
      </p:sp>
      <p:sp>
        <p:nvSpPr>
          <p:cNvPr id="55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ADB93D5-584A-4914-85CB-495593CCDF4E}" type="slidenum">
              <a:rPr lang="it-IT" altLang="it-IT"/>
              <a:pPr/>
              <a:t>29</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9CE2725-743F-4E30-803F-B5DAF8B973A1}" type="slidenum">
              <a:rPr lang="it-IT" altLang="it-IT"/>
              <a:pPr/>
              <a:t>30</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AD6AE9C-A9F0-4876-BD4F-6993AA2B9F51}" type="slidenum">
              <a:rPr lang="it-IT" altLang="it-IT"/>
              <a:pPr/>
              <a:t>31</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65CD616-E345-483A-8C58-5C41025A73E7}" type="slidenum">
              <a:rPr lang="it-IT" altLang="it-IT"/>
              <a:pPr/>
              <a:t>3</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BEC5563-836E-4212-B94E-EA983B6E677D}" type="slidenum">
              <a:rPr lang="it-IT" altLang="it-IT"/>
              <a:pPr/>
              <a:t>32</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5501024-77F7-447C-B3B3-5327EB91AEFC}" type="slidenum">
              <a:rPr lang="it-IT" altLang="it-IT"/>
              <a:pPr/>
              <a:t>33</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CD6AF3C1-3AB2-425B-B0AE-A9105B895CE4}" type="slidenum">
              <a:rPr lang="it-IT" altLang="it-IT"/>
              <a:pPr/>
              <a:t>34</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6DFA061-9797-458B-8D0E-B401E9C834BD}" type="slidenum">
              <a:rPr lang="it-IT" altLang="it-IT"/>
              <a:pPr/>
              <a:t>35</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773FAE3-AFC7-4D18-B8EF-C219D2FC4424}" type="slidenum">
              <a:rPr lang="it-IT" altLang="it-IT"/>
              <a:pPr/>
              <a:t>37</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99ECF5C-D98B-4D61-BD59-4C1D2303A981}" type="slidenum">
              <a:rPr lang="it-IT" altLang="it-IT"/>
              <a:pPr/>
              <a:t>39</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2AAB1D01-40F8-43C4-87AA-147A5CA3B78F}" type="slidenum">
              <a:rPr lang="it-IT" altLang="it-IT"/>
              <a:pPr/>
              <a:t>41</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29113"/>
            <a:ext cx="5027613" cy="4151312"/>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42C59FF8-9D29-4E31-A833-099C31B2BF43}" type="slidenum">
              <a:rPr lang="it-IT" altLang="it-IT"/>
              <a:pPr/>
              <a:t>42</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6807F09-D6F5-414B-A5A7-14EBA07557F0}" type="slidenum">
              <a:rPr lang="it-IT" altLang="it-IT"/>
              <a:pPr/>
              <a:t>44</a:t>
            </a:fld>
            <a:endParaRPr lang="it-IT" altLang="it-IT"/>
          </a:p>
        </p:txBody>
      </p:sp>
      <p:sp>
        <p:nvSpPr>
          <p:cNvPr id="71681"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E012D500-0EEA-4405-877F-0720A39001BE}" type="slidenum">
              <a:rPr lang="it-IT" altLang="it-IT"/>
              <a:pPr/>
              <a:t>45</a:t>
            </a:fld>
            <a:endParaRPr lang="it-IT" altLang="it-IT"/>
          </a:p>
        </p:txBody>
      </p:sp>
      <p:sp>
        <p:nvSpPr>
          <p:cNvPr id="72705"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BFEEA704-CDD0-416E-BB29-16F92F75F892}" type="slidenum">
              <a:rPr lang="it-IT" altLang="it-IT"/>
              <a:pPr/>
              <a:t>6</a:t>
            </a:fld>
            <a:endParaRPr lang="it-IT" alt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457FCED-01EE-45AA-B605-C9B0196B38F6}"/>
              </a:ext>
            </a:extLst>
          </p:cNvPr>
          <p:cNvSpPr>
            <a:spLocks noGrp="1" noChangeArrowheads="1"/>
          </p:cNvSpPr>
          <p:nvPr>
            <p:ph type="sldNum"/>
          </p:nvPr>
        </p:nvSpPr>
        <p:spPr>
          <a:ln/>
        </p:spPr>
        <p:txBody>
          <a:bodyPr/>
          <a:lstStyle/>
          <a:p>
            <a:fld id="{361E4298-A466-4BAA-B128-DB27ADFEDB1F}" type="slidenum">
              <a:rPr lang="it-IT" altLang="it-IT"/>
              <a:pPr/>
              <a:t>50</a:t>
            </a:fld>
            <a:endParaRPr lang="it-IT" altLang="it-IT"/>
          </a:p>
        </p:txBody>
      </p:sp>
      <p:sp>
        <p:nvSpPr>
          <p:cNvPr id="39937" name="Rectangle 1">
            <a:extLst>
              <a:ext uri="{FF2B5EF4-FFF2-40B4-BE49-F238E27FC236}">
                <a16:creationId xmlns:a16="http://schemas.microsoft.com/office/drawing/2014/main" id="{1D1390D0-EE21-47A6-8F8D-7CB05249D4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60D50991-B26C-4BBC-B640-EAE2D9AEE13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74892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C0F0DB7-E15B-46DD-A673-01D2D3823613}"/>
              </a:ext>
            </a:extLst>
          </p:cNvPr>
          <p:cNvSpPr>
            <a:spLocks noGrp="1" noChangeArrowheads="1"/>
          </p:cNvSpPr>
          <p:nvPr>
            <p:ph type="sldNum"/>
          </p:nvPr>
        </p:nvSpPr>
        <p:spPr>
          <a:ln/>
        </p:spPr>
        <p:txBody>
          <a:bodyPr/>
          <a:lstStyle/>
          <a:p>
            <a:fld id="{FC36044F-C462-4A6D-869F-041E0AA41FCD}" type="slidenum">
              <a:rPr lang="it-IT" altLang="it-IT"/>
              <a:pPr/>
              <a:t>52</a:t>
            </a:fld>
            <a:endParaRPr lang="it-IT" altLang="it-IT"/>
          </a:p>
        </p:txBody>
      </p:sp>
      <p:sp>
        <p:nvSpPr>
          <p:cNvPr id="47105" name="Rectangle 1">
            <a:extLst>
              <a:ext uri="{FF2B5EF4-FFF2-40B4-BE49-F238E27FC236}">
                <a16:creationId xmlns:a16="http://schemas.microsoft.com/office/drawing/2014/main" id="{DF5F0EE8-46DE-439F-923F-6CEF3742B4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ECFF6F60-B3E4-417A-ACEF-B7E0FC88CBF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4888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CE43A58-6F61-B04F-B948-EEA2880641CD}"/>
              </a:ext>
            </a:extLst>
          </p:cNvPr>
          <p:cNvSpPr>
            <a:spLocks noGrp="1" noChangeArrowheads="1"/>
          </p:cNvSpPr>
          <p:nvPr>
            <p:ph type="sldNum"/>
          </p:nvPr>
        </p:nvSpPr>
        <p:spPr>
          <a:ln/>
        </p:spPr>
        <p:txBody>
          <a:bodyPr/>
          <a:lstStyle/>
          <a:p>
            <a:fld id="{9E5703C7-B2EE-D34F-ADEC-45372ACA11C8}" type="slidenum">
              <a:rPr lang="it-IT" altLang="it-IT"/>
              <a:pPr/>
              <a:t>53</a:t>
            </a:fld>
            <a:endParaRPr lang="it-IT" altLang="it-IT"/>
          </a:p>
        </p:txBody>
      </p:sp>
      <p:sp>
        <p:nvSpPr>
          <p:cNvPr id="54273" name="Text Box 1">
            <a:extLst>
              <a:ext uri="{FF2B5EF4-FFF2-40B4-BE49-F238E27FC236}">
                <a16:creationId xmlns:a16="http://schemas.microsoft.com/office/drawing/2014/main" id="{1072CEE3-E86F-2049-9EB0-B44ED81079F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668B5B75-33F4-5745-9A07-0843C64DC29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77520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0C8FEC4-514F-4E4A-8C79-F4F26B549129}"/>
              </a:ext>
            </a:extLst>
          </p:cNvPr>
          <p:cNvSpPr>
            <a:spLocks noGrp="1" noChangeArrowheads="1"/>
          </p:cNvSpPr>
          <p:nvPr>
            <p:ph type="sldNum"/>
          </p:nvPr>
        </p:nvSpPr>
        <p:spPr>
          <a:ln/>
        </p:spPr>
        <p:txBody>
          <a:bodyPr/>
          <a:lstStyle/>
          <a:p>
            <a:fld id="{AB2A2197-790E-4073-AE08-6D45CFBFAEEC}" type="slidenum">
              <a:rPr lang="it-IT" altLang="it-IT"/>
              <a:pPr/>
              <a:t>54</a:t>
            </a:fld>
            <a:endParaRPr lang="it-IT" altLang="it-IT"/>
          </a:p>
        </p:txBody>
      </p:sp>
      <p:sp>
        <p:nvSpPr>
          <p:cNvPr id="49153" name="Rectangle 1">
            <a:extLst>
              <a:ext uri="{FF2B5EF4-FFF2-40B4-BE49-F238E27FC236}">
                <a16:creationId xmlns:a16="http://schemas.microsoft.com/office/drawing/2014/main" id="{2D5A37BB-1292-4B39-ABCA-5A4FC06C2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a:extLst>
              <a:ext uri="{FF2B5EF4-FFF2-40B4-BE49-F238E27FC236}">
                <a16:creationId xmlns:a16="http://schemas.microsoft.com/office/drawing/2014/main" id="{8C770121-CF18-44F4-B3D8-722BE2D738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70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71DE47-48B6-AD41-A37E-FE25B17E97A4}"/>
              </a:ext>
            </a:extLst>
          </p:cNvPr>
          <p:cNvSpPr>
            <a:spLocks noGrp="1" noChangeArrowheads="1"/>
          </p:cNvSpPr>
          <p:nvPr>
            <p:ph type="sldNum"/>
          </p:nvPr>
        </p:nvSpPr>
        <p:spPr>
          <a:ln/>
        </p:spPr>
        <p:txBody>
          <a:bodyPr/>
          <a:lstStyle/>
          <a:p>
            <a:fld id="{3115D02F-7F9B-194C-9F92-4F7DFC9B76EF}" type="slidenum">
              <a:rPr lang="it-IT" altLang="it-IT"/>
              <a:pPr/>
              <a:t>57</a:t>
            </a:fld>
            <a:endParaRPr lang="it-IT" altLang="it-IT"/>
          </a:p>
        </p:txBody>
      </p:sp>
      <p:sp>
        <p:nvSpPr>
          <p:cNvPr id="64513" name="Text Box 1">
            <a:extLst>
              <a:ext uri="{FF2B5EF4-FFF2-40B4-BE49-F238E27FC236}">
                <a16:creationId xmlns:a16="http://schemas.microsoft.com/office/drawing/2014/main" id="{E8D362AD-5C6D-C444-8404-FA50B5F92736}"/>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08617F2A-2B01-0F43-BFA4-FDF946A62FA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41207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D837700-19CE-9B46-8626-69DEA51D60D2}"/>
              </a:ext>
            </a:extLst>
          </p:cNvPr>
          <p:cNvSpPr>
            <a:spLocks noGrp="1" noChangeArrowheads="1"/>
          </p:cNvSpPr>
          <p:nvPr>
            <p:ph type="sldNum"/>
          </p:nvPr>
        </p:nvSpPr>
        <p:spPr>
          <a:ln/>
        </p:spPr>
        <p:txBody>
          <a:bodyPr/>
          <a:lstStyle/>
          <a:p>
            <a:fld id="{0F250F5A-E0EC-B44D-A5A4-CF2DB106C078}" type="slidenum">
              <a:rPr lang="it-IT" altLang="it-IT"/>
              <a:pPr/>
              <a:t>58</a:t>
            </a:fld>
            <a:endParaRPr lang="it-IT" altLang="it-IT"/>
          </a:p>
        </p:txBody>
      </p:sp>
      <p:sp>
        <p:nvSpPr>
          <p:cNvPr id="66561" name="Text Box 1">
            <a:extLst>
              <a:ext uri="{FF2B5EF4-FFF2-40B4-BE49-F238E27FC236}">
                <a16:creationId xmlns:a16="http://schemas.microsoft.com/office/drawing/2014/main" id="{4F0C6898-31FE-C14D-8B47-058B3AA828C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0C57BB0E-B51B-CF4D-8C31-FBE6BBA8AD6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98300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38911797-4BCF-0F4C-9D1D-96229CD161F6}"/>
              </a:ext>
            </a:extLst>
          </p:cNvPr>
          <p:cNvSpPr>
            <a:spLocks noGrp="1" noChangeArrowheads="1"/>
          </p:cNvSpPr>
          <p:nvPr>
            <p:ph type="sldNum"/>
          </p:nvPr>
        </p:nvSpPr>
        <p:spPr>
          <a:ln/>
        </p:spPr>
        <p:txBody>
          <a:bodyPr/>
          <a:lstStyle/>
          <a:p>
            <a:fld id="{BFDFD745-CED8-334F-82B7-AACD18D819AE}" type="slidenum">
              <a:rPr lang="it-IT" altLang="it-IT"/>
              <a:pPr/>
              <a:t>59</a:t>
            </a:fld>
            <a:endParaRPr lang="it-IT" altLang="it-IT"/>
          </a:p>
        </p:txBody>
      </p:sp>
      <p:sp>
        <p:nvSpPr>
          <p:cNvPr id="65537" name="Text Box 1">
            <a:extLst>
              <a:ext uri="{FF2B5EF4-FFF2-40B4-BE49-F238E27FC236}">
                <a16:creationId xmlns:a16="http://schemas.microsoft.com/office/drawing/2014/main" id="{F58D7C5A-5B84-3847-A17A-0FA66ACAEB6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E9B32245-6B7C-6D42-AD33-317259D4899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56598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A4962A7-01D6-4909-AB8E-FCCC87D945EA}" type="slidenum">
              <a:rPr lang="it-IT" altLang="it-IT"/>
              <a:pPr/>
              <a:t>60</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1F51FEB-D078-4F27-BB2B-FA5893A0AD2C}" type="slidenum">
              <a:rPr lang="it-IT" altLang="it-IT"/>
              <a:pPr/>
              <a:t>61</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28BBF24-C577-0C44-BA5C-3BFA4E62BF82}"/>
              </a:ext>
            </a:extLst>
          </p:cNvPr>
          <p:cNvSpPr>
            <a:spLocks noGrp="1" noChangeArrowheads="1"/>
          </p:cNvSpPr>
          <p:nvPr>
            <p:ph type="sldNum"/>
          </p:nvPr>
        </p:nvSpPr>
        <p:spPr>
          <a:ln/>
        </p:spPr>
        <p:txBody>
          <a:bodyPr/>
          <a:lstStyle/>
          <a:p>
            <a:fld id="{451CF868-6B9D-CB41-8046-ABAFF347AA33}" type="slidenum">
              <a:rPr lang="it-IT" altLang="it-IT"/>
              <a:pPr/>
              <a:t>62</a:t>
            </a:fld>
            <a:endParaRPr lang="it-IT" altLang="it-IT"/>
          </a:p>
        </p:txBody>
      </p:sp>
      <p:sp>
        <p:nvSpPr>
          <p:cNvPr id="58369" name="Text Box 1">
            <a:extLst>
              <a:ext uri="{FF2B5EF4-FFF2-40B4-BE49-F238E27FC236}">
                <a16:creationId xmlns:a16="http://schemas.microsoft.com/office/drawing/2014/main" id="{44A84F22-FA71-7147-8532-70FA6C2369D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Text Box 2">
            <a:extLst>
              <a:ext uri="{FF2B5EF4-FFF2-40B4-BE49-F238E27FC236}">
                <a16:creationId xmlns:a16="http://schemas.microsoft.com/office/drawing/2014/main" id="{7C16C146-0346-4C42-9810-52468E0A5F3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28405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D5DD0BF-8C2F-4C0B-A94D-61B8A946CFBB}" type="slidenum">
              <a:rPr lang="it-IT" altLang="it-IT"/>
              <a:pPr/>
              <a:t>7</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38638"/>
            <a:ext cx="5029200" cy="4133850"/>
          </a:xfrm>
          <a:prstGeom prst="rect">
            <a:avLst/>
          </a:prstGeom>
          <a:solidFill>
            <a:srgbClr val="FFFFFF"/>
          </a:solidFill>
          <a:ln w="936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D800138A-809D-AE49-BC0D-7870A71FEE56}"/>
              </a:ext>
            </a:extLst>
          </p:cNvPr>
          <p:cNvSpPr>
            <a:spLocks noGrp="1" noChangeArrowheads="1"/>
          </p:cNvSpPr>
          <p:nvPr>
            <p:ph type="sldNum"/>
          </p:nvPr>
        </p:nvSpPr>
        <p:spPr>
          <a:ln/>
        </p:spPr>
        <p:txBody>
          <a:bodyPr/>
          <a:lstStyle/>
          <a:p>
            <a:fld id="{02944EC8-DFB4-A349-8C32-F42C1B36D9F0}" type="slidenum">
              <a:rPr lang="it-IT" altLang="it-IT"/>
              <a:pPr/>
              <a:t>63</a:t>
            </a:fld>
            <a:endParaRPr lang="it-IT" altLang="it-IT"/>
          </a:p>
        </p:txBody>
      </p:sp>
      <p:sp>
        <p:nvSpPr>
          <p:cNvPr id="62465" name="Text Box 1">
            <a:extLst>
              <a:ext uri="{FF2B5EF4-FFF2-40B4-BE49-F238E27FC236}">
                <a16:creationId xmlns:a16="http://schemas.microsoft.com/office/drawing/2014/main" id="{A7E24748-66A0-AC4D-9659-D2F3310F2FC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a:extLst>
              <a:ext uri="{FF2B5EF4-FFF2-40B4-BE49-F238E27FC236}">
                <a16:creationId xmlns:a16="http://schemas.microsoft.com/office/drawing/2014/main" id="{9C5C6934-C66F-794E-B851-A77EBF4D8D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19340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6779E81C-9003-4BAF-BB4E-7C398E49B347}" type="slidenum">
              <a:rPr lang="it-IT" altLang="it-IT"/>
              <a:pPr/>
              <a:t>66</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0D41C68E-B037-4C40-AC1E-346D65E35837}" type="slidenum">
              <a:rPr lang="it-IT" altLang="it-IT"/>
              <a:pPr/>
              <a:t>67</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85AEDC3F-847B-4543-9601-8460722B63A9}" type="slidenum">
              <a:rPr lang="it-IT" altLang="it-IT"/>
              <a:pPr/>
              <a:t>68</a:t>
            </a:fld>
            <a:endParaRPr lang="it-IT" altLang="it-IT"/>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9F1D7AC0-A4F6-4447-9EBF-1812FDFFF7CA}" type="slidenum">
              <a:rPr lang="it-IT" altLang="it-IT"/>
              <a:pPr/>
              <a:t>69</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F491CBE8-2504-4662-8621-423BF6783D10}" type="slidenum">
              <a:rPr lang="it-IT" altLang="it-IT"/>
              <a:pPr/>
              <a:t>70</a:t>
            </a:fld>
            <a:endParaRPr lang="it-IT" altLang="it-IT"/>
          </a:p>
        </p:txBody>
      </p:sp>
      <p:sp>
        <p:nvSpPr>
          <p:cNvPr id="808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34165E53-FB60-4C05-953E-564799C67D09}" type="slidenum">
              <a:rPr lang="it-IT" altLang="it-IT"/>
              <a:pPr/>
              <a:t>71</a:t>
            </a:fld>
            <a:endParaRPr lang="it-IT" altLang="it-IT"/>
          </a:p>
        </p:txBody>
      </p:sp>
      <p:sp>
        <p:nvSpPr>
          <p:cNvPr id="819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5593B0A6-9CBF-4E2F-9E4D-DEB4F7139D75}" type="slidenum">
              <a:rPr lang="it-IT" altLang="it-IT"/>
              <a:pPr/>
              <a:t>72</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10811B97-281D-46C1-9D47-685F16F01090}" type="slidenum">
              <a:rPr lang="it-IT" altLang="it-IT"/>
              <a:pPr/>
              <a:t>73</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49D9133-E345-4A13-97E2-8DAEE4C748E6}" type="slidenum">
              <a:rPr lang="it-IT" altLang="it-IT"/>
              <a:pPr/>
              <a:t>74</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AFB1B8F2-05EE-49CD-99D3-510E75B39968}" type="slidenum">
              <a:rPr lang="it-IT" altLang="it-IT"/>
              <a:pPr/>
              <a:t>8</a:t>
            </a:fld>
            <a:endParaRPr lang="it-IT" altLang="it-IT"/>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p:cNvSpPr>
            <a:spLocks noGrp="1" noChangeArrowheads="1"/>
          </p:cNvSpPr>
          <p:nvPr>
            <p:ph type="sldNum"/>
          </p:nvPr>
        </p:nvSpPr>
        <p:spPr>
          <a:ln/>
        </p:spPr>
        <p:txBody>
          <a:bodyPr/>
          <a:lstStyle/>
          <a:p>
            <a:fld id="{DB7F695E-A0F4-419B-A8DE-B934F26C58AD}" type="slidenum">
              <a:rPr lang="it-IT" altLang="it-IT"/>
              <a:pPr/>
              <a:t>75</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A99A7377-2DAA-4922-9E27-2AA777CADF58}"/>
              </a:ext>
            </a:extLst>
          </p:cNvPr>
          <p:cNvSpPr>
            <a:spLocks noGrp="1" noChangeArrowheads="1"/>
          </p:cNvSpPr>
          <p:nvPr>
            <p:ph type="sldNum"/>
          </p:nvPr>
        </p:nvSpPr>
        <p:spPr>
          <a:ln/>
        </p:spPr>
        <p:txBody>
          <a:bodyPr/>
          <a:lstStyle/>
          <a:p>
            <a:fld id="{D1904C92-6461-4EC0-ACEF-237A8C13303A}" type="slidenum">
              <a:rPr lang="it-IT" altLang="it-IT"/>
              <a:pPr/>
              <a:t>10</a:t>
            </a:fld>
            <a:endParaRPr lang="it-IT" altLang="it-IT"/>
          </a:p>
        </p:txBody>
      </p:sp>
      <p:sp>
        <p:nvSpPr>
          <p:cNvPr id="76801" name="Rectangle 1">
            <a:extLst>
              <a:ext uri="{FF2B5EF4-FFF2-40B4-BE49-F238E27FC236}">
                <a16:creationId xmlns:a16="http://schemas.microsoft.com/office/drawing/2014/main" id="{98C2C4B1-F910-484E-9C27-53BB66C679F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a:extLst>
              <a:ext uri="{FF2B5EF4-FFF2-40B4-BE49-F238E27FC236}">
                <a16:creationId xmlns:a16="http://schemas.microsoft.com/office/drawing/2014/main" id="{712EF1FD-97D5-460B-90E9-180BC08EEFE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6018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F3874478-E2F2-407F-927D-51B41EA63ADF}"/>
              </a:ext>
            </a:extLst>
          </p:cNvPr>
          <p:cNvSpPr>
            <a:spLocks noGrp="1" noChangeArrowheads="1"/>
          </p:cNvSpPr>
          <p:nvPr>
            <p:ph type="sldNum"/>
          </p:nvPr>
        </p:nvSpPr>
        <p:spPr>
          <a:ln/>
        </p:spPr>
        <p:txBody>
          <a:bodyPr/>
          <a:lstStyle/>
          <a:p>
            <a:fld id="{EF762AF2-E772-4F9E-BD0E-46E197C6B288}" type="slidenum">
              <a:rPr lang="it-IT" altLang="it-IT"/>
              <a:pPr/>
              <a:t>11</a:t>
            </a:fld>
            <a:endParaRPr lang="it-IT" altLang="it-IT"/>
          </a:p>
        </p:txBody>
      </p:sp>
      <p:sp>
        <p:nvSpPr>
          <p:cNvPr id="78849" name="Rectangle 1">
            <a:extLst>
              <a:ext uri="{FF2B5EF4-FFF2-40B4-BE49-F238E27FC236}">
                <a16:creationId xmlns:a16="http://schemas.microsoft.com/office/drawing/2014/main" id="{292F6830-CB02-4F99-9A41-64A1C64C06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a:extLst>
              <a:ext uri="{FF2B5EF4-FFF2-40B4-BE49-F238E27FC236}">
                <a16:creationId xmlns:a16="http://schemas.microsoft.com/office/drawing/2014/main" id="{E34AF12C-371F-49EE-94BF-3F842A2BAAE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194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A420434-BF93-476E-8871-B3E862F5349A}"/>
              </a:ext>
            </a:extLst>
          </p:cNvPr>
          <p:cNvSpPr>
            <a:spLocks noGrp="1" noChangeArrowheads="1"/>
          </p:cNvSpPr>
          <p:nvPr>
            <p:ph type="sldNum"/>
          </p:nvPr>
        </p:nvSpPr>
        <p:spPr>
          <a:ln/>
        </p:spPr>
        <p:txBody>
          <a:bodyPr/>
          <a:lstStyle/>
          <a:p>
            <a:fld id="{6A968AAA-A813-4EAD-8411-B277422010AE}" type="slidenum">
              <a:rPr lang="it-IT" altLang="it-IT"/>
              <a:pPr/>
              <a:t>12</a:t>
            </a:fld>
            <a:endParaRPr lang="it-IT" altLang="it-IT"/>
          </a:p>
        </p:txBody>
      </p:sp>
      <p:sp>
        <p:nvSpPr>
          <p:cNvPr id="81921" name="Rectangle 1">
            <a:extLst>
              <a:ext uri="{FF2B5EF4-FFF2-40B4-BE49-F238E27FC236}">
                <a16:creationId xmlns:a16="http://schemas.microsoft.com/office/drawing/2014/main" id="{AA79D9AF-9DB2-4B37-9957-D1EED3C10EE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a:extLst>
              <a:ext uri="{FF2B5EF4-FFF2-40B4-BE49-F238E27FC236}">
                <a16:creationId xmlns:a16="http://schemas.microsoft.com/office/drawing/2014/main" id="{E02CA818-5FB6-4CE3-9FF5-26CD0674637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2342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BBF0ECC1-163B-4B84-B421-E1BBC5682979}"/>
              </a:ext>
            </a:extLst>
          </p:cNvPr>
          <p:cNvSpPr>
            <a:spLocks noGrp="1" noChangeArrowheads="1"/>
          </p:cNvSpPr>
          <p:nvPr>
            <p:ph type="sldNum"/>
          </p:nvPr>
        </p:nvSpPr>
        <p:spPr>
          <a:ln/>
        </p:spPr>
        <p:txBody>
          <a:bodyPr/>
          <a:lstStyle/>
          <a:p>
            <a:fld id="{0B67F596-34A3-4897-A16D-711E2694B03C}" type="slidenum">
              <a:rPr lang="it-IT" altLang="it-IT"/>
              <a:pPr/>
              <a:t>14</a:t>
            </a:fld>
            <a:endParaRPr lang="it-IT" altLang="it-IT"/>
          </a:p>
        </p:txBody>
      </p:sp>
      <p:sp>
        <p:nvSpPr>
          <p:cNvPr id="84993" name="Rectangle 1">
            <a:extLst>
              <a:ext uri="{FF2B5EF4-FFF2-40B4-BE49-F238E27FC236}">
                <a16:creationId xmlns:a16="http://schemas.microsoft.com/office/drawing/2014/main" id="{E1AFB7B7-0F03-4ABF-85FB-807F6A1B23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0B691ABF-0A60-425E-8862-7F68DABB329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128229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F0F15D8-6B64-4263-BC87-C5F03877A2F2}" type="slidenum">
              <a:rPr lang="it-IT" altLang="it-IT"/>
              <a:pPr/>
              <a:t>‹N›</a:t>
            </a:fld>
            <a:endParaRPr lang="it-IT" altLang="it-IT"/>
          </a:p>
        </p:txBody>
      </p:sp>
    </p:spTree>
    <p:extLst>
      <p:ext uri="{BB962C8B-B14F-4D97-AF65-F5344CB8AC3E}">
        <p14:creationId xmlns:p14="http://schemas.microsoft.com/office/powerpoint/2010/main" val="342689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247D5E-627D-4906-B9FA-5C049DB4E8C3}" type="slidenum">
              <a:rPr lang="it-IT" altLang="it-IT"/>
              <a:pPr/>
              <a:t>‹N›</a:t>
            </a:fld>
            <a:endParaRPr lang="it-IT" altLang="it-IT"/>
          </a:p>
        </p:txBody>
      </p:sp>
    </p:spTree>
    <p:extLst>
      <p:ext uri="{BB962C8B-B14F-4D97-AF65-F5344CB8AC3E}">
        <p14:creationId xmlns:p14="http://schemas.microsoft.com/office/powerpoint/2010/main" val="406592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609600"/>
            <a:ext cx="1941513" cy="54816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3725" cy="54816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DA2A69C-B54B-4CF8-9297-5C703EE69B07}" type="slidenum">
              <a:rPr lang="it-IT" altLang="it-IT"/>
              <a:pPr/>
              <a:t>‹N›</a:t>
            </a:fld>
            <a:endParaRPr lang="it-IT" altLang="it-IT"/>
          </a:p>
        </p:txBody>
      </p:sp>
    </p:spTree>
    <p:extLst>
      <p:ext uri="{BB962C8B-B14F-4D97-AF65-F5344CB8AC3E}">
        <p14:creationId xmlns:p14="http://schemas.microsoft.com/office/powerpoint/2010/main" val="147201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7638" cy="11382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5025" y="1981200"/>
            <a:ext cx="3808413" cy="19780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5025" y="4111625"/>
            <a:ext cx="3808413"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0238" cy="452438"/>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0838" cy="452438"/>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0238" cy="452438"/>
          </a:xfrm>
        </p:spPr>
        <p:txBody>
          <a:bodyPr/>
          <a:lstStyle>
            <a:lvl1pPr>
              <a:defRPr/>
            </a:lvl1pPr>
          </a:lstStyle>
          <a:p>
            <a:fld id="{7002931E-A697-4956-BB6A-D965FCE42514}" type="slidenum">
              <a:rPr lang="it-IT" altLang="it-IT"/>
              <a:pPr/>
              <a:t>‹N›</a:t>
            </a:fld>
            <a:endParaRPr lang="it-IT" altLang="it-IT"/>
          </a:p>
        </p:txBody>
      </p:sp>
    </p:spTree>
    <p:extLst>
      <p:ext uri="{BB962C8B-B14F-4D97-AF65-F5344CB8AC3E}">
        <p14:creationId xmlns:p14="http://schemas.microsoft.com/office/powerpoint/2010/main" val="146165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7FCFC-4AC5-4A5E-BE8D-EA95B10D56A2}"/>
              </a:ext>
            </a:extLst>
          </p:cNvPr>
          <p:cNvSpPr>
            <a:spLocks noGrp="1"/>
          </p:cNvSpPr>
          <p:nvPr>
            <p:ph type="title"/>
          </p:nvPr>
        </p:nvSpPr>
        <p:spPr>
          <a:xfrm>
            <a:off x="685800" y="463550"/>
            <a:ext cx="7769225" cy="1431925"/>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9637BE7-F271-41C3-9781-961A7BB5A8E8}"/>
              </a:ext>
            </a:extLst>
          </p:cNvPr>
          <p:cNvSpPr>
            <a:spLocks noGrp="1"/>
          </p:cNvSpPr>
          <p:nvPr>
            <p:ph type="body" sz="half" idx="1"/>
          </p:nvPr>
        </p:nvSpPr>
        <p:spPr>
          <a:xfrm>
            <a:off x="685800" y="1981200"/>
            <a:ext cx="3808413"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CF35115-6A74-4BB9-A6A9-F18A438929F9}"/>
              </a:ext>
            </a:extLst>
          </p:cNvPr>
          <p:cNvSpPr>
            <a:spLocks noGrp="1"/>
          </p:cNvSpPr>
          <p:nvPr>
            <p:ph sz="half" idx="2"/>
          </p:nvPr>
        </p:nvSpPr>
        <p:spPr>
          <a:xfrm>
            <a:off x="4646613" y="1981200"/>
            <a:ext cx="3808412" cy="42322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23B73D8-07D6-45CE-83BF-C6A0F8D1B18C}"/>
              </a:ext>
            </a:extLst>
          </p:cNvPr>
          <p:cNvSpPr>
            <a:spLocks noGrp="1"/>
          </p:cNvSpPr>
          <p:nvPr>
            <p:ph type="dt" idx="10"/>
          </p:nvPr>
        </p:nvSpPr>
        <p:spPr>
          <a:xfrm>
            <a:off x="685800" y="6248400"/>
            <a:ext cx="1901825" cy="457200"/>
          </a:xfrm>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3A0E32E2-7672-4BBD-BF70-975DEF6CC6E2}"/>
              </a:ext>
            </a:extLst>
          </p:cNvPr>
          <p:cNvSpPr>
            <a:spLocks noGrp="1"/>
          </p:cNvSpPr>
          <p:nvPr>
            <p:ph type="ftr" idx="11"/>
          </p:nvPr>
        </p:nvSpPr>
        <p:spPr>
          <a:xfrm>
            <a:off x="3124200" y="6248400"/>
            <a:ext cx="2892425" cy="457200"/>
          </a:xfrm>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AA30CE82-A75A-44E1-8386-431102FC12D1}"/>
              </a:ext>
            </a:extLst>
          </p:cNvPr>
          <p:cNvSpPr>
            <a:spLocks noGrp="1"/>
          </p:cNvSpPr>
          <p:nvPr>
            <p:ph type="sldNum" idx="12"/>
          </p:nvPr>
        </p:nvSpPr>
        <p:spPr>
          <a:xfrm>
            <a:off x="6553200" y="6248400"/>
            <a:ext cx="1901825" cy="457200"/>
          </a:xfrm>
        </p:spPr>
        <p:txBody>
          <a:bodyPr/>
          <a:lstStyle>
            <a:lvl1pPr>
              <a:defRPr/>
            </a:lvl1pPr>
          </a:lstStyle>
          <a:p>
            <a:fld id="{9A285B4E-B718-4E26-9CB5-CCAC574892D2}" type="slidenum">
              <a:rPr lang="it-IT" altLang="it-IT"/>
              <a:pPr/>
              <a:t>‹N›</a:t>
            </a:fld>
            <a:endParaRPr lang="it-IT" altLang="it-IT"/>
          </a:p>
        </p:txBody>
      </p:sp>
    </p:spTree>
    <p:extLst>
      <p:ext uri="{BB962C8B-B14F-4D97-AF65-F5344CB8AC3E}">
        <p14:creationId xmlns:p14="http://schemas.microsoft.com/office/powerpoint/2010/main" val="254344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CEA60C6C-89F5-E24A-8C8A-2F45C6950E1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2FB0D7FD-40C6-D445-9074-3CC294B73B0A}"/>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13C28F97-38B2-214B-83A1-BCD06F32050E}" type="slidenum">
              <a:rPr lang="it-IT" altLang="it-IT" sz="800"/>
              <a:pPr algn="ctr"/>
              <a:t>‹N›</a:t>
            </a:fld>
            <a:endParaRPr lang="it-IT" altLang="it-IT" sz="1400"/>
          </a:p>
        </p:txBody>
      </p:sp>
    </p:spTree>
    <p:extLst>
      <p:ext uri="{BB962C8B-B14F-4D97-AF65-F5344CB8AC3E}">
        <p14:creationId xmlns:p14="http://schemas.microsoft.com/office/powerpoint/2010/main" val="426694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8" name="Titolo Testo"/>
          <p:cNvSpPr txBox="1">
            <a:spLocks noGrp="1"/>
          </p:cNvSpPr>
          <p:nvPr>
            <p:ph type="title"/>
          </p:nvPr>
        </p:nvSpPr>
        <p:spPr>
          <a:prstGeom prst="rect">
            <a:avLst/>
          </a:prstGeom>
        </p:spPr>
        <p:txBody>
          <a:bodyPr/>
          <a:lstStyle/>
          <a:p>
            <a:r>
              <a:t>Titolo Testo</a:t>
            </a:r>
          </a:p>
        </p:txBody>
      </p:sp>
      <p:sp>
        <p:nvSpPr>
          <p:cNvPr id="39" name="Corpo livello uno…"/>
          <p:cNvSpPr txBox="1">
            <a:spLocks noGrp="1"/>
          </p:cNvSpPr>
          <p:nvPr>
            <p:ph type="body" sz="half" idx="1"/>
          </p:nvPr>
        </p:nvSpPr>
        <p:spPr>
          <a:xfrm>
            <a:off x="685799" y="1981200"/>
            <a:ext cx="3812677" cy="4233863"/>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082960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6E4D69E-F511-49F5-A590-7915DD39D488}" type="slidenum">
              <a:rPr lang="it-IT" altLang="it-IT"/>
              <a:pPr/>
              <a:t>‹N›</a:t>
            </a:fld>
            <a:endParaRPr lang="it-IT" altLang="it-IT"/>
          </a:p>
        </p:txBody>
      </p:sp>
    </p:spTree>
    <p:extLst>
      <p:ext uri="{BB962C8B-B14F-4D97-AF65-F5344CB8AC3E}">
        <p14:creationId xmlns:p14="http://schemas.microsoft.com/office/powerpoint/2010/main" val="351494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82ADABC-99E6-4F34-84F2-F54CCE02B533}" type="slidenum">
              <a:rPr lang="it-IT" altLang="it-IT"/>
              <a:pPr/>
              <a:t>‹N›</a:t>
            </a:fld>
            <a:endParaRPr lang="it-IT" altLang="it-IT"/>
          </a:p>
        </p:txBody>
      </p:sp>
    </p:spTree>
    <p:extLst>
      <p:ext uri="{BB962C8B-B14F-4D97-AF65-F5344CB8AC3E}">
        <p14:creationId xmlns:p14="http://schemas.microsoft.com/office/powerpoint/2010/main" val="19032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6825"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8413" cy="41100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3A44EF4-266E-48AA-A1D7-AD8FA4453606}" type="slidenum">
              <a:rPr lang="it-IT" altLang="it-IT"/>
              <a:pPr/>
              <a:t>‹N›</a:t>
            </a:fld>
            <a:endParaRPr lang="it-IT" altLang="it-IT"/>
          </a:p>
        </p:txBody>
      </p:sp>
    </p:spTree>
    <p:extLst>
      <p:ext uri="{BB962C8B-B14F-4D97-AF65-F5344CB8AC3E}">
        <p14:creationId xmlns:p14="http://schemas.microsoft.com/office/powerpoint/2010/main" val="251387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F79267A-B4F4-4C02-BD30-60477FFF2A5D}" type="slidenum">
              <a:rPr lang="it-IT" altLang="it-IT"/>
              <a:pPr/>
              <a:t>‹N›</a:t>
            </a:fld>
            <a:endParaRPr lang="it-IT" altLang="it-IT"/>
          </a:p>
        </p:txBody>
      </p:sp>
    </p:spTree>
    <p:extLst>
      <p:ext uri="{BB962C8B-B14F-4D97-AF65-F5344CB8AC3E}">
        <p14:creationId xmlns:p14="http://schemas.microsoft.com/office/powerpoint/2010/main" val="2667485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57D0C5F-0F8A-4EBE-B490-0BB8CB065514}" type="slidenum">
              <a:rPr lang="it-IT" altLang="it-IT"/>
              <a:pPr/>
              <a:t>‹N›</a:t>
            </a:fld>
            <a:endParaRPr lang="it-IT" altLang="it-IT"/>
          </a:p>
        </p:txBody>
      </p:sp>
    </p:spTree>
    <p:extLst>
      <p:ext uri="{BB962C8B-B14F-4D97-AF65-F5344CB8AC3E}">
        <p14:creationId xmlns:p14="http://schemas.microsoft.com/office/powerpoint/2010/main" val="958180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BFF59963-797B-47AC-8FAD-2CD5F2DD974E}" type="slidenum">
              <a:rPr lang="it-IT" altLang="it-IT"/>
              <a:pPr/>
              <a:t>‹N›</a:t>
            </a:fld>
            <a:endParaRPr lang="it-IT" altLang="it-IT"/>
          </a:p>
        </p:txBody>
      </p:sp>
    </p:spTree>
    <p:extLst>
      <p:ext uri="{BB962C8B-B14F-4D97-AF65-F5344CB8AC3E}">
        <p14:creationId xmlns:p14="http://schemas.microsoft.com/office/powerpoint/2010/main" val="93092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8D7911F-2767-4824-BB92-A22EF781E78A}" type="slidenum">
              <a:rPr lang="it-IT" altLang="it-IT"/>
              <a:pPr/>
              <a:t>‹N›</a:t>
            </a:fld>
            <a:endParaRPr lang="it-IT" altLang="it-IT"/>
          </a:p>
        </p:txBody>
      </p:sp>
    </p:spTree>
    <p:extLst>
      <p:ext uri="{BB962C8B-B14F-4D97-AF65-F5344CB8AC3E}">
        <p14:creationId xmlns:p14="http://schemas.microsoft.com/office/powerpoint/2010/main" val="144445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F46331B5-C66E-4756-B591-B5EF221D62A9}" type="slidenum">
              <a:rPr lang="it-IT" altLang="it-IT"/>
              <a:pPr/>
              <a:t>‹N›</a:t>
            </a:fld>
            <a:endParaRPr lang="it-IT" altLang="it-IT"/>
          </a:p>
        </p:txBody>
      </p:sp>
    </p:spTree>
    <p:extLst>
      <p:ext uri="{BB962C8B-B14F-4D97-AF65-F5344CB8AC3E}">
        <p14:creationId xmlns:p14="http://schemas.microsoft.com/office/powerpoint/2010/main" val="206338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7638" cy="113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7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08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02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30F0AC95-8D04-4C71-81F9-D0090EC94274}"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5.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olo 1">
            <a:extLst>
              <a:ext uri="{FF2B5EF4-FFF2-40B4-BE49-F238E27FC236}">
                <a16:creationId xmlns:a16="http://schemas.microsoft.com/office/drawing/2014/main" id="{9F7309DE-51BA-4B7A-A4DD-0A4D42BE368D}"/>
              </a:ext>
            </a:extLst>
          </p:cNvPr>
          <p:cNvSpPr>
            <a:spLocks noGrp="1"/>
          </p:cNvSpPr>
          <p:nvPr>
            <p:ph type="ctrTitle"/>
          </p:nvPr>
        </p:nvSpPr>
        <p:spPr>
          <a:xfrm>
            <a:off x="0" y="1122363"/>
            <a:ext cx="9144000" cy="2387600"/>
          </a:xfrm>
        </p:spPr>
        <p:txBody>
          <a:bodyPr/>
          <a:lstStyle/>
          <a:p>
            <a:r>
              <a:rPr lang="it-IT" sz="4000" b="1" dirty="0">
                <a:solidFill>
                  <a:schemeClr val="tx1"/>
                </a:solidFill>
                <a:latin typeface="Gurmukhi MN" panose="02020600050405020304" pitchFamily="18" charset="0"/>
                <a:cs typeface="Gurmukhi MN" panose="02020600050405020304" pitchFamily="18" charset="0"/>
              </a:rPr>
              <a:t>SISTEMA  URINARIO</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Uropoietico e Sistema Urinifero (Vie Urinarie)</a:t>
            </a:r>
          </a:p>
        </p:txBody>
      </p:sp>
      <p:pic>
        <p:nvPicPr>
          <p:cNvPr id="4" name="Segnaposto contenuto 3" descr="2601.gif">
            <a:extLst>
              <a:ext uri="{FF2B5EF4-FFF2-40B4-BE49-F238E27FC236}">
                <a16:creationId xmlns:a16="http://schemas.microsoft.com/office/drawing/2014/main" id="{9266F6BD-4A91-4A50-8C18-F148631F1E74}"/>
              </a:ext>
            </a:extLst>
          </p:cNvPr>
          <p:cNvPicPr>
            <a:picLocks noGrp="1" noChangeAspect="1"/>
          </p:cNvPicPr>
          <p:nvPr>
            <p:ph/>
          </p:nvPr>
        </p:nvPicPr>
        <p:blipFill rotWithShape="1">
          <a:blip r:embed="rId2" cstate="screen">
            <a:extLst>
              <a:ext uri="{28A0092B-C50C-407E-A947-70E740481C1C}">
                <a14:useLocalDpi xmlns:a14="http://schemas.microsoft.com/office/drawing/2010/main"/>
              </a:ext>
            </a:extLst>
          </a:blip>
          <a:srcRect/>
          <a:stretch/>
        </p:blipFill>
        <p:spPr>
          <a:xfrm>
            <a:off x="2979317" y="3602038"/>
            <a:ext cx="2914861" cy="3067322"/>
          </a:xfrm>
        </p:spPr>
      </p:pic>
    </p:spTree>
    <p:extLst>
      <p:ext uri="{BB962C8B-B14F-4D97-AF65-F5344CB8AC3E}">
        <p14:creationId xmlns:p14="http://schemas.microsoft.com/office/powerpoint/2010/main" val="200650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607C2B3D-6025-4B71-AB32-7E83B1B2921D}"/>
              </a:ext>
            </a:extLst>
          </p:cNvPr>
          <p:cNvSpPr>
            <a:spLocks noGrp="1" noChangeArrowheads="1"/>
          </p:cNvSpPr>
          <p:nvPr>
            <p:ph type="title"/>
          </p:nvPr>
        </p:nvSpPr>
        <p:spPr>
          <a:xfrm>
            <a:off x="0" y="13276"/>
            <a:ext cx="9144000" cy="65414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FASCIA PERIRENALE</a:t>
            </a:r>
          </a:p>
        </p:txBody>
      </p:sp>
      <p:pic>
        <p:nvPicPr>
          <p:cNvPr id="21506" name="Picture 2">
            <a:extLst>
              <a:ext uri="{FF2B5EF4-FFF2-40B4-BE49-F238E27FC236}">
                <a16:creationId xmlns:a16="http://schemas.microsoft.com/office/drawing/2014/main" id="{713BBD53-79F0-4802-B384-31E070178E39}"/>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41000"/>
                    </a14:imgEffect>
                  </a14:imgLayer>
                </a14:imgProps>
              </a:ext>
              <a:ext uri="{28A0092B-C50C-407E-A947-70E740481C1C}">
                <a14:useLocalDpi xmlns:a14="http://schemas.microsoft.com/office/drawing/2010/main"/>
              </a:ext>
            </a:extLst>
          </a:blip>
          <a:srcRect l="2467" t="2379" b="28874"/>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2467" t="2379" b="2887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902748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5ADEAA53-4E2F-44D2-B52A-C643A4E15000}"/>
              </a:ext>
            </a:extLst>
          </p:cNvPr>
          <p:cNvSpPr>
            <a:spLocks noGrp="1" noChangeArrowheads="1"/>
          </p:cNvSpPr>
          <p:nvPr>
            <p:ph type="title"/>
          </p:nvPr>
        </p:nvSpPr>
        <p:spPr>
          <a:xfrm>
            <a:off x="0" y="0"/>
            <a:ext cx="9144000" cy="8239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RIFERIMENTI MORFOLOGICI</a:t>
            </a:r>
          </a:p>
        </p:txBody>
      </p:sp>
      <p:sp>
        <p:nvSpPr>
          <p:cNvPr id="23554" name="Rectangle 2">
            <a:extLst>
              <a:ext uri="{FF2B5EF4-FFF2-40B4-BE49-F238E27FC236}">
                <a16:creationId xmlns:a16="http://schemas.microsoft.com/office/drawing/2014/main" id="{798A15EF-6296-43F2-8EF5-2FF475ADBC4B}"/>
              </a:ext>
            </a:extLst>
          </p:cNvPr>
          <p:cNvSpPr>
            <a:spLocks noGrp="1" noChangeArrowheads="1"/>
          </p:cNvSpPr>
          <p:nvPr>
            <p:ph type="body" idx="1"/>
          </p:nvPr>
        </p:nvSpPr>
        <p:spPr>
          <a:xfrm>
            <a:off x="179512" y="620688"/>
            <a:ext cx="3744417" cy="4114800"/>
          </a:xfrm>
          <a:ln/>
        </p:spPr>
        <p:txBody>
          <a:bodyPr/>
          <a:lstStyle/>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Organo PIENO, PARI, rivestito da una Capsula Fibrosa</a:t>
            </a: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400" b="1" dirty="0">
              <a:solidFill>
                <a:schemeClr val="tx1"/>
              </a:solidFill>
              <a:latin typeface="Comic Sans MS" panose="030F0902030302020204" pitchFamily="66" charset="0"/>
            </a:endParaRPr>
          </a:p>
          <a:p>
            <a:pPr marL="0" indent="0">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Nell’ ambito dell’ organo (la cui forma ricorda un grosso fagiolo), si possono considerare: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SUPERIORE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POLO INFERIORE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MEDIALE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MARGINE LATERALE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POSTERIORE</a:t>
            </a:r>
          </a:p>
          <a:p>
            <a:pPr marL="0" indent="0" algn="ctr">
              <a:spcBef>
                <a:spcPts val="6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400" b="1" dirty="0">
                <a:solidFill>
                  <a:schemeClr val="tx1"/>
                </a:solidFill>
                <a:latin typeface="Comic Sans MS" panose="030F0902030302020204" pitchFamily="66" charset="0"/>
              </a:rPr>
              <a:t>FACCIA ANTERIORE</a:t>
            </a:r>
          </a:p>
        </p:txBody>
      </p:sp>
      <p:pic>
        <p:nvPicPr>
          <p:cNvPr id="23555" name="Picture 3">
            <a:extLst>
              <a:ext uri="{FF2B5EF4-FFF2-40B4-BE49-F238E27FC236}">
                <a16:creationId xmlns:a16="http://schemas.microsoft.com/office/drawing/2014/main" id="{8C716C42-D628-451B-87C1-BBF1E8B3E8DA}"/>
              </a:ext>
            </a:extLst>
          </p:cNvPr>
          <p:cNvPicPr>
            <a:picLocks noChangeAspect="1" noChangeArrowheads="1"/>
          </p:cNvPicPr>
          <p:nvPr/>
        </p:nvPicPr>
        <p:blipFill rotWithShape="1">
          <a:blip r:embed="rId3" cstate="screen">
            <a:lum bright="-18000" contrast="6000"/>
            <a:extLst>
              <a:ext uri="{28A0092B-C50C-407E-A947-70E740481C1C}">
                <a14:useLocalDpi xmlns:a14="http://schemas.microsoft.com/office/drawing/2010/main"/>
              </a:ext>
            </a:extLst>
          </a:blip>
          <a:srcRect/>
          <a:stretch/>
        </p:blipFill>
        <p:spPr bwMode="auto">
          <a:xfrm>
            <a:off x="3923929" y="1108555"/>
            <a:ext cx="5220072" cy="5746648"/>
          </a:xfrm>
          <a:prstGeom prst="rect">
            <a:avLst/>
          </a:prstGeom>
          <a:noFill/>
          <a:ln>
            <a:noFill/>
          </a:ln>
          <a:effectLst/>
          <a:extLst>
            <a:ext uri="{909E8E84-426E-40DD-AFC4-6F175D3DCCD1}">
              <a14:hiddenFill xmlns:a14="http://schemas.microsoft.com/office/drawing/2010/main">
                <a:blipFill dpi="0" rotWithShape="0">
                  <a:blip>
                    <a:lum bright="-18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79201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F5FBF42A-A0CB-4138-9D5C-139073C52F36}"/>
              </a:ext>
            </a:extLst>
          </p:cNvPr>
          <p:cNvSpPr>
            <a:spLocks noGrp="1" noChangeArrowheads="1"/>
          </p:cNvSpPr>
          <p:nvPr>
            <p:ph type="title"/>
          </p:nvPr>
        </p:nvSpPr>
        <p:spPr>
          <a:xfrm>
            <a:off x="1259632" y="404664"/>
            <a:ext cx="3995738" cy="176842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RAPPORTI PARETE ADDOMINALE POSTERIORE</a:t>
            </a:r>
          </a:p>
        </p:txBody>
      </p:sp>
      <p:pic>
        <p:nvPicPr>
          <p:cNvPr id="26626" name="Picture 2">
            <a:extLst>
              <a:ext uri="{FF2B5EF4-FFF2-40B4-BE49-F238E27FC236}">
                <a16:creationId xmlns:a16="http://schemas.microsoft.com/office/drawing/2014/main" id="{C24F8741-4574-4E50-AD3D-926DD740F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674"/>
          <a:stretch/>
        </p:blipFill>
        <p:spPr bwMode="auto">
          <a:xfrm>
            <a:off x="5868144" y="121509"/>
            <a:ext cx="3251068" cy="25935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DDE23A66-35A6-7649-B589-8870A1781BF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674"/>
          <a:stretch/>
        </p:blipFill>
        <p:spPr bwMode="auto">
          <a:xfrm>
            <a:off x="77518" y="2715025"/>
            <a:ext cx="9127446" cy="41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D986585B-9A77-4E43-819A-8765D3983E86}"/>
              </a:ext>
            </a:extLst>
          </p:cNvPr>
          <p:cNvSpPr txBox="1"/>
          <p:nvPr/>
        </p:nvSpPr>
        <p:spPr>
          <a:xfrm>
            <a:off x="8460432" y="6565989"/>
            <a:ext cx="585417" cy="307777"/>
          </a:xfrm>
          <a:prstGeom prst="rect">
            <a:avLst/>
          </a:prstGeom>
          <a:noFill/>
        </p:spPr>
        <p:txBody>
          <a:bodyPr wrap="none" rtlCol="0">
            <a:spAutoFit/>
          </a:bodyPr>
          <a:lstStyle/>
          <a:p>
            <a:r>
              <a:rPr lang="it-IT" sz="1400" dirty="0">
                <a:solidFill>
                  <a:schemeClr val="tx1"/>
                </a:solidFill>
              </a:rPr>
              <a:t>psoas</a:t>
            </a:r>
          </a:p>
        </p:txBody>
      </p:sp>
      <p:sp>
        <p:nvSpPr>
          <p:cNvPr id="6" name="CasellaDiTesto 5">
            <a:extLst>
              <a:ext uri="{FF2B5EF4-FFF2-40B4-BE49-F238E27FC236}">
                <a16:creationId xmlns:a16="http://schemas.microsoft.com/office/drawing/2014/main" id="{276FB1AE-8AD3-1E45-8FE2-22A7F07279BA}"/>
              </a:ext>
            </a:extLst>
          </p:cNvPr>
          <p:cNvSpPr txBox="1"/>
          <p:nvPr/>
        </p:nvSpPr>
        <p:spPr>
          <a:xfrm>
            <a:off x="1259632" y="6565989"/>
            <a:ext cx="585417" cy="307777"/>
          </a:xfrm>
          <a:prstGeom prst="rect">
            <a:avLst/>
          </a:prstGeom>
          <a:noFill/>
        </p:spPr>
        <p:txBody>
          <a:bodyPr wrap="none" rtlCol="0">
            <a:spAutoFit/>
          </a:bodyPr>
          <a:lstStyle/>
          <a:p>
            <a:r>
              <a:rPr lang="it-IT" sz="1400" dirty="0">
                <a:solidFill>
                  <a:schemeClr val="tx1"/>
                </a:solidFill>
              </a:rPr>
              <a:t>psoas</a:t>
            </a:r>
          </a:p>
        </p:txBody>
      </p:sp>
    </p:spTree>
    <p:extLst>
      <p:ext uri="{BB962C8B-B14F-4D97-AF65-F5344CB8AC3E}">
        <p14:creationId xmlns:p14="http://schemas.microsoft.com/office/powerpoint/2010/main" val="32970463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352929" cy="5589240"/>
          </a:xfrm>
        </p:spPr>
        <p:txBody>
          <a:bodyPr/>
          <a:lstStyle/>
          <a:p>
            <a:r>
              <a:rPr lang="it-IT" sz="2600" dirty="0">
                <a:solidFill>
                  <a:schemeClr val="tx1"/>
                </a:solidFill>
                <a:latin typeface="Copperplate" panose="02000504000000020004" pitchFamily="2" charset="77"/>
              </a:rPr>
              <a:t>POLO SUPERIORE: GHIANDOLA SURRENALE</a:t>
            </a:r>
          </a:p>
          <a:p>
            <a:r>
              <a:rPr lang="it-IT" sz="2600" dirty="0">
                <a:solidFill>
                  <a:schemeClr val="tx1"/>
                </a:solidFill>
                <a:latin typeface="Copperplate" panose="02000504000000020004" pitchFamily="2" charset="77"/>
              </a:rPr>
              <a:t>POLO INFERIORE: URETERE (PRIMA PORZIONE)</a:t>
            </a:r>
          </a:p>
          <a:p>
            <a:r>
              <a:rPr lang="it-IT" sz="2600" dirty="0">
                <a:solidFill>
                  <a:schemeClr val="tx1"/>
                </a:solidFill>
                <a:latin typeface="Copperplate" panose="02000504000000020004" pitchFamily="2" charset="77"/>
              </a:rPr>
              <a:t>MARGINE LATERALE: FASCIA TRASVERSALE</a:t>
            </a:r>
          </a:p>
          <a:p>
            <a:r>
              <a:rPr lang="it-IT" sz="2600" dirty="0">
                <a:solidFill>
                  <a:schemeClr val="tx1"/>
                </a:solidFill>
                <a:latin typeface="Copperplate" panose="02000504000000020004" pitchFamily="2" charset="77"/>
              </a:rPr>
              <a:t>MARGINE MEDIALE: PRESENTA L’ILO, FORMAZIONE TIPICA DI UN ORGANO PIENO DOVE SONO LOCALIZZATI VASI SANGUIFERI E LINFATICI E FORMAZIONI NERVOSE.</a:t>
            </a:r>
          </a:p>
          <a:p>
            <a:r>
              <a:rPr lang="it-IT" sz="2600" dirty="0">
                <a:solidFill>
                  <a:schemeClr val="tx1"/>
                </a:solidFill>
                <a:latin typeface="Copperplate" panose="02000504000000020004" pitchFamily="2" charset="77"/>
              </a:rPr>
              <a:t>FACCIA POSTERIORE: PARETE ADDOMINALE POSTERIORE CON MUSCOLI DIAFRAMMA, QUADRATO DEI LOMBI, TRASVERSO DELL’ADDOME, GRANDE PSOAS, XI e XII COSTA</a:t>
            </a:r>
          </a:p>
          <a:p>
            <a:endParaRPr lang="it-IT" sz="2800" dirty="0">
              <a:solidFill>
                <a:schemeClr val="tx1"/>
              </a:solidFill>
              <a:latin typeface="Copperplate" panose="02000504000000020004" pitchFamily="2" charset="77"/>
            </a:endParaRP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3838685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780414C6-720E-473E-9C4E-D02A4A5EAD13}"/>
              </a:ext>
            </a:extLst>
          </p:cNvPr>
          <p:cNvSpPr>
            <a:spLocks noGrp="1" noChangeArrowheads="1"/>
          </p:cNvSpPr>
          <p:nvPr>
            <p:ph type="title"/>
          </p:nvPr>
        </p:nvSpPr>
        <p:spPr>
          <a:xfrm>
            <a:off x="684213" y="0"/>
            <a:ext cx="7772400" cy="73183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RAPPORTI ANTERIORI</a:t>
            </a:r>
          </a:p>
        </p:txBody>
      </p:sp>
      <p:pic>
        <p:nvPicPr>
          <p:cNvPr id="29699" name="Picture 3">
            <a:extLst>
              <a:ext uri="{FF2B5EF4-FFF2-40B4-BE49-F238E27FC236}">
                <a16:creationId xmlns:a16="http://schemas.microsoft.com/office/drawing/2014/main" id="{3332D024-A220-4084-B76C-17F56E462BD8}"/>
              </a:ext>
            </a:extLst>
          </p:cNvPr>
          <p:cNvPicPr>
            <a:picLocks noChangeAspect="1" noChangeArrowheads="1"/>
          </p:cNvPicPr>
          <p:nvPr/>
        </p:nvPicPr>
        <p:blipFill>
          <a:blip r:embed="rId3" cstate="screen">
            <a:lum bright="-6000" contrast="6000"/>
            <a:extLst>
              <a:ext uri="{28A0092B-C50C-407E-A947-70E740481C1C}">
                <a14:useLocalDpi xmlns:a14="http://schemas.microsoft.com/office/drawing/2010/main"/>
              </a:ext>
            </a:extLst>
          </a:blip>
          <a:srcRect/>
          <a:stretch>
            <a:fillRect/>
          </a:stretch>
        </p:blipFill>
        <p:spPr bwMode="auto">
          <a:xfrm>
            <a:off x="117924" y="731839"/>
            <a:ext cx="9026076" cy="6126162"/>
          </a:xfrm>
          <a:prstGeom prst="rect">
            <a:avLst/>
          </a:prstGeom>
          <a:noFill/>
          <a:ln>
            <a:noFill/>
          </a:ln>
          <a:effectLst/>
          <a:extLst>
            <a:ext uri="{909E8E84-426E-40DD-AFC4-6F175D3DCCD1}">
              <a14:hiddenFill xmlns:a14="http://schemas.microsoft.com/office/drawing/2010/main">
                <a:blipFill dpi="0" rotWithShape="0">
                  <a:blip>
                    <a:lum bright="-6000" contrast="6000"/>
                  </a:blip>
                  <a:srcRect l="3287" r="2458" b="1440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5802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47BE4A-5AFF-EE41-B867-7B16D6824828}"/>
              </a:ext>
            </a:extLst>
          </p:cNvPr>
          <p:cNvSpPr>
            <a:spLocks noGrp="1"/>
          </p:cNvSpPr>
          <p:nvPr>
            <p:ph type="title"/>
          </p:nvPr>
        </p:nvSpPr>
        <p:spPr>
          <a:xfrm>
            <a:off x="685800" y="33403"/>
            <a:ext cx="7767638" cy="803309"/>
          </a:xfrm>
        </p:spPr>
        <p:txBody>
          <a:bodyPr/>
          <a:lstStyle/>
          <a:p>
            <a:r>
              <a:rPr lang="it-IT" sz="3200" b="1" dirty="0">
                <a:solidFill>
                  <a:schemeClr val="tx1"/>
                </a:solidFill>
                <a:latin typeface="Gurmukhi MN" panose="02020600050405020304" pitchFamily="18" charset="0"/>
                <a:cs typeface="Gurmukhi MN" panose="02020600050405020304" pitchFamily="18" charset="0"/>
              </a:rPr>
              <a:t>RENE: PRINCIPALI RAPPORTI</a:t>
            </a:r>
          </a:p>
        </p:txBody>
      </p:sp>
      <p:sp>
        <p:nvSpPr>
          <p:cNvPr id="3" name="Segnaposto contenuto 2">
            <a:extLst>
              <a:ext uri="{FF2B5EF4-FFF2-40B4-BE49-F238E27FC236}">
                <a16:creationId xmlns:a16="http://schemas.microsoft.com/office/drawing/2014/main" id="{788781B2-A4E1-BF42-95F1-71FD9424A32D}"/>
              </a:ext>
            </a:extLst>
          </p:cNvPr>
          <p:cNvSpPr>
            <a:spLocks noGrp="1"/>
          </p:cNvSpPr>
          <p:nvPr>
            <p:ph idx="1"/>
          </p:nvPr>
        </p:nvSpPr>
        <p:spPr>
          <a:xfrm>
            <a:off x="395535" y="805913"/>
            <a:ext cx="8057903" cy="5359391"/>
          </a:xfrm>
        </p:spPr>
        <p:txBody>
          <a:bodyPr/>
          <a:lstStyle/>
          <a:p>
            <a:r>
              <a:rPr lang="it-IT" sz="3000" dirty="0">
                <a:solidFill>
                  <a:schemeClr val="tx1"/>
                </a:solidFill>
                <a:latin typeface="Copperplate" panose="02000504000000020004" pitchFamily="2" charset="77"/>
              </a:rPr>
              <a:t>FACCIA ANTERIORE DIFFERISCE SUI 2 LATI</a:t>
            </a:r>
          </a:p>
          <a:p>
            <a:r>
              <a:rPr lang="it-IT" sz="3000" dirty="0">
                <a:solidFill>
                  <a:schemeClr val="tx1"/>
                </a:solidFill>
                <a:latin typeface="Copperplate" panose="02000504000000020004" pitchFamily="2" charset="77"/>
              </a:rPr>
              <a:t>RENE DESTRO: si rapporta con FEGATO, DUODENO, FLESSURA DESTRA DEL COLON e INTESTINO TENUE MESENTERIALE.</a:t>
            </a:r>
          </a:p>
          <a:p>
            <a:endParaRPr lang="it-IT" sz="3000" dirty="0">
              <a:solidFill>
                <a:schemeClr val="tx1"/>
              </a:solidFill>
              <a:latin typeface="Copperplate" panose="02000504000000020004" pitchFamily="2" charset="77"/>
            </a:endParaRPr>
          </a:p>
          <a:p>
            <a:r>
              <a:rPr lang="it-IT" sz="3000" dirty="0">
                <a:solidFill>
                  <a:schemeClr val="tx1"/>
                </a:solidFill>
                <a:latin typeface="Copperplate" panose="02000504000000020004" pitchFamily="2" charset="77"/>
              </a:rPr>
              <a:t>RENE SINISTRO: si rapporta con STOMACO, MILZA, PANCREAS, FLESSURA SINISTRA del COLON e INTESTINO TENUE MESENTERIALE.</a:t>
            </a:r>
          </a:p>
          <a:p>
            <a:endParaRPr lang="it-IT" sz="2800"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4117041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675FDC13-41AE-054D-A669-01432CEC1D19}"/>
              </a:ext>
            </a:extLst>
          </p:cNvPr>
          <p:cNvSpPr>
            <a:spLocks noGrp="1" noChangeArrowheads="1"/>
          </p:cNvSpPr>
          <p:nvPr>
            <p:ph type="title"/>
          </p:nvPr>
        </p:nvSpPr>
        <p:spPr>
          <a:xfrm>
            <a:off x="0" y="0"/>
            <a:ext cx="88392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SEZIONE  FRONTALE</a:t>
            </a:r>
          </a:p>
        </p:txBody>
      </p:sp>
      <p:pic>
        <p:nvPicPr>
          <p:cNvPr id="32770" name="Picture 2">
            <a:extLst>
              <a:ext uri="{FF2B5EF4-FFF2-40B4-BE49-F238E27FC236}">
                <a16:creationId xmlns:a16="http://schemas.microsoft.com/office/drawing/2014/main" id="{5CB5DFCA-9303-734E-B4FB-E1F1EDEE3709}"/>
              </a:ext>
            </a:extLst>
          </p:cNvPr>
          <p:cNvPicPr>
            <a:picLocks noChangeAspect="1" noChangeArrowheads="1"/>
          </p:cNvPicPr>
          <p:nvPr/>
        </p:nvPicPr>
        <p:blipFill rotWithShape="1">
          <a:blip r:embed="rId3" cstate="screen">
            <a:lum bright="6000"/>
            <a:extLst>
              <a:ext uri="{28A0092B-C50C-407E-A947-70E740481C1C}">
                <a14:useLocalDpi xmlns:a14="http://schemas.microsoft.com/office/drawing/2010/main"/>
              </a:ext>
            </a:extLst>
          </a:blip>
          <a:srcRect/>
          <a:stretch/>
        </p:blipFill>
        <p:spPr bwMode="auto">
          <a:xfrm>
            <a:off x="2195736" y="620688"/>
            <a:ext cx="5674909" cy="6081597"/>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8E6FA1A8-E385-6444-8FB8-DD36FA7576AD}"/>
              </a:ext>
            </a:extLst>
          </p:cNvPr>
          <p:cNvSpPr txBox="1"/>
          <p:nvPr/>
        </p:nvSpPr>
        <p:spPr>
          <a:xfrm>
            <a:off x="378163" y="2780928"/>
            <a:ext cx="1398140" cy="1569660"/>
          </a:xfrm>
          <a:prstGeom prst="rect">
            <a:avLst/>
          </a:prstGeom>
          <a:noFill/>
          <a:ln w="63500">
            <a:solidFill>
              <a:srgbClr val="FF0000"/>
            </a:solidFill>
          </a:ln>
        </p:spPr>
        <p:txBody>
          <a:bodyPr wrap="non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ILO</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SENO</a:t>
            </a:r>
          </a:p>
          <a:p>
            <a:pPr algn="ctr"/>
            <a:r>
              <a:rPr lang="it-IT" b="1" dirty="0">
                <a:solidFill>
                  <a:schemeClr val="tx1"/>
                </a:solidFill>
                <a:latin typeface="Gurmukhi MN" panose="02020600050405020304" pitchFamily="18" charset="0"/>
                <a:cs typeface="Gurmukhi MN" panose="02020600050405020304" pitchFamily="18" charset="0"/>
              </a:rPr>
              <a:t>RENALE</a:t>
            </a:r>
          </a:p>
        </p:txBody>
      </p:sp>
      <p:sp>
        <p:nvSpPr>
          <p:cNvPr id="3" name="Freccia destra rientrata 2">
            <a:extLst>
              <a:ext uri="{FF2B5EF4-FFF2-40B4-BE49-F238E27FC236}">
                <a16:creationId xmlns:a16="http://schemas.microsoft.com/office/drawing/2014/main" id="{45803155-718E-B549-AE56-940CFAD79C1F}"/>
              </a:ext>
            </a:extLst>
          </p:cNvPr>
          <p:cNvSpPr/>
          <p:nvPr/>
        </p:nvSpPr>
        <p:spPr bwMode="auto">
          <a:xfrm>
            <a:off x="1979712" y="3140968"/>
            <a:ext cx="1440160" cy="208766"/>
          </a:xfrm>
          <a:prstGeom prst="notched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84011829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5B6F138F-FECF-4778-AF8E-1876EBF1E17C}"/>
              </a:ext>
            </a:extLst>
          </p:cNvPr>
          <p:cNvSpPr>
            <a:spLocks noGrp="1" noChangeArrowheads="1"/>
          </p:cNvSpPr>
          <p:nvPr>
            <p:ph type="title"/>
          </p:nvPr>
        </p:nvSpPr>
        <p:spPr>
          <a:xfrm>
            <a:off x="683568" y="116632"/>
            <a:ext cx="7772400" cy="57606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ILO e SENO RENALE</a:t>
            </a:r>
          </a:p>
        </p:txBody>
      </p:sp>
      <p:sp>
        <p:nvSpPr>
          <p:cNvPr id="30722" name="Rectangle 2">
            <a:extLst>
              <a:ext uri="{FF2B5EF4-FFF2-40B4-BE49-F238E27FC236}">
                <a16:creationId xmlns:a16="http://schemas.microsoft.com/office/drawing/2014/main" id="{0A101C42-C08B-4D54-AD68-ACA13D09DA8C}"/>
              </a:ext>
            </a:extLst>
          </p:cNvPr>
          <p:cNvSpPr>
            <a:spLocks noGrp="1" noChangeArrowheads="1"/>
          </p:cNvSpPr>
          <p:nvPr>
            <p:ph type="body" idx="1"/>
          </p:nvPr>
        </p:nvSpPr>
        <p:spPr>
          <a:xfrm>
            <a:off x="683568" y="836712"/>
            <a:ext cx="7920880" cy="5400600"/>
          </a:xfrm>
          <a:ln/>
        </p:spPr>
        <p:txBody>
          <a:bodyPr/>
          <a:lstStyle/>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solidFill>
                  <a:schemeClr val="tx1"/>
                </a:solidFill>
                <a:latin typeface="Copperplate Gothic Bold" panose="020E0705020206020404" pitchFamily="34" charset="77"/>
              </a:rPr>
              <a:t>Lateralmente all’ ILO del Margine Mediale, si accede ad una cavità, situata lateralmente all’ ilo stesso, che si chiama SENO RENALE (che NON fa parte del parenchima renale).</a:t>
            </a: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600" b="1" dirty="0">
              <a:solidFill>
                <a:schemeClr val="tx1"/>
              </a:solidFill>
              <a:latin typeface="Copperplate Gothic Bold" panose="020E0705020206020404" pitchFamily="34" charset="77"/>
            </a:endParaRPr>
          </a:p>
          <a:p>
            <a:pPr marL="0" indent="0">
              <a:spcBef>
                <a:spcPts val="70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solidFill>
                  <a:schemeClr val="tx1"/>
                </a:solidFill>
                <a:latin typeface="Copperplate Gothic Bold" panose="020E0705020206020404" pitchFamily="34" charset="77"/>
              </a:rPr>
              <a:t>Nel seno si localizzano, in senso Latero-Mediale, in abbondante tessuto adiposo, i CALICI RENALI (MINORI, in numero di 8-12, e MAGGIORI, in numero di 3 – 4), la PELVI RENALE, ramificazioni VASCOLARI SANGUIFERE e LINFATICHE, NERVI</a:t>
            </a:r>
          </a:p>
        </p:txBody>
      </p:sp>
    </p:spTree>
    <p:extLst>
      <p:ext uri="{BB962C8B-B14F-4D97-AF65-F5344CB8AC3E}">
        <p14:creationId xmlns:p14="http://schemas.microsoft.com/office/powerpoint/2010/main" val="36239839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175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RENE: ASPETTI STRUTTURALI in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SEZIONE FRONTALE </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57338"/>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4328222" y="1489948"/>
            <a:ext cx="4716462" cy="4700588"/>
          </a:xfrm>
          <a:prstGeom prst="rect">
            <a:avLst/>
          </a:prstGeom>
          <a:noFill/>
          <a:ln>
            <a:noFill/>
          </a:ln>
          <a:effectLst/>
          <a:extLst>
            <a:ext uri="{909E8E84-426E-40DD-AFC4-6F175D3DCCD1}">
              <a14:hiddenFill xmlns:a14="http://schemas.microsoft.com/office/drawing/2010/main">
                <a:blipFill dpi="0" rotWithShape="0">
                  <a:blip>
                    <a:lum bright="6000"/>
                  </a:blip>
                  <a:srcRect b="987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6" name="Text Box 4"/>
          <p:cNvSpPr txBox="1">
            <a:spLocks noChangeArrowheads="1"/>
          </p:cNvSpPr>
          <p:nvPr/>
        </p:nvSpPr>
        <p:spPr bwMode="auto">
          <a:xfrm>
            <a:off x="2032000" y="962025"/>
            <a:ext cx="4291473"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dirty="0">
                <a:solidFill>
                  <a:schemeClr val="tx1"/>
                </a:solidFill>
                <a:latin typeface="Arial Black" panose="020B0A04020102020204" pitchFamily="34" charset="0"/>
              </a:rPr>
              <a:t>Corticale</a:t>
            </a:r>
            <a:r>
              <a:rPr lang="it-IT" altLang="it-IT" sz="2800" dirty="0">
                <a:latin typeface="Arial Black" panose="020B0A04020102020204" pitchFamily="34" charset="0"/>
              </a:rPr>
              <a:t>    </a:t>
            </a:r>
            <a:r>
              <a:rPr lang="it-IT" altLang="it-IT" sz="2800" b="1" dirty="0">
                <a:solidFill>
                  <a:schemeClr val="tx1"/>
                </a:solidFill>
                <a:latin typeface="Arial Black" panose="020B0A04020102020204" pitchFamily="34" charset="0"/>
              </a:rPr>
              <a:t>Midollare</a:t>
            </a:r>
          </a:p>
        </p:txBody>
      </p:sp>
      <p:sp>
        <p:nvSpPr>
          <p:cNvPr id="8197" name="Rectangle 5"/>
          <p:cNvSpPr>
            <a:spLocks noChangeArrowheads="1"/>
          </p:cNvSpPr>
          <p:nvPr/>
        </p:nvSpPr>
        <p:spPr bwMode="auto">
          <a:xfrm>
            <a:off x="0" y="1628775"/>
            <a:ext cx="900113" cy="3603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8" name="Rectangle 6"/>
          <p:cNvSpPr>
            <a:spLocks noChangeArrowheads="1"/>
          </p:cNvSpPr>
          <p:nvPr/>
        </p:nvSpPr>
        <p:spPr bwMode="auto">
          <a:xfrm>
            <a:off x="1908175" y="981075"/>
            <a:ext cx="2087761" cy="576263"/>
          </a:xfrm>
          <a:prstGeom prst="rect">
            <a:avLst/>
          </a:prstGeom>
          <a:noFill/>
          <a:ln w="76320" cap="sq">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199" name="Rectangle 7"/>
          <p:cNvSpPr>
            <a:spLocks noChangeArrowheads="1"/>
          </p:cNvSpPr>
          <p:nvPr/>
        </p:nvSpPr>
        <p:spPr bwMode="auto">
          <a:xfrm>
            <a:off x="4842669" y="1690431"/>
            <a:ext cx="900112" cy="215900"/>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0" name="Rectangle 8"/>
          <p:cNvSpPr>
            <a:spLocks noChangeArrowheads="1"/>
          </p:cNvSpPr>
          <p:nvPr/>
        </p:nvSpPr>
        <p:spPr bwMode="auto">
          <a:xfrm>
            <a:off x="4284663" y="981075"/>
            <a:ext cx="2016125" cy="576263"/>
          </a:xfrm>
          <a:prstGeom prst="rect">
            <a:avLst/>
          </a:prstGeom>
          <a:noFill/>
          <a:ln w="7632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1" name="Rectangle 9"/>
          <p:cNvSpPr>
            <a:spLocks noChangeArrowheads="1"/>
          </p:cNvSpPr>
          <p:nvPr/>
        </p:nvSpPr>
        <p:spPr bwMode="auto">
          <a:xfrm>
            <a:off x="4641151" y="1930747"/>
            <a:ext cx="900112" cy="22463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02" name="Rectangle 10"/>
          <p:cNvSpPr>
            <a:spLocks noChangeArrowheads="1"/>
          </p:cNvSpPr>
          <p:nvPr/>
        </p:nvSpPr>
        <p:spPr bwMode="auto">
          <a:xfrm>
            <a:off x="179388" y="2133600"/>
            <a:ext cx="647700" cy="358775"/>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2" name="Rectangle 7">
            <a:extLst>
              <a:ext uri="{FF2B5EF4-FFF2-40B4-BE49-F238E27FC236}">
                <a16:creationId xmlns:a16="http://schemas.microsoft.com/office/drawing/2014/main" id="{3DBDB5BB-07C9-644D-BB0B-732489BCFBE9}"/>
              </a:ext>
            </a:extLst>
          </p:cNvPr>
          <p:cNvSpPr>
            <a:spLocks noChangeArrowheads="1"/>
          </p:cNvSpPr>
          <p:nvPr/>
        </p:nvSpPr>
        <p:spPr bwMode="auto">
          <a:xfrm>
            <a:off x="8172400" y="5301208"/>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 name="Rectangle 9">
            <a:extLst>
              <a:ext uri="{FF2B5EF4-FFF2-40B4-BE49-F238E27FC236}">
                <a16:creationId xmlns:a16="http://schemas.microsoft.com/office/drawing/2014/main" id="{926A1F9E-F586-B441-AF6E-C4EA7357ACC4}"/>
              </a:ext>
            </a:extLst>
          </p:cNvPr>
          <p:cNvSpPr>
            <a:spLocks noChangeArrowheads="1"/>
          </p:cNvSpPr>
          <p:nvPr/>
        </p:nvSpPr>
        <p:spPr bwMode="auto">
          <a:xfrm>
            <a:off x="7812360" y="1989138"/>
            <a:ext cx="720080" cy="431750"/>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4" name="Picture 2">
            <a:extLst>
              <a:ext uri="{FF2B5EF4-FFF2-40B4-BE49-F238E27FC236}">
                <a16:creationId xmlns:a16="http://schemas.microsoft.com/office/drawing/2014/main" id="{B4CD9D9E-0C9F-2945-8D45-83D7C9A7EC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67045"/>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9">
            <a:extLst>
              <a:ext uri="{FF2B5EF4-FFF2-40B4-BE49-F238E27FC236}">
                <a16:creationId xmlns:a16="http://schemas.microsoft.com/office/drawing/2014/main" id="{99318FCC-C24A-1443-9002-939373C570FA}"/>
              </a:ext>
            </a:extLst>
          </p:cNvPr>
          <p:cNvSpPr>
            <a:spLocks noChangeArrowheads="1"/>
          </p:cNvSpPr>
          <p:nvPr/>
        </p:nvSpPr>
        <p:spPr bwMode="auto">
          <a:xfrm>
            <a:off x="3419872" y="1930748"/>
            <a:ext cx="576064" cy="366366"/>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16" name="Picture 2">
            <a:extLst>
              <a:ext uri="{FF2B5EF4-FFF2-40B4-BE49-F238E27FC236}">
                <a16:creationId xmlns:a16="http://schemas.microsoft.com/office/drawing/2014/main" id="{583D0548-CF32-2546-8F9F-0A1B9C0134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2024"/>
            <a:ext cx="4306888"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Rectangle 9">
            <a:extLst>
              <a:ext uri="{FF2B5EF4-FFF2-40B4-BE49-F238E27FC236}">
                <a16:creationId xmlns:a16="http://schemas.microsoft.com/office/drawing/2014/main" id="{5A339936-4593-7F4C-8178-AA9838C9BA09}"/>
              </a:ext>
            </a:extLst>
          </p:cNvPr>
          <p:cNvSpPr>
            <a:spLocks noChangeArrowheads="1"/>
          </p:cNvSpPr>
          <p:nvPr/>
        </p:nvSpPr>
        <p:spPr bwMode="auto">
          <a:xfrm>
            <a:off x="179388" y="2205013"/>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 name="Rectangle 9">
            <a:extLst>
              <a:ext uri="{FF2B5EF4-FFF2-40B4-BE49-F238E27FC236}">
                <a16:creationId xmlns:a16="http://schemas.microsoft.com/office/drawing/2014/main" id="{78BC3C61-5B00-344D-B587-0C5E9E80DC6A}"/>
              </a:ext>
            </a:extLst>
          </p:cNvPr>
          <p:cNvSpPr>
            <a:spLocks noChangeArrowheads="1"/>
          </p:cNvSpPr>
          <p:nvPr/>
        </p:nvSpPr>
        <p:spPr bwMode="auto">
          <a:xfrm>
            <a:off x="3357961" y="1986015"/>
            <a:ext cx="647700" cy="287362"/>
          </a:xfrm>
          <a:prstGeom prst="rect">
            <a:avLst/>
          </a:prstGeom>
          <a:noFill/>
          <a:ln w="50760" cap="sq">
            <a:solidFill>
              <a:srgbClr val="66FF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1" name="Rectangle 7">
            <a:extLst>
              <a:ext uri="{FF2B5EF4-FFF2-40B4-BE49-F238E27FC236}">
                <a16:creationId xmlns:a16="http://schemas.microsoft.com/office/drawing/2014/main" id="{D4B2DA1B-ACF2-9F4D-AA18-ADC53F84EF2D}"/>
              </a:ext>
            </a:extLst>
          </p:cNvPr>
          <p:cNvSpPr>
            <a:spLocks noChangeArrowheads="1"/>
          </p:cNvSpPr>
          <p:nvPr/>
        </p:nvSpPr>
        <p:spPr bwMode="auto">
          <a:xfrm>
            <a:off x="3302870" y="5381180"/>
            <a:ext cx="720080" cy="432049"/>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3" name="Rectangle 7">
            <a:extLst>
              <a:ext uri="{FF2B5EF4-FFF2-40B4-BE49-F238E27FC236}">
                <a16:creationId xmlns:a16="http://schemas.microsoft.com/office/drawing/2014/main" id="{AD8FBDE9-074C-F142-82D7-A2EC8B103378}"/>
              </a:ext>
            </a:extLst>
          </p:cNvPr>
          <p:cNvSpPr>
            <a:spLocks noChangeArrowheads="1"/>
          </p:cNvSpPr>
          <p:nvPr/>
        </p:nvSpPr>
        <p:spPr bwMode="auto">
          <a:xfrm>
            <a:off x="179387" y="1665026"/>
            <a:ext cx="658661" cy="370863"/>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9280E9-2673-794E-8647-9D38DD41010B}"/>
              </a:ext>
            </a:extLst>
          </p:cNvPr>
          <p:cNvSpPr>
            <a:spLocks noGrp="1"/>
          </p:cNvSpPr>
          <p:nvPr>
            <p:ph type="title"/>
          </p:nvPr>
        </p:nvSpPr>
        <p:spPr>
          <a:xfrm>
            <a:off x="0" y="6913"/>
            <a:ext cx="9143999"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CORTICALE , MIDOLLARE e LOBI RENALI</a:t>
            </a:r>
          </a:p>
        </p:txBody>
      </p:sp>
      <p:sp>
        <p:nvSpPr>
          <p:cNvPr id="3" name="Segnaposto contenuto 2">
            <a:extLst>
              <a:ext uri="{FF2B5EF4-FFF2-40B4-BE49-F238E27FC236}">
                <a16:creationId xmlns:a16="http://schemas.microsoft.com/office/drawing/2014/main" id="{F15507F1-7870-A84E-9341-AC267D178AEB}"/>
              </a:ext>
            </a:extLst>
          </p:cNvPr>
          <p:cNvSpPr>
            <a:spLocks noGrp="1"/>
          </p:cNvSpPr>
          <p:nvPr>
            <p:ph idx="1"/>
          </p:nvPr>
        </p:nvSpPr>
        <p:spPr>
          <a:xfrm>
            <a:off x="323527" y="788991"/>
            <a:ext cx="8496944" cy="5877272"/>
          </a:xfrm>
        </p:spPr>
        <p:txBody>
          <a:bodyPr/>
          <a:lstStyle/>
          <a:p>
            <a:r>
              <a:rPr lang="it-IT" sz="2400" b="1" dirty="0">
                <a:solidFill>
                  <a:schemeClr val="tx1"/>
                </a:solidFill>
                <a:latin typeface="Comic Sans MS" panose="030F0902030302020204" pitchFamily="66" charset="0"/>
              </a:rPr>
              <a:t>Effettuata una Sezione FRONTALE del Rene, vi si possono osservare MACROSCOPICAMENTE:</a:t>
            </a:r>
          </a:p>
          <a:p>
            <a:pPr marL="457200" indent="-457200">
              <a:buFontTx/>
              <a:buChar char="-"/>
            </a:pPr>
            <a:r>
              <a:rPr lang="it-IT" sz="2400" b="1" dirty="0">
                <a:solidFill>
                  <a:schemeClr val="tx1"/>
                </a:solidFill>
                <a:latin typeface="Comic Sans MS" panose="030F0902030302020204" pitchFamily="66" charset="0"/>
              </a:rPr>
              <a:t>ZONA (o Sostanza) CORTICALE, di aspetto PIU’ CHIARO, disposta esternamente in prossimità della Capsula Esterna;</a:t>
            </a:r>
          </a:p>
          <a:p>
            <a:pPr marL="457200" indent="-457200">
              <a:buFontTx/>
              <a:buChar char="-"/>
            </a:pPr>
            <a:r>
              <a:rPr lang="it-IT" sz="2400" b="1" dirty="0">
                <a:solidFill>
                  <a:schemeClr val="tx1"/>
                </a:solidFill>
                <a:latin typeface="Comic Sans MS" panose="030F0902030302020204" pitchFamily="66" charset="0"/>
              </a:rPr>
              <a:t>ZONA (o Sostanza) MIDOLLARE, di aspetto PIU’ SCURO, disposta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internamente rispetto alla Capsula, formando le cosiddette PIRAMIDI RENALI.</a:t>
            </a:r>
          </a:p>
          <a:p>
            <a:pPr marL="0" indent="0"/>
            <a:r>
              <a:rPr lang="it-IT" sz="2400" b="1" dirty="0">
                <a:solidFill>
                  <a:schemeClr val="tx1"/>
                </a:solidFill>
                <a:latin typeface="Comic Sans MS" panose="030F0902030302020204" pitchFamily="66" charset="0"/>
              </a:rPr>
              <a:t>Tra una Piramide e l’ altra si dispone CORTICALE a formare le COLONNE RENALI.</a:t>
            </a:r>
            <a:r>
              <a:rPr lang="it-IT" altLang="it-IT" sz="2400" b="1" dirty="0">
                <a:solidFill>
                  <a:schemeClr val="tx1"/>
                </a:solidFill>
                <a:latin typeface="Chalkboard SE" panose="03050602040202020205" pitchFamily="66" charset="77"/>
              </a:rPr>
              <a:t> </a:t>
            </a:r>
          </a:p>
          <a:p>
            <a:pPr marL="0" indent="0"/>
            <a:r>
              <a:rPr lang="it-IT" altLang="it-IT" sz="2400" b="1" dirty="0">
                <a:solidFill>
                  <a:schemeClr val="tx1"/>
                </a:solidFill>
                <a:latin typeface="Chalkboard SE" panose="03050602040202020205" pitchFamily="66" charset="77"/>
              </a:rPr>
              <a:t>LOBO RENALE: è costituito da una PIRAMIDE della MIDOLLARE con la CORTICALE che la circonda sia alla base della piramide stessa, sia lateralmente dalla Corticale delle COLONNE RENALI.</a:t>
            </a:r>
          </a:p>
          <a:p>
            <a:pPr marL="0" indent="0"/>
            <a:endParaRPr lang="it-IT" sz="2400" b="1" dirty="0">
              <a:solidFill>
                <a:schemeClr val="tx1"/>
              </a:solidFill>
              <a:latin typeface="Comic Sans MS" panose="030F0902030302020204" pitchFamily="66" charset="0"/>
            </a:endParaRPr>
          </a:p>
          <a:p>
            <a:pPr marL="0" indent="0"/>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a:p>
            <a:pPr marL="457200" indent="-457200">
              <a:buFontTx/>
              <a:buChar char="-"/>
            </a:pPr>
            <a:endParaRPr lang="it-IT" sz="2800" b="1" dirty="0">
              <a:solidFill>
                <a:schemeClr val="tx1"/>
              </a:solidFill>
              <a:latin typeface="Comic Sans MS" panose="030F0902030302020204" pitchFamily="66" charset="0"/>
            </a:endParaRPr>
          </a:p>
        </p:txBody>
      </p:sp>
    </p:spTree>
    <p:extLst>
      <p:ext uri="{BB962C8B-B14F-4D97-AF65-F5344CB8AC3E}">
        <p14:creationId xmlns:p14="http://schemas.microsoft.com/office/powerpoint/2010/main" val="425452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8144" y="476672"/>
            <a:ext cx="3103030" cy="6004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p:cNvPicPr>
            <a:picLocks noChangeAspect="1" noChangeArrowheads="1"/>
          </p:cNvPicPr>
          <p:nvPr/>
        </p:nvPicPr>
        <p:blipFill>
          <a:blip r:embed="rId4">
            <a:lum bright="-6000" contrast="24000"/>
            <a:extLst>
              <a:ext uri="{28A0092B-C50C-407E-A947-70E740481C1C}">
                <a14:useLocalDpi xmlns:a14="http://schemas.microsoft.com/office/drawing/2010/main"/>
              </a:ext>
            </a:extLst>
          </a:blip>
          <a:srcRect/>
          <a:stretch>
            <a:fillRect/>
          </a:stretch>
        </p:blipFill>
        <p:spPr bwMode="auto">
          <a:xfrm>
            <a:off x="38094" y="476672"/>
            <a:ext cx="5589594" cy="5771728"/>
          </a:xfrm>
          <a:prstGeom prst="rect">
            <a:avLst/>
          </a:prstGeom>
          <a:noFill/>
          <a:ln>
            <a:noFill/>
          </a:ln>
          <a:effectLst/>
          <a:extLst>
            <a:ext uri="{909E8E84-426E-40DD-AFC4-6F175D3DCCD1}">
              <a14:hiddenFill xmlns:a14="http://schemas.microsoft.com/office/drawing/2010/main">
                <a:blipFill dpi="0" rotWithShape="0">
                  <a:blip>
                    <a:lum bright="-6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3851275" y="53182"/>
            <a:ext cx="5292725" cy="112553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RAGGI MIDOLLARI e LOBULI</a:t>
            </a:r>
          </a:p>
        </p:txBody>
      </p:sp>
      <p:pic>
        <p:nvPicPr>
          <p:cNvPr id="92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1275" y="2357438"/>
            <a:ext cx="5292725" cy="2747962"/>
          </a:xfrm>
          <a:prstGeom prst="rect">
            <a:avLst/>
          </a:prstGeom>
          <a:noFill/>
          <a:ln>
            <a:noFill/>
          </a:ln>
          <a:effectLst/>
          <a:extLst>
            <a:ext uri="{909E8E84-426E-40DD-AFC4-6F175D3DCCD1}">
              <a14:hiddenFill xmlns:a14="http://schemas.microsoft.com/office/drawing/2010/main">
                <a:blipFill dpi="0" rotWithShape="0">
                  <a:blip/>
                  <a:srcRect l="3531" t="4474" r="4407" b="1490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0" y="0"/>
            <a:ext cx="3924300" cy="6311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b="1" dirty="0">
                <a:solidFill>
                  <a:schemeClr val="tx1"/>
                </a:solidFill>
                <a:latin typeface="Chalkboard SE" panose="03050602040202020205" pitchFamily="66" charset="77"/>
              </a:rPr>
              <a:t>Dalle PIRAMIDI RENALI della MIDOLLARE si dipartono i RAGGI MIDOLLARI che compenetrano la CORTICALE</a:t>
            </a:r>
          </a:p>
          <a:p>
            <a:pPr algn="ctr">
              <a:buClrTx/>
              <a:buFontTx/>
              <a:buNone/>
            </a:pPr>
            <a:endParaRPr lang="it-IT" altLang="it-IT" b="1" dirty="0">
              <a:solidFill>
                <a:schemeClr val="tx1"/>
              </a:solidFill>
              <a:latin typeface="Chalkboard SE" panose="03050602040202020205" pitchFamily="66" charset="77"/>
            </a:endParaRPr>
          </a:p>
          <a:p>
            <a:pPr algn="ctr">
              <a:buClrTx/>
              <a:buFontTx/>
              <a:buNone/>
            </a:pPr>
            <a:endParaRPr lang="it-IT" altLang="it-IT" b="1" dirty="0">
              <a:solidFill>
                <a:schemeClr val="tx1"/>
              </a:solidFill>
              <a:latin typeface="Chalkboard SE" panose="03050602040202020205" pitchFamily="66" charset="77"/>
            </a:endParaRPr>
          </a:p>
          <a:p>
            <a:pPr algn="ctr">
              <a:buClrTx/>
              <a:buFontTx/>
              <a:buNone/>
            </a:pPr>
            <a:r>
              <a:rPr lang="it-IT" altLang="it-IT" b="1" dirty="0">
                <a:solidFill>
                  <a:schemeClr val="tx1"/>
                </a:solidFill>
                <a:latin typeface="Chalkboard SE" panose="03050602040202020205" pitchFamily="66" charset="77"/>
              </a:rPr>
              <a:t>LOBULO RENALE: è dato un RAGGIO MIDOLLARE (che compenetra la CORTICALE come prolungamento laterale e basale della Piramide), con la CORTICALE che lo circonda</a:t>
            </a:r>
          </a:p>
          <a:p>
            <a:pPr>
              <a:buClrTx/>
              <a:buFontTx/>
              <a:buNone/>
            </a:pPr>
            <a:endParaRPr lang="it-IT" altLang="it-IT" sz="20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0" y="208579"/>
            <a:ext cx="8964613"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VASI  RENALI </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RAMIFICAZIONI SEGMENTALI</a:t>
            </a:r>
          </a:p>
        </p:txBody>
      </p:sp>
      <p:pic>
        <p:nvPicPr>
          <p:cNvPr id="10242" name="Picture 2"/>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179388" y="1171575"/>
            <a:ext cx="4824412" cy="3598863"/>
          </a:xfrm>
          <a:prstGeom prst="rect">
            <a:avLst/>
          </a:prstGeom>
          <a:noFill/>
          <a:ln>
            <a:noFill/>
          </a:ln>
          <a:effectLst/>
          <a:extLst>
            <a:ext uri="{909E8E84-426E-40DD-AFC4-6F175D3DCCD1}">
              <a14:hiddenFill xmlns:a14="http://schemas.microsoft.com/office/drawing/2010/main">
                <a:blipFill dpi="0" rotWithShape="0">
                  <a:blip>
                    <a:lum contrast="18000"/>
                  </a:blip>
                  <a:srcRect b="415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3"/>
          <p:cNvSpPr txBox="1">
            <a:spLocks noChangeArrowheads="1"/>
          </p:cNvSpPr>
          <p:nvPr/>
        </p:nvSpPr>
        <p:spPr bwMode="auto">
          <a:xfrm>
            <a:off x="683568" y="4868863"/>
            <a:ext cx="7992888"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board SE" panose="03050602040202020205" pitchFamily="66" charset="77"/>
              </a:rPr>
              <a:t>L’ ARTERIA RENALE si ramifica nelle ARTERIE SEGMENTALI, per raggiungere la BASE di una PIRAMIDE della MIDOLLARE (Arteria INTERLOBARE), dove diviene ARTERIA ARCUATA o ARCIFORME</a:t>
            </a:r>
          </a:p>
        </p:txBody>
      </p:sp>
      <p:pic>
        <p:nvPicPr>
          <p:cNvPr id="1024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125538"/>
            <a:ext cx="3459163" cy="3743325"/>
          </a:xfrm>
          <a:prstGeom prst="rect">
            <a:avLst/>
          </a:prstGeom>
          <a:noFill/>
          <a:ln>
            <a:noFill/>
          </a:ln>
          <a:effectLst/>
          <a:extLst>
            <a:ext uri="{909E8E84-426E-40DD-AFC4-6F175D3DCCD1}">
              <a14:hiddenFill xmlns:a14="http://schemas.microsoft.com/office/drawing/2010/main">
                <a:blipFill dpi="0" rotWithShape="0">
                  <a:blip/>
                  <a:srcRect t="1348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5"/>
          <p:cNvSpPr>
            <a:spLocks noChangeArrowheads="1"/>
          </p:cNvSpPr>
          <p:nvPr/>
        </p:nvSpPr>
        <p:spPr bwMode="auto">
          <a:xfrm>
            <a:off x="7885113" y="4437063"/>
            <a:ext cx="863600" cy="287337"/>
          </a:xfrm>
          <a:prstGeom prst="rect">
            <a:avLst/>
          </a:prstGeom>
          <a:noFill/>
          <a:ln w="507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0CD3DD-3CF9-8040-8317-9DBDA5922F05}"/>
              </a:ext>
            </a:extLst>
          </p:cNvPr>
          <p:cNvSpPr>
            <a:spLocks noGrp="1"/>
          </p:cNvSpPr>
          <p:nvPr>
            <p:ph type="title"/>
          </p:nvPr>
        </p:nvSpPr>
        <p:spPr>
          <a:xfrm>
            <a:off x="0" y="8351"/>
            <a:ext cx="9144000" cy="972377"/>
          </a:xfrm>
        </p:spPr>
        <p:txBody>
          <a:bodyPr/>
          <a:lstStyle/>
          <a:p>
            <a:r>
              <a:rPr lang="it-IT" sz="3200" b="1" dirty="0">
                <a:solidFill>
                  <a:schemeClr val="tx1"/>
                </a:solidFill>
                <a:latin typeface="Gurmukhi MN" panose="02020600050405020304" pitchFamily="18" charset="0"/>
                <a:cs typeface="Gurmukhi MN" panose="02020600050405020304" pitchFamily="18" charset="0"/>
              </a:rPr>
              <a:t>VASCOLARIZZAZIONE DEL RENE</a:t>
            </a:r>
          </a:p>
        </p:txBody>
      </p:sp>
      <p:sp>
        <p:nvSpPr>
          <p:cNvPr id="3" name="Segnaposto contenuto 2">
            <a:extLst>
              <a:ext uri="{FF2B5EF4-FFF2-40B4-BE49-F238E27FC236}">
                <a16:creationId xmlns:a16="http://schemas.microsoft.com/office/drawing/2014/main" id="{62C33F12-4475-4D44-9C6E-93C3452C9807}"/>
              </a:ext>
            </a:extLst>
          </p:cNvPr>
          <p:cNvSpPr>
            <a:spLocks noGrp="1"/>
          </p:cNvSpPr>
          <p:nvPr>
            <p:ph idx="1"/>
          </p:nvPr>
        </p:nvSpPr>
        <p:spPr>
          <a:xfrm>
            <a:off x="107504" y="980728"/>
            <a:ext cx="9036496" cy="5877272"/>
          </a:xfrm>
        </p:spPr>
        <p:txBody>
          <a:bodyPr/>
          <a:lstStyle/>
          <a:p>
            <a:r>
              <a:rPr lang="it-IT" sz="2800" dirty="0">
                <a:solidFill>
                  <a:schemeClr val="tx1"/>
                </a:solidFill>
                <a:latin typeface="Comic Sans MS" panose="030F0902030302020204" pitchFamily="66" charset="0"/>
              </a:rPr>
              <a:t>La VASCOLARIZZAZIONE SANGUIFERA è essenziale per la comprensione della struttura intima dell’ organo.</a:t>
            </a:r>
          </a:p>
          <a:p>
            <a:r>
              <a:rPr lang="it-IT" sz="2800" dirty="0">
                <a:solidFill>
                  <a:schemeClr val="tx1"/>
                </a:solidFill>
                <a:latin typeface="Comic Sans MS" panose="030F0902030302020204" pitchFamily="66" charset="0"/>
              </a:rPr>
              <a:t>L’ ARTERIA RENALE (ramo pari viscerale dell’ Aorta Addominale) raggiunge l’ ILO e penetra nel SENO RENALE dove si divide nelle ARTERIE SEGMENTALI.</a:t>
            </a:r>
          </a:p>
          <a:p>
            <a:r>
              <a:rPr lang="it-IT" sz="2800" dirty="0">
                <a:solidFill>
                  <a:schemeClr val="tx1"/>
                </a:solidFill>
                <a:latin typeface="Comic Sans MS" panose="030F0902030302020204" pitchFamily="66" charset="0"/>
              </a:rPr>
              <a:t>Sempre nel Seno Renale si localizzano le VENE corrispondenti e fuoriesce poi dall’ Ilo dando origine alla VENA RENALE</a:t>
            </a:r>
          </a:p>
          <a:p>
            <a:r>
              <a:rPr lang="it-IT" sz="2800" dirty="0">
                <a:solidFill>
                  <a:schemeClr val="tx1"/>
                </a:solidFill>
                <a:latin typeface="Comic Sans MS" panose="030F0902030302020204" pitchFamily="66" charset="0"/>
              </a:rPr>
              <a:t>Il DRENAGGIO LINFATICO è di competenza dei LINFONODI AORTICI</a:t>
            </a:r>
          </a:p>
        </p:txBody>
      </p:sp>
    </p:spTree>
    <p:extLst>
      <p:ext uri="{BB962C8B-B14F-4D97-AF65-F5344CB8AC3E}">
        <p14:creationId xmlns:p14="http://schemas.microsoft.com/office/powerpoint/2010/main" val="3874551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4643438" y="188913"/>
            <a:ext cx="4500562"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500" b="1" dirty="0">
                <a:solidFill>
                  <a:schemeClr val="tx1"/>
                </a:solidFill>
                <a:latin typeface="Gurmukhi MN" panose="02020600050405020304" pitchFamily="18" charset="0"/>
                <a:cs typeface="Gurmukhi MN" panose="02020600050405020304" pitchFamily="18" charset="0"/>
              </a:rPr>
              <a:t>RAMIFICAZIONI  VASCOLARI INTRARENALI</a:t>
            </a:r>
          </a:p>
        </p:txBody>
      </p:sp>
      <p:pic>
        <p:nvPicPr>
          <p:cNvPr id="11266"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0" y="0"/>
            <a:ext cx="4540250" cy="47244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p:cNvSpPr txBox="1">
            <a:spLocks noChangeArrowheads="1"/>
          </p:cNvSpPr>
          <p:nvPr/>
        </p:nvSpPr>
        <p:spPr bwMode="auto">
          <a:xfrm>
            <a:off x="4643438" y="1268413"/>
            <a:ext cx="4500562" cy="4218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Le ARTERIE ARCUATE emettono:</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MIDOLLARE le ARTERIE RETTE VERE, che stabiliscono il MICROCIRCOLO della MIDOLLARE</a:t>
            </a:r>
          </a:p>
          <a:p>
            <a:pPr marL="342900" indent="-342900">
              <a:buClr>
                <a:schemeClr val="tx1"/>
              </a:buClr>
              <a:buFont typeface="Wingdings" pitchFamily="2" charset="2"/>
              <a:buChar char="v"/>
            </a:pPr>
            <a:r>
              <a:rPr lang="it-IT" altLang="it-IT" sz="1900" b="1" dirty="0">
                <a:solidFill>
                  <a:schemeClr val="tx1"/>
                </a:solidFill>
                <a:latin typeface="Copperplate Gothic Bold" panose="020E0705020206020404" pitchFamily="34" charset="77"/>
              </a:rPr>
              <a:t>Nella CORTICALE le ARTERIE INTERLOBULARI, che a loro volta danno origine alle ARTERIOLE AFFERENTI al CORPUSCOLO RENALE, dove è contenuto il GLOMERULO ARTERIOSO</a:t>
            </a:r>
            <a:r>
              <a:rPr lang="it-IT" altLang="it-IT" sz="2100" dirty="0">
                <a:latin typeface="Arial" panose="020B0604020202020204" pitchFamily="34" charset="0"/>
              </a:rPr>
              <a:t>.</a:t>
            </a:r>
          </a:p>
        </p:txBody>
      </p:sp>
      <p:sp>
        <p:nvSpPr>
          <p:cNvPr id="11268" name="Text Box 4"/>
          <p:cNvSpPr txBox="1">
            <a:spLocks noChangeArrowheads="1"/>
          </p:cNvSpPr>
          <p:nvPr/>
        </p:nvSpPr>
        <p:spPr bwMode="auto">
          <a:xfrm>
            <a:off x="87313" y="5445125"/>
            <a:ext cx="9056687"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Dal Glomerulo Arterioso si origina l’ ARTERIOLA EFFERENTE, che forma MICROCIRCOLI nella CORTICALE, ma può penetrare nella MIDOLLARE come ARTERIOLA RETTA SPURIA, che contribuisce al MICROCIRCOLO della MIDOLLARE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
            <a:extLst>
              <a:ext uri="{FF2B5EF4-FFF2-40B4-BE49-F238E27FC236}">
                <a16:creationId xmlns:a16="http://schemas.microsoft.com/office/drawing/2014/main" id="{1F12A2A1-BE85-314B-8735-3171342D673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87624" y="241299"/>
            <a:ext cx="6335539" cy="657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936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0" y="0"/>
            <a:ext cx="91440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NEFRONE</a:t>
            </a:r>
          </a:p>
        </p:txBody>
      </p:sp>
      <p:sp>
        <p:nvSpPr>
          <p:cNvPr id="12290" name="Rectangle 2"/>
          <p:cNvSpPr>
            <a:spLocks noGrp="1" noChangeArrowheads="1"/>
          </p:cNvSpPr>
          <p:nvPr>
            <p:ph type="body" idx="1"/>
          </p:nvPr>
        </p:nvSpPr>
        <p:spPr>
          <a:xfrm>
            <a:off x="0" y="310344"/>
            <a:ext cx="3619500" cy="5760739"/>
          </a:xfrm>
          <a:ln/>
        </p:spPr>
        <p:txBody>
          <a:bodyPr/>
          <a:lstStyle/>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Unità MORFOFUNZIONALE del RENE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Costituito da: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CORPUSCOLO RENALE con GLOMERULO ARTERIOSO racchiuso nella CAPSULA DI BOWMAN</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PROSSIMALE, con PORZIONE CONTORTA e PORZIONE RETTILINEA</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ANSA DI HENLE con BRACCIO DISCENDENTE e ASCENDENTE</a:t>
            </a:r>
          </a:p>
          <a:p>
            <a:pPr marL="347663">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b="1" dirty="0">
              <a:solidFill>
                <a:schemeClr val="tx1"/>
              </a:solidFill>
              <a:latin typeface="Comic Sans MS" panose="030F0902030302020204" pitchFamily="66" charset="0"/>
            </a:endParaRPr>
          </a:p>
          <a:p>
            <a:pPr>
              <a:lnSpc>
                <a:spcPct val="80000"/>
              </a:lnSpc>
              <a:spcBef>
                <a:spcPts val="450"/>
              </a:spcBef>
              <a:buClr>
                <a:schemeClr val="tx1"/>
              </a:buClr>
              <a:buFont typeface="Wingdings" pitchFamily="2" charset="2"/>
              <a:buChar char="v"/>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900" b="1" dirty="0">
                <a:solidFill>
                  <a:schemeClr val="tx1"/>
                </a:solidFill>
                <a:latin typeface="Comic Sans MS" panose="030F0902030302020204" pitchFamily="66" charset="0"/>
              </a:rPr>
              <a:t>TUBULO DISTALE, con PORZIONE RETTILINEA e PORZIONE CONTORTA</a:t>
            </a:r>
          </a:p>
        </p:txBody>
      </p:sp>
      <p:pic>
        <p:nvPicPr>
          <p:cNvPr id="12291" name="Picture 3"/>
          <p:cNvPicPr>
            <a:picLocks noChangeAspect="1" noChangeArrowheads="1"/>
          </p:cNvPicPr>
          <p:nvPr/>
        </p:nvPicPr>
        <p:blipFill>
          <a:blip r:embed="rId3" cstate="screen">
            <a:lum bright="-18000" contrast="24000"/>
            <a:extLst>
              <a:ext uri="{28A0092B-C50C-407E-A947-70E740481C1C}">
                <a14:useLocalDpi xmlns:a14="http://schemas.microsoft.com/office/drawing/2010/main"/>
              </a:ext>
            </a:extLst>
          </a:blip>
          <a:srcRect/>
          <a:stretch>
            <a:fillRect/>
          </a:stretch>
        </p:blipFill>
        <p:spPr bwMode="auto">
          <a:xfrm>
            <a:off x="3681413" y="765175"/>
            <a:ext cx="5462587" cy="6092825"/>
          </a:xfrm>
          <a:prstGeom prst="rect">
            <a:avLst/>
          </a:prstGeom>
          <a:noFill/>
          <a:ln>
            <a:noFill/>
          </a:ln>
          <a:effectLst/>
          <a:extLst>
            <a:ext uri="{909E8E84-426E-40DD-AFC4-6F175D3DCCD1}">
              <a14:hiddenFill xmlns:a14="http://schemas.microsoft.com/office/drawing/2010/main">
                <a:blipFill dpi="0" rotWithShape="0">
                  <a:blip>
                    <a:lum bright="-18000" contrast="24000"/>
                  </a:blip>
                  <a:srcRect l="12253" b="607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06475" y="0"/>
            <a:ext cx="7131050" cy="6858000"/>
          </a:xfrm>
          <a:prstGeom prst="rect">
            <a:avLst/>
          </a:prstGeom>
          <a:noFill/>
          <a:ln>
            <a:noFill/>
          </a:ln>
        </p:spPr>
      </p:pic>
    </p:spTree>
    <p:extLst>
      <p:ext uri="{BB962C8B-B14F-4D97-AF65-F5344CB8AC3E}">
        <p14:creationId xmlns:p14="http://schemas.microsoft.com/office/powerpoint/2010/main" val="1289075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54C6CB57-783F-9E4D-B9FA-86FC9949A0D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3588" y="241300"/>
            <a:ext cx="76168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066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47E451-F838-AD45-9350-40F3AAF46A26}"/>
              </a:ext>
            </a:extLst>
          </p:cNvPr>
          <p:cNvSpPr>
            <a:spLocks noGrp="1"/>
          </p:cNvSpPr>
          <p:nvPr>
            <p:ph type="title"/>
          </p:nvPr>
        </p:nvSpPr>
        <p:spPr>
          <a:xfrm>
            <a:off x="0" y="116632"/>
            <a:ext cx="9144000" cy="720080"/>
          </a:xfrm>
        </p:spPr>
        <p:txBody>
          <a:bodyPr/>
          <a:lstStyle/>
          <a:p>
            <a:r>
              <a:rPr lang="it-IT" sz="3200" b="1" dirty="0">
                <a:solidFill>
                  <a:schemeClr val="tx1"/>
                </a:solidFill>
                <a:latin typeface="Gurmukhi MN" panose="02020600050405020304" pitchFamily="18" charset="0"/>
                <a:cs typeface="Gurmukhi MN" panose="02020600050405020304" pitchFamily="18" charset="0"/>
              </a:rPr>
              <a:t>CENNI. FUNZIONALI  SUL NEFRONE</a:t>
            </a:r>
          </a:p>
        </p:txBody>
      </p:sp>
      <p:sp>
        <p:nvSpPr>
          <p:cNvPr id="3" name="Segnaposto contenuto 2">
            <a:extLst>
              <a:ext uri="{FF2B5EF4-FFF2-40B4-BE49-F238E27FC236}">
                <a16:creationId xmlns:a16="http://schemas.microsoft.com/office/drawing/2014/main" id="{08786CFF-EB66-944F-B9A2-62AB00B5DCCA}"/>
              </a:ext>
            </a:extLst>
          </p:cNvPr>
          <p:cNvSpPr>
            <a:spLocks noGrp="1"/>
          </p:cNvSpPr>
          <p:nvPr>
            <p:ph idx="1"/>
          </p:nvPr>
        </p:nvSpPr>
        <p:spPr>
          <a:xfrm>
            <a:off x="107504" y="843491"/>
            <a:ext cx="9036496" cy="5661248"/>
          </a:xfrm>
        </p:spPr>
        <p:txBody>
          <a:bodyPr/>
          <a:lstStyle/>
          <a:p>
            <a:r>
              <a:rPr lang="it-IT" sz="2800" b="1" dirty="0">
                <a:solidFill>
                  <a:schemeClr val="tx1"/>
                </a:solidFill>
                <a:latin typeface="Chalkboard SE" panose="03050602040202020205" pitchFamily="66" charset="77"/>
              </a:rPr>
              <a:t>Nel CORPUSCOLO RENALE avviene l’ ULTRAFITRAZIONE con la formazione della </a:t>
            </a:r>
            <a:r>
              <a:rPr lang="it-IT" sz="2800" b="1" dirty="0" err="1">
                <a:solidFill>
                  <a:schemeClr val="tx1"/>
                </a:solidFill>
                <a:latin typeface="Chalkboard SE" panose="03050602040202020205" pitchFamily="66" charset="77"/>
              </a:rPr>
              <a:t>Preurina</a:t>
            </a:r>
            <a:r>
              <a:rPr lang="it-IT" sz="2800" b="1" dirty="0">
                <a:solidFill>
                  <a:schemeClr val="tx1"/>
                </a:solidFill>
                <a:latin typeface="Chalkboard SE" panose="03050602040202020205" pitchFamily="66" charset="77"/>
              </a:rPr>
              <a:t> (circa 180 l/giorno …).</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Nel sistema dei TUBULI (non solo del Nefrone, ma anche nei Dotti Collettori) avviene il RIASSORBIMENTO di almeno il 98% della </a:t>
            </a:r>
            <a:r>
              <a:rPr lang="it-IT" sz="2800" b="1" dirty="0" err="1">
                <a:solidFill>
                  <a:schemeClr val="tx1"/>
                </a:solidFill>
                <a:latin typeface="Chalkboard SE" panose="03050602040202020205" pitchFamily="66" charset="77"/>
              </a:rPr>
              <a:t>Preurina</a:t>
            </a:r>
            <a:r>
              <a:rPr lang="it-IT" sz="2800" b="1" dirty="0">
                <a:solidFill>
                  <a:schemeClr val="tx1"/>
                </a:solidFill>
                <a:latin typeface="Chalkboard SE" panose="03050602040202020205" pitchFamily="66" charset="77"/>
              </a:rPr>
              <a:t>, per dar luogo alla URINA DEFINITIVA (circa 1,8-2 l/giorno). Vi avvengono anche meccanismi di SECREZIONE di particolari sostanze (es., Antibiotici).</a:t>
            </a:r>
          </a:p>
          <a:p>
            <a:endParaRPr lang="it-IT" sz="2600"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30380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0" y="25802"/>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NEFRONE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LOCALIZZAZIONE DELLE DIVERSE COMPONENTI</a:t>
            </a:r>
          </a:p>
        </p:txBody>
      </p:sp>
      <p:pic>
        <p:nvPicPr>
          <p:cNvPr id="1331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60500"/>
            <a:ext cx="2632075" cy="5397500"/>
          </a:xfrm>
          <a:prstGeom prst="rect">
            <a:avLst/>
          </a:prstGeom>
          <a:noFill/>
          <a:ln>
            <a:noFill/>
          </a:ln>
          <a:effectLst/>
          <a:extLst>
            <a:ext uri="{909E8E84-426E-40DD-AFC4-6F175D3DCCD1}">
              <a14:hiddenFill xmlns:a14="http://schemas.microsoft.com/office/drawing/2010/main">
                <a:blipFill dpi="0" rotWithShape="0">
                  <a:blip/>
                  <a:srcRect l="63254" t="88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3"/>
          <p:cNvSpPr txBox="1">
            <a:spLocks noChangeArrowheads="1"/>
          </p:cNvSpPr>
          <p:nvPr/>
        </p:nvSpPr>
        <p:spPr bwMode="auto">
          <a:xfrm>
            <a:off x="2632075" y="980728"/>
            <a:ext cx="6443662" cy="5942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opperplate Gothic Bold" panose="020E0705020206020404" pitchFamily="34" charset="77"/>
              </a:rPr>
              <a:t>I NEFRONI si definiscono:</a:t>
            </a:r>
          </a:p>
          <a:p>
            <a:pPr marL="342900" indent="-342900">
              <a:buClr>
                <a:schemeClr val="tx1"/>
              </a:buClr>
              <a:buFont typeface="Wingdings" pitchFamily="2" charset="2"/>
              <a:buChar char="v"/>
            </a:pPr>
            <a:r>
              <a:rPr lang="it-IT" altLang="it-IT" sz="2000" b="1" dirty="0">
                <a:solidFill>
                  <a:schemeClr val="tx1"/>
                </a:solidFill>
                <a:latin typeface="Copperplate Gothic Bold" panose="020E0705020206020404" pitchFamily="34" charset="77"/>
              </a:rPr>
              <a:t>CORTICALI, se il loro CORPUSCOLO si trova in vicinanza della capsula dell’ organo;</a:t>
            </a:r>
          </a:p>
          <a:p>
            <a:pPr marL="342900" indent="-342900">
              <a:buClr>
                <a:schemeClr val="tx1"/>
              </a:buClr>
              <a:buFont typeface="Wingdings" pitchFamily="2" charset="2"/>
              <a:buChar char="v"/>
            </a:pPr>
            <a:r>
              <a:rPr lang="it-IT" altLang="it-IT" sz="2000" b="1" dirty="0">
                <a:solidFill>
                  <a:schemeClr val="tx1"/>
                </a:solidFill>
                <a:latin typeface="Copperplate Gothic Bold" panose="020E0705020206020404" pitchFamily="34" charset="77"/>
              </a:rPr>
              <a:t>JUXTAMIDOLLARI, quando il loro CORPUSCOLO si trova vicino al limite della MIDOLLARE.</a:t>
            </a:r>
          </a:p>
          <a:p>
            <a:pPr>
              <a:buClrTx/>
              <a:buFontTx/>
              <a:buNone/>
            </a:pPr>
            <a:endParaRPr lang="it-IT" altLang="it-IT" sz="2000" b="1" dirty="0">
              <a:solidFill>
                <a:schemeClr val="tx1"/>
              </a:solidFill>
              <a:latin typeface="Copperplate Gothic Bold" panose="020E0705020206020404" pitchFamily="34" charset="77"/>
            </a:endParaRPr>
          </a:p>
          <a:p>
            <a:pPr>
              <a:buClrTx/>
              <a:buFontTx/>
              <a:buNone/>
            </a:pPr>
            <a:r>
              <a:rPr lang="it-IT" altLang="it-IT" sz="2000" b="1" dirty="0">
                <a:solidFill>
                  <a:schemeClr val="tx1"/>
                </a:solidFill>
                <a:latin typeface="Copperplate Gothic Bold" panose="020E0705020206020404" pitchFamily="34" charset="77"/>
              </a:rPr>
              <a:t>I CORPUSCOLI RENALI si trovano </a:t>
            </a:r>
            <a:r>
              <a:rPr lang="it-IT" altLang="it-IT" sz="2000" b="1" u="sng" dirty="0">
                <a:solidFill>
                  <a:schemeClr val="tx1"/>
                </a:solidFill>
                <a:latin typeface="Copperplate Gothic Bold" panose="020E0705020206020404" pitchFamily="34" charset="77"/>
              </a:rPr>
              <a:t>SEMPRE</a:t>
            </a:r>
            <a:r>
              <a:rPr lang="it-IT" altLang="it-IT" sz="2000" b="1" dirty="0">
                <a:solidFill>
                  <a:schemeClr val="tx1"/>
                </a:solidFill>
                <a:latin typeface="Copperplate Gothic Bold" panose="020E0705020206020404" pitchFamily="34" charset="77"/>
              </a:rPr>
              <a:t> nella CORTICALE</a:t>
            </a:r>
          </a:p>
          <a:p>
            <a:pPr>
              <a:buClrTx/>
              <a:buFontTx/>
              <a:buNone/>
            </a:pPr>
            <a:endParaRPr lang="it-IT" altLang="it-IT" sz="2000" b="1" dirty="0">
              <a:solidFill>
                <a:schemeClr val="tx1"/>
              </a:solidFill>
              <a:latin typeface="Copperplate Gothic Bold" panose="020E0705020206020404" pitchFamily="34" charset="77"/>
            </a:endParaRPr>
          </a:p>
          <a:p>
            <a:pPr>
              <a:buClrTx/>
              <a:buFontTx/>
              <a:buNone/>
            </a:pPr>
            <a:r>
              <a:rPr lang="it-IT" altLang="it-IT" sz="2000" b="1" dirty="0">
                <a:solidFill>
                  <a:schemeClr val="tx1"/>
                </a:solidFill>
                <a:latin typeface="Copperplate Gothic Bold" panose="020E0705020206020404" pitchFamily="34" charset="77"/>
              </a:rPr>
              <a:t>I TUBULI PROSSIMALI e DISTALI si trovano variamente estesi sia nella CORTICALE sia nella MIDOLLARE.</a:t>
            </a:r>
          </a:p>
          <a:p>
            <a:pPr>
              <a:buClrTx/>
              <a:buFontTx/>
              <a:buNone/>
            </a:pPr>
            <a:endParaRPr lang="it-IT" altLang="it-IT" sz="2000" b="1" dirty="0">
              <a:solidFill>
                <a:schemeClr val="tx1"/>
              </a:solidFill>
              <a:latin typeface="Copperplate Gothic Bold" panose="020E0705020206020404" pitchFamily="34" charset="77"/>
            </a:endParaRPr>
          </a:p>
          <a:p>
            <a:pPr>
              <a:buClrTx/>
              <a:buFontTx/>
              <a:buNone/>
            </a:pPr>
            <a:r>
              <a:rPr lang="it-IT" altLang="it-IT" sz="2000" b="1" dirty="0">
                <a:solidFill>
                  <a:schemeClr val="tx1"/>
                </a:solidFill>
                <a:latin typeface="Copperplate Gothic Bold" panose="020E0705020206020404" pitchFamily="34" charset="77"/>
              </a:rPr>
              <a:t>L’ ANSA DI HENLE è PIU’ LUNGA nei NEFRONI JUXTAMIDOLLARI che in quelli CORTICALI. Si trova comunque nella MIDOLLARE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URINARIO</a:t>
            </a:r>
          </a:p>
        </p:txBody>
      </p:sp>
      <p:sp>
        <p:nvSpPr>
          <p:cNvPr id="3074" name="Rectangle 2"/>
          <p:cNvSpPr>
            <a:spLocks noGrp="1" noChangeArrowheads="1"/>
          </p:cNvSpPr>
          <p:nvPr>
            <p:ph type="body" idx="1"/>
          </p:nvPr>
        </p:nvSpPr>
        <p:spPr>
          <a:xfrm>
            <a:off x="0" y="762000"/>
            <a:ext cx="9144000" cy="5638800"/>
          </a:xfrm>
          <a:ln/>
        </p:spPr>
        <p:txBody>
          <a:bodyPr/>
          <a:lstStyle/>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 può considerare suddiviso in un</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b="1" dirty="0">
              <a:solidFill>
                <a:schemeClr val="tx1"/>
              </a:solidFill>
              <a:latin typeface="Chalkduster" panose="03050602040202020205" pitchFamily="66" charset="77"/>
            </a:endParaRPr>
          </a:p>
          <a:p>
            <a:pPr marL="457200" indent="-457200">
              <a:lnSpc>
                <a:spcPct val="90000"/>
              </a:lnSpc>
              <a:spcBef>
                <a:spcPts val="650"/>
              </a:spcBef>
              <a:buClr>
                <a:schemeClr val="tx1"/>
              </a:buClr>
              <a:buFontTx/>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SISTEMA UROPOIETICO, deputato a produrre l’ URINA DEFINITIVA, costituito dal RENE ed in particolare dalle sue Unità </a:t>
            </a:r>
            <a:r>
              <a:rPr lang="it-IT" altLang="it-IT" sz="2400" b="1" dirty="0" err="1">
                <a:solidFill>
                  <a:schemeClr val="tx1"/>
                </a:solidFill>
                <a:latin typeface="Chalkduster" panose="03050602040202020205" pitchFamily="66" charset="77"/>
              </a:rPr>
              <a:t>Morfofunzionali</a:t>
            </a:r>
            <a:r>
              <a:rPr lang="it-IT" altLang="it-IT" sz="2400" b="1" dirty="0">
                <a:solidFill>
                  <a:schemeClr val="tx1"/>
                </a:solidFill>
                <a:latin typeface="Chalkduster" panose="03050602040202020205" pitchFamily="66" charset="77"/>
              </a:rPr>
              <a:t> dette NEFRONI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ed un</a:t>
            </a:r>
          </a:p>
          <a:p>
            <a:pPr marL="0" indent="0">
              <a:lnSpc>
                <a:spcPct val="90000"/>
              </a:lnSpc>
              <a:spcBef>
                <a:spcPts val="650"/>
              </a:spcBef>
              <a:buClr>
                <a:schemeClr val="tx1"/>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SISTEMA URINIFERO (Vie Urinarie) per veicolare   </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l’ Urina all’esterno:</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CALICI RENALI</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PELVI RENALE ed URETERE</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VESCICA URINARIA</a:t>
            </a:r>
          </a:p>
          <a:p>
            <a:pPr marL="0" indent="0">
              <a:lnSpc>
                <a:spcPct val="90000"/>
              </a:lnSpc>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halkduster" panose="03050602040202020205" pitchFamily="66" charset="77"/>
              </a:rPr>
              <a:t>   URETRA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152400"/>
            <a:ext cx="9144000" cy="5397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CORPUSCOLO  RENALE</a:t>
            </a:r>
          </a:p>
        </p:txBody>
      </p:sp>
      <p:pic>
        <p:nvPicPr>
          <p:cNvPr id="143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4787900" cy="310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9" name="Text Box 3"/>
          <p:cNvSpPr txBox="1">
            <a:spLocks noChangeArrowheads="1"/>
          </p:cNvSpPr>
          <p:nvPr/>
        </p:nvSpPr>
        <p:spPr bwMode="auto">
          <a:xfrm>
            <a:off x="4859338" y="692150"/>
            <a:ext cx="4284662" cy="3787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È di forma SFERICA</a:t>
            </a:r>
          </a:p>
          <a:p>
            <a:pPr>
              <a:buClrTx/>
              <a:buFontTx/>
              <a:buNone/>
            </a:pPr>
            <a:r>
              <a:rPr lang="it-IT" altLang="it-IT" sz="2000" b="1" dirty="0">
                <a:solidFill>
                  <a:schemeClr val="tx1"/>
                </a:solidFill>
                <a:latin typeface="Chalkboard SE" panose="03050602040202020205" pitchFamily="66" charset="77"/>
              </a:rPr>
              <a:t>Presenta un POLO VASCOLARE (Arteriole AFFERENTE ed EFFERENTE) ed un POLO URINIFERO (Tubulo Prossimale del Nefrone)</a:t>
            </a:r>
          </a:p>
          <a:p>
            <a:pPr>
              <a:buClrTx/>
              <a:buFontTx/>
              <a:buNone/>
            </a:pPr>
            <a:r>
              <a:rPr lang="it-IT" altLang="it-IT" sz="2000" b="1" dirty="0">
                <a:solidFill>
                  <a:schemeClr val="tx1"/>
                </a:solidFill>
                <a:latin typeface="Chalkboard SE" panose="03050602040202020205" pitchFamily="66" charset="77"/>
              </a:rPr>
              <a:t>Al suo interno contiene il GOMERULO ARTERIOSO, che è un MICROCIRCOLO interposto tra due ARTERIOLE (AFFERENTE ed EFFERENTE), da cui il nome di RETE MIRABILE ARTERIOSA</a:t>
            </a:r>
          </a:p>
        </p:txBody>
      </p:sp>
      <p:sp>
        <p:nvSpPr>
          <p:cNvPr id="14340" name="Text Box 4"/>
          <p:cNvSpPr txBox="1">
            <a:spLocks noChangeArrowheads="1"/>
          </p:cNvSpPr>
          <p:nvPr/>
        </p:nvSpPr>
        <p:spPr bwMode="auto">
          <a:xfrm>
            <a:off x="-9311" y="4482815"/>
            <a:ext cx="9144000" cy="2125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È rivestito dalla CAPSULA GLOMERULARE DI BOWMAN costituita da:</a:t>
            </a:r>
          </a:p>
          <a:p>
            <a:pPr marL="342900" indent="-342900">
              <a:buClr>
                <a:schemeClr val="tx1"/>
              </a:buClr>
              <a:buFont typeface="Wingdings" pitchFamily="2" charset="2"/>
              <a:buChar char="Ø"/>
            </a:pPr>
            <a:r>
              <a:rPr lang="it-IT" altLang="it-IT" sz="2200" b="1" dirty="0">
                <a:solidFill>
                  <a:schemeClr val="tx1"/>
                </a:solidFill>
                <a:latin typeface="Comic Sans MS" panose="030F0902030302020204" pitchFamily="66" charset="0"/>
              </a:rPr>
              <a:t>FOGLIETTO PARIETALE: Epitelio Pavimentoso Monostratificato</a:t>
            </a:r>
          </a:p>
          <a:p>
            <a:pPr marL="342900" indent="-342900">
              <a:buClr>
                <a:schemeClr val="tx1"/>
              </a:buClr>
              <a:buFont typeface="Wingdings" pitchFamily="2" charset="2"/>
              <a:buChar char="Ø"/>
            </a:pPr>
            <a:r>
              <a:rPr lang="it-IT" altLang="it-IT" sz="2200" b="1" dirty="0">
                <a:solidFill>
                  <a:schemeClr val="tx1"/>
                </a:solidFill>
                <a:latin typeface="Comic Sans MS" panose="030F0902030302020204" pitchFamily="66" charset="0"/>
              </a:rPr>
              <a:t>FOGLIETTO VISCERALE, in cui si descrivono i PODOCITI . Tra i due foglietti, c’è lo SPAZIO di BOWMAN dove si riversa la </a:t>
            </a:r>
            <a:r>
              <a:rPr lang="it-IT" altLang="it-IT" sz="2200" b="1" dirty="0" err="1">
                <a:solidFill>
                  <a:schemeClr val="tx1"/>
                </a:solidFill>
                <a:latin typeface="Comic Sans MS" panose="030F0902030302020204" pitchFamily="66" charset="0"/>
              </a:rPr>
              <a:t>Preurina</a:t>
            </a:r>
            <a:r>
              <a:rPr lang="it-IT" altLang="it-IT" sz="2200" b="1" dirty="0">
                <a:solidFill>
                  <a:schemeClr val="tx1"/>
                </a:solidFill>
                <a:latin typeface="Comic Sans MS" panose="030F0902030302020204" pitchFamily="66" charset="0"/>
              </a:rPr>
              <a:t> dall’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152400" y="152400"/>
            <a:ext cx="89916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Gurmukhi MN" panose="02020600050405020304" pitchFamily="18" charset="0"/>
                <a:cs typeface="Gurmukhi MN" panose="02020600050405020304" pitchFamily="18" charset="0"/>
              </a:rPr>
              <a:t>PODOCITI, CAPILLARI GLOMERULARI </a:t>
            </a:r>
            <a:br>
              <a:rPr lang="it-IT" altLang="it-IT" sz="2400" b="1" dirty="0">
                <a:solidFill>
                  <a:schemeClr val="tx1"/>
                </a:solidFill>
                <a:latin typeface="Gurmukhi MN" panose="02020600050405020304" pitchFamily="18" charset="0"/>
                <a:cs typeface="Gurmukhi MN" panose="02020600050405020304" pitchFamily="18" charset="0"/>
              </a:rPr>
            </a:br>
            <a:r>
              <a:rPr lang="it-IT" altLang="it-IT" sz="2400" b="1" dirty="0">
                <a:solidFill>
                  <a:schemeClr val="tx1"/>
                </a:solidFill>
                <a:latin typeface="Gurmukhi MN" panose="02020600050405020304" pitchFamily="18" charset="0"/>
                <a:cs typeface="Gurmukhi MN" panose="02020600050405020304" pitchFamily="18" charset="0"/>
              </a:rPr>
              <a:t>e CELLULE del MESANGIO INTRAGLOMERULARE</a:t>
            </a:r>
          </a:p>
        </p:txBody>
      </p:sp>
      <p:pic>
        <p:nvPicPr>
          <p:cNvPr id="1536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52513"/>
            <a:ext cx="4343400" cy="3822700"/>
          </a:xfrm>
          <a:prstGeom prst="rect">
            <a:avLst/>
          </a:prstGeom>
          <a:noFill/>
          <a:ln>
            <a:noFill/>
          </a:ln>
          <a:effectLst/>
          <a:extLst>
            <a:ext uri="{909E8E84-426E-40DD-AFC4-6F175D3DCCD1}">
              <a14:hiddenFill xmlns:a14="http://schemas.microsoft.com/office/drawing/2010/main">
                <a:blipFill dpi="0" rotWithShape="0">
                  <a:blip/>
                  <a:srcRect t="2833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3"/>
          <p:cNvSpPr txBox="1">
            <a:spLocks noChangeArrowheads="1"/>
          </p:cNvSpPr>
          <p:nvPr/>
        </p:nvSpPr>
        <p:spPr bwMode="auto">
          <a:xfrm>
            <a:off x="4500563" y="9080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5364" name="Text Box 4"/>
          <p:cNvSpPr txBox="1">
            <a:spLocks noChangeArrowheads="1"/>
          </p:cNvSpPr>
          <p:nvPr/>
        </p:nvSpPr>
        <p:spPr bwMode="auto">
          <a:xfrm>
            <a:off x="4408488" y="1125538"/>
            <a:ext cx="4735512" cy="3603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900" b="1" dirty="0">
                <a:solidFill>
                  <a:schemeClr val="tx1"/>
                </a:solidFill>
                <a:latin typeface="Copperplate Gothic Bold" panose="020E0705020206020404" pitchFamily="34" charset="77"/>
              </a:rPr>
              <a:t>I CAPILLARI GLOMERULARI sono FENESTRATI e forniti di una spessa MEMBRANA BASALE</a:t>
            </a:r>
          </a:p>
          <a:p>
            <a:pPr>
              <a:buClrTx/>
              <a:buFontTx/>
              <a:buNone/>
            </a:pPr>
            <a:r>
              <a:rPr lang="it-IT" altLang="it-IT" sz="1900" b="1" dirty="0">
                <a:solidFill>
                  <a:schemeClr val="tx1"/>
                </a:solidFill>
                <a:latin typeface="Copperplate Gothic Bold" panose="020E0705020206020404" pitchFamily="34" charset="77"/>
              </a:rPr>
              <a:t>I PODOCITI sono forniti di prolungamenti citoplasmatici della loro porzione basale (Processi Primari), da cui si originano i PEDICELLI (Processi Secondari), che si rapportano con le Fenestrature, contribuendo alla MEMBRANA di ULTRAFILTRAZIONE </a:t>
            </a:r>
          </a:p>
        </p:txBody>
      </p:sp>
      <p:sp>
        <p:nvSpPr>
          <p:cNvPr id="15365" name="Text Box 5"/>
          <p:cNvSpPr txBox="1">
            <a:spLocks noChangeArrowheads="1"/>
          </p:cNvSpPr>
          <p:nvPr/>
        </p:nvSpPr>
        <p:spPr bwMode="auto">
          <a:xfrm>
            <a:off x="87313" y="4894358"/>
            <a:ext cx="9056687"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Le CELLULE DEL MESANGIO hanno proprietà CONTRATTILI, con cui possono regolare il FLUSSO nei Capillari. Inoltre, hanno proprietà FAGOCITARIE per molecole eventualmente “intrappolate” nella Membrana di Ultrafiltrazione.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0"/>
            <a:ext cx="8991600" cy="9683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RAPPORTO tra i CAPILLARI GLOMERULARI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ed i PODOCITI</a:t>
            </a:r>
          </a:p>
        </p:txBody>
      </p:sp>
      <p:pic>
        <p:nvPicPr>
          <p:cNvPr id="163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2600" t="1733" r="1166"/>
          <a:stretch>
            <a:fillRect/>
          </a:stretch>
        </p:blipFill>
        <p:spPr bwMode="auto">
          <a:xfrm>
            <a:off x="611188" y="1196975"/>
            <a:ext cx="7993062" cy="5661025"/>
          </a:xfrm>
          <a:prstGeom prst="rect">
            <a:avLst/>
          </a:prstGeom>
          <a:noFill/>
          <a:ln>
            <a:noFill/>
          </a:ln>
          <a:effectLst/>
          <a:extLst>
            <a:ext uri="{909E8E84-426E-40DD-AFC4-6F175D3DCCD1}">
              <a14:hiddenFill xmlns:a14="http://schemas.microsoft.com/office/drawing/2010/main">
                <a:blipFill dpi="0" rotWithShape="0">
                  <a:blip/>
                  <a:srcRect l="2600" t="1733" r="116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572000" y="228600"/>
            <a:ext cx="4572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CORPUSCOLI  RENALI</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21213" y="2205038"/>
            <a:ext cx="4522787" cy="465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549775" cy="4652963"/>
          </a:xfrm>
          <a:prstGeom prst="rect">
            <a:avLst/>
          </a:prstGeom>
          <a:noFill/>
          <a:ln>
            <a:noFill/>
          </a:ln>
          <a:effectLst/>
          <a:extLst>
            <a:ext uri="{909E8E84-426E-40DD-AFC4-6F175D3DCCD1}">
              <a14:hiddenFill xmlns:a14="http://schemas.microsoft.com/office/drawing/2010/main">
                <a:blipFill dpi="0" rotWithShape="0">
                  <a:blip/>
                  <a:srcRect t="2052"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08520" y="188913"/>
            <a:ext cx="925252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TUBULI DEL NEFRONE 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TUBULI COLLETTORI</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3444875" cy="4819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3"/>
          <p:cNvSpPr txBox="1">
            <a:spLocks noChangeArrowheads="1"/>
          </p:cNvSpPr>
          <p:nvPr/>
        </p:nvSpPr>
        <p:spPr bwMode="auto">
          <a:xfrm>
            <a:off x="3419475" y="981075"/>
            <a:ext cx="5724525" cy="5326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000" b="1" dirty="0">
                <a:solidFill>
                  <a:schemeClr val="tx1"/>
                </a:solidFill>
                <a:latin typeface="Chalkboard SE" panose="03050602040202020205" pitchFamily="66" charset="77"/>
              </a:rPr>
              <a:t>TUBULO PROSSIMALE: Epitelio Prismatico (Cubico o Cilindrico Basso) Monostratificato con Microvilli (ORLETTO A SPAZZOLA) e molti MITOCONDRI nella Porzione Basale, localizzati in estroflessioni citoplasmatiche (Epitelio Bacillare con Labirinto Basale)</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TUBULO DISTALE: Epitelio Prismatico (Cubico o Cilindrico Basso) Monostratificato con POCHI Microvilli e Labirinto Basale. </a:t>
            </a:r>
          </a:p>
          <a:p>
            <a:pPr>
              <a:buClrTx/>
              <a:buFontTx/>
              <a:buNone/>
            </a:pPr>
            <a:endParaRPr lang="it-IT" altLang="it-IT" sz="2000" b="1" dirty="0">
              <a:solidFill>
                <a:schemeClr val="tx1"/>
              </a:solidFill>
              <a:latin typeface="Chalkboard SE" panose="03050602040202020205" pitchFamily="66" charset="77"/>
            </a:endParaRPr>
          </a:p>
          <a:p>
            <a:pPr>
              <a:buClrTx/>
              <a:buFontTx/>
              <a:buNone/>
            </a:pPr>
            <a:r>
              <a:rPr lang="it-IT" altLang="it-IT" sz="2000" b="1" dirty="0">
                <a:solidFill>
                  <a:schemeClr val="tx1"/>
                </a:solidFill>
                <a:latin typeface="Chalkboard SE" panose="03050602040202020205" pitchFamily="66" charset="77"/>
              </a:rPr>
              <a:t>ANSA DI HENLE: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SPESSI DISCENDENTE e ASCENDENTE come Tubulo Distale</a:t>
            </a:r>
          </a:p>
          <a:p>
            <a:pPr marL="342900" indent="-342900">
              <a:buClr>
                <a:schemeClr val="tx1"/>
              </a:buClr>
              <a:buFont typeface="Wingdings" pitchFamily="2" charset="2"/>
              <a:buChar char="q"/>
            </a:pPr>
            <a:r>
              <a:rPr lang="it-IT" altLang="it-IT" sz="2000" b="1" dirty="0">
                <a:solidFill>
                  <a:schemeClr val="tx1"/>
                </a:solidFill>
                <a:latin typeface="Chalkboard SE" panose="03050602040202020205" pitchFamily="66" charset="77"/>
              </a:rPr>
              <a:t>TRATTI SOTTILI DISCENDENTE ed ASCENDENTE: Epitelio Pavimentoso Monostratificato </a:t>
            </a:r>
          </a:p>
        </p:txBody>
      </p:sp>
      <p:sp>
        <p:nvSpPr>
          <p:cNvPr id="18436" name="Text Box 4"/>
          <p:cNvSpPr txBox="1">
            <a:spLocks noChangeArrowheads="1"/>
          </p:cNvSpPr>
          <p:nvPr/>
        </p:nvSpPr>
        <p:spPr bwMode="auto">
          <a:xfrm>
            <a:off x="877011" y="6170389"/>
            <a:ext cx="7281458" cy="417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100" b="1" dirty="0">
                <a:solidFill>
                  <a:schemeClr val="tx1"/>
                </a:solidFill>
                <a:latin typeface="Comic Sans MS" panose="030F0902030302020204" pitchFamily="66" charset="0"/>
              </a:rPr>
              <a:t>TUBULI COLLETTORI: Epitelio Cubico Monostratificato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395288" y="0"/>
            <a:ext cx="8534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APPARATO  IUXTAGLOMERULARE</a:t>
            </a:r>
          </a:p>
        </p:txBody>
      </p:sp>
      <p:sp>
        <p:nvSpPr>
          <p:cNvPr id="19458" name="Rectangle 2"/>
          <p:cNvSpPr>
            <a:spLocks noGrp="1" noChangeArrowheads="1"/>
          </p:cNvSpPr>
          <p:nvPr>
            <p:ph type="body" idx="1"/>
          </p:nvPr>
        </p:nvSpPr>
        <p:spPr>
          <a:xfrm>
            <a:off x="92075" y="692696"/>
            <a:ext cx="5076825" cy="5724525"/>
          </a:xfrm>
          <a:ln/>
        </p:spPr>
        <p:txBody>
          <a:bodyPr/>
          <a:lstStyle/>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Dispositivo strutturale adibito a registrare la PRESSIONE SANGUIGNA di ULTRAFILTRAZIONE (Cellule </a:t>
            </a:r>
            <a:r>
              <a:rPr lang="it-IT" altLang="it-IT" sz="2000" b="1" dirty="0" err="1">
                <a:solidFill>
                  <a:schemeClr val="tx1"/>
                </a:solidFill>
                <a:latin typeface="Chalkboard SE" panose="03050602040202020205" pitchFamily="66" charset="77"/>
              </a:rPr>
              <a:t>Juxtaglomerulari</a:t>
            </a:r>
            <a:r>
              <a:rPr lang="it-IT" altLang="it-IT" sz="2000" b="1" dirty="0">
                <a:solidFill>
                  <a:schemeClr val="tx1"/>
                </a:solidFill>
                <a:latin typeface="Chalkboard SE" panose="03050602040202020205" pitchFamily="66" charset="77"/>
              </a:rPr>
              <a:t>) e la CONCENTRAZIONE di Na</a:t>
            </a:r>
            <a:r>
              <a:rPr lang="it-IT" altLang="it-IT" sz="2000" b="1" baseline="30000" dirty="0">
                <a:solidFill>
                  <a:schemeClr val="tx1"/>
                </a:solidFill>
                <a:latin typeface="Chalkboard SE" panose="03050602040202020205" pitchFamily="66" charset="77"/>
              </a:rPr>
              <a:t>+  </a:t>
            </a:r>
            <a:r>
              <a:rPr lang="it-IT" altLang="it-IT" sz="2000" b="1" dirty="0">
                <a:solidFill>
                  <a:schemeClr val="tx1"/>
                </a:solidFill>
                <a:latin typeface="Chalkboard SE" panose="03050602040202020205" pitchFamily="66" charset="77"/>
              </a:rPr>
              <a:t>nell’ URINA DEFINITIVA (Macula Densa)</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Consta di:</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MACULA DENSA nell’ ambito del TUBULO DISTALE</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JUXTAGLOMERULARI che fanno parte dell’ Arteriola Afferente (prevalentemente) ed Efferente. Secernono RENINA che attiva l’ ANGIOTENSINOGENO plasmatico</a:t>
            </a:r>
          </a:p>
          <a:p>
            <a:pPr marL="0" indent="0">
              <a:spcBef>
                <a:spcPts val="475"/>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000" b="1" dirty="0">
                <a:solidFill>
                  <a:schemeClr val="tx1"/>
                </a:solidFill>
                <a:latin typeface="Chalkboard SE" panose="03050602040202020205" pitchFamily="66" charset="77"/>
              </a:rPr>
              <a:t>CELLULE del MESANGIO EXTRAGLOMERULARE (CELLULE ILARI): trasmettono “informazioni” tra Macula Densa e Cellule </a:t>
            </a:r>
            <a:r>
              <a:rPr lang="it-IT" altLang="it-IT" sz="2000" b="1" dirty="0" err="1">
                <a:solidFill>
                  <a:schemeClr val="tx1"/>
                </a:solidFill>
                <a:latin typeface="Chalkboard SE" panose="03050602040202020205" pitchFamily="66" charset="77"/>
              </a:rPr>
              <a:t>Juxtaglomerulari</a:t>
            </a:r>
            <a:endParaRPr lang="it-IT" altLang="it-IT" sz="2000" b="1" dirty="0">
              <a:solidFill>
                <a:schemeClr val="tx1"/>
              </a:solidFill>
              <a:latin typeface="Chalkboard SE" panose="03050602040202020205" pitchFamily="66" charset="77"/>
            </a:endParaRPr>
          </a:p>
          <a:p>
            <a:pPr marL="338138" indent="-333375">
              <a:spcBef>
                <a:spcPts val="475"/>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900" dirty="0">
              <a:latin typeface="Arial" panose="020B0604020202020204" pitchFamily="34" charset="0"/>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8900" y="1484313"/>
            <a:ext cx="3975100" cy="450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179512" y="2636912"/>
            <a:ext cx="8784976" cy="1138238"/>
          </a:xfrm>
        </p:spPr>
        <p:txBody>
          <a:bodyPr/>
          <a:lstStyle/>
          <a:p>
            <a:r>
              <a:rPr lang="it-IT" b="1" dirty="0">
                <a:solidFill>
                  <a:schemeClr val="tx1"/>
                </a:solidFill>
                <a:latin typeface="Gurmukhi MN" panose="02020600050405020304" pitchFamily="18" charset="0"/>
                <a:cs typeface="Gurmukhi MN" panose="02020600050405020304" pitchFamily="18" charset="0"/>
              </a:rPr>
              <a:t>VIE  URINARIE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Urinifero</a:t>
            </a:r>
          </a:p>
        </p:txBody>
      </p:sp>
    </p:spTree>
    <p:extLst>
      <p:ext uri="{BB962C8B-B14F-4D97-AF65-F5344CB8AC3E}">
        <p14:creationId xmlns:p14="http://schemas.microsoft.com/office/powerpoint/2010/main" val="2510136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0" y="-376239"/>
            <a:ext cx="9144000" cy="1257301"/>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SISTEMA dei CALICI e PELVI RENALE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(complesso “ CALICO-PIELICO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57338"/>
            <a:ext cx="43561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68800" y="1557338"/>
            <a:ext cx="4672013"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Text Box 5"/>
          <p:cNvSpPr txBox="1">
            <a:spLocks noChangeArrowheads="1"/>
          </p:cNvSpPr>
          <p:nvPr/>
        </p:nvSpPr>
        <p:spPr bwMode="auto">
          <a:xfrm>
            <a:off x="6084888" y="1557338"/>
            <a:ext cx="165735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MINORI</a:t>
            </a:r>
          </a:p>
        </p:txBody>
      </p:sp>
      <p:sp>
        <p:nvSpPr>
          <p:cNvPr id="20486" name="Text Box 6"/>
          <p:cNvSpPr txBox="1">
            <a:spLocks noChangeArrowheads="1"/>
          </p:cNvSpPr>
          <p:nvPr/>
        </p:nvSpPr>
        <p:spPr bwMode="auto">
          <a:xfrm>
            <a:off x="5076825" y="4941888"/>
            <a:ext cx="194468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3300"/>
                </a:solidFill>
                <a:latin typeface="Arial Black" panose="020B0A04020102020204" pitchFamily="34" charset="0"/>
              </a:rPr>
              <a:t>CALICI MAGGIORI</a:t>
            </a:r>
          </a:p>
        </p:txBody>
      </p:sp>
      <p:sp>
        <p:nvSpPr>
          <p:cNvPr id="20487" name="Text Box 7"/>
          <p:cNvSpPr txBox="1">
            <a:spLocks noChangeArrowheads="1"/>
          </p:cNvSpPr>
          <p:nvPr/>
        </p:nvSpPr>
        <p:spPr bwMode="auto">
          <a:xfrm>
            <a:off x="4498975" y="1779588"/>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b="1">
                <a:solidFill>
                  <a:srgbClr val="003300"/>
                </a:solidFill>
                <a:latin typeface="Arial Black" panose="020B0A04020102020204" pitchFamily="34" charset="0"/>
              </a:rPr>
              <a:t>PELVI</a:t>
            </a:r>
          </a:p>
        </p:txBody>
      </p:sp>
      <p:sp>
        <p:nvSpPr>
          <p:cNvPr id="20488" name="Text Box 8"/>
          <p:cNvSpPr txBox="1">
            <a:spLocks noChangeArrowheads="1"/>
          </p:cNvSpPr>
          <p:nvPr/>
        </p:nvSpPr>
        <p:spPr bwMode="auto">
          <a:xfrm>
            <a:off x="6734175" y="2276475"/>
            <a:ext cx="9286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00"/>
                </a:solidFill>
                <a:latin typeface="Arial Black" panose="020B0A04020102020204" pitchFamily="34" charset="0"/>
              </a:rPr>
              <a:t>PELVI</a:t>
            </a:r>
          </a:p>
        </p:txBody>
      </p:sp>
      <p:sp>
        <p:nvSpPr>
          <p:cNvPr id="20489" name="Line 9"/>
          <p:cNvSpPr>
            <a:spLocks noChangeShapeType="1"/>
          </p:cNvSpPr>
          <p:nvPr/>
        </p:nvSpPr>
        <p:spPr bwMode="auto">
          <a:xfrm flipH="1" flipV="1">
            <a:off x="5500688" y="3421063"/>
            <a:ext cx="735012" cy="1600200"/>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0" name="Line 10"/>
          <p:cNvSpPr>
            <a:spLocks noChangeShapeType="1"/>
          </p:cNvSpPr>
          <p:nvPr/>
        </p:nvSpPr>
        <p:spPr bwMode="auto">
          <a:xfrm flipV="1">
            <a:off x="6300788" y="3349625"/>
            <a:ext cx="1727200" cy="1671638"/>
          </a:xfrm>
          <a:prstGeom prst="line">
            <a:avLst/>
          </a:prstGeom>
          <a:noFill/>
          <a:ln w="38160" cap="flat">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1" name="Line 11"/>
          <p:cNvSpPr>
            <a:spLocks noChangeShapeType="1"/>
          </p:cNvSpPr>
          <p:nvPr/>
        </p:nvSpPr>
        <p:spPr bwMode="auto">
          <a:xfrm flipH="1">
            <a:off x="6148388" y="1844675"/>
            <a:ext cx="376237" cy="1368425"/>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2" name="Line 12"/>
          <p:cNvSpPr>
            <a:spLocks noChangeShapeType="1"/>
          </p:cNvSpPr>
          <p:nvPr/>
        </p:nvSpPr>
        <p:spPr bwMode="auto">
          <a:xfrm>
            <a:off x="6877050" y="1844675"/>
            <a:ext cx="1439863" cy="360363"/>
          </a:xfrm>
          <a:prstGeom prst="line">
            <a:avLst/>
          </a:prstGeom>
          <a:noFill/>
          <a:ln w="28440" cap="flat">
            <a:solidFill>
              <a:srgbClr val="00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3" name="Line 13"/>
          <p:cNvSpPr>
            <a:spLocks noChangeShapeType="1"/>
          </p:cNvSpPr>
          <p:nvPr/>
        </p:nvSpPr>
        <p:spPr bwMode="auto">
          <a:xfrm>
            <a:off x="4859338" y="2060575"/>
            <a:ext cx="144462" cy="1512888"/>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0494" name="Line 14"/>
          <p:cNvSpPr>
            <a:spLocks noChangeShapeType="1"/>
          </p:cNvSpPr>
          <p:nvPr/>
        </p:nvSpPr>
        <p:spPr bwMode="auto">
          <a:xfrm>
            <a:off x="7164388" y="2565400"/>
            <a:ext cx="360362" cy="863600"/>
          </a:xfrm>
          <a:prstGeom prst="line">
            <a:avLst/>
          </a:prstGeom>
          <a:noFill/>
          <a:ln w="76320" cap="flat">
            <a:solidFill>
              <a:srgbClr val="00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35CBF7B-CD39-B547-8874-D284D96C450A}"/>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4" name="Segnaposto contenuto 3">
            <a:extLst>
              <a:ext uri="{FF2B5EF4-FFF2-40B4-BE49-F238E27FC236}">
                <a16:creationId xmlns:a16="http://schemas.microsoft.com/office/drawing/2014/main" id="{D6C0E952-3095-124F-8570-E91F3EB5ED18}"/>
              </a:ext>
            </a:extLst>
          </p:cNvPr>
          <p:cNvSpPr>
            <a:spLocks noGrp="1"/>
          </p:cNvSpPr>
          <p:nvPr>
            <p:ph idx="1"/>
          </p:nvPr>
        </p:nvSpPr>
        <p:spPr>
          <a:xfrm>
            <a:off x="467544" y="1138238"/>
            <a:ext cx="8424936" cy="5805264"/>
          </a:xfrm>
        </p:spPr>
        <p:txBody>
          <a:bodyPr/>
          <a:lstStyle/>
          <a:p>
            <a:r>
              <a:rPr lang="it-IT" sz="2600" dirty="0">
                <a:solidFill>
                  <a:schemeClr val="tx1"/>
                </a:solidFill>
                <a:latin typeface="Copperplate Gothic Bold" panose="020E0705020206020404" pitchFamily="34" charset="77"/>
              </a:rPr>
              <a:t>Si trova nel Seno Renale ed è costituito dai CALICI MINORI, che »abbracciano» l’ Apice delle Piramidi Midollari, in quella che viene definita la Papilla, a livello della quale si aprono i DOTTI COLLETTORI che scaricano l’ Urina Definitiva</a:t>
            </a:r>
          </a:p>
          <a:p>
            <a:r>
              <a:rPr lang="it-IT" sz="2600" dirty="0">
                <a:solidFill>
                  <a:schemeClr val="tx1"/>
                </a:solidFill>
                <a:latin typeface="Copperplate Gothic Bold" panose="020E0705020206020404" pitchFamily="34" charset="77"/>
              </a:rPr>
              <a:t>I CALICI MINORI convergono in 3 – 4 CALICI MAGGIORI. A loro fa seguito la PELVI (o Bacinetto) RENALE, che si posiziona a livello dell’ Ilo, costituendo il primo tratto dell’ Uretere.</a:t>
            </a:r>
          </a:p>
        </p:txBody>
      </p:sp>
    </p:spTree>
    <p:extLst>
      <p:ext uri="{BB962C8B-B14F-4D97-AF65-F5344CB8AC3E}">
        <p14:creationId xmlns:p14="http://schemas.microsoft.com/office/powerpoint/2010/main" val="579123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250825" y="10127"/>
            <a:ext cx="8893175" cy="8265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COMPLESSO “CALICO-PIELICO”</a:t>
            </a:r>
          </a:p>
        </p:txBody>
      </p:sp>
      <p:sp>
        <p:nvSpPr>
          <p:cNvPr id="21506" name="Rectangle 2"/>
          <p:cNvSpPr>
            <a:spLocks noGrp="1" noChangeArrowheads="1"/>
          </p:cNvSpPr>
          <p:nvPr>
            <p:ph type="body" idx="1"/>
          </p:nvPr>
        </p:nvSpPr>
        <p:spPr>
          <a:xfrm>
            <a:off x="107504" y="1196752"/>
            <a:ext cx="9036495" cy="5661248"/>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Il Lume delle formazioni costituenti il Complesso </a:t>
            </a:r>
            <a:r>
              <a:rPr lang="it-IT" altLang="it-IT" sz="2800" b="1" dirty="0" err="1">
                <a:solidFill>
                  <a:schemeClr val="tx1"/>
                </a:solidFill>
                <a:latin typeface="Chalkboard SE" panose="03050602040202020205" pitchFamily="66" charset="77"/>
              </a:rPr>
              <a:t>Calico</a:t>
            </a:r>
            <a:r>
              <a:rPr lang="it-IT" altLang="it-IT" sz="2800" b="1" dirty="0">
                <a:solidFill>
                  <a:schemeClr val="tx1"/>
                </a:solidFill>
                <a:latin typeface="Chalkboard SE" panose="03050602040202020205" pitchFamily="66" charset="77"/>
              </a:rPr>
              <a:t>-Pielico è rivestito da una Tonaca Mucosa con EPITELIO di TRANSIZIONE, definito anche come Epitelio Polimorfo (o Plastico), in quanto può modificare sia la sua disposizione in strati, sia l’ altezza delle cellule, sulla base del grado di riempimento della struttura interessata.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SE" panose="03050602040202020205" pitchFamily="66" charset="77"/>
              </a:rPr>
              <a:t>È presente pure una TONACA MUSCOLARE, la cui Muscolatura Liscia va a formare una sorta di Sfintere a livello della Papilla della Piramide Renale, nel punto di incontro con il Calice Minore.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254774-DA0E-5848-BF48-71CCDD77A5A4}"/>
              </a:ext>
            </a:extLst>
          </p:cNvPr>
          <p:cNvSpPr>
            <a:spLocks noGrp="1"/>
          </p:cNvSpPr>
          <p:nvPr>
            <p:ph type="title"/>
          </p:nvPr>
        </p:nvSpPr>
        <p:spPr>
          <a:xfrm>
            <a:off x="611560" y="2636912"/>
            <a:ext cx="7767638" cy="1138238"/>
          </a:xfrm>
        </p:spPr>
        <p:txBody>
          <a:bodyPr/>
          <a:lstStyle/>
          <a:p>
            <a:r>
              <a:rPr lang="it-IT" b="1" dirty="0" err="1">
                <a:solidFill>
                  <a:schemeClr val="tx1"/>
                </a:solidFill>
                <a:latin typeface="Gurmukhi MN" panose="02020600050405020304" pitchFamily="18" charset="0"/>
                <a:cs typeface="Gurmukhi MN" panose="02020600050405020304" pitchFamily="18" charset="0"/>
              </a:rPr>
              <a:t>R</a:t>
            </a:r>
            <a:r>
              <a:rPr lang="it-IT" b="1" dirty="0">
                <a:solidFill>
                  <a:schemeClr val="tx1"/>
                </a:solidFill>
                <a:latin typeface="Gurmukhi MN" panose="02020600050405020304" pitchFamily="18" charset="0"/>
                <a:cs typeface="Gurmukhi MN" panose="02020600050405020304" pitchFamily="18" charset="0"/>
              </a:rPr>
              <a:t>  E  </a:t>
            </a:r>
            <a:r>
              <a:rPr lang="it-IT" b="1" dirty="0" err="1">
                <a:solidFill>
                  <a:schemeClr val="tx1"/>
                </a:solidFill>
                <a:latin typeface="Gurmukhi MN" panose="02020600050405020304" pitchFamily="18" charset="0"/>
                <a:cs typeface="Gurmukhi MN" panose="02020600050405020304" pitchFamily="18" charset="0"/>
              </a:rPr>
              <a:t>N</a:t>
            </a:r>
            <a:r>
              <a:rPr lang="it-IT" b="1" dirty="0">
                <a:solidFill>
                  <a:schemeClr val="tx1"/>
                </a:solidFill>
                <a:latin typeface="Gurmukhi MN" panose="02020600050405020304" pitchFamily="18" charset="0"/>
                <a:cs typeface="Gurmukhi MN" panose="02020600050405020304" pitchFamily="18" charset="0"/>
              </a:rPr>
              <a:t>  E</a:t>
            </a:r>
            <a:br>
              <a:rPr lang="it-IT" b="1" dirty="0">
                <a:solidFill>
                  <a:schemeClr val="tx1"/>
                </a:solidFill>
                <a:latin typeface="Gurmukhi MN" panose="02020600050405020304" pitchFamily="18" charset="0"/>
                <a:cs typeface="Gurmukhi MN" panose="02020600050405020304" pitchFamily="18" charset="0"/>
              </a:rPr>
            </a:br>
            <a:r>
              <a:rPr lang="it-IT" b="1" dirty="0">
                <a:solidFill>
                  <a:schemeClr val="tx1"/>
                </a:solidFill>
                <a:latin typeface="Gurmukhi MN" panose="02020600050405020304" pitchFamily="18" charset="0"/>
                <a:cs typeface="Gurmukhi MN" panose="02020600050405020304" pitchFamily="18" charset="0"/>
              </a:rPr>
              <a:t>Sistema Uropoietico</a:t>
            </a:r>
          </a:p>
        </p:txBody>
      </p:sp>
    </p:spTree>
    <p:extLst>
      <p:ext uri="{BB962C8B-B14F-4D97-AF65-F5344CB8AC3E}">
        <p14:creationId xmlns:p14="http://schemas.microsoft.com/office/powerpoint/2010/main" val="2894893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1">
            <a:extLst>
              <a:ext uri="{FF2B5EF4-FFF2-40B4-BE49-F238E27FC236}">
                <a16:creationId xmlns:a16="http://schemas.microsoft.com/office/drawing/2014/main" id="{C9160088-571F-B14F-88ED-039E83011B4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99792" y="148934"/>
            <a:ext cx="4320480" cy="670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D79B9CC8-A136-384D-A227-488AC564A075}"/>
              </a:ext>
            </a:extLst>
          </p:cNvPr>
          <p:cNvSpPr/>
          <p:nvPr/>
        </p:nvSpPr>
        <p:spPr>
          <a:xfrm>
            <a:off x="323528" y="1700808"/>
            <a:ext cx="2045753" cy="584775"/>
          </a:xfrm>
          <a:prstGeom prst="rect">
            <a:avLst/>
          </a:prstGeom>
        </p:spPr>
        <p:txBody>
          <a:bodyPr wrap="none">
            <a:spAutoFit/>
          </a:bodyPr>
          <a:lstStyle/>
          <a:p>
            <a:r>
              <a:rPr lang="it-IT" altLang="it-IT" sz="3200" b="1" dirty="0">
                <a:solidFill>
                  <a:schemeClr val="tx1"/>
                </a:solidFill>
                <a:latin typeface="Gurmukhi MN" panose="02020600050405020304" pitchFamily="18" charset="0"/>
                <a:cs typeface="Gurmukhi MN" panose="02020600050405020304" pitchFamily="18" charset="0"/>
              </a:rPr>
              <a:t>URETERE</a:t>
            </a:r>
            <a:endParaRPr lang="it-IT" sz="3200" dirty="0"/>
          </a:p>
        </p:txBody>
      </p:sp>
    </p:spTree>
    <p:extLst>
      <p:ext uri="{BB962C8B-B14F-4D97-AF65-F5344CB8AC3E}">
        <p14:creationId xmlns:p14="http://schemas.microsoft.com/office/powerpoint/2010/main" val="1889558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30732"/>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LOCALIZZAZIONE TOPOGRAFICA</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2040" y="1196752"/>
            <a:ext cx="3525838"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482D6CF-7B79-194B-B192-16C027AD90D9}"/>
              </a:ext>
            </a:extLst>
          </p:cNvPr>
          <p:cNvPicPr>
            <a:picLocks noChangeAspect="1" noChangeArrowheads="1"/>
          </p:cNvPicPr>
          <p:nvPr/>
        </p:nvPicPr>
        <p:blipFill>
          <a:blip r:embed="rId4" cstate="screen">
            <a:lum bright="-18000" contrast="24000"/>
            <a:extLst>
              <a:ext uri="{28A0092B-C50C-407E-A947-70E740481C1C}">
                <a14:useLocalDpi xmlns:a14="http://schemas.microsoft.com/office/drawing/2010/main"/>
              </a:ext>
            </a:extLst>
          </a:blip>
          <a:srcRect/>
          <a:stretch>
            <a:fillRect/>
          </a:stretch>
        </p:blipFill>
        <p:spPr bwMode="auto">
          <a:xfrm>
            <a:off x="-324544" y="1066800"/>
            <a:ext cx="6019800" cy="5472112"/>
          </a:xfrm>
          <a:prstGeom prst="rect">
            <a:avLst/>
          </a:prstGeom>
          <a:noFill/>
          <a:ln>
            <a:noFill/>
          </a:ln>
          <a:effectLst/>
          <a:extLst>
            <a:ext uri="{909E8E84-426E-40DD-AFC4-6F175D3DCCD1}">
              <a14:hiddenFill xmlns:a14="http://schemas.microsoft.com/office/drawing/2010/main">
                <a:blipFill dpi="0" rotWithShape="0">
                  <a:blip>
                    <a:lum bright="-18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68560" y="0"/>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URETERE</a:t>
            </a:r>
          </a:p>
        </p:txBody>
      </p:sp>
      <p:sp>
        <p:nvSpPr>
          <p:cNvPr id="22530" name="Rectangle 2"/>
          <p:cNvSpPr>
            <a:spLocks noGrp="1" noChangeArrowheads="1"/>
          </p:cNvSpPr>
          <p:nvPr>
            <p:ph type="body" idx="1"/>
          </p:nvPr>
        </p:nvSpPr>
        <p:spPr>
          <a:xfrm>
            <a:off x="539552" y="1143000"/>
            <a:ext cx="8064896" cy="5715000"/>
          </a:xfrm>
          <a:ln/>
        </p:spPr>
        <p:txBody>
          <a:bodyPr/>
          <a:lstStyle/>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Organi cavi, pari che collega la PELVI del Complesso </a:t>
            </a:r>
            <a:r>
              <a:rPr lang="it-IT" altLang="it-IT" sz="2800" dirty="0" err="1">
                <a:solidFill>
                  <a:schemeClr val="tx1"/>
                </a:solidFill>
                <a:latin typeface="Copperplate Gothic Bold" panose="020E0705020206020404" pitchFamily="34" charset="77"/>
              </a:rPr>
              <a:t>Calico</a:t>
            </a:r>
            <a:r>
              <a:rPr lang="it-IT" altLang="it-IT" sz="2800" dirty="0">
                <a:solidFill>
                  <a:schemeClr val="tx1"/>
                </a:solidFill>
                <a:latin typeface="Copperplate Gothic Bold" panose="020E0705020206020404" pitchFamily="34" charset="77"/>
              </a:rPr>
              <a:t>-Pielico con la Vescica Urinaria.</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localizza nello Spazio Retroperitoneale poggiando sulla parete addominale posteriore.</a:t>
            </a:r>
          </a:p>
          <a:p>
            <a:pPr marL="341313" indent="-334963">
              <a:spcBef>
                <a:spcPts val="700"/>
              </a:spcBef>
              <a:buClrTx/>
              <a:buSzPct val="45000"/>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Si distinguono le seguenti porzioni </a:t>
            </a:r>
            <a:r>
              <a:rPr lang="it-IT" altLang="it-IT" sz="2800" dirty="0" err="1">
                <a:solidFill>
                  <a:schemeClr val="tx1"/>
                </a:solidFill>
                <a:latin typeface="Copperplate Gothic Bold" panose="020E0705020206020404" pitchFamily="34" charset="77"/>
              </a:rPr>
              <a:t>anatomo</a:t>
            </a:r>
            <a:r>
              <a:rPr lang="it-IT" altLang="it-IT" sz="2800" dirty="0">
                <a:solidFill>
                  <a:schemeClr val="tx1"/>
                </a:solidFill>
                <a:latin typeface="Copperplate Gothic Bold" panose="020E0705020206020404" pitchFamily="34" charset="77"/>
              </a:rPr>
              <a:t>-topografiche: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ADDOMINALE</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PELVICA</a:t>
            </a:r>
          </a:p>
          <a:p>
            <a:pPr marL="463550" indent="-457200">
              <a:spcBef>
                <a:spcPts val="700"/>
              </a:spcBef>
              <a:buClrTx/>
              <a:buSzPct val="45000"/>
              <a:buFontTx/>
              <a:buChar cha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INTRAMURALE VESCICALE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C83597-9E55-014B-ADAF-E4ECB0CF4853}"/>
              </a:ext>
            </a:extLst>
          </p:cNvPr>
          <p:cNvSpPr>
            <a:spLocks noGrp="1"/>
          </p:cNvSpPr>
          <p:nvPr>
            <p:ph type="title"/>
          </p:nvPr>
        </p:nvSpPr>
        <p:spPr>
          <a:xfrm>
            <a:off x="-9311" y="-17140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URETERE: RAPPORTI PRINCIPALI</a:t>
            </a:r>
          </a:p>
        </p:txBody>
      </p:sp>
      <p:sp>
        <p:nvSpPr>
          <p:cNvPr id="3" name="Segnaposto contenuto 2">
            <a:extLst>
              <a:ext uri="{FF2B5EF4-FFF2-40B4-BE49-F238E27FC236}">
                <a16:creationId xmlns:a16="http://schemas.microsoft.com/office/drawing/2014/main" id="{9FBD62A3-4383-1249-BC1B-5EED7F2A8285}"/>
              </a:ext>
            </a:extLst>
          </p:cNvPr>
          <p:cNvSpPr>
            <a:spLocks noGrp="1"/>
          </p:cNvSpPr>
          <p:nvPr>
            <p:ph idx="1"/>
          </p:nvPr>
        </p:nvSpPr>
        <p:spPr>
          <a:xfrm>
            <a:off x="530241" y="836712"/>
            <a:ext cx="8064896" cy="5661248"/>
          </a:xfrm>
        </p:spPr>
        <p:txBody>
          <a:bodyPr/>
          <a:lstStyle/>
          <a:p>
            <a:r>
              <a:rPr lang="it-IT" sz="2600" dirty="0">
                <a:solidFill>
                  <a:schemeClr val="tx1"/>
                </a:solidFill>
                <a:latin typeface="Chalkboard SE" panose="03050602040202020205" pitchFamily="66" charset="77"/>
              </a:rPr>
              <a:t>Nella Porzione ADDOMINALE:</a:t>
            </a:r>
          </a:p>
          <a:p>
            <a:r>
              <a:rPr lang="it-IT" sz="2600" dirty="0">
                <a:solidFill>
                  <a:schemeClr val="tx1"/>
                </a:solidFill>
                <a:latin typeface="Chalkboard SE" panose="03050602040202020205" pitchFamily="66" charset="77"/>
              </a:rPr>
              <a:t>ANTERIORMENTE: tramite il Peritoneo con le ANSE dell’ Intestino Tenue Mesenteriale (a DESTRA anche col Duodeno), con i VASI GONADICI.</a:t>
            </a:r>
          </a:p>
          <a:p>
            <a:r>
              <a:rPr lang="it-IT" sz="2600" dirty="0">
                <a:solidFill>
                  <a:schemeClr val="tx1"/>
                </a:solidFill>
                <a:latin typeface="Chalkboard SE" panose="03050602040202020205" pitchFamily="66" charset="77"/>
              </a:rPr>
              <a:t>POSTERIORMENTE l’ Uretere si rapporta con il Muscolo Grande Psoas della Parete Addominale Posteriore.</a:t>
            </a:r>
          </a:p>
          <a:p>
            <a:endParaRPr lang="it-IT" sz="2600" dirty="0">
              <a:solidFill>
                <a:schemeClr val="tx1"/>
              </a:solidFill>
              <a:latin typeface="Chalkboard SE" panose="03050602040202020205" pitchFamily="66" charset="77"/>
            </a:endParaRPr>
          </a:p>
          <a:p>
            <a:r>
              <a:rPr lang="it-IT" sz="2600" dirty="0">
                <a:solidFill>
                  <a:schemeClr val="tx1"/>
                </a:solidFill>
                <a:latin typeface="Chalkboard SE" panose="03050602040202020205" pitchFamily="66" charset="77"/>
              </a:rPr>
              <a:t>Nella Porzione PELVICA:</a:t>
            </a:r>
          </a:p>
          <a:p>
            <a:r>
              <a:rPr lang="it-IT" sz="2600" dirty="0">
                <a:solidFill>
                  <a:schemeClr val="tx1"/>
                </a:solidFill>
                <a:latin typeface="Chalkboard SE" panose="03050602040202020205" pitchFamily="66" charset="77"/>
              </a:rPr>
              <a:t>Nel MASCHIO è «scavalcato» dal Dotto Deferente</a:t>
            </a:r>
          </a:p>
          <a:p>
            <a:r>
              <a:rPr lang="it-IT" sz="2600" dirty="0">
                <a:solidFill>
                  <a:schemeClr val="tx1"/>
                </a:solidFill>
                <a:latin typeface="Chalkboard SE" panose="03050602040202020205" pitchFamily="66" charset="77"/>
              </a:rPr>
              <a:t>Nella FEMMINA contribuisce a delimitare la Fossa Ovarica e si rapporta con l’ Arteria Uterina</a:t>
            </a: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406050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685007" y="0"/>
            <a:ext cx="7770812" cy="9493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FEMMINA: VISCERI PELVICI</a:t>
            </a:r>
          </a:p>
        </p:txBody>
      </p:sp>
      <p:pic>
        <p:nvPicPr>
          <p:cNvPr id="28674"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0" y="1557338"/>
            <a:ext cx="4570413"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75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3"/>
          <p:cNvPicPr>
            <a:picLocks noChangeAspect="1" noChangeArrowheads="1"/>
          </p:cNvPicPr>
          <p:nvPr/>
        </p:nvPicPr>
        <p:blipFill>
          <a:blip r:embed="rId4" cstate="screen">
            <a:lum bright="-18000" contrast="6000"/>
            <a:extLst>
              <a:ext uri="{28A0092B-C50C-407E-A947-70E740481C1C}">
                <a14:useLocalDpi xmlns:a14="http://schemas.microsoft.com/office/drawing/2010/main"/>
              </a:ext>
            </a:extLst>
          </a:blip>
          <a:srcRect/>
          <a:stretch>
            <a:fillRect/>
          </a:stretch>
        </p:blipFill>
        <p:spPr bwMode="auto">
          <a:xfrm>
            <a:off x="4645025" y="1412875"/>
            <a:ext cx="4498975" cy="5445125"/>
          </a:xfrm>
          <a:prstGeom prst="rect">
            <a:avLst/>
          </a:prstGeom>
          <a:noFill/>
          <a:ln>
            <a:noFill/>
          </a:ln>
          <a:effectLst/>
          <a:extLst>
            <a:ext uri="{909E8E84-426E-40DD-AFC4-6F175D3DCCD1}">
              <a14:hiddenFill xmlns:a14="http://schemas.microsoft.com/office/drawing/2010/main">
                <a:blipFill dpi="0" rotWithShape="0">
                  <a:blip>
                    <a:lum bright="-18000" contrast="6000"/>
                  </a:blip>
                  <a:srcRect t="73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748506" y="188640"/>
            <a:ext cx="7770813" cy="8048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MASCHIO: VISCERI PELVICI</a:t>
            </a:r>
          </a:p>
        </p:txBody>
      </p:sp>
      <p:pic>
        <p:nvPicPr>
          <p:cNvPr id="29698" name="Picture 2"/>
          <p:cNvPicPr>
            <a:picLocks noChangeAspect="1" noChangeArrowheads="1"/>
          </p:cNvPicPr>
          <p:nvPr/>
        </p:nvPicPr>
        <p:blipFill>
          <a:blip r:embed="rId3" cstate="screen">
            <a:lum bright="-18000" contrast="12000"/>
            <a:extLst>
              <a:ext uri="{28A0092B-C50C-407E-A947-70E740481C1C}">
                <a14:useLocalDpi xmlns:a14="http://schemas.microsoft.com/office/drawing/2010/main"/>
              </a:ext>
            </a:extLst>
          </a:blip>
          <a:srcRect/>
          <a:stretch>
            <a:fillRect/>
          </a:stretch>
        </p:blipFill>
        <p:spPr bwMode="auto">
          <a:xfrm>
            <a:off x="122238" y="1484313"/>
            <a:ext cx="4511675" cy="5373687"/>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9" name="Picture 3"/>
          <p:cNvPicPr>
            <a:picLocks noChangeAspect="1" noChangeArrowheads="1"/>
          </p:cNvPicPr>
          <p:nvPr/>
        </p:nvPicPr>
        <p:blipFill>
          <a:blip r:embed="rId4" cstate="screen">
            <a:lum bright="-18000" contrast="12000"/>
            <a:extLst>
              <a:ext uri="{28A0092B-C50C-407E-A947-70E740481C1C}">
                <a14:useLocalDpi xmlns:a14="http://schemas.microsoft.com/office/drawing/2010/main"/>
              </a:ext>
            </a:extLst>
          </a:blip>
          <a:srcRect/>
          <a:stretch>
            <a:fillRect/>
          </a:stretch>
        </p:blipFill>
        <p:spPr bwMode="auto">
          <a:xfrm>
            <a:off x="4794250" y="1557338"/>
            <a:ext cx="4349750" cy="5300662"/>
          </a:xfrm>
          <a:prstGeom prst="rect">
            <a:avLst/>
          </a:prstGeom>
          <a:noFill/>
          <a:ln>
            <a:noFill/>
          </a:ln>
          <a:effectLst/>
          <a:extLst>
            <a:ext uri="{909E8E84-426E-40DD-AFC4-6F175D3DCCD1}">
              <a14:hiddenFill xmlns:a14="http://schemas.microsoft.com/office/drawing/2010/main">
                <a:blipFill dpi="0" rotWithShape="0">
                  <a:blip>
                    <a:lum bright="-18000" contrast="12000"/>
                  </a:blip>
                  <a:srcRect t="676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CHEMA STRUTTURALE  DELL’ URETERE"/>
          <p:cNvSpPr txBox="1">
            <a:spLocks noGrp="1"/>
          </p:cNvSpPr>
          <p:nvPr>
            <p:ph type="ctrTitle"/>
          </p:nvPr>
        </p:nvSpPr>
        <p:spPr>
          <a:xfrm>
            <a:off x="133244" y="32031"/>
            <a:ext cx="8884096" cy="660665"/>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STRUTTURA</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DELL’ </a:t>
            </a:r>
            <a:r>
              <a:rPr lang="it-IT" sz="3200" b="1" dirty="0">
                <a:solidFill>
                  <a:schemeClr val="tx1"/>
                </a:solidFill>
                <a:latin typeface="Gurmukhi MN" panose="02020600050405020304" pitchFamily="18" charset="0"/>
                <a:cs typeface="Gurmukhi MN" panose="02020600050405020304" pitchFamily="18" charset="0"/>
              </a:rPr>
              <a:t> </a:t>
            </a:r>
            <a:r>
              <a:rPr sz="3200" b="1" dirty="0">
                <a:solidFill>
                  <a:schemeClr val="tx1"/>
                </a:solidFill>
                <a:latin typeface="Gurmukhi MN" panose="02020600050405020304" pitchFamily="18" charset="0"/>
                <a:cs typeface="Gurmukhi MN" panose="02020600050405020304" pitchFamily="18" charset="0"/>
              </a:rPr>
              <a:t>URETERE</a:t>
            </a:r>
          </a:p>
        </p:txBody>
      </p:sp>
      <p:pic>
        <p:nvPicPr>
          <p:cNvPr id="118" name="image.jpeg" descr="image.jpe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3244" y="692697"/>
            <a:ext cx="1184674" cy="2376264"/>
          </a:xfrm>
          <a:prstGeom prst="rect">
            <a:avLst/>
          </a:prstGeom>
          <a:ln w="12700">
            <a:miter lim="400000"/>
          </a:ln>
        </p:spPr>
      </p:pic>
      <p:pic>
        <p:nvPicPr>
          <p:cNvPr id="4" name="image.jpeg" descr="image.jpeg">
            <a:extLst>
              <a:ext uri="{FF2B5EF4-FFF2-40B4-BE49-F238E27FC236}">
                <a16:creationId xmlns:a16="http://schemas.microsoft.com/office/drawing/2014/main" id="{FA71E0BC-FA0B-2A49-98D7-28FEBC760D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17918" y="692696"/>
            <a:ext cx="7458361" cy="6068599"/>
          </a:xfrm>
          <a:prstGeom prst="rect">
            <a:avLst/>
          </a:prstGeom>
          <a:ln w="12700">
            <a:miter lim="400000"/>
          </a:ln>
        </p:spPr>
      </p:pic>
    </p:spTree>
    <p:extLst>
      <p:ext uri="{BB962C8B-B14F-4D97-AF65-F5344CB8AC3E}">
        <p14:creationId xmlns:p14="http://schemas.microsoft.com/office/powerpoint/2010/main" val="19909122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4D02A9-0DBD-D54D-A60B-FD3CD329E080}"/>
              </a:ext>
            </a:extLst>
          </p:cNvPr>
          <p:cNvSpPr>
            <a:spLocks noGrp="1"/>
          </p:cNvSpPr>
          <p:nvPr>
            <p:ph type="title"/>
          </p:nvPr>
        </p:nvSpPr>
        <p:spPr>
          <a:xfrm>
            <a:off x="0" y="8351"/>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URETERE</a:t>
            </a:r>
          </a:p>
        </p:txBody>
      </p:sp>
      <p:sp>
        <p:nvSpPr>
          <p:cNvPr id="3" name="Segnaposto contenuto 2">
            <a:extLst>
              <a:ext uri="{FF2B5EF4-FFF2-40B4-BE49-F238E27FC236}">
                <a16:creationId xmlns:a16="http://schemas.microsoft.com/office/drawing/2014/main" id="{EDF47BEC-6971-BD40-8A75-537456CE3CE8}"/>
              </a:ext>
            </a:extLst>
          </p:cNvPr>
          <p:cNvSpPr>
            <a:spLocks noGrp="1"/>
          </p:cNvSpPr>
          <p:nvPr>
            <p:ph idx="1"/>
          </p:nvPr>
        </p:nvSpPr>
        <p:spPr>
          <a:xfrm>
            <a:off x="107504" y="1146589"/>
            <a:ext cx="9036496" cy="5711411"/>
          </a:xfrm>
        </p:spPr>
        <p:txBody>
          <a:bodyPr/>
          <a:lstStyle/>
          <a:p>
            <a:r>
              <a:rPr lang="it-IT" sz="3000" dirty="0">
                <a:solidFill>
                  <a:schemeClr val="tx1"/>
                </a:solidFill>
                <a:latin typeface="Copperplate Gothic Bold" panose="020E0705020206020404" pitchFamily="34" charset="77"/>
              </a:rPr>
              <a:t>TONACA MUCOSA, con EPITELIO di TRANSIZIONE (</a:t>
            </a:r>
            <a:r>
              <a:rPr lang="it-IT" sz="3000" dirty="0" err="1">
                <a:solidFill>
                  <a:schemeClr val="tx1"/>
                </a:solidFill>
                <a:latin typeface="Copperplate Gothic Bold" panose="020E0705020206020404" pitchFamily="34" charset="77"/>
              </a:rPr>
              <a:t>Urotelio</a:t>
            </a:r>
            <a:r>
              <a:rPr lang="it-IT" sz="3000" dirty="0">
                <a:solidFill>
                  <a:schemeClr val="tx1"/>
                </a:solidFill>
                <a:latin typeface="Copperplate Gothic Bold" panose="020E0705020206020404" pitchFamily="34" charset="77"/>
              </a:rPr>
              <a:t>) con Lamina Propria di Tessuto Connettivo Fibrillare</a:t>
            </a:r>
          </a:p>
          <a:p>
            <a:r>
              <a:rPr lang="it-IT" sz="3000" dirty="0">
                <a:solidFill>
                  <a:schemeClr val="tx1"/>
                </a:solidFill>
                <a:latin typeface="Copperplate Gothic Bold" panose="020E0705020206020404" pitchFamily="34" charset="77"/>
              </a:rPr>
              <a:t>TONACA MUSCOLARE con uno STRATO INTERNO LONGITUDINALE ed uno ESTERNO CIRCOLARE</a:t>
            </a:r>
          </a:p>
          <a:p>
            <a:r>
              <a:rPr lang="it-IT" sz="3000" dirty="0">
                <a:solidFill>
                  <a:schemeClr val="tx1"/>
                </a:solidFill>
                <a:latin typeface="Copperplate Gothic Bold" panose="020E0705020206020404" pitchFamily="34" charset="77"/>
              </a:rPr>
              <a:t>TONACA AVVENTIZIA, di Tessuto Connettivo Fibrillare, che media i rapporti dell’ Organo con strutture contigue</a:t>
            </a:r>
          </a:p>
        </p:txBody>
      </p:sp>
    </p:spTree>
    <p:extLst>
      <p:ext uri="{BB962C8B-B14F-4D97-AF65-F5344CB8AC3E}">
        <p14:creationId xmlns:p14="http://schemas.microsoft.com/office/powerpoint/2010/main" val="2357248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image.jpeg" descr="image.jpeg"/>
          <p:cNvPicPr>
            <a:picLocks noChangeAspect="1"/>
          </p:cNvPicPr>
          <p:nvPr/>
        </p:nvPicPr>
        <p:blipFill>
          <a:blip r:embed="rId2">
            <a:extLst/>
          </a:blip>
          <a:stretch>
            <a:fillRect/>
          </a:stretch>
        </p:blipFill>
        <p:spPr>
          <a:xfrm>
            <a:off x="4488809" y="3120100"/>
            <a:ext cx="4548452" cy="3621268"/>
          </a:xfrm>
          <a:prstGeom prst="rect">
            <a:avLst/>
          </a:prstGeom>
          <a:ln w="12700">
            <a:miter lim="400000"/>
          </a:ln>
        </p:spPr>
      </p:pic>
      <p:pic>
        <p:nvPicPr>
          <p:cNvPr id="123" name="image.jpeg" descr="image.jpeg"/>
          <p:cNvPicPr>
            <a:picLocks noChangeAspect="1"/>
          </p:cNvPicPr>
          <p:nvPr/>
        </p:nvPicPr>
        <p:blipFill>
          <a:blip r:embed="rId3">
            <a:extLst/>
          </a:blip>
          <a:stretch>
            <a:fillRect/>
          </a:stretch>
        </p:blipFill>
        <p:spPr>
          <a:xfrm>
            <a:off x="67" y="0"/>
            <a:ext cx="4488742" cy="3573016"/>
          </a:xfrm>
          <a:prstGeom prst="rect">
            <a:avLst/>
          </a:prstGeom>
          <a:ln w="12700">
            <a:miter lim="400000"/>
          </a:ln>
        </p:spPr>
      </p:pic>
    </p:spTree>
    <p:extLst>
      <p:ext uri="{BB962C8B-B14F-4D97-AF65-F5344CB8AC3E}">
        <p14:creationId xmlns:p14="http://schemas.microsoft.com/office/powerpoint/2010/main" val="263670849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EPITELIO di TRANSIZIONE  (od UROTELIO)"/>
          <p:cNvSpPr txBox="1">
            <a:spLocks noGrp="1"/>
          </p:cNvSpPr>
          <p:nvPr>
            <p:ph type="ctrTitle"/>
          </p:nvPr>
        </p:nvSpPr>
        <p:spPr>
          <a:xfrm>
            <a:off x="152400" y="-1"/>
            <a:ext cx="8991600" cy="1143002"/>
          </a:xfrm>
          <a:prstGeom prst="rect">
            <a:avLst/>
          </a:prstGeom>
        </p:spPr>
        <p:txBody>
          <a:bodyPr/>
          <a:lstStyle/>
          <a:p>
            <a:pPr defTabSz="413321">
              <a:tabLst>
                <a:tab pos="406400" algn="l"/>
                <a:tab pos="812800" algn="l"/>
                <a:tab pos="1231900" algn="l"/>
                <a:tab pos="1638300" algn="l"/>
                <a:tab pos="2044700" algn="l"/>
                <a:tab pos="2476500" algn="l"/>
                <a:tab pos="2882900" algn="l"/>
                <a:tab pos="3289300" algn="l"/>
                <a:tab pos="3708400" algn="l"/>
                <a:tab pos="4114800" algn="l"/>
                <a:tab pos="4533900" algn="l"/>
                <a:tab pos="4953000" algn="l"/>
                <a:tab pos="5359400" algn="l"/>
                <a:tab pos="5778500" algn="l"/>
                <a:tab pos="6184900" algn="l"/>
                <a:tab pos="6591300" algn="l"/>
                <a:tab pos="7010400" algn="l"/>
                <a:tab pos="7429500" algn="l"/>
                <a:tab pos="7848600" algn="l"/>
                <a:tab pos="8255000" algn="l"/>
              </a:tabLst>
              <a:defRPr sz="2944">
                <a:latin typeface="Arial Black"/>
                <a:ea typeface="Arial Black"/>
                <a:cs typeface="Arial Black"/>
                <a:sym typeface="Arial Black"/>
              </a:defRPr>
            </a:pPr>
            <a:r>
              <a:rPr sz="3200" b="1" dirty="0">
                <a:solidFill>
                  <a:schemeClr val="tx1"/>
                </a:solidFill>
                <a:latin typeface="Gurmukhi MN" panose="02020600050405020304" pitchFamily="18" charset="0"/>
                <a:cs typeface="Gurmukhi MN" panose="02020600050405020304" pitchFamily="18" charset="0"/>
              </a:rPr>
              <a:t>EPITELIO di TRANSIZIONE </a:t>
            </a:r>
            <a:br>
              <a:rPr sz="3200" b="1" dirty="0">
                <a:solidFill>
                  <a:schemeClr val="tx1"/>
                </a:solidFill>
                <a:latin typeface="Gurmukhi MN" panose="02020600050405020304" pitchFamily="18" charset="0"/>
                <a:cs typeface="Gurmukhi MN" panose="02020600050405020304" pitchFamily="18" charset="0"/>
              </a:rPr>
            </a:br>
            <a:r>
              <a:rPr sz="3200" b="1" dirty="0">
                <a:solidFill>
                  <a:schemeClr val="tx1"/>
                </a:solidFill>
                <a:latin typeface="Gurmukhi MN" panose="02020600050405020304" pitchFamily="18" charset="0"/>
                <a:cs typeface="Gurmukhi MN" panose="02020600050405020304" pitchFamily="18" charset="0"/>
              </a:rPr>
              <a:t>(UROTELIO)</a:t>
            </a:r>
          </a:p>
        </p:txBody>
      </p:sp>
      <p:pic>
        <p:nvPicPr>
          <p:cNvPr id="126" name="image.jpeg" descr="image.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79387" y="1196974"/>
            <a:ext cx="4248151" cy="5329239"/>
          </a:xfrm>
          <a:prstGeom prst="rect">
            <a:avLst/>
          </a:prstGeom>
          <a:ln w="12700">
            <a:miter lim="400000"/>
          </a:ln>
        </p:spPr>
      </p:pic>
      <p:pic>
        <p:nvPicPr>
          <p:cNvPr id="127" name="image.jpeg" descr="image.jpeg"/>
          <p:cNvPicPr>
            <a:picLocks noChangeAspect="1"/>
          </p:cNvPicPr>
          <p:nvPr/>
        </p:nvPicPr>
        <p:blipFill>
          <a:blip r:embed="rId3">
            <a:extLst/>
          </a:blip>
          <a:stretch>
            <a:fillRect/>
          </a:stretch>
        </p:blipFill>
        <p:spPr>
          <a:xfrm>
            <a:off x="4500562" y="981075"/>
            <a:ext cx="4643438" cy="3017838"/>
          </a:xfrm>
          <a:prstGeom prst="rect">
            <a:avLst/>
          </a:prstGeom>
          <a:ln w="12700">
            <a:miter lim="400000"/>
          </a:ln>
        </p:spPr>
      </p:pic>
      <p:pic>
        <p:nvPicPr>
          <p:cNvPr id="128" name="image.jpeg" descr="image.jpeg"/>
          <p:cNvPicPr>
            <a:picLocks noChangeAspect="1"/>
          </p:cNvPicPr>
          <p:nvPr/>
        </p:nvPicPr>
        <p:blipFill>
          <a:blip r:embed="rId4">
            <a:extLst/>
          </a:blip>
          <a:stretch>
            <a:fillRect/>
          </a:stretch>
        </p:blipFill>
        <p:spPr>
          <a:xfrm>
            <a:off x="4679950" y="4146550"/>
            <a:ext cx="4464050" cy="2711450"/>
          </a:xfrm>
          <a:prstGeom prst="rect">
            <a:avLst/>
          </a:prstGeom>
          <a:ln w="12700">
            <a:miter lim="400000"/>
          </a:ln>
        </p:spPr>
      </p:pic>
      <p:sp>
        <p:nvSpPr>
          <p:cNvPr id="129" name="Rilasciato"/>
          <p:cNvSpPr txBox="1"/>
          <p:nvPr/>
        </p:nvSpPr>
        <p:spPr>
          <a:xfrm>
            <a:off x="5776912" y="1081087"/>
            <a:ext cx="192309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Rilasciato</a:t>
            </a:r>
            <a:endParaRPr dirty="0">
              <a:solidFill>
                <a:srgbClr val="FF0000"/>
              </a:solidFill>
              <a:latin typeface="Copperplate Gothic Bold" panose="020E0705020206020404" pitchFamily="34" charset="77"/>
            </a:endParaRPr>
          </a:p>
        </p:txBody>
      </p:sp>
      <p:sp>
        <p:nvSpPr>
          <p:cNvPr id="130" name="Disteso"/>
          <p:cNvSpPr txBox="1"/>
          <p:nvPr/>
        </p:nvSpPr>
        <p:spPr>
          <a:xfrm>
            <a:off x="5795962" y="4149725"/>
            <a:ext cx="141679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Black"/>
                <a:ea typeface="Arial Black"/>
                <a:cs typeface="Arial Black"/>
                <a:sym typeface="Arial Black"/>
              </a:defRPr>
            </a:lvl1pPr>
          </a:lstStyle>
          <a:p>
            <a:r>
              <a:rPr dirty="0" err="1">
                <a:solidFill>
                  <a:srgbClr val="FF0000"/>
                </a:solidFill>
                <a:latin typeface="Copperplate Gothic Bold" panose="020E0705020206020404" pitchFamily="34" charset="77"/>
              </a:rPr>
              <a:t>Disteso</a:t>
            </a:r>
            <a:endParaRPr dirty="0">
              <a:solidFill>
                <a:srgbClr val="FF0000"/>
              </a:solidFill>
              <a:latin typeface="Copperplate Gothic Bold" panose="020E0705020206020404" pitchFamily="34" charset="77"/>
            </a:endParaRPr>
          </a:p>
        </p:txBody>
      </p:sp>
    </p:spTree>
    <p:extLst>
      <p:ext uri="{BB962C8B-B14F-4D97-AF65-F5344CB8AC3E}">
        <p14:creationId xmlns:p14="http://schemas.microsoft.com/office/powerpoint/2010/main" val="35422728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774700" y="0"/>
            <a:ext cx="7593013" cy="6858000"/>
          </a:xfrm>
          <a:prstGeom prst="rect">
            <a:avLst/>
          </a:prstGeom>
          <a:noFill/>
          <a:ln>
            <a:noFill/>
          </a:ln>
        </p:spPr>
      </p:pic>
    </p:spTree>
    <p:extLst>
      <p:ext uri="{BB962C8B-B14F-4D97-AF65-F5344CB8AC3E}">
        <p14:creationId xmlns:p14="http://schemas.microsoft.com/office/powerpoint/2010/main" val="30849740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E6573E15-BD9E-4AEB-A8A9-213A1C5C93B5}"/>
              </a:ext>
            </a:extLst>
          </p:cNvPr>
          <p:cNvSpPr>
            <a:spLocks noGrp="1" noChangeArrowheads="1"/>
          </p:cNvSpPr>
          <p:nvPr>
            <p:ph type="title"/>
          </p:nvPr>
        </p:nvSpPr>
        <p:spPr>
          <a:xfrm>
            <a:off x="304800" y="74613"/>
            <a:ext cx="86868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ANATOMO-TOPOGRAFICI</a:t>
            </a:r>
          </a:p>
        </p:txBody>
      </p:sp>
      <p:pic>
        <p:nvPicPr>
          <p:cNvPr id="6146" name="Picture 2">
            <a:extLst>
              <a:ext uri="{FF2B5EF4-FFF2-40B4-BE49-F238E27FC236}">
                <a16:creationId xmlns:a16="http://schemas.microsoft.com/office/drawing/2014/main" id="{128DE578-DF0B-49FD-871B-5C75C81F6E7B}"/>
              </a:ext>
            </a:extLst>
          </p:cNvPr>
          <p:cNvPicPr>
            <a:picLocks noChangeAspect="1" noChangeArrowheads="1"/>
          </p:cNvPicPr>
          <p:nvPr/>
        </p:nvPicPr>
        <p:blipFill rotWithShape="1">
          <a:blip r:embed="rId3" cstate="screen">
            <a:lum bright="-12000" contrast="18000"/>
            <a:extLst>
              <a:ext uri="{BEBA8EAE-BF5A-486C-A8C5-ECC9F3942E4B}">
                <a14:imgProps xmlns:a14="http://schemas.microsoft.com/office/drawing/2010/main">
                  <a14:imgLayer r:embed="rId4">
                    <a14:imgEffect>
                      <a14:sharpenSoften amount="58000"/>
                    </a14:imgEffect>
                  </a14:imgLayer>
                </a14:imgProps>
              </a:ext>
              <a:ext uri="{28A0092B-C50C-407E-A947-70E740481C1C}">
                <a14:useLocalDpi xmlns:a14="http://schemas.microsoft.com/office/drawing/2010/main"/>
              </a:ext>
            </a:extLst>
          </a:blip>
          <a:srcRect l="3823" r="1658" b="56315"/>
          <a:stretch/>
        </p:blipFill>
        <p:spPr bwMode="auto">
          <a:xfrm>
            <a:off x="43404" y="1916833"/>
            <a:ext cx="9088954" cy="4941168"/>
          </a:xfrm>
          <a:prstGeom prst="rect">
            <a:avLst/>
          </a:prstGeom>
          <a:noFill/>
          <a:ln>
            <a:noFill/>
          </a:ln>
          <a:effectLst/>
          <a:extLst>
            <a:ext uri="{909E8E84-426E-40DD-AFC4-6F175D3DCCD1}">
              <a14:hiddenFill xmlns:a14="http://schemas.microsoft.com/office/drawing/2010/main">
                <a:blipFill dpi="0" rotWithShape="0">
                  <a:blip>
                    <a:lum bright="-12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06673250-9C39-457E-A7BA-6D9275EA5396}"/>
              </a:ext>
            </a:extLst>
          </p:cNvPr>
          <p:cNvSpPr txBox="1"/>
          <p:nvPr/>
        </p:nvSpPr>
        <p:spPr>
          <a:xfrm>
            <a:off x="1403648" y="1314783"/>
            <a:ext cx="1808508" cy="461665"/>
          </a:xfrm>
          <a:prstGeom prst="rect">
            <a:avLst/>
          </a:prstGeom>
          <a:noFill/>
        </p:spPr>
        <p:txBody>
          <a:bodyPr wrap="none" rtlCol="0">
            <a:spAutoFit/>
          </a:bodyPr>
          <a:lstStyle/>
          <a:p>
            <a:r>
              <a:rPr lang="it-IT" dirty="0">
                <a:latin typeface="Arial Black" panose="020B0A04020102020204" pitchFamily="34" charset="0"/>
              </a:rPr>
              <a:t>MASCHIO</a:t>
            </a:r>
          </a:p>
        </p:txBody>
      </p:sp>
      <p:sp>
        <p:nvSpPr>
          <p:cNvPr id="5" name="CasellaDiTesto 4">
            <a:extLst>
              <a:ext uri="{FF2B5EF4-FFF2-40B4-BE49-F238E27FC236}">
                <a16:creationId xmlns:a16="http://schemas.microsoft.com/office/drawing/2014/main" id="{ADE81E43-F51D-445B-B327-5A04075AB9F3}"/>
              </a:ext>
            </a:extLst>
          </p:cNvPr>
          <p:cNvSpPr txBox="1"/>
          <p:nvPr/>
        </p:nvSpPr>
        <p:spPr>
          <a:xfrm>
            <a:off x="6133824" y="1283385"/>
            <a:ext cx="1805494" cy="461665"/>
          </a:xfrm>
          <a:prstGeom prst="rect">
            <a:avLst/>
          </a:prstGeom>
          <a:noFill/>
        </p:spPr>
        <p:txBody>
          <a:bodyPr wrap="none" rtlCol="0">
            <a:spAutoFit/>
          </a:bodyPr>
          <a:lstStyle/>
          <a:p>
            <a:r>
              <a:rPr lang="it-IT" dirty="0">
                <a:latin typeface="Arial Black" panose="020B0A04020102020204" pitchFamily="34" charset="0"/>
              </a:rPr>
              <a:t>FEMMINA</a:t>
            </a:r>
          </a:p>
        </p:txBody>
      </p:sp>
    </p:spTree>
    <p:extLst>
      <p:ext uri="{BB962C8B-B14F-4D97-AF65-F5344CB8AC3E}">
        <p14:creationId xmlns:p14="http://schemas.microsoft.com/office/powerpoint/2010/main" val="13838206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4888DFE-90D6-B348-89B8-A0C34464CC72}"/>
              </a:ext>
            </a:extLst>
          </p:cNvPr>
          <p:cNvSpPr>
            <a:spLocks noGrp="1"/>
          </p:cNvSpPr>
          <p:nvPr>
            <p:ph type="title"/>
          </p:nvPr>
        </p:nvSpPr>
        <p:spPr>
          <a:xfrm>
            <a:off x="0" y="6913"/>
            <a:ext cx="9144000" cy="1138238"/>
          </a:xfrm>
        </p:spPr>
        <p:txBody>
          <a:bodyPr/>
          <a:lstStyle/>
          <a:p>
            <a:r>
              <a:rPr lang="it-IT" sz="3200" dirty="0">
                <a:solidFill>
                  <a:schemeClr val="tx1"/>
                </a:solidFill>
                <a:latin typeface="Gurmukhi MN" panose="02020600050405020304" pitchFamily="18" charset="0"/>
                <a:cs typeface="Gurmukhi MN" panose="02020600050405020304" pitchFamily="18" charset="0"/>
              </a:rPr>
              <a:t>VESCICA URINARIA</a:t>
            </a:r>
          </a:p>
        </p:txBody>
      </p:sp>
      <p:sp>
        <p:nvSpPr>
          <p:cNvPr id="5" name="Segnaposto contenuto 4">
            <a:extLst>
              <a:ext uri="{FF2B5EF4-FFF2-40B4-BE49-F238E27FC236}">
                <a16:creationId xmlns:a16="http://schemas.microsoft.com/office/drawing/2014/main" id="{0AF26D92-729F-7E44-A2AB-9D9526BDBA37}"/>
              </a:ext>
            </a:extLst>
          </p:cNvPr>
          <p:cNvSpPr>
            <a:spLocks noGrp="1"/>
          </p:cNvSpPr>
          <p:nvPr>
            <p:ph idx="1"/>
          </p:nvPr>
        </p:nvSpPr>
        <p:spPr>
          <a:xfrm>
            <a:off x="467544" y="1145151"/>
            <a:ext cx="8352928" cy="5712849"/>
          </a:xfrm>
        </p:spPr>
        <p:txBody>
          <a:bodyPr/>
          <a:lstStyle/>
          <a:p>
            <a:r>
              <a:rPr lang="it-IT" sz="2800" b="1" dirty="0">
                <a:solidFill>
                  <a:schemeClr val="tx1"/>
                </a:solidFill>
                <a:latin typeface="Chalkboard SE" panose="03050602040202020205" pitchFamily="66" charset="77"/>
              </a:rPr>
              <a:t>Organo CAVO, IMPARI, localizzato nella Regione PELVICA. </a:t>
            </a:r>
          </a:p>
          <a:p>
            <a:r>
              <a:rPr lang="it-IT" sz="2800" b="1" dirty="0">
                <a:solidFill>
                  <a:schemeClr val="tx1"/>
                </a:solidFill>
                <a:latin typeface="Chalkboard SE" panose="03050602040202020205" pitchFamily="66" charset="77"/>
              </a:rPr>
              <a:t>Vi occupa la LOGGIA VESCICALE, delimitata dalla BRANCHE ISCHIO-PUBICHE, dalla SINFISI PUBICA e dal MUSCOLO ELEVATORE DELL’ANO; posteriormente l’ UTERO e la VAGINA nella Femmina e l’INTESTINO RETTO nel Maschio</a:t>
            </a:r>
          </a:p>
          <a:p>
            <a:r>
              <a:rPr lang="it-IT" sz="2800" b="1" dirty="0">
                <a:solidFill>
                  <a:schemeClr val="tx1"/>
                </a:solidFill>
                <a:latin typeface="Chalkboard SE" panose="03050602040202020205" pitchFamily="66" charset="77"/>
              </a:rPr>
              <a:t>È deputata a raccogliere l’ URINA DEFINITIVA come «deposito temporaneo» della stessa, che sarà poi espulsa all’ esterno attraverso l’ Uretra</a:t>
            </a:r>
          </a:p>
        </p:txBody>
      </p:sp>
    </p:spTree>
    <p:extLst>
      <p:ext uri="{BB962C8B-B14F-4D97-AF65-F5344CB8AC3E}">
        <p14:creationId xmlns:p14="http://schemas.microsoft.com/office/powerpoint/2010/main" val="793572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22E329EF-99B7-492B-A4D7-7CBA5D611B62}"/>
              </a:ext>
            </a:extLst>
          </p:cNvPr>
          <p:cNvSpPr>
            <a:spLocks noGrp="1" noChangeArrowheads="1"/>
          </p:cNvSpPr>
          <p:nvPr>
            <p:ph type="title"/>
          </p:nvPr>
        </p:nvSpPr>
        <p:spPr>
          <a:xfrm>
            <a:off x="228600" y="10127"/>
            <a:ext cx="8915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sp>
        <p:nvSpPr>
          <p:cNvPr id="13314" name="Rectangle 2">
            <a:extLst>
              <a:ext uri="{FF2B5EF4-FFF2-40B4-BE49-F238E27FC236}">
                <a16:creationId xmlns:a16="http://schemas.microsoft.com/office/drawing/2014/main" id="{1507801D-C95D-4542-846B-BB963508E66B}"/>
              </a:ext>
            </a:extLst>
          </p:cNvPr>
          <p:cNvSpPr>
            <a:spLocks noGrp="1" noChangeArrowheads="1"/>
          </p:cNvSpPr>
          <p:nvPr>
            <p:ph type="body" idx="1"/>
          </p:nvPr>
        </p:nvSpPr>
        <p:spPr>
          <a:xfrm>
            <a:off x="228600" y="990600"/>
            <a:ext cx="8915400" cy="5534744"/>
          </a:xfrm>
          <a:ln/>
        </p:spPr>
        <p:txBody>
          <a:bodyPr/>
          <a:lstStyle/>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La FORMA della Vescica Urinaria è meglio definibile ad Organo PIENO. In tale condizione, le pareti appaiono DISTESE e viene assunta una FORMA A GLOBO, che tende a superare, SUPERIORMENTE, la SINFISI PUBICA.</a:t>
            </a:r>
          </a:p>
          <a:p>
            <a:pPr marL="0" indent="0">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In questa situazione di VESCICA DISTESA si possono DESCRIVERE le seguenti porzioni: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BASE (o FONDO), situata </a:t>
            </a:r>
            <a:r>
              <a:rPr lang="it-IT" altLang="it-IT" sz="2800" b="1" dirty="0" err="1">
                <a:solidFill>
                  <a:schemeClr val="tx1"/>
                </a:solidFill>
                <a:latin typeface="Comic Sans MS" panose="030F0902030302020204" pitchFamily="66" charset="0"/>
              </a:rPr>
              <a:t>posteroinferiormente</a:t>
            </a:r>
            <a:endParaRPr lang="it-IT" altLang="it-IT" sz="2800" b="1" dirty="0">
              <a:solidFill>
                <a:schemeClr val="tx1"/>
              </a:solidFill>
              <a:latin typeface="Comic Sans MS" panose="030F0902030302020204" pitchFamily="66" charset="0"/>
            </a:endParaRP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CORPO, che presenta con UNA FACCIA ANTERIORE, UNA POSTERIORE e 2 LATERALI</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il COLLO, diretto INFERIORMENTE</a:t>
            </a:r>
          </a:p>
          <a:p>
            <a:pPr marL="341313" indent="-336550">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APICE rivolto anteriormente</a:t>
            </a:r>
          </a:p>
        </p:txBody>
      </p:sp>
    </p:spTree>
    <p:extLst>
      <p:ext uri="{BB962C8B-B14F-4D97-AF65-F5344CB8AC3E}">
        <p14:creationId xmlns:p14="http://schemas.microsoft.com/office/powerpoint/2010/main" val="8533957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71AD1B23-38B9-0E4B-BEB6-4653BB4FBA88}"/>
              </a:ext>
            </a:extLst>
          </p:cNvPr>
          <p:cNvSpPr>
            <a:spLocks noGrp="1" noChangeArrowheads="1"/>
          </p:cNvSpPr>
          <p:nvPr>
            <p:ph type="title"/>
          </p:nvPr>
        </p:nvSpPr>
        <p:spPr>
          <a:xfrm>
            <a:off x="304800" y="-228600"/>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LEGAMENTI VESCICO-OMBELICALI</a:t>
            </a:r>
          </a:p>
        </p:txBody>
      </p:sp>
      <p:pic>
        <p:nvPicPr>
          <p:cNvPr id="20482" name="Picture 2">
            <a:extLst>
              <a:ext uri="{FF2B5EF4-FFF2-40B4-BE49-F238E27FC236}">
                <a16:creationId xmlns:a16="http://schemas.microsoft.com/office/drawing/2014/main" id="{48CA5D0E-3771-5149-BDB4-0A11856CC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95"/>
          <a:stretch/>
        </p:blipFill>
        <p:spPr bwMode="auto">
          <a:xfrm>
            <a:off x="1043608" y="604039"/>
            <a:ext cx="6652592" cy="61968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497320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ECF8520-B6AD-4C3F-BF28-B0BF381301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568" y="-41172"/>
            <a:ext cx="7725211" cy="68991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45860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2F0181-BF8A-7045-A206-EF0E8D3570D5}"/>
              </a:ext>
            </a:extLst>
          </p:cNvPr>
          <p:cNvSpPr>
            <a:spLocks noGrp="1"/>
          </p:cNvSpPr>
          <p:nvPr>
            <p:ph type="title"/>
          </p:nvPr>
        </p:nvSpPr>
        <p:spPr>
          <a:xfrm>
            <a:off x="685800" y="6913"/>
            <a:ext cx="7767638" cy="757791"/>
          </a:xfrm>
        </p:spPr>
        <p:txBody>
          <a:bodyPr/>
          <a:lstStyle/>
          <a:p>
            <a:r>
              <a:rPr lang="it-IT" sz="3200" b="1" dirty="0">
                <a:solidFill>
                  <a:schemeClr val="tx1"/>
                </a:solidFill>
                <a:latin typeface="Gurmukhi MN" panose="02020600050405020304" pitchFamily="18" charset="0"/>
                <a:cs typeface="Gurmukhi MN" panose="02020600050405020304" pitchFamily="18" charset="0"/>
              </a:rPr>
              <a:t>MEZZI DI FISSITA’ e PERITONEO</a:t>
            </a:r>
          </a:p>
        </p:txBody>
      </p:sp>
      <p:sp>
        <p:nvSpPr>
          <p:cNvPr id="3" name="Segnaposto contenuto 2">
            <a:extLst>
              <a:ext uri="{FF2B5EF4-FFF2-40B4-BE49-F238E27FC236}">
                <a16:creationId xmlns:a16="http://schemas.microsoft.com/office/drawing/2014/main" id="{B38F7939-6ADB-514C-A225-334849B8E90E}"/>
              </a:ext>
            </a:extLst>
          </p:cNvPr>
          <p:cNvSpPr>
            <a:spLocks noGrp="1"/>
          </p:cNvSpPr>
          <p:nvPr>
            <p:ph idx="1"/>
          </p:nvPr>
        </p:nvSpPr>
        <p:spPr>
          <a:xfrm>
            <a:off x="539552" y="620688"/>
            <a:ext cx="8280920" cy="6093296"/>
          </a:xfrm>
        </p:spPr>
        <p:txBody>
          <a:bodyPr/>
          <a:lstStyle/>
          <a:p>
            <a:r>
              <a:rPr lang="it-IT" sz="2600" dirty="0">
                <a:solidFill>
                  <a:schemeClr val="tx1"/>
                </a:solidFill>
                <a:latin typeface="Chalkboard SE" panose="03050602040202020205" pitchFamily="66" charset="77"/>
              </a:rPr>
              <a:t>La VESCICA URINARIA è mantenuta FISSA nella sua localizzazione dai LEGAMENTI VESCICO-OMBELICALI LATERALI e MEDIANO (residui delle Arterie Ombelicali e dell’ </a:t>
            </a:r>
            <a:r>
              <a:rPr lang="it-IT" sz="2600" dirty="0" err="1">
                <a:solidFill>
                  <a:schemeClr val="tx1"/>
                </a:solidFill>
                <a:latin typeface="Chalkboard SE" panose="03050602040202020205" pitchFamily="66" charset="77"/>
              </a:rPr>
              <a:t>Uraco</a:t>
            </a:r>
            <a:r>
              <a:rPr lang="it-IT" sz="2600" dirty="0">
                <a:solidFill>
                  <a:schemeClr val="tx1"/>
                </a:solidFill>
                <a:latin typeface="Chalkboard SE" panose="03050602040202020205" pitchFamily="66" charset="77"/>
              </a:rPr>
              <a:t> della vita intrauterina). Un ulteriore SISTEMA LEGAMENTOSO ANTERO-POSTERIORE (dal PUBE al SACRO e COCCIGE) mantiene fissa la porzione del COLLO.</a:t>
            </a:r>
          </a:p>
          <a:p>
            <a:r>
              <a:rPr lang="it-IT" sz="2600" dirty="0">
                <a:solidFill>
                  <a:schemeClr val="tx1"/>
                </a:solidFill>
                <a:latin typeface="Chalkboard SE" panose="03050602040202020205" pitchFamily="66" charset="77"/>
              </a:rPr>
              <a:t>La Vescica può espandersi SOLO verso l’ALTO, dove è presente il PERITONEO (che favorisce lo scorrimento delle Anse Intestinali poste superiormente). Il PERITONEO «si riflette» posteriormente nello SCAVO VESCICO-UTERINO (nella Femmina) e nello SCAVO VESCICO-RETTALE (nel Maschio). </a:t>
            </a:r>
          </a:p>
        </p:txBody>
      </p:sp>
    </p:spTree>
    <p:extLst>
      <p:ext uri="{BB962C8B-B14F-4D97-AF65-F5344CB8AC3E}">
        <p14:creationId xmlns:p14="http://schemas.microsoft.com/office/powerpoint/2010/main" val="1040701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3896DD-127F-2F42-9BD5-D184DD2C40FB}"/>
              </a:ext>
            </a:extLst>
          </p:cNvPr>
          <p:cNvSpPr>
            <a:spLocks noGrp="1"/>
          </p:cNvSpPr>
          <p:nvPr>
            <p:ph type="title"/>
          </p:nvPr>
        </p:nvSpPr>
        <p:spPr>
          <a:xfrm>
            <a:off x="-2381" y="6913"/>
            <a:ext cx="9144000" cy="973815"/>
          </a:xfrm>
        </p:spPr>
        <p:txBody>
          <a:bodyPr/>
          <a:lstStyle/>
          <a:p>
            <a:r>
              <a:rPr lang="it-IT" sz="3200" b="1" dirty="0">
                <a:solidFill>
                  <a:schemeClr val="tx1"/>
                </a:solidFill>
                <a:latin typeface="Gurmukhi MN" panose="02020600050405020304" pitchFamily="18" charset="0"/>
                <a:cs typeface="Gurmukhi MN" panose="02020600050405020304" pitchFamily="18" charset="0"/>
              </a:rPr>
              <a:t>VESCICA URINARIA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PRINCIPALI  RAPPORTI</a:t>
            </a:r>
          </a:p>
        </p:txBody>
      </p:sp>
      <p:sp>
        <p:nvSpPr>
          <p:cNvPr id="3" name="Segnaposto contenuto 2">
            <a:extLst>
              <a:ext uri="{FF2B5EF4-FFF2-40B4-BE49-F238E27FC236}">
                <a16:creationId xmlns:a16="http://schemas.microsoft.com/office/drawing/2014/main" id="{15283B47-A740-DA47-9217-E0316811C266}"/>
              </a:ext>
            </a:extLst>
          </p:cNvPr>
          <p:cNvSpPr>
            <a:spLocks noGrp="1"/>
          </p:cNvSpPr>
          <p:nvPr>
            <p:ph idx="1"/>
          </p:nvPr>
        </p:nvSpPr>
        <p:spPr>
          <a:xfrm>
            <a:off x="107504" y="1145151"/>
            <a:ext cx="9034115" cy="5712849"/>
          </a:xfrm>
        </p:spPr>
        <p:txBody>
          <a:bodyPr/>
          <a:lstStyle/>
          <a:p>
            <a:r>
              <a:rPr lang="it-IT" sz="2400" b="1" dirty="0">
                <a:solidFill>
                  <a:schemeClr val="tx1"/>
                </a:solidFill>
                <a:latin typeface="Copperplate Gothic Bold" panose="020E0705020206020404" pitchFamily="34" charset="77"/>
              </a:rPr>
              <a:t>Nel MASCHIO:</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a:t>
            </a:r>
            <a:r>
              <a:rPr lang="it-IT" sz="2400" b="1" dirty="0" err="1">
                <a:solidFill>
                  <a:schemeClr val="tx1"/>
                </a:solidFill>
                <a:latin typeface="Copperplate Gothic Bold" panose="020E0705020206020404" pitchFamily="34" charset="77"/>
              </a:rPr>
              <a:t>Elenatore</a:t>
            </a:r>
            <a:r>
              <a:rPr lang="it-IT" sz="2400" b="1" dirty="0">
                <a:solidFill>
                  <a:schemeClr val="tx1"/>
                </a:solidFill>
                <a:latin typeface="Copperplate Gothic Bold" panose="020E0705020206020404" pitchFamily="34" charset="77"/>
              </a:rPr>
              <a:t> dell’ Ano, Dotto Deferente</a:t>
            </a:r>
          </a:p>
          <a:p>
            <a:r>
              <a:rPr lang="it-IT" sz="2400" b="1" dirty="0">
                <a:solidFill>
                  <a:schemeClr val="tx1"/>
                </a:solidFill>
                <a:latin typeface="Copperplate Gothic Bold" panose="020E0705020206020404" pitchFamily="34" charset="77"/>
              </a:rPr>
              <a:t>Inferiormente: PROSTATA</a:t>
            </a:r>
          </a:p>
          <a:p>
            <a:r>
              <a:rPr lang="it-IT" sz="2400" b="1" dirty="0">
                <a:solidFill>
                  <a:schemeClr val="tx1"/>
                </a:solidFill>
                <a:latin typeface="Copperplate Gothic Bold" panose="020E0705020206020404" pitchFamily="34" charset="77"/>
              </a:rPr>
              <a:t>POSTERIORMENTE: Intestino Retto</a:t>
            </a:r>
          </a:p>
          <a:p>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Nella FEMMINA:</a:t>
            </a:r>
          </a:p>
          <a:p>
            <a:r>
              <a:rPr lang="it-IT" sz="2400" b="1" dirty="0">
                <a:solidFill>
                  <a:schemeClr val="tx1"/>
                </a:solidFill>
                <a:latin typeface="Copperplate Gothic Bold" panose="020E0705020206020404" pitchFamily="34" charset="77"/>
              </a:rPr>
              <a:t>ANTERIORMENTE: Spazio </a:t>
            </a:r>
            <a:r>
              <a:rPr lang="it-IT" sz="2400" b="1" dirty="0" err="1">
                <a:solidFill>
                  <a:schemeClr val="tx1"/>
                </a:solidFill>
                <a:latin typeface="Copperplate Gothic Bold" panose="020E0705020206020404" pitchFamily="34" charset="77"/>
              </a:rPr>
              <a:t>Retropubico</a:t>
            </a:r>
            <a:endParaRPr lang="it-IT" sz="2400" b="1" dirty="0">
              <a:solidFill>
                <a:schemeClr val="tx1"/>
              </a:solidFill>
              <a:latin typeface="Copperplate Gothic Bold" panose="020E0705020206020404" pitchFamily="34" charset="77"/>
            </a:endParaRPr>
          </a:p>
          <a:p>
            <a:r>
              <a:rPr lang="it-IT" sz="2400" b="1" dirty="0">
                <a:solidFill>
                  <a:schemeClr val="tx1"/>
                </a:solidFill>
                <a:latin typeface="Copperplate Gothic Bold" panose="020E0705020206020404" pitchFamily="34" charset="77"/>
              </a:rPr>
              <a:t>LATERALMENTE: Branche Ischio-Pubiche e Muscolo </a:t>
            </a:r>
            <a:r>
              <a:rPr lang="it-IT" sz="2400" b="1" dirty="0" err="1">
                <a:solidFill>
                  <a:schemeClr val="tx1"/>
                </a:solidFill>
                <a:latin typeface="Copperplate Gothic Bold" panose="020E0705020206020404" pitchFamily="34" charset="77"/>
              </a:rPr>
              <a:t>Elenatore</a:t>
            </a:r>
            <a:r>
              <a:rPr lang="it-IT" sz="2400" b="1" dirty="0">
                <a:solidFill>
                  <a:schemeClr val="tx1"/>
                </a:solidFill>
                <a:latin typeface="Copperplate Gothic Bold" panose="020E0705020206020404" pitchFamily="34" charset="77"/>
              </a:rPr>
              <a:t> dell’ Ano</a:t>
            </a:r>
          </a:p>
          <a:p>
            <a:r>
              <a:rPr lang="it-IT" sz="2400" b="1" dirty="0">
                <a:solidFill>
                  <a:schemeClr val="tx1"/>
                </a:solidFill>
                <a:latin typeface="Copperplate Gothic Bold" panose="020E0705020206020404" pitchFamily="34" charset="77"/>
              </a:rPr>
              <a:t>POSTERIORMENTE: Vagina e Collo dell’ Utero</a:t>
            </a:r>
          </a:p>
        </p:txBody>
      </p:sp>
    </p:spTree>
    <p:extLst>
      <p:ext uri="{BB962C8B-B14F-4D97-AF65-F5344CB8AC3E}">
        <p14:creationId xmlns:p14="http://schemas.microsoft.com/office/powerpoint/2010/main" val="26020088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13D8E492-C5AD-2A43-A1DB-384408842DEA}"/>
              </a:ext>
            </a:extLst>
          </p:cNvPr>
          <p:cNvSpPr>
            <a:spLocks noGrp="1" noChangeArrowheads="1"/>
          </p:cNvSpPr>
          <p:nvPr>
            <p:ph type="title"/>
          </p:nvPr>
        </p:nvSpPr>
        <p:spPr>
          <a:xfrm>
            <a:off x="107504" y="152400"/>
            <a:ext cx="903649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Comic Sans MS" panose="030F0902030302020204" pitchFamily="66" charset="0"/>
              </a:rPr>
              <a:t>L’ ESAME   CISTOSCOPICO consente di osservare la CONFORMAZIONE INTERNA della VESCICA nel vivente (quando ricorrano esigenze diagnostiche)</a:t>
            </a:r>
          </a:p>
        </p:txBody>
      </p:sp>
      <p:pic>
        <p:nvPicPr>
          <p:cNvPr id="30722" name="Picture 2">
            <a:extLst>
              <a:ext uri="{FF2B5EF4-FFF2-40B4-BE49-F238E27FC236}">
                <a16:creationId xmlns:a16="http://schemas.microsoft.com/office/drawing/2014/main" id="{8827514D-EFA4-454A-A316-FA25E13E65D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897063"/>
            <a:ext cx="8763000" cy="4478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7361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9FE634CD-5D7F-E442-A89B-2EE3F9CD91E7}"/>
              </a:ext>
            </a:extLst>
          </p:cNvPr>
          <p:cNvSpPr>
            <a:spLocks noGrp="1" noChangeArrowheads="1"/>
          </p:cNvSpPr>
          <p:nvPr>
            <p:ph type="title"/>
          </p:nvPr>
        </p:nvSpPr>
        <p:spPr>
          <a:xfrm>
            <a:off x="0" y="13276"/>
            <a:ext cx="9144000" cy="103946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CONFIGURAZIONE INTERNA</a:t>
            </a:r>
          </a:p>
        </p:txBody>
      </p:sp>
      <p:sp>
        <p:nvSpPr>
          <p:cNvPr id="32770" name="Rectangle 2">
            <a:extLst>
              <a:ext uri="{FF2B5EF4-FFF2-40B4-BE49-F238E27FC236}">
                <a16:creationId xmlns:a16="http://schemas.microsoft.com/office/drawing/2014/main" id="{8CCAC141-7D5E-1349-A54E-D0FE7D6E2943}"/>
              </a:ext>
            </a:extLst>
          </p:cNvPr>
          <p:cNvSpPr>
            <a:spLocks noGrp="1" noChangeArrowheads="1"/>
          </p:cNvSpPr>
          <p:nvPr>
            <p:ph type="body" idx="1"/>
          </p:nvPr>
        </p:nvSpPr>
        <p:spPr>
          <a:xfrm>
            <a:off x="467544" y="1055404"/>
            <a:ext cx="8524056" cy="5157936"/>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Può essere osservata direttamente nel VIVENTE mediante CISTOSCOPIA</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Si </a:t>
            </a:r>
            <a:r>
              <a:rPr lang="it-IT" altLang="it-IT" sz="2600" b="1" dirty="0" err="1">
                <a:solidFill>
                  <a:schemeClr val="tx1"/>
                </a:solidFill>
                <a:latin typeface="Chalkboard SE" panose="03050602040202020205" pitchFamily="66" charset="77"/>
              </a:rPr>
              <a:t>puo’</a:t>
            </a:r>
            <a:r>
              <a:rPr lang="it-IT" altLang="it-IT" sz="2600" b="1" dirty="0">
                <a:solidFill>
                  <a:schemeClr val="tx1"/>
                </a:solidFill>
                <a:latin typeface="Chalkboard SE" panose="03050602040202020205" pitchFamily="66" charset="77"/>
              </a:rPr>
              <a:t> notare la presenza di PIEGHE TRASVERSALI.</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Tali pieghe NON sono presenti nella zona del </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TRIGONO VESCICALE, area che ha come vertici il MEATO URETRALE INTERNO e gli orifizi di SBOCCO DEGLI URETERI</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Il TRIGONO è caratterizzato dal NON PRESENTARE le caratteristiche pieghe, pertanto la sua superficie è liscia. La morfologia suggerisce il suo coinvolgimento nel favorire il deflusso urinario come una sorta di «grondaia» con relativa pendenza.</a:t>
            </a:r>
          </a:p>
        </p:txBody>
      </p:sp>
    </p:spTree>
    <p:extLst>
      <p:ext uri="{BB962C8B-B14F-4D97-AF65-F5344CB8AC3E}">
        <p14:creationId xmlns:p14="http://schemas.microsoft.com/office/powerpoint/2010/main" val="1345916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9451CDB6-6FF5-F545-B066-EA2B35B206C2}"/>
              </a:ext>
            </a:extLst>
          </p:cNvPr>
          <p:cNvSpPr>
            <a:spLocks noGrp="1" noChangeArrowheads="1"/>
          </p:cNvSpPr>
          <p:nvPr>
            <p:ph type="title"/>
          </p:nvPr>
        </p:nvSpPr>
        <p:spPr>
          <a:xfrm>
            <a:off x="228600" y="32031"/>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CONFORMAZIONE INTERNA</a:t>
            </a:r>
          </a:p>
        </p:txBody>
      </p:sp>
      <p:pic>
        <p:nvPicPr>
          <p:cNvPr id="31746" name="Picture 2">
            <a:extLst>
              <a:ext uri="{FF2B5EF4-FFF2-40B4-BE49-F238E27FC236}">
                <a16:creationId xmlns:a16="http://schemas.microsoft.com/office/drawing/2014/main" id="{CBCCDABC-B152-A240-A2B3-DA973014F9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799" y="1381124"/>
            <a:ext cx="7070141" cy="5360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1915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GENERALITA’ TOPOGRAFICHE</a:t>
            </a:r>
          </a:p>
        </p:txBody>
      </p:sp>
      <p:sp>
        <p:nvSpPr>
          <p:cNvPr id="5122" name="Rectangle 2"/>
          <p:cNvSpPr>
            <a:spLocks noGrp="1" noChangeArrowheads="1"/>
          </p:cNvSpPr>
          <p:nvPr>
            <p:ph type="body" idx="1"/>
          </p:nvPr>
        </p:nvSpPr>
        <p:spPr>
          <a:xfrm>
            <a:off x="0" y="981075"/>
            <a:ext cx="5651500" cy="6096000"/>
          </a:xfrm>
          <a:ln/>
        </p:spPr>
        <p:txBody>
          <a:bodyPr/>
          <a:lstStyle/>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Localizzazione nello SPAZIO RETROPERITONEALE della CAVITA’ ADDOMINALE</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Limiti SCHELETRICI in riferimento alla COLONNA VERTEBRALE:</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DESTRO T12 – L3</a:t>
            </a:r>
          </a:p>
          <a:p>
            <a:pPr marL="338138" indent="-333375">
              <a:spcBef>
                <a:spcPts val="6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   - RENE SINISTRO T11 – L2</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RENE DX circa 1.5-2 cm più IN BASSO rispetto al RENE SN</a:t>
            </a:r>
          </a:p>
          <a:p>
            <a:pPr marL="338138" indent="-338138">
              <a:spcBef>
                <a:spcPts val="6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pperplate" panose="02000504000000020004" pitchFamily="2" charset="77"/>
              </a:rPr>
              <a:t>ASSE LONGITUDINALE OBLIQUO in SENSO MEDIO-LATERALE e CRANIO-CAUDALE</a:t>
            </a:r>
          </a:p>
          <a:p>
            <a:pPr marL="341313" indent="-338138">
              <a:spcBef>
                <a:spcPts val="6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400" dirty="0">
              <a:latin typeface="Arial Black" panose="020B0A04020102020204"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8163" y="1066800"/>
            <a:ext cx="3525837" cy="5791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Line 4"/>
          <p:cNvSpPr>
            <a:spLocks noChangeShapeType="1"/>
          </p:cNvSpPr>
          <p:nvPr/>
        </p:nvSpPr>
        <p:spPr bwMode="auto">
          <a:xfrm flipH="1">
            <a:off x="6511925" y="1773238"/>
            <a:ext cx="585788" cy="1584325"/>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125" name="Line 5"/>
          <p:cNvSpPr>
            <a:spLocks noChangeShapeType="1"/>
          </p:cNvSpPr>
          <p:nvPr/>
        </p:nvSpPr>
        <p:spPr bwMode="auto">
          <a:xfrm>
            <a:off x="8101013" y="1989138"/>
            <a:ext cx="503237" cy="1511300"/>
          </a:xfrm>
          <a:prstGeom prst="line">
            <a:avLst/>
          </a:prstGeom>
          <a:noFill/>
          <a:ln w="76320" cap="sq">
            <a:solidFill>
              <a:srgbClr val="FFFF00"/>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228600" y="0"/>
            <a:ext cx="8686800" cy="9080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VESCICA  URINARIA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ASPETTI ANATOMO-MICROSCOPICI</a:t>
            </a: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100" y="1341438"/>
            <a:ext cx="4429125" cy="5516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0750" y="1341438"/>
            <a:ext cx="4384675" cy="5516562"/>
          </a:xfrm>
          <a:prstGeom prst="rect">
            <a:avLst/>
          </a:prstGeom>
          <a:noFill/>
          <a:ln>
            <a:noFill/>
          </a:ln>
          <a:effectLst/>
          <a:extLst>
            <a:ext uri="{909E8E84-426E-40DD-AFC4-6F175D3DCCD1}">
              <a14:hiddenFill xmlns:a14="http://schemas.microsoft.com/office/drawing/2010/main">
                <a:blipFill dpi="0" rotWithShape="0">
                  <a:blip/>
                  <a:srcRect l="2693" t="754" r="4004" b="344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0" y="0"/>
            <a:ext cx="9144000" cy="90872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ANATOMO-MICROSCOPICA</a:t>
            </a:r>
          </a:p>
        </p:txBody>
      </p:sp>
      <p:sp>
        <p:nvSpPr>
          <p:cNvPr id="30722" name="Rectangle 2"/>
          <p:cNvSpPr>
            <a:spLocks noGrp="1" noChangeArrowheads="1"/>
          </p:cNvSpPr>
          <p:nvPr>
            <p:ph type="body" idx="1"/>
          </p:nvPr>
        </p:nvSpPr>
        <p:spPr>
          <a:xfrm>
            <a:off x="683568" y="1124744"/>
            <a:ext cx="8136904" cy="5733256"/>
          </a:xfrm>
          <a:ln/>
        </p:spPr>
        <p:txBody>
          <a:bodyPr/>
          <a:lstStyle/>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Presenta una PARETE di spessore 1,5 cm che si riducono a 0,5 ad organo PIENO.</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MUCOSA</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EPITELIO DI TRANSIZIONE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LAMINA PROPRIA di Tessuto Connettivo Fibrillare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MUSCOLARE: costituisce il MUSCOLO DETRUSORE in cui si distinguono: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PLESSIFORME (ossia «Intrecciato»)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CIRCOLARE</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   - STRATO LONGITUDINALE</a:t>
            </a:r>
          </a:p>
          <a:p>
            <a:pPr marL="0" indent="0">
              <a:spcBef>
                <a:spcPts val="65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400" b="1" dirty="0">
                <a:solidFill>
                  <a:schemeClr val="tx1"/>
                </a:solidFill>
                <a:latin typeface="Comic Sans MS" panose="030F0902030302020204" pitchFamily="66" charset="0"/>
              </a:rPr>
              <a:t>TONACA AVVENTIZIA, che superiormente assume i caratteri della TONACA SIEROSA per la presenza del Peritoneo</a:t>
            </a:r>
          </a:p>
          <a:p>
            <a:pPr marL="4763" indent="0">
              <a:spcBef>
                <a:spcPts val="65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a:p>
            <a:pPr marL="341313" indent="-338138">
              <a:spcBef>
                <a:spcPts val="65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69787FE9-6B3F-FF43-B5CD-62A3DB62E84D}"/>
              </a:ext>
            </a:extLst>
          </p:cNvPr>
          <p:cNvSpPr>
            <a:spLocks noGrp="1" noChangeArrowheads="1"/>
          </p:cNvSpPr>
          <p:nvPr>
            <p:ph type="title"/>
          </p:nvPr>
        </p:nvSpPr>
        <p:spPr>
          <a:xfrm>
            <a:off x="-15608" y="-24569"/>
            <a:ext cx="9144000" cy="100529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URINARIA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24578" name="Rectangle 2">
            <a:extLst>
              <a:ext uri="{FF2B5EF4-FFF2-40B4-BE49-F238E27FC236}">
                <a16:creationId xmlns:a16="http://schemas.microsoft.com/office/drawing/2014/main" id="{F852F88E-DFC1-3D4C-8378-4DF67082D86C}"/>
              </a:ext>
            </a:extLst>
          </p:cNvPr>
          <p:cNvSpPr>
            <a:spLocks noGrp="1" noChangeArrowheads="1"/>
          </p:cNvSpPr>
          <p:nvPr>
            <p:ph type="body" idx="1"/>
          </p:nvPr>
        </p:nvSpPr>
        <p:spPr>
          <a:xfrm>
            <a:off x="467544" y="980728"/>
            <a:ext cx="8280920" cy="5616624"/>
          </a:xfrm>
          <a:ln/>
        </p:spPr>
        <p:txBody>
          <a:bodyPr/>
          <a:lstStyle/>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La Vascolarizzazione Sanguifera deriva prevalentemente dall’ Arteria Iliaca Interna (o Ipogastrica):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b="1" dirty="0">
              <a:solidFill>
                <a:schemeClr val="tx1"/>
              </a:solidFill>
              <a:latin typeface="Chalkboard SE" panose="03050602040202020205" pitchFamily="66" charset="77"/>
            </a:endParaRP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VESCICALI SUPERIORI (residui dell’ ARTERIA OMBELICALE della Circolazione Fetale)</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VESCICALI INFERIORI (nel MASCHIO)</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ARTERIE VAGINALI (nella FEMMINA)</a:t>
            </a:r>
          </a:p>
          <a:p>
            <a:pPr marL="0" indent="0">
              <a:spcBef>
                <a:spcPts val="6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IL PLESSO VENOSO VESCICALE drena:</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 VENE ILIACHE INTERNE</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 PLESSO VENOSO AFFERENTE AI VASI </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     SACRALI</a:t>
            </a:r>
          </a:p>
          <a:p>
            <a:pPr marL="4763" indent="0">
              <a:spcBef>
                <a:spcPts val="6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b="1" dirty="0">
                <a:solidFill>
                  <a:schemeClr val="tx1"/>
                </a:solidFill>
                <a:latin typeface="Chalkboard SE" panose="03050602040202020205" pitchFamily="66" charset="77"/>
              </a:rPr>
              <a:t>Il DRENAGGIO LINFATICO è attuato nei LINFONODI che accompagnano il decorso delle Arterie Iliache Interna ed Esterna</a:t>
            </a:r>
          </a:p>
        </p:txBody>
      </p:sp>
    </p:spTree>
    <p:extLst>
      <p:ext uri="{BB962C8B-B14F-4D97-AF65-F5344CB8AC3E}">
        <p14:creationId xmlns:p14="http://schemas.microsoft.com/office/powerpoint/2010/main" val="14147494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CF16DFC3-1949-0944-A674-4613F22B1885}"/>
              </a:ext>
            </a:extLst>
          </p:cNvPr>
          <p:cNvSpPr>
            <a:spLocks noGrp="1" noChangeArrowheads="1"/>
          </p:cNvSpPr>
          <p:nvPr>
            <p:ph type="title"/>
          </p:nvPr>
        </p:nvSpPr>
        <p:spPr>
          <a:xfrm>
            <a:off x="12645" y="-3579"/>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VESCICA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INNERVAZIONE</a:t>
            </a:r>
          </a:p>
        </p:txBody>
      </p:sp>
      <p:sp>
        <p:nvSpPr>
          <p:cNvPr id="28674" name="Rectangle 2">
            <a:extLst>
              <a:ext uri="{FF2B5EF4-FFF2-40B4-BE49-F238E27FC236}">
                <a16:creationId xmlns:a16="http://schemas.microsoft.com/office/drawing/2014/main" id="{31B8CDF4-A821-2545-8C84-9F0AB5D70371}"/>
              </a:ext>
            </a:extLst>
          </p:cNvPr>
          <p:cNvSpPr>
            <a:spLocks noGrp="1" noChangeArrowheads="1"/>
          </p:cNvSpPr>
          <p:nvPr>
            <p:ph type="body" idx="1"/>
          </p:nvPr>
        </p:nvSpPr>
        <p:spPr>
          <a:xfrm>
            <a:off x="588201" y="1139359"/>
            <a:ext cx="7992888" cy="5638800"/>
          </a:xfrm>
          <a:ln/>
        </p:spPr>
        <p:txBody>
          <a:bodyPr/>
          <a:lstStyle/>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Al PLESSO NERVOSO VESCICALE fanno capo:</a:t>
            </a: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   - FIBRE PARASIMPATICHE (da MIELOMERI S2,S3,S4) VISCEROMOTRICI per MUSCOLO DETRUSORE ed INIBENTI la CONTRAZIONE del MUSCOLO SFINTERE INTERNO URETRALE</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   - FIBRE ORTOSIMPATICHE (T11-L2) per mantenere contratto lo Sfintere Uretrale Interno </a:t>
            </a:r>
          </a:p>
          <a:p>
            <a:pPr marL="4763" indent="0">
              <a:spcBef>
                <a:spcPts val="65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Copperplate Gothic Bold" panose="020E0705020206020404" pitchFamily="34" charset="77"/>
            </a:endParaRPr>
          </a:p>
          <a:p>
            <a:pPr marL="0" indent="0">
              <a:spcBef>
                <a:spcPts val="65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Le FIBRE SENSITIVE (sensazioni di RIEMPIMENTO e DOLORIFICHE) si portano sia ai </a:t>
            </a:r>
            <a:r>
              <a:rPr lang="it-IT" altLang="it-IT" sz="2200" dirty="0" err="1">
                <a:solidFill>
                  <a:schemeClr val="tx1"/>
                </a:solidFill>
                <a:latin typeface="Copperplate Gothic Bold" panose="020E0705020206020404" pitchFamily="34" charset="77"/>
              </a:rPr>
              <a:t>mielomeri</a:t>
            </a:r>
            <a:r>
              <a:rPr lang="it-IT" altLang="it-IT" sz="2200" dirty="0">
                <a:solidFill>
                  <a:schemeClr val="tx1"/>
                </a:solidFill>
                <a:latin typeface="Copperplate Gothic Bold" panose="020E0705020206020404" pitchFamily="34" charset="77"/>
              </a:rPr>
              <a:t> SACRALI, sia a quelli T11-L2 </a:t>
            </a:r>
          </a:p>
        </p:txBody>
      </p:sp>
    </p:spTree>
    <p:extLst>
      <p:ext uri="{BB962C8B-B14F-4D97-AF65-F5344CB8AC3E}">
        <p14:creationId xmlns:p14="http://schemas.microsoft.com/office/powerpoint/2010/main" val="457038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8CA4BB5-4FB3-C04B-B8F2-3D102CF8A27B}"/>
              </a:ext>
            </a:extLst>
          </p:cNvPr>
          <p:cNvSpPr>
            <a:spLocks noGrp="1"/>
          </p:cNvSpPr>
          <p:nvPr>
            <p:ph type="title"/>
          </p:nvPr>
        </p:nvSpPr>
        <p:spPr>
          <a:xfrm>
            <a:off x="676356" y="-243408"/>
            <a:ext cx="7767638"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URETRA</a:t>
            </a:r>
          </a:p>
        </p:txBody>
      </p:sp>
      <p:sp>
        <p:nvSpPr>
          <p:cNvPr id="5" name="Segnaposto contenuto 4">
            <a:extLst>
              <a:ext uri="{FF2B5EF4-FFF2-40B4-BE49-F238E27FC236}">
                <a16:creationId xmlns:a16="http://schemas.microsoft.com/office/drawing/2014/main" id="{47F71F90-79EB-1445-8998-0D74B2359F1C}"/>
              </a:ext>
            </a:extLst>
          </p:cNvPr>
          <p:cNvSpPr>
            <a:spLocks noGrp="1"/>
          </p:cNvSpPr>
          <p:nvPr>
            <p:ph idx="1"/>
          </p:nvPr>
        </p:nvSpPr>
        <p:spPr>
          <a:xfrm>
            <a:off x="107504" y="894830"/>
            <a:ext cx="9036496" cy="5963170"/>
          </a:xfrm>
        </p:spPr>
        <p:txBody>
          <a:bodyPr/>
          <a:lstStyle/>
          <a:p>
            <a:r>
              <a:rPr lang="it-IT" sz="3000" dirty="0">
                <a:solidFill>
                  <a:schemeClr val="tx1"/>
                </a:solidFill>
                <a:latin typeface="Chalkboard SE" panose="03050602040202020205" pitchFamily="66" charset="77"/>
              </a:rPr>
              <a:t>Organo CAVO, IMPARI e MEDIANO, deputato a veicolare l’ URINA DEFINITIVA dalla Vescica Urinaria all’ ambiente esterno.</a:t>
            </a:r>
          </a:p>
          <a:p>
            <a:r>
              <a:rPr lang="it-IT" sz="3000" dirty="0">
                <a:solidFill>
                  <a:schemeClr val="tx1"/>
                </a:solidFill>
                <a:latin typeface="Chalkboard SE" panose="03050602040202020205" pitchFamily="66" charset="77"/>
              </a:rPr>
              <a:t>Nel MASCHIO costituisce una VIA COMUNE delle VIE URINARIE e delle VIE SPERMATICHE.</a:t>
            </a:r>
          </a:p>
          <a:p>
            <a:r>
              <a:rPr lang="it-IT" sz="3000" dirty="0">
                <a:solidFill>
                  <a:schemeClr val="tx1"/>
                </a:solidFill>
                <a:latin typeface="Chalkboard SE" panose="03050602040202020205" pitchFamily="66" charset="77"/>
              </a:rPr>
              <a:t>Notevole è la DIVERSA LUNGHEZZA tra l’ Uretra Femminile e l’ Uretra Maschile.</a:t>
            </a:r>
          </a:p>
          <a:p>
            <a:r>
              <a:rPr lang="it-IT" sz="3000" dirty="0">
                <a:solidFill>
                  <a:schemeClr val="tx1"/>
                </a:solidFill>
                <a:latin typeface="Chalkboard SE" panose="03050602040202020205" pitchFamily="66" charset="77"/>
              </a:rPr>
              <a:t>Diversi, sono, ovviamente la LOCALIZZAZIONE ed i RAPPORTI nei due sessi.</a:t>
            </a:r>
          </a:p>
        </p:txBody>
      </p:sp>
    </p:spTree>
    <p:extLst>
      <p:ext uri="{BB962C8B-B14F-4D97-AF65-F5344CB8AC3E}">
        <p14:creationId xmlns:p14="http://schemas.microsoft.com/office/powerpoint/2010/main" val="40736597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11"/>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179512" y="1916832"/>
            <a:ext cx="8427278" cy="3820791"/>
          </a:xfrm>
          <a:prstGeom prst="rect">
            <a:avLst/>
          </a:prstGeom>
          <a:noFill/>
          <a:ln>
            <a:noFill/>
          </a:ln>
        </p:spPr>
      </p:pic>
      <p:pic>
        <p:nvPicPr>
          <p:cNvPr id="3" name="Picture 1" descr="2611">
            <a:extLst>
              <a:ext uri="{FF2B5EF4-FFF2-40B4-BE49-F238E27FC236}">
                <a16:creationId xmlns:a16="http://schemas.microsoft.com/office/drawing/2014/main" id="{E22F6F84-4797-6E4F-86A5-DF35987DA976}"/>
              </a:ext>
            </a:extLst>
          </p:cNvPr>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a:off x="3394638" y="5274776"/>
            <a:ext cx="1997025" cy="432048"/>
          </a:xfrm>
          <a:prstGeom prst="rect">
            <a:avLst/>
          </a:prstGeom>
          <a:noFill/>
          <a:ln>
            <a:noFill/>
          </a:ln>
        </p:spPr>
      </p:pic>
      <p:sp>
        <p:nvSpPr>
          <p:cNvPr id="4" name="Rectangle 1">
            <a:extLst>
              <a:ext uri="{FF2B5EF4-FFF2-40B4-BE49-F238E27FC236}">
                <a16:creationId xmlns:a16="http://schemas.microsoft.com/office/drawing/2014/main" id="{AE3256E0-41F9-4B49-9606-E7DD2216510E}"/>
              </a:ext>
            </a:extLst>
          </p:cNvPr>
          <p:cNvSpPr txBox="1">
            <a:spLocks noChangeArrowheads="1"/>
          </p:cNvSpPr>
          <p:nvPr/>
        </p:nvSpPr>
        <p:spPr>
          <a:xfrm>
            <a:off x="0" y="111125"/>
            <a:ext cx="9036496" cy="947738"/>
          </a:xfrm>
          <a:prstGeom prst="rect">
            <a:avLst/>
          </a:prstGeom>
          <a:ln/>
        </p:spPr>
        <p:txBody>
          <a:bodyPr/>
          <a:lst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a:solidFill>
                  <a:schemeClr val="tx1"/>
                </a:solidFill>
                <a:latin typeface="Gurmukhi MN" panose="02020600050405020304" pitchFamily="18" charset="0"/>
                <a:cs typeface="Gurmukhi MN" panose="02020600050405020304" pitchFamily="18" charset="0"/>
              </a:rPr>
              <a:t>URETRA MASCHILE e FEMMINILE</a:t>
            </a:r>
            <a:br>
              <a:rPr lang="it-IT" altLang="it-IT" sz="3200" b="1">
                <a:solidFill>
                  <a:schemeClr val="tx1"/>
                </a:solidFill>
                <a:latin typeface="Gurmukhi MN" panose="02020600050405020304" pitchFamily="18" charset="0"/>
                <a:cs typeface="Gurmukhi MN" panose="02020600050405020304" pitchFamily="18" charset="0"/>
              </a:rPr>
            </a:br>
            <a:r>
              <a:rPr lang="it-IT" altLang="it-IT" sz="3200" b="1">
                <a:solidFill>
                  <a:schemeClr val="tx1"/>
                </a:solidFill>
                <a:latin typeface="Gurmukhi MN" panose="02020600050405020304" pitchFamily="18" charset="0"/>
                <a:cs typeface="Gurmukhi MN" panose="02020600050405020304" pitchFamily="18" charset="0"/>
              </a:rPr>
              <a:t>ASPETTI TOPOGRAFICI COMPARATIVI</a:t>
            </a:r>
            <a:endParaRPr lang="it-IT" altLang="it-IT" sz="32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13978504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0"/>
            <a:ext cx="8610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p>
        </p:txBody>
      </p:sp>
      <p:sp>
        <p:nvSpPr>
          <p:cNvPr id="33794" name="Rectangle 2"/>
          <p:cNvSpPr>
            <a:spLocks noGrp="1" noChangeArrowheads="1"/>
          </p:cNvSpPr>
          <p:nvPr>
            <p:ph type="body" idx="1"/>
          </p:nvPr>
        </p:nvSpPr>
        <p:spPr>
          <a:xfrm>
            <a:off x="304800" y="1219200"/>
            <a:ext cx="8610600"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Lunghezza totale 18 – 20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Dal MEATO URETRALE INTERNO, attraversa il PAVIMENTO PELVICO ed il PERINEO ANTERIORE, percorre il PENE per terminare al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opperplate Gothic Bold" panose="020E0705020206020404" pitchFamily="34" charset="77"/>
              </a:rPr>
              <a:t>Dà passaggio soltanto all’ URINA unicamente nel tratto definito URETRA URINARIA, mentre nella parte più cospicua dà passaggio anche allo SPERMA (URETRA COMUNE)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32031"/>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34818" name="Rectangle 2"/>
          <p:cNvSpPr>
            <a:spLocks noGrp="1" noChangeArrowheads="1"/>
          </p:cNvSpPr>
          <p:nvPr>
            <p:ph type="body" idx="1"/>
          </p:nvPr>
        </p:nvSpPr>
        <p:spPr>
          <a:xfrm>
            <a:off x="190500" y="1196752"/>
            <a:ext cx="8763000" cy="54864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Sulla base di un CRITERIO TOPOGRAFICO: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PELVICA (nella PELVI)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PERINEALE (nel decorso nel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PERINEO)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PENIENA (nel PENE)</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latin typeface="Comic Sans MS" panose="030F0902030302020204" pitchFamily="66" charset="0"/>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CRITERIO SISTEMATICO: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PROSTATICA </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MEMBRANOSA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omic Sans MS" panose="030F0902030302020204" pitchFamily="66" charset="0"/>
              </a:rPr>
              <a:t>   - URETRA SPONGIOSA o CAVERNOSA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609600" y="0"/>
            <a:ext cx="7772400"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PORZIONI DELL’</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URETRA MASCHILE e PENE</a:t>
            </a: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628775"/>
            <a:ext cx="8534400" cy="503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0" y="-9939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DECORSO</a:t>
            </a:r>
          </a:p>
        </p:txBody>
      </p:sp>
      <p:sp>
        <p:nvSpPr>
          <p:cNvPr id="36866" name="Rectangle 2"/>
          <p:cNvSpPr>
            <a:spLocks noGrp="1" noChangeArrowheads="1"/>
          </p:cNvSpPr>
          <p:nvPr>
            <p:ph type="body" idx="1"/>
          </p:nvPr>
        </p:nvSpPr>
        <p:spPr>
          <a:xfrm>
            <a:off x="107504" y="1340768"/>
            <a:ext cx="8884096" cy="52886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Nel tratto iniziale dalla Vescica Urinaria decorre quasi VERTICALE nel TRATTO PROSTATICO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Piega in AVANTI nella CURVA RETROPUBICA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Impegnandosi nel PENE, descrive la CURVA SOTTOPUBICA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dirty="0">
                <a:solidFill>
                  <a:schemeClr val="tx1"/>
                </a:solidFill>
                <a:latin typeface="Chalkboard SE" panose="03050602040202020205" pitchFamily="66" charset="77"/>
              </a:rPr>
              <a:t>Quest’ ultima è MOLTO VARIABILE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MEZZI di FISSITA’</a:t>
            </a:r>
          </a:p>
        </p:txBody>
      </p:sp>
      <p:sp>
        <p:nvSpPr>
          <p:cNvPr id="6146" name="Rectangle 2"/>
          <p:cNvSpPr>
            <a:spLocks noGrp="1" noChangeArrowheads="1"/>
          </p:cNvSpPr>
          <p:nvPr>
            <p:ph type="body" idx="1"/>
          </p:nvPr>
        </p:nvSpPr>
        <p:spPr>
          <a:xfrm>
            <a:off x="0" y="1219200"/>
            <a:ext cx="9144000" cy="5638800"/>
          </a:xfrm>
          <a:ln/>
        </p:spPr>
        <p:txBody>
          <a:bodyPr/>
          <a:lstStyle/>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PEDUNCOLO  VASCOLARE</a:t>
            </a:r>
          </a:p>
          <a:p>
            <a:pPr marL="341313" indent="-339725">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omic Sans MS" panose="030F0902030302020204" pitchFamily="66" charset="0"/>
            </a:endParaRP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FASCIA FIBROSA PERIRENALE: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FOGLIETTO  ANTERIORE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FOGLIETTO POSTERIORE</a:t>
            </a:r>
          </a:p>
          <a:p>
            <a:pPr marL="341313" indent="-339725">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omic Sans MS" panose="030F0902030302020204" pitchFamily="66" charset="0"/>
            </a:endParaRPr>
          </a:p>
          <a:p>
            <a:pPr marL="339725" indent="-339725">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TESSUTO ADIPOSO:</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PERIRENALE (internamente alla fascia)</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mic Sans MS" panose="030F0902030302020204" pitchFamily="66" charset="0"/>
              </a:rPr>
              <a:t>   - PARARENALE (esternamente alla fascia)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TRATTO PROSTATICO</a:t>
            </a:r>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1236663"/>
            <a:ext cx="6019800" cy="53990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2326"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[1]</a:t>
            </a:r>
          </a:p>
        </p:txBody>
      </p:sp>
      <p:sp>
        <p:nvSpPr>
          <p:cNvPr id="38914" name="Rectangle 2"/>
          <p:cNvSpPr>
            <a:spLocks noGrp="1" noChangeArrowheads="1"/>
          </p:cNvSpPr>
          <p:nvPr>
            <p:ph type="body" idx="1"/>
          </p:nvPr>
        </p:nvSpPr>
        <p:spPr>
          <a:xfrm>
            <a:off x="63874" y="1127809"/>
            <a:ext cx="8991600" cy="54102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TONACA MUCOSA presenta differenti rivestimenti epiteliali, a partire dalla vescica si riscontrano: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di TRANSIZIONE (brevissimo tratto </a:t>
            </a:r>
            <a:r>
              <a:rPr lang="it-IT" altLang="it-IT" sz="2600" b="1" dirty="0" err="1">
                <a:solidFill>
                  <a:schemeClr val="tx1"/>
                </a:solidFill>
                <a:latin typeface="Comic Sans MS" panose="030F0902030302020204" pitchFamily="66" charset="0"/>
              </a:rPr>
              <a:t>pre</a:t>
            </a:r>
            <a:r>
              <a:rPr lang="it-IT" altLang="it-IT" sz="2600" b="1" dirty="0">
                <a:solidFill>
                  <a:schemeClr val="tx1"/>
                </a:solidFill>
                <a:latin typeface="Comic Sans MS" panose="030F0902030302020204" pitchFamily="66" charset="0"/>
              </a:rPr>
              <a:t>-prostatico);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CILINDRICO PLURISTRATIFICATO (il tratto più esteso);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  - EPITELIO PAVIMENTOSO PLURISTRATIFICATO (in prossimità del Meato Esterno)</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La LAMINA PROPRIA è di Connettivo DENSO ed ELASTICO e vi sono immerse le GHIANDOLE TUBULO-ALVEOLARI SEMPLICI a SECREZIONE MUCOSA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152400" y="0"/>
            <a:ext cx="8991600" cy="9171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MASCHILE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 [2]</a:t>
            </a:r>
          </a:p>
        </p:txBody>
      </p:sp>
      <p:sp>
        <p:nvSpPr>
          <p:cNvPr id="39938" name="Rectangle 2"/>
          <p:cNvSpPr>
            <a:spLocks noGrp="1" noChangeArrowheads="1"/>
          </p:cNvSpPr>
          <p:nvPr>
            <p:ph type="body" idx="1"/>
          </p:nvPr>
        </p:nvSpPr>
        <p:spPr>
          <a:xfrm>
            <a:off x="683568" y="1124744"/>
            <a:ext cx="8064896" cy="4896544"/>
          </a:xfrm>
          <a:ln/>
        </p:spPr>
        <p:txBody>
          <a:bodyPr/>
          <a:lstStyle/>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La TONACA MUSCOLARE presenta sia Tessuto Muscolare Liscio, sia Striato Scheletrico.</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omic Sans MS" panose="030F0902030302020204" pitchFamily="66" charset="0"/>
            </a:endParaRP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La COMPONENTE LISCIA è situata più profondamente ed è disposta in</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STRATO LONGITUDINALE più interno</a:t>
            </a:r>
          </a:p>
          <a:p>
            <a:pPr marL="341313" indent="-334963">
              <a:lnSpc>
                <a:spcPct val="90000"/>
              </a:lnSpc>
              <a:spcBef>
                <a:spcPts val="6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     STRATO CIRCOLARE più esterno</a:t>
            </a:r>
          </a:p>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omic Sans MS" panose="030F0902030302020204" pitchFamily="66" charset="0"/>
            </a:endParaRPr>
          </a:p>
          <a:p>
            <a:pPr marL="0" indent="0">
              <a:lnSpc>
                <a:spcPct val="90000"/>
              </a:lnSpc>
              <a:spcBef>
                <a:spcPts val="6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omic Sans MS" panose="030F0902030302020204" pitchFamily="66" charset="0"/>
              </a:rPr>
              <a:t>La COMPONENTE STRIATA SCHELETRICA, che denominata SFINTERE ESTERNO, controllata dal Sistema Nervoso Somatico, permette di controllare coscientemente la Minzione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152400" y="0"/>
            <a:ext cx="88392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p>
        </p:txBody>
      </p:sp>
      <p:sp>
        <p:nvSpPr>
          <p:cNvPr id="40962" name="Rectangle 2"/>
          <p:cNvSpPr>
            <a:spLocks noGrp="1" noChangeArrowheads="1"/>
          </p:cNvSpPr>
          <p:nvPr>
            <p:ph type="body" idx="1"/>
          </p:nvPr>
        </p:nvSpPr>
        <p:spPr>
          <a:xfrm>
            <a:off x="539552" y="692696"/>
            <a:ext cx="8136904" cy="5517232"/>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L’ URETRA FEMMINILE è molto meno lunga di quella Maschile (circa 4-6 cm)</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Ha DECORSO OBLIQUO, con una CONCAVITA’ diretta in AVANTI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Il MEATO URETRALE ESTERNO ha forma VARIABILE (FESSURA LONGITUDINALE o FORMA STELLATA) ed è in stretto rapporto con il GLANDE del CLITORIDE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Vi si possono descrivere una PORZIONE PELVICA ed PORZIONE PERINEALE.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halkboard SE" panose="03050602040202020205" pitchFamily="66" charset="77"/>
              </a:rPr>
              <a:t>In TUTTA LA SUA LUNGHEZZA, si PONE in INTIMO RAPPORTO con la PARETE ANTERIORE della VAGINA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73025"/>
            <a:ext cx="9144000" cy="83569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ASPETTI ANATOMO-MACROSCOPICI</a:t>
            </a:r>
          </a:p>
        </p:txBody>
      </p:sp>
      <p:pic>
        <p:nvPicPr>
          <p:cNvPr id="41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11710"/>
          <a:stretch>
            <a:fillRect/>
          </a:stretch>
        </p:blipFill>
        <p:spPr bwMode="auto">
          <a:xfrm>
            <a:off x="2339752" y="1048306"/>
            <a:ext cx="4789711" cy="5657294"/>
          </a:xfrm>
          <a:prstGeom prst="rect">
            <a:avLst/>
          </a:prstGeom>
          <a:noFill/>
          <a:ln>
            <a:noFill/>
          </a:ln>
          <a:effectLst/>
          <a:extLst>
            <a:ext uri="{909E8E84-426E-40DD-AFC4-6F175D3DCCD1}">
              <a14:hiddenFill xmlns:a14="http://schemas.microsoft.com/office/drawing/2010/main">
                <a:blipFill dpi="0" rotWithShape="0">
                  <a:blip/>
                  <a:srcRect l="1171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URETRA  FEMMINILE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45058" name="Rectangle 2"/>
          <p:cNvSpPr>
            <a:spLocks noGrp="1" noChangeArrowheads="1"/>
          </p:cNvSpPr>
          <p:nvPr>
            <p:ph type="body" idx="1"/>
          </p:nvPr>
        </p:nvSpPr>
        <p:spPr>
          <a:xfrm>
            <a:off x="611560" y="1143000"/>
            <a:ext cx="7920880" cy="5022304"/>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La TONACA MUCOSA presenta rivestimento variabile dalla vescica verso l’ esterno: prevale l’ EPITELIO di TRANSIZIONE che trapassa nell’ EPITELIO PAVIMENTOSO PLURISTRATIFICATO in prossimità del Meato Uretrale Esterno.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dirty="0">
              <a:solidFill>
                <a:schemeClr val="tx1"/>
              </a:solidFill>
              <a:latin typeface="Copperplate Gothic Bold" panose="020E0705020206020404" pitchFamily="34"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solidFill>
                  <a:schemeClr val="tx1"/>
                </a:solidFill>
                <a:latin typeface="Copperplate Gothic Bold" panose="020E0705020206020404" pitchFamily="34" charset="77"/>
              </a:rPr>
              <a:t>Profondamente alla Lamina Propria, la TONACA MUSCOLARE è strutturalmente simile alla Tonaca Muscolare dell’ Uretra Maschile.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solidFill>
                <a:schemeClr val="tx1"/>
              </a:solidFill>
              <a:latin typeface="Copperplate Gothic Bold" panose="020E0705020206020404" pitchFamily="34"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RENE: PEDUNCOLO VASCOLARE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9838" y="908050"/>
            <a:ext cx="5364162" cy="4913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3"/>
          <p:cNvSpPr txBox="1">
            <a:spLocks noChangeArrowheads="1"/>
          </p:cNvSpPr>
          <p:nvPr/>
        </p:nvSpPr>
        <p:spPr bwMode="auto">
          <a:xfrm>
            <a:off x="0" y="1308100"/>
            <a:ext cx="3563938" cy="4403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800" b="1" dirty="0">
                <a:solidFill>
                  <a:schemeClr val="tx1"/>
                </a:solidFill>
                <a:latin typeface="Copperplate" panose="02000504000000020004" pitchFamily="2" charset="77"/>
              </a:rPr>
              <a:t>Il PEDUNCOLO VASCOLARE del Rene presenta l’ ARTERIA RENALE (ramo dell’ Aorta Addominale) e la VENA RENALE (che affluisce alla Vena Cava Inferiore)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11B3A4-5AF4-D649-BEE0-6DBD2D8B4698}"/>
              </a:ext>
            </a:extLst>
          </p:cNvPr>
          <p:cNvSpPr>
            <a:spLocks noGrp="1"/>
          </p:cNvSpPr>
          <p:nvPr>
            <p:ph type="title"/>
          </p:nvPr>
        </p:nvSpPr>
        <p:spPr>
          <a:xfrm>
            <a:off x="0" y="0"/>
            <a:ext cx="9144000" cy="1138238"/>
          </a:xfrm>
        </p:spPr>
        <p:txBody>
          <a:bodyPr/>
          <a:lstStyle/>
          <a:p>
            <a:r>
              <a:rPr lang="it-IT" sz="3200" b="1" dirty="0">
                <a:solidFill>
                  <a:schemeClr val="tx1"/>
                </a:solidFill>
                <a:latin typeface="Gurmukhi MN" panose="02020600050405020304" pitchFamily="18" charset="0"/>
                <a:cs typeface="Gurmukhi MN" panose="02020600050405020304" pitchFamily="18" charset="0"/>
              </a:rPr>
              <a:t>RENE: FASCIA PERIRENALE e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TESSUTO ADIPOSO</a:t>
            </a:r>
          </a:p>
        </p:txBody>
      </p:sp>
      <p:sp>
        <p:nvSpPr>
          <p:cNvPr id="3" name="Segnaposto contenuto 2">
            <a:extLst>
              <a:ext uri="{FF2B5EF4-FFF2-40B4-BE49-F238E27FC236}">
                <a16:creationId xmlns:a16="http://schemas.microsoft.com/office/drawing/2014/main" id="{62894270-9A31-5B42-A912-E6A3A0E688FA}"/>
              </a:ext>
            </a:extLst>
          </p:cNvPr>
          <p:cNvSpPr>
            <a:spLocks noGrp="1"/>
          </p:cNvSpPr>
          <p:nvPr>
            <p:ph idx="1"/>
          </p:nvPr>
        </p:nvSpPr>
        <p:spPr>
          <a:xfrm>
            <a:off x="0" y="1138238"/>
            <a:ext cx="9144000" cy="5719762"/>
          </a:xfrm>
        </p:spPr>
        <p:txBody>
          <a:bodyPr/>
          <a:lstStyle/>
          <a:p>
            <a:r>
              <a:rPr lang="it-IT" sz="2400" b="1" dirty="0">
                <a:solidFill>
                  <a:schemeClr val="tx1"/>
                </a:solidFill>
                <a:latin typeface="Chalkboard" panose="03050602040202020205" pitchFamily="66" charset="77"/>
              </a:rPr>
              <a:t>La FASCIA PERIRENALE è una Fascia Fibrosa che, originandosi dalla Fascia Trasversale dell’ Addome, si biforca in un FOGLIETTO POSTERIORE (che aderisce alla colonna vertebrale) ed un FOGLIETTO ANTERIORE (che si pone sulla faccia anteriore di uno dei 2 reni, attraversa il Piano Mediano del corpo e raggiunge il lato opposto, costituendo un’ UNICA LOGGIA RENALE (destra-sinistra). All’ interno della Fascia abbiamo il TESSUTO ADIPOSO PERIRENALE, all’esterno si localizza il TESSUTO ADIPOSO PARARENALE. </a:t>
            </a:r>
          </a:p>
          <a:p>
            <a:r>
              <a:rPr lang="it-IT" sz="2400" b="1" dirty="0">
                <a:solidFill>
                  <a:schemeClr val="tx1"/>
                </a:solidFill>
                <a:latin typeface="Chalkboard" panose="03050602040202020205" pitchFamily="66" charset="77"/>
              </a:rPr>
              <a:t>Il TESSUTO ADIPOSO è di notevole rilevanza per il mantenimento del Rene nella sua sede. In caso di cospicuo dimagrimento, è possibile che ci sia una «discesa» del rene (PTOSI RENALE) con possibile alterata funzionalità.</a:t>
            </a:r>
          </a:p>
        </p:txBody>
      </p:sp>
    </p:spTree>
    <p:extLst>
      <p:ext uri="{BB962C8B-B14F-4D97-AF65-F5344CB8AC3E}">
        <p14:creationId xmlns:p14="http://schemas.microsoft.com/office/powerpoint/2010/main" val="407972882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7366</TotalTime>
  <Words>3085</Words>
  <Application>Microsoft Macintosh PowerPoint</Application>
  <PresentationFormat>Presentazione su schermo (4:3)</PresentationFormat>
  <Paragraphs>363</Paragraphs>
  <Slides>75</Slides>
  <Notes>50</Notes>
  <HiddenSlides>0</HiddenSlides>
  <MMClips>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75</vt:i4>
      </vt:variant>
    </vt:vector>
  </HeadingPairs>
  <TitlesOfParts>
    <vt:vector size="90" baseType="lpstr">
      <vt:lpstr>Microsoft YaHei</vt:lpstr>
      <vt:lpstr>ＭＳ Ｐゴシック</vt:lpstr>
      <vt:lpstr>Arial</vt:lpstr>
      <vt:lpstr>Arial Black</vt:lpstr>
      <vt:lpstr>Chalkboard</vt:lpstr>
      <vt:lpstr>Chalkboard SE</vt:lpstr>
      <vt:lpstr>Chalkduster</vt:lpstr>
      <vt:lpstr>Comic Sans MS</vt:lpstr>
      <vt:lpstr>Copperplate</vt:lpstr>
      <vt:lpstr>Copperplate Gothic Bold</vt:lpstr>
      <vt:lpstr>Gurmukhi MN</vt:lpstr>
      <vt:lpstr>Lucida Sans Unicode</vt:lpstr>
      <vt:lpstr>Times New Roman</vt:lpstr>
      <vt:lpstr>Wingdings</vt:lpstr>
      <vt:lpstr>Tema di Office</vt:lpstr>
      <vt:lpstr>SISTEMA  URINARIO Sistema Uropoietico e Sistema Urinifero (Vie Urinarie)</vt:lpstr>
      <vt:lpstr>Presentazione standard di PowerPoint</vt:lpstr>
      <vt:lpstr>SISTEMA URINARIO</vt:lpstr>
      <vt:lpstr>R  E  N  E Sistema Uropoietico</vt:lpstr>
      <vt:lpstr>Presentazione standard di PowerPoint</vt:lpstr>
      <vt:lpstr>RENE: GENERALITA’ TOPOGRAFICHE</vt:lpstr>
      <vt:lpstr>RENE: MEZZI di FISSITA’</vt:lpstr>
      <vt:lpstr>RENE: PEDUNCOLO VASCOLARE</vt:lpstr>
      <vt:lpstr>RENE: FASCIA PERIRENALE e  TESSUTO ADIPOSO</vt:lpstr>
      <vt:lpstr>FASCIA PERIRENALE</vt:lpstr>
      <vt:lpstr>RENE: RIFERIMENTI MORFOLOGICI</vt:lpstr>
      <vt:lpstr>RENE RAPPORTI PARETE ADDOMINALE POSTERIORE</vt:lpstr>
      <vt:lpstr>RENE: PRINCIPALI RAPPORTI</vt:lpstr>
      <vt:lpstr>RENE: RAPPORTI ANTERIORI</vt:lpstr>
      <vt:lpstr>RENE: PRINCIPALI RAPPORTI</vt:lpstr>
      <vt:lpstr>SEZIONE  FRONTALE</vt:lpstr>
      <vt:lpstr>ILO e SENO RENALE</vt:lpstr>
      <vt:lpstr>RENE: ASPETTI STRUTTURALI in  SEZIONE FRONTALE </vt:lpstr>
      <vt:lpstr>CORTICALE , MIDOLLARE e LOBI RENALI</vt:lpstr>
      <vt:lpstr>RAGGI MIDOLLARI e LOBULI</vt:lpstr>
      <vt:lpstr>VASI  RENALI  RAMIFICAZIONI SEGMENTALI</vt:lpstr>
      <vt:lpstr>VASCOLARIZZAZIONE DEL RENE</vt:lpstr>
      <vt:lpstr>RAMIFICAZIONI  VASCOLARI INTRARENALI</vt:lpstr>
      <vt:lpstr>Presentazione standard di PowerPoint</vt:lpstr>
      <vt:lpstr>NEFRONE</vt:lpstr>
      <vt:lpstr>Presentazione standard di PowerPoint</vt:lpstr>
      <vt:lpstr>Presentazione standard di PowerPoint</vt:lpstr>
      <vt:lpstr>CENNI. FUNZIONALI  SUL NEFRONE</vt:lpstr>
      <vt:lpstr>NEFRONE LOCALIZZAZIONE DELLE DIVERSE COMPONENTI</vt:lpstr>
      <vt:lpstr>CORPUSCOLO  RENALE</vt:lpstr>
      <vt:lpstr>PODOCITI, CAPILLARI GLOMERULARI  e CELLULE del MESANGIO INTRAGLOMERULARE</vt:lpstr>
      <vt:lpstr>RAPPORTO tra i CAPILLARI GLOMERULARI  ed i PODOCITI</vt:lpstr>
      <vt:lpstr>CORPUSCOLI  RENALI</vt:lpstr>
      <vt:lpstr>TUBULI DEL NEFRONE e  TUBULI COLLETTORI</vt:lpstr>
      <vt:lpstr>APPARATO  IUXTAGLOMERULARE</vt:lpstr>
      <vt:lpstr>VIE  URINARIE Sistema Urinifero</vt:lpstr>
      <vt:lpstr> SISTEMA dei CALICI e PELVI RENALE (complesso “ CALICO-PIELICO ”)</vt:lpstr>
      <vt:lpstr>COMPLESSO  CALICO-PIELICO</vt:lpstr>
      <vt:lpstr>COMPLESSO “CALICO-PIELICO”</vt:lpstr>
      <vt:lpstr>Presentazione standard di PowerPoint</vt:lpstr>
      <vt:lpstr>URETERE:  LOCALIZZAZIONE TOPOGRAFICA</vt:lpstr>
      <vt:lpstr>URETERE</vt:lpstr>
      <vt:lpstr>URETERE: RAPPORTI PRINCIPALI</vt:lpstr>
      <vt:lpstr>FEMMINA: VISCERI PELVICI</vt:lpstr>
      <vt:lpstr>MASCHIO: VISCERI PELVICI</vt:lpstr>
      <vt:lpstr>STRUTTURA  DELL’  URETERE</vt:lpstr>
      <vt:lpstr>STRUTTURA  DELL’ URETERE</vt:lpstr>
      <vt:lpstr>Presentazione standard di PowerPoint</vt:lpstr>
      <vt:lpstr>EPITELIO di TRANSIZIONE  (UROTELIO)</vt:lpstr>
      <vt:lpstr>VESCICA URINARIA:  ASPETTI   ANATOMO-TOPOGRAFICI</vt:lpstr>
      <vt:lpstr>VESCICA URINARIA</vt:lpstr>
      <vt:lpstr>VESCICA ASPETTI ANATOMO-MACROSCOPICI</vt:lpstr>
      <vt:lpstr>LEGAMENTI VESCICO-OMBELICALI</vt:lpstr>
      <vt:lpstr>Presentazione standard di PowerPoint</vt:lpstr>
      <vt:lpstr>MEZZI DI FISSITA’ e PERITONEO</vt:lpstr>
      <vt:lpstr>VESCICA URINARIA PRINCIPALI  RAPPORTI</vt:lpstr>
      <vt:lpstr>L’ ESAME   CISTOSCOPICO consente di osservare la CONFORMAZIONE INTERNA della VESCICA nel vivente (quando ricorrano esigenze diagnostiche)</vt:lpstr>
      <vt:lpstr>VESCICA CONFIGURAZIONE INTERNA</vt:lpstr>
      <vt:lpstr>VESCICA  CONFORMAZIONE INTERNA</vt:lpstr>
      <vt:lpstr>VESCICA  URINARIA ASPETTI ANATOMO-MICROSCOPICI</vt:lpstr>
      <vt:lpstr>VESCICA STRUTTURA ANATOMO-MICROSCOPICA</vt:lpstr>
      <vt:lpstr>VESCICA URINARIA  VASCOLARIZZAZIONE</vt:lpstr>
      <vt:lpstr>VESCICA  INNERVAZIONE</vt:lpstr>
      <vt:lpstr>URETRA</vt:lpstr>
      <vt:lpstr>Presentazione standard di PowerPoint</vt:lpstr>
      <vt:lpstr>URETRA MASCHILE</vt:lpstr>
      <vt:lpstr>URETRA MASCHILE PORZIONI COSTITUTIVE</vt:lpstr>
      <vt:lpstr>PORZIONI DELL’ URETRA MASCHILE e PENE</vt:lpstr>
      <vt:lpstr>URETRA MASCHILE  DECORSO</vt:lpstr>
      <vt:lpstr>URETRA MASCHILE TRATTO PROSTATICO</vt:lpstr>
      <vt:lpstr>URETRA MASCHILE  STRUTTURA [1]</vt:lpstr>
      <vt:lpstr>URETRA MASCHILE STRUTTURA [2]</vt:lpstr>
      <vt:lpstr>URETRA  FEMMINILE</vt:lpstr>
      <vt:lpstr>URETRA FEMMINILE ASPETTI ANATOMO-MACROSCOPICI</vt:lpstr>
      <vt:lpstr>URETRA  FEMMINILE STRUTTURA</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VALVOLA ILEO-CECALE  (ILEO-CECO-COLICA)</dc:title>
  <dc:creator>Vittorio Grill</dc:creator>
  <cp:lastModifiedBy>Utente di Microsoft Office</cp:lastModifiedBy>
  <cp:revision>452</cp:revision>
  <cp:lastPrinted>2020-02-21T08:17:47Z</cp:lastPrinted>
  <dcterms:created xsi:type="dcterms:W3CDTF">2001-04-16T09:29:16Z</dcterms:created>
  <dcterms:modified xsi:type="dcterms:W3CDTF">2021-03-21T16:03:30Z</dcterms:modified>
</cp:coreProperties>
</file>