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33.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7"/>
  </p:notesMasterIdLst>
  <p:handoutMasterIdLst>
    <p:handoutMasterId r:id="rId38"/>
  </p:handoutMasterIdLst>
  <p:sldIdLst>
    <p:sldId id="277" r:id="rId3"/>
    <p:sldId id="542" r:id="rId4"/>
    <p:sldId id="509" r:id="rId5"/>
    <p:sldId id="543" r:id="rId6"/>
    <p:sldId id="545" r:id="rId7"/>
    <p:sldId id="546" r:id="rId8"/>
    <p:sldId id="559" r:id="rId9"/>
    <p:sldId id="562" r:id="rId10"/>
    <p:sldId id="560" r:id="rId11"/>
    <p:sldId id="561" r:id="rId12"/>
    <p:sldId id="544" r:id="rId13"/>
    <p:sldId id="564" r:id="rId14"/>
    <p:sldId id="547" r:id="rId15"/>
    <p:sldId id="549" r:id="rId16"/>
    <p:sldId id="551" r:id="rId17"/>
    <p:sldId id="552" r:id="rId18"/>
    <p:sldId id="553" r:id="rId19"/>
    <p:sldId id="554" r:id="rId20"/>
    <p:sldId id="555" r:id="rId21"/>
    <p:sldId id="556" r:id="rId22"/>
    <p:sldId id="557" r:id="rId23"/>
    <p:sldId id="563" r:id="rId24"/>
    <p:sldId id="569" r:id="rId25"/>
    <p:sldId id="572" r:id="rId26"/>
    <p:sldId id="568" r:id="rId27"/>
    <p:sldId id="570" r:id="rId28"/>
    <p:sldId id="571" r:id="rId29"/>
    <p:sldId id="558" r:id="rId30"/>
    <p:sldId id="575" r:id="rId31"/>
    <p:sldId id="567" r:id="rId32"/>
    <p:sldId id="573" r:id="rId33"/>
    <p:sldId id="566" r:id="rId34"/>
    <p:sldId id="574" r:id="rId35"/>
    <p:sldId id="56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494" y="62"/>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3/21/2021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3/21/2021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3/21/2021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3/21/2021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3/21/2021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3/21/2021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3/21/2021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3/21/2021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3/21/2021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3/21/2021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3/21/2021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3/21/2021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3/21/2021</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enomesize.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hyperlink" Target="https://emea.illumina.com/techniques/sequencing/ngs-library-prep/tagmentation.html"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hyperlink" Target="https://emea.illumina.com/products/by-brand/nextera/infographic.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www.youtube.com/watch?v=7MocmyYG-FM" TargetMode="Externa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jf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smtClean="0"/>
              <a:t>LEZIONE </a:t>
            </a:r>
            <a:r>
              <a:rPr lang="it-IT" sz="4800" dirty="0" smtClean="0"/>
              <a:t>4</a:t>
            </a:r>
            <a:r>
              <a:rPr lang="it-IT" sz="4800" dirty="0" smtClean="0"/>
              <a:t/>
            </a:r>
            <a:br>
              <a:rPr lang="it-IT" sz="4800" dirty="0" smtClean="0"/>
            </a:br>
            <a:r>
              <a:rPr lang="it-IT" sz="4800" dirty="0" err="1" smtClean="0"/>
              <a:t>Genome</a:t>
            </a:r>
            <a:r>
              <a:rPr lang="it-IT" sz="4800" dirty="0" smtClean="0"/>
              <a:t> </a:t>
            </a:r>
            <a:r>
              <a:rPr lang="it-IT" sz="4800" dirty="0" err="1" smtClean="0"/>
              <a:t>sequencing</a:t>
            </a:r>
            <a:r>
              <a:rPr lang="it-IT" sz="4800" dirty="0" smtClean="0"/>
              <a:t>: preparazione di campioni e librerie di sequenziamento</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3534"/>
          </a:xfrm>
        </p:spPr>
        <p:txBody>
          <a:bodyPr/>
          <a:lstStyle/>
          <a:p>
            <a:r>
              <a:rPr lang="it-IT" dirty="0" smtClean="0"/>
              <a:t>GENOME SIZE</a:t>
            </a:r>
            <a:endParaRPr lang="it-IT" dirty="0"/>
          </a:p>
        </p:txBody>
      </p:sp>
      <p:sp>
        <p:nvSpPr>
          <p:cNvPr id="3" name="Content Placeholder 2"/>
          <p:cNvSpPr>
            <a:spLocks noGrp="1"/>
          </p:cNvSpPr>
          <p:nvPr>
            <p:ph idx="1"/>
          </p:nvPr>
        </p:nvSpPr>
        <p:spPr>
          <a:xfrm>
            <a:off x="507275" y="1307510"/>
            <a:ext cx="6726382" cy="4945243"/>
          </a:xfrm>
        </p:spPr>
        <p:txBody>
          <a:bodyPr>
            <a:normAutofit fontScale="85000" lnSpcReduction="20000"/>
          </a:bodyPr>
          <a:lstStyle/>
          <a:p>
            <a:pPr algn="just"/>
            <a:r>
              <a:rPr lang="it-IT" dirty="0" smtClean="0"/>
              <a:t>Conoscere la dimensione del genoma (almeno in modo approssimativo) come vedremo è utilissimo anche per pianificare la </a:t>
            </a:r>
            <a:r>
              <a:rPr lang="it-IT" b="1" dirty="0" smtClean="0"/>
              <a:t>profondità di sequenziamento</a:t>
            </a:r>
          </a:p>
          <a:p>
            <a:pPr algn="just"/>
            <a:r>
              <a:rPr lang="it-IT" dirty="0" smtClean="0"/>
              <a:t>Di conseguenza per fare una </a:t>
            </a:r>
            <a:r>
              <a:rPr lang="it-IT" b="1" dirty="0" smtClean="0"/>
              <a:t>previsione dei costi</a:t>
            </a:r>
          </a:p>
          <a:p>
            <a:pPr algn="just"/>
            <a:r>
              <a:rPr lang="it-IT" dirty="0" smtClean="0"/>
              <a:t>E per decidere la </a:t>
            </a:r>
            <a:r>
              <a:rPr lang="it-IT" b="1" dirty="0" smtClean="0"/>
              <a:t>strategia di sequenziamento </a:t>
            </a:r>
            <a:r>
              <a:rPr lang="it-IT" dirty="0" smtClean="0"/>
              <a:t>(ed il tipo di libreria) da utilizzare</a:t>
            </a:r>
          </a:p>
          <a:p>
            <a:pPr algn="just"/>
            <a:r>
              <a:rPr lang="it-IT" dirty="0" smtClean="0"/>
              <a:t>C-</a:t>
            </a:r>
            <a:r>
              <a:rPr lang="it-IT" dirty="0" err="1" smtClean="0"/>
              <a:t>value</a:t>
            </a:r>
            <a:r>
              <a:rPr lang="it-IT" dirty="0" smtClean="0"/>
              <a:t> </a:t>
            </a:r>
            <a:r>
              <a:rPr lang="it-IT" dirty="0" err="1" smtClean="0"/>
              <a:t>paradox</a:t>
            </a:r>
            <a:r>
              <a:rPr lang="it-IT" dirty="0" smtClean="0"/>
              <a:t> -&gt; l’apparente complessità morfologica e fisiologica di un organismo non correla con la dimensione di un genoma</a:t>
            </a:r>
          </a:p>
          <a:p>
            <a:pPr algn="just"/>
            <a:r>
              <a:rPr lang="it-IT" dirty="0" smtClean="0"/>
              <a:t>Esistono alcune risorse </a:t>
            </a:r>
            <a:r>
              <a:rPr lang="it-IT" dirty="0"/>
              <a:t>per aiutarci a fare delle stime: </a:t>
            </a:r>
            <a:r>
              <a:rPr lang="it-IT" dirty="0">
                <a:hlinkClick r:id="rId2"/>
              </a:rPr>
              <a:t>http://</a:t>
            </a:r>
            <a:r>
              <a:rPr lang="it-IT" dirty="0" smtClean="0">
                <a:hlinkClick r:id="rId2"/>
              </a:rPr>
              <a:t>www.genomesize.com</a:t>
            </a:r>
            <a:r>
              <a:rPr lang="it-IT" dirty="0" smtClean="0"/>
              <a:t> oppure le dimensioni di genomi «affini» già sequenziati</a:t>
            </a:r>
          </a:p>
          <a:p>
            <a:pPr algn="just"/>
            <a:r>
              <a:rPr lang="it-IT" b="1" u="sng" dirty="0" smtClean="0"/>
              <a:t>Dunque NON SI SEQUENZIA MAI «ALLA CIECA»</a:t>
            </a:r>
          </a:p>
          <a:p>
            <a:pPr algn="just"/>
            <a:r>
              <a:rPr lang="it-IT" b="1" u="sng" dirty="0" smtClean="0"/>
              <a:t>Come vedremo in casi estremi (specie «uniche» nel loro genere) si può procedere con un approccio esplorativo -&gt; round di sequenziamento Illumina e stima di dimensioni del genoma (ed </a:t>
            </a:r>
            <a:r>
              <a:rPr lang="it-IT" b="1" u="sng" dirty="0" err="1" smtClean="0"/>
              <a:t>eterozigosità</a:t>
            </a:r>
            <a:r>
              <a:rPr lang="it-IT" b="1" u="sng" dirty="0" smtClean="0"/>
              <a:t>) con un approccio basato sui k-meri</a:t>
            </a:r>
            <a:endParaRPr lang="it-IT" dirty="0" smtClean="0"/>
          </a:p>
        </p:txBody>
      </p:sp>
      <p:pic>
        <p:nvPicPr>
          <p:cNvPr id="2050" name="Picture 2" descr="http://www.mun.ca/biology/desmid/brian/BIOL2060/BIOL2060-18/18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953" y="1307511"/>
            <a:ext cx="4428664" cy="4821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50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t-IT" sz="2800" dirty="0" smtClean="0"/>
              <a:t>COME PREPARARE UN DNA GENOMICO IN FORMA CHE SIA COMPATIBILE CON IL PROTOCOLLO DI PREPARAZIONE DI UNA LIBRERIA?</a:t>
            </a:r>
            <a:endParaRPr lang="it-IT" sz="2800" dirty="0"/>
          </a:p>
        </p:txBody>
      </p:sp>
      <p:sp>
        <p:nvSpPr>
          <p:cNvPr id="3" name="Content Placeholder 2"/>
          <p:cNvSpPr>
            <a:spLocks noGrp="1"/>
          </p:cNvSpPr>
          <p:nvPr>
            <p:ph idx="1"/>
          </p:nvPr>
        </p:nvSpPr>
        <p:spPr>
          <a:xfrm>
            <a:off x="627019" y="1951491"/>
            <a:ext cx="5947954" cy="4351338"/>
          </a:xfrm>
        </p:spPr>
        <p:txBody>
          <a:bodyPr>
            <a:normAutofit lnSpcReduction="10000"/>
          </a:bodyPr>
          <a:lstStyle/>
          <a:p>
            <a:pPr algn="just"/>
            <a:r>
              <a:rPr lang="it-IT" dirty="0" smtClean="0"/>
              <a:t>Esamineremo ora alcune comuni metodologie che si utilizzano per la preparazione di DNA genomico compatibile con la costruzione di librerie Illumina, ma che sono spesso applicabili, con piccole modifiche, anche per la costruzione di  librerie per altri approcci di sequenziamento NGS di seconda generazione</a:t>
            </a:r>
          </a:p>
          <a:p>
            <a:pPr algn="just"/>
            <a:r>
              <a:rPr lang="it-IT" dirty="0" smtClean="0"/>
              <a:t>N.B. la preparazione dei campioni di DNA per sequenziamento ONT/</a:t>
            </a:r>
            <a:r>
              <a:rPr lang="it-IT" dirty="0" err="1" smtClean="0"/>
              <a:t>PacBio</a:t>
            </a:r>
            <a:r>
              <a:rPr lang="it-IT" dirty="0" smtClean="0"/>
              <a:t> è </a:t>
            </a:r>
            <a:r>
              <a:rPr lang="it-IT" b="1" u="sng" dirty="0" smtClean="0"/>
              <a:t>molto diversa</a:t>
            </a:r>
            <a:r>
              <a:rPr lang="it-IT" dirty="0" smtClean="0"/>
              <a:t>, in quanto il DNA non viene frammentato. Si richiede pertanto una estrazione di </a:t>
            </a:r>
            <a:r>
              <a:rPr lang="it-IT" b="1" u="sng" dirty="0" smtClean="0"/>
              <a:t>DNA ad alto peso molecolare (High </a:t>
            </a:r>
            <a:r>
              <a:rPr lang="it-IT" b="1" u="sng" dirty="0" err="1" smtClean="0"/>
              <a:t>Molecular</a:t>
            </a:r>
            <a:r>
              <a:rPr lang="it-IT" b="1" u="sng" dirty="0" smtClean="0"/>
              <a:t> </a:t>
            </a:r>
            <a:r>
              <a:rPr lang="it-IT" b="1" u="sng" dirty="0" err="1" smtClean="0"/>
              <a:t>Weight</a:t>
            </a:r>
            <a:r>
              <a:rPr lang="it-IT" b="1" u="sng" dirty="0" smtClean="0"/>
              <a:t>, HMW DNA</a:t>
            </a:r>
            <a:r>
              <a:rPr lang="it-IT" dirty="0" smtClean="0"/>
              <a:t>)</a:t>
            </a:r>
          </a:p>
          <a:p>
            <a:pPr algn="just"/>
            <a:endParaRPr lang="it-IT" dirty="0" smtClean="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8445" y="1628503"/>
            <a:ext cx="4674326" cy="4674326"/>
          </a:xfrm>
          <a:prstGeom prst="rect">
            <a:avLst/>
          </a:prstGeom>
        </p:spPr>
      </p:pic>
    </p:spTree>
    <p:extLst>
      <p:ext uri="{BB962C8B-B14F-4D97-AF65-F5344CB8AC3E}">
        <p14:creationId xmlns:p14="http://schemas.microsoft.com/office/powerpoint/2010/main" val="251972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5"/>
            <a:ext cx="9509760" cy="536448"/>
          </a:xfrm>
        </p:spPr>
        <p:txBody>
          <a:bodyPr>
            <a:normAutofit/>
          </a:bodyPr>
          <a:lstStyle/>
          <a:p>
            <a:pPr algn="ctr"/>
            <a:r>
              <a:rPr lang="it-IT" sz="2800" dirty="0" smtClean="0"/>
              <a:t>VALUTAZIONE DELLA QUALITA’ DEL DNA ESTRATTO</a:t>
            </a:r>
            <a:endParaRPr lang="it-IT" sz="2800" dirty="0"/>
          </a:p>
        </p:txBody>
      </p:sp>
      <p:sp>
        <p:nvSpPr>
          <p:cNvPr id="3" name="Content Placeholder 2"/>
          <p:cNvSpPr>
            <a:spLocks noGrp="1"/>
          </p:cNvSpPr>
          <p:nvPr>
            <p:ph idx="1"/>
          </p:nvPr>
        </p:nvSpPr>
        <p:spPr>
          <a:xfrm>
            <a:off x="653145" y="1289639"/>
            <a:ext cx="7768044" cy="4351338"/>
          </a:xfrm>
        </p:spPr>
        <p:txBody>
          <a:bodyPr>
            <a:normAutofit fontScale="92500" lnSpcReduction="20000"/>
          </a:bodyPr>
          <a:lstStyle/>
          <a:p>
            <a:pPr algn="just"/>
            <a:r>
              <a:rPr lang="it-IT" b="1" u="sng" dirty="0" smtClean="0"/>
              <a:t>Tecniche spettrofotometriche</a:t>
            </a:r>
            <a:r>
              <a:rPr lang="it-IT" dirty="0" smtClean="0"/>
              <a:t>: sfruttano l’assorbanza del DNA a 260nm e quella di altri possibili contaminanti a 230 e 280 nm. </a:t>
            </a:r>
            <a:r>
              <a:rPr lang="it-IT" u="sng" dirty="0" smtClean="0"/>
              <a:t>Un DNA «puro» è atteso avere un rapporto 260/280 vicino a 1,8 o superiore</a:t>
            </a:r>
            <a:r>
              <a:rPr lang="it-IT" dirty="0" smtClean="0"/>
              <a:t>. Valori inferiori indicano contaminazione</a:t>
            </a:r>
          </a:p>
          <a:p>
            <a:pPr algn="just"/>
            <a:r>
              <a:rPr lang="it-IT" b="1" u="sng" dirty="0" err="1" smtClean="0"/>
              <a:t>Pulsed-field</a:t>
            </a:r>
            <a:r>
              <a:rPr lang="it-IT" b="1" u="sng" dirty="0" smtClean="0"/>
              <a:t> </a:t>
            </a:r>
            <a:r>
              <a:rPr lang="it-IT" b="1" u="sng" dirty="0"/>
              <a:t>gel </a:t>
            </a:r>
            <a:r>
              <a:rPr lang="it-IT" b="1" u="sng" dirty="0" err="1" smtClean="0"/>
              <a:t>electrophoresis</a:t>
            </a:r>
            <a:r>
              <a:rPr lang="it-IT" b="1" u="sng" dirty="0" smtClean="0"/>
              <a:t> (PFGE)</a:t>
            </a:r>
            <a:r>
              <a:rPr lang="it-IT" dirty="0" smtClean="0"/>
              <a:t>: in un gel tradizionale i frammenti di DNA di dimensioni superiori a 15-20 Kb migrano con la stessa velocità e non vengono separati. Questa tecnica alterna periodicamente la direzione del campo elettrico, permettendo di separare meglio (anche se con tempistiche più lunghe rispetto ad una elettroforesi classica) DNA ad alto peso molecolare</a:t>
            </a:r>
          </a:p>
          <a:p>
            <a:pPr algn="just"/>
            <a:r>
              <a:rPr lang="it-IT" dirty="0" smtClean="0"/>
              <a:t>Utilissimo per applicazioni in cui sono richiesti frammenti il più lungo possibile  (ONT e </a:t>
            </a:r>
            <a:r>
              <a:rPr lang="it-IT" dirty="0" err="1" smtClean="0"/>
              <a:t>PacBio</a:t>
            </a:r>
            <a:r>
              <a:rPr lang="it-IT" dirty="0" smtClean="0"/>
              <a:t>)</a:t>
            </a:r>
          </a:p>
          <a:p>
            <a:pPr algn="just"/>
            <a:r>
              <a:rPr lang="it-IT" u="sng" dirty="0" smtClean="0"/>
              <a:t>N.B. Prima di procedere con il sequenziamento sarà necessario controllare in modo analogo anche le dimensioni dei frammenti ottenuti in seguito alla preparazione della libreria</a:t>
            </a:r>
            <a:endParaRPr lang="it-IT" u="sng" dirty="0"/>
          </a:p>
        </p:txBody>
      </p:sp>
      <p:pic>
        <p:nvPicPr>
          <p:cNvPr id="5" name="Immagine 4"/>
          <p:cNvPicPr>
            <a:picLocks noChangeAspect="1"/>
          </p:cNvPicPr>
          <p:nvPr/>
        </p:nvPicPr>
        <p:blipFill>
          <a:blip r:embed="rId2"/>
          <a:stretch>
            <a:fillRect/>
          </a:stretch>
        </p:blipFill>
        <p:spPr>
          <a:xfrm>
            <a:off x="8610114" y="1425141"/>
            <a:ext cx="2911325" cy="4080334"/>
          </a:xfrm>
          <a:prstGeom prst="rect">
            <a:avLst/>
          </a:prstGeom>
        </p:spPr>
      </p:pic>
      <p:sp>
        <p:nvSpPr>
          <p:cNvPr id="6" name="CasellaDiTesto 5"/>
          <p:cNvSpPr txBox="1"/>
          <p:nvPr/>
        </p:nvSpPr>
        <p:spPr>
          <a:xfrm>
            <a:off x="1955074" y="5738843"/>
            <a:ext cx="8281852" cy="923330"/>
          </a:xfrm>
          <a:prstGeom prst="rect">
            <a:avLst/>
          </a:prstGeom>
          <a:noFill/>
          <a:ln>
            <a:solidFill>
              <a:srgbClr val="00B050"/>
            </a:solidFill>
          </a:ln>
        </p:spPr>
        <p:txBody>
          <a:bodyPr wrap="square" rtlCol="0">
            <a:spAutoFit/>
          </a:bodyPr>
          <a:lstStyle/>
          <a:p>
            <a:r>
              <a:rPr lang="it-IT" dirty="0" smtClean="0"/>
              <a:t>Per la quantificazione, che deve essere molto accurata,  sono consigliati metodi fluorimetrici che utilizzano intercalanti di acidi nucleici a doppia elica, come il </a:t>
            </a:r>
            <a:r>
              <a:rPr lang="it-IT" dirty="0" err="1" smtClean="0"/>
              <a:t>QuBit</a:t>
            </a:r>
            <a:endParaRPr lang="it-IT" dirty="0"/>
          </a:p>
        </p:txBody>
      </p:sp>
    </p:spTree>
    <p:extLst>
      <p:ext uri="{BB962C8B-B14F-4D97-AF65-F5344CB8AC3E}">
        <p14:creationId xmlns:p14="http://schemas.microsoft.com/office/powerpoint/2010/main" val="367839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t-IT" sz="2800" dirty="0" smtClean="0"/>
              <a:t>COME PREPARARE UN DNA GENOMICO IN FORMA CHE SIA COMPATIBILE CON IL PROTOCOLLO DI PREPARAZIONE DI UNA LIBRERIA?</a:t>
            </a:r>
            <a:endParaRPr lang="it-IT" sz="2800" dirty="0"/>
          </a:p>
        </p:txBody>
      </p:sp>
      <p:sp>
        <p:nvSpPr>
          <p:cNvPr id="3" name="Content Placeholder 2"/>
          <p:cNvSpPr>
            <a:spLocks noGrp="1"/>
          </p:cNvSpPr>
          <p:nvPr>
            <p:ph idx="1"/>
          </p:nvPr>
        </p:nvSpPr>
        <p:spPr>
          <a:xfrm>
            <a:off x="627019" y="1951491"/>
            <a:ext cx="10511244" cy="4351338"/>
          </a:xfrm>
        </p:spPr>
        <p:txBody>
          <a:bodyPr>
            <a:normAutofit/>
          </a:bodyPr>
          <a:lstStyle/>
          <a:p>
            <a:pPr marL="45720" indent="0" algn="just">
              <a:buNone/>
            </a:pPr>
            <a:r>
              <a:rPr lang="it-IT" dirty="0" err="1" smtClean="0"/>
              <a:t>Step</a:t>
            </a:r>
            <a:r>
              <a:rPr lang="it-IT" dirty="0" smtClean="0"/>
              <a:t> principali nella preparazione di una libreria di sequenziamento NGS da </a:t>
            </a:r>
            <a:r>
              <a:rPr lang="it-IT" dirty="0" err="1" smtClean="0"/>
              <a:t>gDNA</a:t>
            </a:r>
            <a:r>
              <a:rPr lang="it-IT" dirty="0" smtClean="0"/>
              <a:t> (come vedremo, applicabili anche a librerie per RNA-</a:t>
            </a:r>
            <a:r>
              <a:rPr lang="it-IT" dirty="0" err="1" smtClean="0"/>
              <a:t>seq</a:t>
            </a:r>
            <a:r>
              <a:rPr lang="it-IT" dirty="0" smtClean="0"/>
              <a:t>):</a:t>
            </a:r>
          </a:p>
          <a:p>
            <a:pPr marL="45720" indent="0" algn="just">
              <a:buNone/>
            </a:pPr>
            <a:endParaRPr lang="it-IT" dirty="0"/>
          </a:p>
          <a:p>
            <a:pPr marL="502920" indent="-457200" algn="just">
              <a:buAutoNum type="arabicParenR"/>
            </a:pPr>
            <a:r>
              <a:rPr lang="it-IT" b="1" dirty="0" smtClean="0"/>
              <a:t>Frammentare il DNA e selezionare i frammenti della lunghezza desiderata</a:t>
            </a:r>
          </a:p>
          <a:p>
            <a:pPr marL="502920" indent="-457200" algn="just">
              <a:buAutoNum type="arabicParenR"/>
            </a:pPr>
            <a:r>
              <a:rPr lang="it-IT" b="1" dirty="0" smtClean="0"/>
              <a:t>Convertire le molecole target in sequenze a doppio filamento</a:t>
            </a:r>
          </a:p>
          <a:p>
            <a:pPr marL="502920" indent="-457200" algn="just">
              <a:buAutoNum type="arabicParenR"/>
            </a:pPr>
            <a:r>
              <a:rPr lang="it-IT" b="1" dirty="0" smtClean="0"/>
              <a:t>Attaccare delle sequenze di adattatori ad entrambe le estremità</a:t>
            </a:r>
          </a:p>
          <a:p>
            <a:pPr marL="502920" indent="-457200" algn="just">
              <a:buAutoNum type="arabicParenR"/>
            </a:pPr>
            <a:r>
              <a:rPr lang="it-IT" b="1" dirty="0" smtClean="0"/>
              <a:t>Quantificare il prodotto finale della preparazione prima di procedere con il sequenziamento</a:t>
            </a:r>
          </a:p>
        </p:txBody>
      </p:sp>
    </p:spTree>
    <p:extLst>
      <p:ext uri="{BB962C8B-B14F-4D97-AF65-F5344CB8AC3E}">
        <p14:creationId xmlns:p14="http://schemas.microsoft.com/office/powerpoint/2010/main" val="112067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smtClean="0"/>
              <a:t>STRATEGIE DI FRAMMENTAZIONE</a:t>
            </a:r>
            <a:endParaRPr lang="it-IT" sz="2800" dirty="0"/>
          </a:p>
        </p:txBody>
      </p:sp>
      <p:sp>
        <p:nvSpPr>
          <p:cNvPr id="3" name="Content Placeholder 2"/>
          <p:cNvSpPr>
            <a:spLocks noGrp="1"/>
          </p:cNvSpPr>
          <p:nvPr>
            <p:ph idx="1"/>
          </p:nvPr>
        </p:nvSpPr>
        <p:spPr>
          <a:xfrm>
            <a:off x="653145" y="1289639"/>
            <a:ext cx="10511244" cy="4351338"/>
          </a:xfrm>
        </p:spPr>
        <p:txBody>
          <a:bodyPr>
            <a:normAutofit/>
          </a:bodyPr>
          <a:lstStyle/>
          <a:p>
            <a:pPr marL="45720" indent="0" algn="just">
              <a:buNone/>
            </a:pPr>
            <a:r>
              <a:rPr lang="it-IT" dirty="0" smtClean="0"/>
              <a:t>La strategia di frammentazione è un parametro chiave nella preparazione di una libreria di sequenziamento NGS. Gli approcci possibili per procedere sono di tipo:</a:t>
            </a:r>
          </a:p>
          <a:p>
            <a:pPr marL="45720" indent="0" algn="just">
              <a:buNone/>
            </a:pPr>
            <a:endParaRPr lang="it-IT" dirty="0"/>
          </a:p>
          <a:p>
            <a:pPr marL="502920" indent="-457200" algn="just">
              <a:buAutoNum type="arabicParenR"/>
            </a:pPr>
            <a:r>
              <a:rPr lang="it-IT" b="1" dirty="0" smtClean="0"/>
              <a:t>FISICO (</a:t>
            </a:r>
            <a:r>
              <a:rPr lang="it-IT" b="1" dirty="0" err="1" smtClean="0"/>
              <a:t>Acoustic</a:t>
            </a:r>
            <a:r>
              <a:rPr lang="it-IT" b="1" dirty="0" smtClean="0"/>
              <a:t> </a:t>
            </a:r>
            <a:r>
              <a:rPr lang="it-IT" b="1" dirty="0" err="1" smtClean="0"/>
              <a:t>shearing</a:t>
            </a:r>
            <a:r>
              <a:rPr lang="it-IT" b="1" dirty="0" smtClean="0"/>
              <a:t>, </a:t>
            </a:r>
            <a:r>
              <a:rPr lang="it-IT" b="1" dirty="0" err="1" smtClean="0"/>
              <a:t>hydrodynamic</a:t>
            </a:r>
            <a:r>
              <a:rPr lang="it-IT" b="1" dirty="0" smtClean="0"/>
              <a:t> </a:t>
            </a:r>
            <a:r>
              <a:rPr lang="it-IT" b="1" dirty="0" err="1" smtClean="0"/>
              <a:t>shearing</a:t>
            </a:r>
            <a:r>
              <a:rPr lang="it-IT" b="1" dirty="0" smtClean="0"/>
              <a:t>, </a:t>
            </a:r>
            <a:r>
              <a:rPr lang="it-IT" b="1" dirty="0" err="1" smtClean="0"/>
              <a:t>sonicazione</a:t>
            </a:r>
            <a:r>
              <a:rPr lang="it-IT" b="1" dirty="0" smtClean="0"/>
              <a:t>, nebulizzazione)</a:t>
            </a:r>
          </a:p>
          <a:p>
            <a:pPr marL="502920" indent="-457200" algn="just">
              <a:buAutoNum type="arabicParenR"/>
            </a:pPr>
            <a:r>
              <a:rPr lang="it-IT" b="1" dirty="0" smtClean="0"/>
              <a:t>ENZIMATICO (</a:t>
            </a:r>
            <a:r>
              <a:rPr lang="it-IT" b="1" dirty="0" err="1" smtClean="0"/>
              <a:t>trasposasi</a:t>
            </a:r>
            <a:r>
              <a:rPr lang="it-IT" b="1" dirty="0" smtClean="0"/>
              <a:t>, enzimi di restrizione, </a:t>
            </a:r>
            <a:r>
              <a:rPr lang="it-IT" b="1" dirty="0" err="1" smtClean="0"/>
              <a:t>nicking</a:t>
            </a:r>
            <a:r>
              <a:rPr lang="it-IT" b="1" dirty="0" smtClean="0"/>
              <a:t> </a:t>
            </a:r>
            <a:r>
              <a:rPr lang="it-IT" b="1" dirty="0" err="1" smtClean="0"/>
              <a:t>enzymes</a:t>
            </a:r>
            <a:r>
              <a:rPr lang="it-IT" b="1" dirty="0" smtClean="0"/>
              <a:t>)</a:t>
            </a:r>
          </a:p>
          <a:p>
            <a:pPr marL="502920" indent="-457200" algn="just">
              <a:buAutoNum type="arabicParenR"/>
            </a:pPr>
            <a:endParaRPr lang="it-IT" b="1" dirty="0"/>
          </a:p>
          <a:p>
            <a:pPr marL="45720" indent="0" algn="just">
              <a:buNone/>
            </a:pPr>
            <a:r>
              <a:rPr lang="it-IT" b="1" dirty="0" smtClean="0"/>
              <a:t>INDIPENDENTEMENTE DAL TIPO DI FRAMMENTAZIONE SCELTA, QUESTA DEVE PRODURRE DEI FRAMMENTI IL PIU’ RANDOMICI POSSIBILI, DI MODO DA NON INTRODURRE BIAS E DI MANTENERE UNA BUONA RAPPRESENTATIVITA’ DEL CAMPIONE DI PARTENZA</a:t>
            </a:r>
            <a:endParaRPr lang="it-IT" b="1" dirty="0"/>
          </a:p>
        </p:txBody>
      </p:sp>
    </p:spTree>
    <p:extLst>
      <p:ext uri="{BB962C8B-B14F-4D97-AF65-F5344CB8AC3E}">
        <p14:creationId xmlns:p14="http://schemas.microsoft.com/office/powerpoint/2010/main" val="319465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smtClean="0"/>
              <a:t>METODI FISICI: ACOUSTIC SHEARING</a:t>
            </a:r>
            <a:endParaRPr lang="it-IT" sz="2800" dirty="0"/>
          </a:p>
        </p:txBody>
      </p:sp>
      <p:sp>
        <p:nvSpPr>
          <p:cNvPr id="3" name="Content Placeholder 2"/>
          <p:cNvSpPr>
            <a:spLocks noGrp="1"/>
          </p:cNvSpPr>
          <p:nvPr>
            <p:ph idx="1"/>
          </p:nvPr>
        </p:nvSpPr>
        <p:spPr>
          <a:xfrm>
            <a:off x="653145" y="1289639"/>
            <a:ext cx="10511244" cy="4351338"/>
          </a:xfrm>
        </p:spPr>
        <p:txBody>
          <a:bodyPr>
            <a:normAutofit/>
          </a:bodyPr>
          <a:lstStyle/>
          <a:p>
            <a:pPr algn="just"/>
            <a:r>
              <a:rPr lang="it-IT" dirty="0" smtClean="0"/>
              <a:t>Il </a:t>
            </a:r>
            <a:r>
              <a:rPr lang="it-IT" b="1" dirty="0" err="1" smtClean="0"/>
              <a:t>Covaris</a:t>
            </a:r>
            <a:r>
              <a:rPr lang="it-IT" b="1" dirty="0"/>
              <a:t>® </a:t>
            </a:r>
            <a:r>
              <a:rPr lang="it-IT" dirty="0" smtClean="0"/>
              <a:t>(</a:t>
            </a:r>
            <a:r>
              <a:rPr lang="it-IT" dirty="0" err="1"/>
              <a:t>Woburn</a:t>
            </a:r>
            <a:r>
              <a:rPr lang="it-IT" dirty="0"/>
              <a:t>, MA</a:t>
            </a:r>
            <a:r>
              <a:rPr lang="it-IT" dirty="0" smtClean="0"/>
              <a:t>) è uno strumento in grado di creare frammenti di DNA di dimensione tra 100bp e 5 Kb</a:t>
            </a:r>
          </a:p>
          <a:p>
            <a:pPr algn="just"/>
            <a:r>
              <a:rPr lang="it-IT" dirty="0" smtClean="0"/>
              <a:t>Adattabile, tramite l’utilizzo di particolari tubi, al </a:t>
            </a:r>
            <a:r>
              <a:rPr lang="it-IT" dirty="0" err="1" smtClean="0"/>
              <a:t>processamento</a:t>
            </a:r>
            <a:r>
              <a:rPr lang="it-IT" dirty="0" smtClean="0"/>
              <a:t> di frammenti di dimensioni maggiori per applicazioni particolari (ad esempio frammenti da 6-20 Kb per le librerie Illumina Mate-</a:t>
            </a:r>
            <a:r>
              <a:rPr lang="it-IT" dirty="0" err="1" smtClean="0"/>
              <a:t>Pair</a:t>
            </a:r>
            <a:r>
              <a:rPr lang="it-IT" dirty="0" smtClean="0"/>
              <a:t>, con i </a:t>
            </a:r>
            <a:r>
              <a:rPr lang="it-IT" dirty="0" err="1" smtClean="0"/>
              <a:t>gTubes</a:t>
            </a:r>
            <a:r>
              <a:rPr lang="it-IT" dirty="0" smtClean="0"/>
              <a:t>)</a:t>
            </a:r>
          </a:p>
          <a:p>
            <a:pPr algn="just"/>
            <a:r>
              <a:rPr lang="it-IT" dirty="0" smtClean="0"/>
              <a:t>Frammentazione tramite energia acustica focalizzata ad alta frequenza e bassa lunghezza d’onda. Dimensione dei frammenti regolata da frequenza e da durata del trattamento. La frammentazione avviene senza alterazioni di temperatura</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8172" y="4160576"/>
            <a:ext cx="3988526" cy="2243546"/>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937" y="4075611"/>
            <a:ext cx="2222755" cy="2512423"/>
          </a:xfrm>
          <a:prstGeom prst="rect">
            <a:avLst/>
          </a:prstGeom>
        </p:spPr>
      </p:pic>
    </p:spTree>
    <p:extLst>
      <p:ext uri="{BB962C8B-B14F-4D97-AF65-F5344CB8AC3E}">
        <p14:creationId xmlns:p14="http://schemas.microsoft.com/office/powerpoint/2010/main" val="305757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smtClean="0"/>
              <a:t>METODI FISICI: SONICAZIONE</a:t>
            </a:r>
            <a:endParaRPr lang="it-IT" sz="2800" dirty="0"/>
          </a:p>
        </p:txBody>
      </p:sp>
      <p:sp>
        <p:nvSpPr>
          <p:cNvPr id="3" name="Content Placeholder 2"/>
          <p:cNvSpPr>
            <a:spLocks noGrp="1"/>
          </p:cNvSpPr>
          <p:nvPr>
            <p:ph idx="1"/>
          </p:nvPr>
        </p:nvSpPr>
        <p:spPr>
          <a:xfrm>
            <a:off x="653145" y="1289639"/>
            <a:ext cx="10511244" cy="4351338"/>
          </a:xfrm>
        </p:spPr>
        <p:txBody>
          <a:bodyPr>
            <a:normAutofit/>
          </a:bodyPr>
          <a:lstStyle/>
          <a:p>
            <a:pPr algn="just"/>
            <a:r>
              <a:rPr lang="it-IT" dirty="0"/>
              <a:t>Un esempio è il </a:t>
            </a:r>
            <a:r>
              <a:rPr lang="it-IT" b="1" dirty="0" err="1"/>
              <a:t>Bioruptor</a:t>
            </a:r>
            <a:r>
              <a:rPr lang="it-IT" b="1" dirty="0"/>
              <a:t>®</a:t>
            </a:r>
            <a:r>
              <a:rPr lang="it-IT" dirty="0"/>
              <a:t> (</a:t>
            </a:r>
            <a:r>
              <a:rPr lang="it-IT" dirty="0" err="1"/>
              <a:t>Denville</a:t>
            </a:r>
            <a:r>
              <a:rPr lang="it-IT" dirty="0"/>
              <a:t>, NJ</a:t>
            </a:r>
            <a:r>
              <a:rPr lang="it-IT" dirty="0" smtClean="0"/>
              <a:t>). Anche in questo caso la frammentazione può produrre frammenti di DNA fino ad alcune Kb di lunghezza</a:t>
            </a:r>
          </a:p>
          <a:p>
            <a:pPr algn="just"/>
            <a:r>
              <a:rPr lang="it-IT" dirty="0" smtClean="0"/>
              <a:t>Frammentazione tramite energia acustica non focalizzata e con maggiore lunghezza d’onda. Viene prodotto molto calore tramite i «</a:t>
            </a:r>
            <a:r>
              <a:rPr lang="it-IT" dirty="0" err="1" smtClean="0"/>
              <a:t>sonication</a:t>
            </a:r>
            <a:r>
              <a:rPr lang="it-IT" dirty="0" smtClean="0"/>
              <a:t> </a:t>
            </a:r>
            <a:r>
              <a:rPr lang="it-IT" dirty="0" err="1" smtClean="0"/>
              <a:t>bursts</a:t>
            </a:r>
            <a:r>
              <a:rPr lang="it-IT" dirty="0" smtClean="0"/>
              <a:t>», e si richiede dunque un periodo di raffreddamento tra un </a:t>
            </a:r>
            <a:r>
              <a:rPr lang="it-IT" dirty="0" err="1" smtClean="0"/>
              <a:t>burst</a:t>
            </a:r>
            <a:r>
              <a:rPr lang="it-IT" dirty="0" smtClean="0"/>
              <a:t> e l’altro</a:t>
            </a:r>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202" y="3041096"/>
            <a:ext cx="3887833" cy="2914160"/>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034" y="3041096"/>
            <a:ext cx="7621237" cy="3054904"/>
          </a:xfrm>
          <a:prstGeom prst="rect">
            <a:avLst/>
          </a:prstGeom>
        </p:spPr>
      </p:pic>
    </p:spTree>
    <p:extLst>
      <p:ext uri="{BB962C8B-B14F-4D97-AF65-F5344CB8AC3E}">
        <p14:creationId xmlns:p14="http://schemas.microsoft.com/office/powerpoint/2010/main" val="103348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smtClean="0"/>
              <a:t>METODI FISICI: HYDRODYNAMIC SHEARING</a:t>
            </a:r>
            <a:endParaRPr lang="it-IT" sz="2800" dirty="0"/>
          </a:p>
        </p:txBody>
      </p:sp>
      <p:sp>
        <p:nvSpPr>
          <p:cNvPr id="3" name="Content Placeholder 2"/>
          <p:cNvSpPr>
            <a:spLocks noGrp="1"/>
          </p:cNvSpPr>
          <p:nvPr>
            <p:ph idx="1"/>
          </p:nvPr>
        </p:nvSpPr>
        <p:spPr>
          <a:xfrm>
            <a:off x="653145" y="1289639"/>
            <a:ext cx="10511244" cy="4351338"/>
          </a:xfrm>
        </p:spPr>
        <p:txBody>
          <a:bodyPr>
            <a:normAutofit/>
          </a:bodyPr>
          <a:lstStyle/>
          <a:p>
            <a:pPr algn="just"/>
            <a:r>
              <a:rPr lang="it-IT" dirty="0" smtClean="0"/>
              <a:t>Esempio: </a:t>
            </a:r>
            <a:r>
              <a:rPr lang="it-IT" b="1" dirty="0" err="1" smtClean="0"/>
              <a:t>Hydroshear</a:t>
            </a:r>
            <a:r>
              <a:rPr lang="it-IT" dirty="0"/>
              <a:t> </a:t>
            </a:r>
            <a:r>
              <a:rPr lang="it-IT" dirty="0" smtClean="0"/>
              <a:t>- </a:t>
            </a:r>
            <a:r>
              <a:rPr lang="it-IT" dirty="0" err="1" smtClean="0"/>
              <a:t>Digilab</a:t>
            </a:r>
            <a:r>
              <a:rPr lang="it-IT" dirty="0" smtClean="0"/>
              <a:t> </a:t>
            </a:r>
            <a:r>
              <a:rPr lang="it-IT" dirty="0"/>
              <a:t>(</a:t>
            </a:r>
            <a:r>
              <a:rPr lang="it-IT" dirty="0" err="1"/>
              <a:t>Marlborough</a:t>
            </a:r>
            <a:r>
              <a:rPr lang="it-IT" dirty="0"/>
              <a:t>, </a:t>
            </a:r>
            <a:r>
              <a:rPr lang="it-IT" dirty="0" smtClean="0"/>
              <a:t>MA)</a:t>
            </a:r>
          </a:p>
          <a:p>
            <a:pPr algn="just"/>
            <a:r>
              <a:rPr lang="it-IT" dirty="0" smtClean="0"/>
              <a:t>Utilizzato solitamente per ottenere frammenti di maggiori dimensioni (1-75 Kb)</a:t>
            </a:r>
          </a:p>
          <a:p>
            <a:pPr algn="just"/>
            <a:r>
              <a:rPr lang="it-IT" dirty="0" smtClean="0"/>
              <a:t>Il DNA viene forzato attraverso un passaggio per lo stretto orifizio di una siringa. La velocità di passaggio regola le dimensioni dei frammenti ottenuti</a:t>
            </a:r>
          </a:p>
          <a:p>
            <a:pPr algn="just"/>
            <a:r>
              <a:rPr lang="it-IT" dirty="0" smtClean="0"/>
              <a:t>Alternativa: </a:t>
            </a:r>
            <a:r>
              <a:rPr lang="it-IT" b="1" dirty="0" err="1" smtClean="0"/>
              <a:t>centrifugal</a:t>
            </a:r>
            <a:r>
              <a:rPr lang="it-IT" b="1" dirty="0" smtClean="0"/>
              <a:t> </a:t>
            </a:r>
            <a:r>
              <a:rPr lang="it-IT" b="1" dirty="0" err="1" smtClean="0"/>
              <a:t>shearing</a:t>
            </a:r>
            <a:r>
              <a:rPr lang="it-IT" dirty="0" smtClean="0"/>
              <a:t>. Si applica una forza centrifuga per far passare il DNA attraverso dei fori di dimensione predefinita. La velocità </a:t>
            </a:r>
            <a:r>
              <a:rPr lang="it-IT" dirty="0"/>
              <a:t>d</a:t>
            </a:r>
            <a:r>
              <a:rPr lang="it-IT" dirty="0" smtClean="0"/>
              <a:t>i rotazione determina la dimensione dei frammenti ottenuti</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6687" y="4022000"/>
            <a:ext cx="4238625" cy="2419350"/>
          </a:xfrm>
          <a:prstGeom prst="rect">
            <a:avLst/>
          </a:prstGeom>
        </p:spPr>
      </p:pic>
    </p:spTree>
    <p:extLst>
      <p:ext uri="{BB962C8B-B14F-4D97-AF65-F5344CB8AC3E}">
        <p14:creationId xmlns:p14="http://schemas.microsoft.com/office/powerpoint/2010/main" val="295681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smtClean="0"/>
              <a:t>METODI FISICI: NEBULIZZAZIONE</a:t>
            </a:r>
            <a:endParaRPr lang="it-IT" sz="2800" dirty="0"/>
          </a:p>
        </p:txBody>
      </p:sp>
      <p:sp>
        <p:nvSpPr>
          <p:cNvPr id="3" name="Content Placeholder 2"/>
          <p:cNvSpPr>
            <a:spLocks noGrp="1"/>
          </p:cNvSpPr>
          <p:nvPr>
            <p:ph idx="1"/>
          </p:nvPr>
        </p:nvSpPr>
        <p:spPr>
          <a:xfrm>
            <a:off x="461556" y="1307055"/>
            <a:ext cx="6905895" cy="4351338"/>
          </a:xfrm>
        </p:spPr>
        <p:txBody>
          <a:bodyPr>
            <a:normAutofit/>
          </a:bodyPr>
          <a:lstStyle/>
          <a:p>
            <a:pPr algn="just"/>
            <a:r>
              <a:rPr lang="it-IT" sz="1800" dirty="0" smtClean="0"/>
              <a:t>Esempio: nebulizzatori prodotti dalla </a:t>
            </a:r>
            <a:r>
              <a:rPr lang="en-US" sz="1800" dirty="0" smtClean="0"/>
              <a:t>Life Tech (Grand </a:t>
            </a:r>
            <a:r>
              <a:rPr lang="en-US" sz="1800" dirty="0"/>
              <a:t>Island, </a:t>
            </a:r>
            <a:r>
              <a:rPr lang="en-US" sz="1800" dirty="0" smtClean="0"/>
              <a:t>NY)</a:t>
            </a:r>
            <a:endParaRPr lang="it-IT" sz="1800" dirty="0" smtClean="0"/>
          </a:p>
          <a:p>
            <a:pPr algn="just"/>
            <a:r>
              <a:rPr lang="it-IT" sz="1800" dirty="0" smtClean="0"/>
              <a:t>Aria compressa viene utilizzata per forzare il passaggio del DNA presente in soluzione acquosa attraverso un foro di piccola dimensione</a:t>
            </a:r>
          </a:p>
          <a:p>
            <a:pPr algn="just"/>
            <a:r>
              <a:rPr lang="it-IT" sz="1800" dirty="0" smtClean="0"/>
              <a:t>La pressione utilizzata determina la dimensione dei frammenti (tipicamente da 700bp a 5 Kb)</a:t>
            </a:r>
            <a:endParaRPr lang="it-IT" sz="1800"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4998" y="1166194"/>
            <a:ext cx="4107536" cy="4839119"/>
          </a:xfrm>
          <a:prstGeom prst="rect">
            <a:avLst/>
          </a:prstGeom>
        </p:spPr>
      </p:pic>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l="14546" t="18624" r="33766" b="14574"/>
          <a:stretch/>
        </p:blipFill>
        <p:spPr>
          <a:xfrm>
            <a:off x="2011680" y="3698903"/>
            <a:ext cx="4345578" cy="3159097"/>
          </a:xfrm>
          <a:prstGeom prst="rect">
            <a:avLst/>
          </a:prstGeom>
        </p:spPr>
      </p:pic>
    </p:spTree>
    <p:extLst>
      <p:ext uri="{BB962C8B-B14F-4D97-AF65-F5344CB8AC3E}">
        <p14:creationId xmlns:p14="http://schemas.microsoft.com/office/powerpoint/2010/main" val="32190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smtClean="0"/>
              <a:t>METODI FISICI: POSSIBILI SVANTAGGI</a:t>
            </a:r>
            <a:endParaRPr lang="it-IT" sz="2800" dirty="0"/>
          </a:p>
        </p:txBody>
      </p:sp>
      <p:sp>
        <p:nvSpPr>
          <p:cNvPr id="3" name="Content Placeholder 2"/>
          <p:cNvSpPr>
            <a:spLocks noGrp="1"/>
          </p:cNvSpPr>
          <p:nvPr>
            <p:ph idx="1"/>
          </p:nvPr>
        </p:nvSpPr>
        <p:spPr>
          <a:xfrm>
            <a:off x="653146" y="1289639"/>
            <a:ext cx="5381894" cy="4351338"/>
          </a:xfrm>
        </p:spPr>
        <p:txBody>
          <a:bodyPr>
            <a:normAutofit fontScale="92500" lnSpcReduction="20000"/>
          </a:bodyPr>
          <a:lstStyle/>
          <a:p>
            <a:pPr algn="just"/>
            <a:r>
              <a:rPr lang="it-IT" b="1" dirty="0" smtClean="0"/>
              <a:t>Generazione di frammenti non casuale</a:t>
            </a:r>
            <a:r>
              <a:rPr lang="it-IT" dirty="0" smtClean="0"/>
              <a:t>! </a:t>
            </a:r>
            <a:r>
              <a:rPr lang="it-IT" dirty="0" err="1" smtClean="0"/>
              <a:t>Bias</a:t>
            </a:r>
            <a:r>
              <a:rPr lang="it-IT" dirty="0" smtClean="0"/>
              <a:t> nei confronti di regioni molto stabili o estremamente «deboli»</a:t>
            </a:r>
          </a:p>
          <a:p>
            <a:pPr algn="just"/>
            <a:r>
              <a:rPr lang="it-IT" dirty="0" smtClean="0"/>
              <a:t>Richieste spesso </a:t>
            </a:r>
            <a:r>
              <a:rPr lang="it-IT" b="1" dirty="0" smtClean="0"/>
              <a:t>quantità di DNA genomico molto elevate</a:t>
            </a:r>
            <a:r>
              <a:rPr lang="it-IT" dirty="0" smtClean="0"/>
              <a:t> (oltre 1 microgrammo per </a:t>
            </a:r>
            <a:r>
              <a:rPr lang="it-IT" dirty="0" err="1" smtClean="0"/>
              <a:t>acoustic</a:t>
            </a:r>
            <a:r>
              <a:rPr lang="it-IT" dirty="0" smtClean="0"/>
              <a:t> </a:t>
            </a:r>
            <a:r>
              <a:rPr lang="it-IT" dirty="0" err="1" smtClean="0"/>
              <a:t>shearing</a:t>
            </a:r>
            <a:r>
              <a:rPr lang="it-IT" dirty="0" smtClean="0"/>
              <a:t> e nebulizzazione)</a:t>
            </a:r>
          </a:p>
          <a:p>
            <a:pPr algn="just"/>
            <a:r>
              <a:rPr lang="it-IT" dirty="0" smtClean="0"/>
              <a:t>Alto rischio di «sample </a:t>
            </a:r>
            <a:r>
              <a:rPr lang="it-IT" dirty="0" err="1" smtClean="0"/>
              <a:t>loss</a:t>
            </a:r>
            <a:r>
              <a:rPr lang="it-IT" dirty="0" smtClean="0"/>
              <a:t>» a causa del danneggiamento del DNA -&gt; aspetto critico per materiale raro o per organismi di piccola dimensione dai quali può essere difficile recuperare quantitativi di DNA genomico nell’ordine dei microgrammi</a:t>
            </a:r>
          </a:p>
          <a:p>
            <a:pPr algn="just"/>
            <a:r>
              <a:rPr lang="it-IT" dirty="0" smtClean="0"/>
              <a:t>Difficoltà nel processare molti campioni in parallelo</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6143" y="1358538"/>
            <a:ext cx="5848475" cy="4389120"/>
          </a:xfrm>
          <a:prstGeom prst="rect">
            <a:avLst/>
          </a:prstGeom>
        </p:spPr>
      </p:pic>
    </p:spTree>
    <p:extLst>
      <p:ext uri="{BB962C8B-B14F-4D97-AF65-F5344CB8AC3E}">
        <p14:creationId xmlns:p14="http://schemas.microsoft.com/office/powerpoint/2010/main" val="169964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2800" dirty="0" smtClean="0"/>
              <a:t>FATTORI DA TENERE IN CONSIDERAZIONE NELLA PREPARAZIONE DI UNA LIBRERIA GENOMICA PER NGS</a:t>
            </a:r>
            <a:endParaRPr lang="it-IT" sz="2800" dirty="0"/>
          </a:p>
        </p:txBody>
      </p:sp>
      <p:sp>
        <p:nvSpPr>
          <p:cNvPr id="3" name="Content Placeholder 2"/>
          <p:cNvSpPr>
            <a:spLocks noGrp="1"/>
          </p:cNvSpPr>
          <p:nvPr>
            <p:ph idx="1"/>
          </p:nvPr>
        </p:nvSpPr>
        <p:spPr>
          <a:xfrm>
            <a:off x="862149" y="1825625"/>
            <a:ext cx="10491651" cy="4351338"/>
          </a:xfrm>
        </p:spPr>
        <p:txBody>
          <a:bodyPr>
            <a:normAutofit/>
          </a:bodyPr>
          <a:lstStyle/>
          <a:p>
            <a:pPr algn="just"/>
            <a:r>
              <a:rPr lang="it-IT" dirty="0" smtClean="0"/>
              <a:t>Quantità del materiale di partenza (DNA genomico estratto) a seconda di </a:t>
            </a:r>
            <a:r>
              <a:rPr lang="it-IT" b="1" dirty="0" smtClean="0"/>
              <a:t>(a) approccio richiesto (sequenziamento de novo vs </a:t>
            </a:r>
            <a:r>
              <a:rPr lang="it-IT" b="1" dirty="0" err="1" smtClean="0"/>
              <a:t>resequening</a:t>
            </a:r>
            <a:r>
              <a:rPr lang="it-IT" b="1" dirty="0" smtClean="0"/>
              <a:t>) </a:t>
            </a:r>
            <a:r>
              <a:rPr lang="it-IT" dirty="0" smtClean="0"/>
              <a:t>e </a:t>
            </a:r>
            <a:r>
              <a:rPr lang="it-IT" b="1" dirty="0" smtClean="0"/>
              <a:t>(b) tipo di piattaforma di sequenziamento utilizzata</a:t>
            </a:r>
          </a:p>
          <a:p>
            <a:pPr algn="just"/>
            <a:r>
              <a:rPr lang="it-IT" b="1" dirty="0" smtClean="0"/>
              <a:t>Presenza di </a:t>
            </a:r>
            <a:r>
              <a:rPr lang="it-IT" b="1" dirty="0" err="1" smtClean="0"/>
              <a:t>bias</a:t>
            </a:r>
            <a:r>
              <a:rPr lang="it-IT" b="1" dirty="0" smtClean="0"/>
              <a:t> composizionali nel genoma di interesse</a:t>
            </a:r>
            <a:r>
              <a:rPr lang="it-IT" dirty="0" smtClean="0"/>
              <a:t>: GC </a:t>
            </a:r>
            <a:r>
              <a:rPr lang="it-IT" dirty="0" err="1" smtClean="0"/>
              <a:t>content</a:t>
            </a:r>
            <a:r>
              <a:rPr lang="it-IT" dirty="0" smtClean="0"/>
              <a:t> particolarmente alto o particolarmente basso. Queste situazioni possono essere fonte di </a:t>
            </a:r>
            <a:r>
              <a:rPr lang="it-IT" dirty="0" err="1" smtClean="0"/>
              <a:t>bias</a:t>
            </a:r>
            <a:r>
              <a:rPr lang="it-IT" dirty="0" smtClean="0"/>
              <a:t> negli approcci di sequenziamento di seconda generazione che utilizzano </a:t>
            </a:r>
            <a:r>
              <a:rPr lang="it-IT" dirty="0" err="1" smtClean="0"/>
              <a:t>step</a:t>
            </a:r>
            <a:r>
              <a:rPr lang="it-IT" dirty="0" smtClean="0"/>
              <a:t> di frammentazione + </a:t>
            </a:r>
            <a:r>
              <a:rPr lang="it-IT" dirty="0" err="1" smtClean="0"/>
              <a:t>ligazione</a:t>
            </a:r>
            <a:r>
              <a:rPr lang="it-IT" dirty="0" smtClean="0"/>
              <a:t> e successiva amplificazione per generare cluster clonali</a:t>
            </a:r>
          </a:p>
          <a:p>
            <a:pPr algn="just"/>
            <a:r>
              <a:rPr lang="it-IT" dirty="0" smtClean="0"/>
              <a:t>N.B. alcuni di questi </a:t>
            </a:r>
            <a:r>
              <a:rPr lang="it-IT" dirty="0" err="1" smtClean="0"/>
              <a:t>bias</a:t>
            </a:r>
            <a:r>
              <a:rPr lang="it-IT" dirty="0" smtClean="0"/>
              <a:t> (se noti) possono essere mitigati grazie all’utilizzo di particolari accorgimenti tecnici (utilizzo di specifiche polimerasi, modifica del protocollo di amplificazione, utilizzo di differenti buffer per le reazioni enzimatiche</a:t>
            </a:r>
            <a:endParaRPr lang="it-IT" dirty="0"/>
          </a:p>
        </p:txBody>
      </p:sp>
    </p:spTree>
    <p:extLst>
      <p:ext uri="{BB962C8B-B14F-4D97-AF65-F5344CB8AC3E}">
        <p14:creationId xmlns:p14="http://schemas.microsoft.com/office/powerpoint/2010/main" val="227351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smtClean="0"/>
              <a:t>L’ALTERNATIVA – I METODI ENZIMATICI</a:t>
            </a:r>
            <a:endParaRPr lang="it-IT" sz="2800" dirty="0"/>
          </a:p>
        </p:txBody>
      </p:sp>
      <p:sp>
        <p:nvSpPr>
          <p:cNvPr id="3" name="Content Placeholder 2"/>
          <p:cNvSpPr>
            <a:spLocks noGrp="1"/>
          </p:cNvSpPr>
          <p:nvPr>
            <p:ph idx="1"/>
          </p:nvPr>
        </p:nvSpPr>
        <p:spPr>
          <a:xfrm>
            <a:off x="653145" y="1289639"/>
            <a:ext cx="6069871" cy="4351338"/>
          </a:xfrm>
        </p:spPr>
        <p:txBody>
          <a:bodyPr>
            <a:normAutofit lnSpcReduction="10000"/>
          </a:bodyPr>
          <a:lstStyle/>
          <a:p>
            <a:pPr algn="just"/>
            <a:r>
              <a:rPr lang="it-IT" dirty="0" smtClean="0"/>
              <a:t>Maggiore flessibilità e costo solitamente minore (non è richiesto alcuno strumento particolare!)</a:t>
            </a:r>
          </a:p>
          <a:p>
            <a:pPr algn="just"/>
            <a:r>
              <a:rPr lang="it-IT" dirty="0" smtClean="0"/>
              <a:t>Possibilità di processare molti campioni in parallelo</a:t>
            </a:r>
          </a:p>
          <a:p>
            <a:pPr algn="just"/>
            <a:r>
              <a:rPr lang="it-IT" dirty="0" smtClean="0"/>
              <a:t>Scarso rischio di sample </a:t>
            </a:r>
            <a:r>
              <a:rPr lang="it-IT" dirty="0" err="1" smtClean="0"/>
              <a:t>loss</a:t>
            </a:r>
            <a:r>
              <a:rPr lang="it-IT" dirty="0" smtClean="0"/>
              <a:t> e maggior resa della reazione</a:t>
            </a:r>
          </a:p>
          <a:p>
            <a:pPr algn="just"/>
            <a:r>
              <a:rPr lang="it-IT" dirty="0" smtClean="0"/>
              <a:t>Problema storico di questi metodi = </a:t>
            </a:r>
            <a:r>
              <a:rPr lang="it-IT" b="1" dirty="0" smtClean="0"/>
              <a:t>taglio non casuale</a:t>
            </a:r>
            <a:r>
              <a:rPr lang="it-IT" dirty="0" smtClean="0"/>
              <a:t> da parte degli enzimi utilizzati (riconoscimento di sequenze consenso)</a:t>
            </a:r>
          </a:p>
          <a:p>
            <a:pPr algn="just"/>
            <a:r>
              <a:rPr lang="it-IT" dirty="0" smtClean="0"/>
              <a:t>Obiettivo per lo sviluppo di nuovi metodi di frammentazione enzimatica -&gt; riduzione del </a:t>
            </a:r>
            <a:r>
              <a:rPr lang="it-IT" dirty="0" err="1" smtClean="0"/>
              <a:t>bias</a:t>
            </a:r>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075" y="1082857"/>
            <a:ext cx="4262923" cy="2984046"/>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075" y="4066903"/>
            <a:ext cx="4286250" cy="2619375"/>
          </a:xfrm>
          <a:prstGeom prst="rect">
            <a:avLst/>
          </a:prstGeom>
        </p:spPr>
      </p:pic>
    </p:spTree>
    <p:extLst>
      <p:ext uri="{BB962C8B-B14F-4D97-AF65-F5344CB8AC3E}">
        <p14:creationId xmlns:p14="http://schemas.microsoft.com/office/powerpoint/2010/main" val="423018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smtClean="0"/>
              <a:t>L’ALTERNATIVA – I METODI ENZIMATICI</a:t>
            </a:r>
            <a:endParaRPr lang="it-IT" sz="2800" dirty="0"/>
          </a:p>
        </p:txBody>
      </p:sp>
      <p:sp>
        <p:nvSpPr>
          <p:cNvPr id="3" name="Content Placeholder 2"/>
          <p:cNvSpPr>
            <a:spLocks noGrp="1"/>
          </p:cNvSpPr>
          <p:nvPr>
            <p:ph idx="1"/>
          </p:nvPr>
        </p:nvSpPr>
        <p:spPr>
          <a:xfrm>
            <a:off x="653145" y="1289639"/>
            <a:ext cx="6069871" cy="4351338"/>
          </a:xfrm>
        </p:spPr>
        <p:txBody>
          <a:bodyPr>
            <a:normAutofit lnSpcReduction="10000"/>
          </a:bodyPr>
          <a:lstStyle/>
          <a:p>
            <a:pPr algn="just"/>
            <a:r>
              <a:rPr lang="it-IT" dirty="0" smtClean="0"/>
              <a:t>I metodi più all’avanguardia si basano sull’utilizzo di </a:t>
            </a:r>
            <a:r>
              <a:rPr lang="it-IT" b="1" dirty="0" err="1" smtClean="0"/>
              <a:t>trasposasi</a:t>
            </a:r>
            <a:r>
              <a:rPr lang="it-IT" dirty="0" smtClean="0"/>
              <a:t>, enzimi che consentono lo spostamento all’interno dei genomi dei </a:t>
            </a:r>
            <a:r>
              <a:rPr lang="it-IT" b="1" dirty="0" err="1" smtClean="0"/>
              <a:t>trasposoni</a:t>
            </a:r>
            <a:endParaRPr lang="it-IT" b="1" dirty="0" smtClean="0"/>
          </a:p>
          <a:p>
            <a:pPr algn="just"/>
            <a:r>
              <a:rPr lang="it-IT" dirty="0" smtClean="0"/>
              <a:t>Alcune compagnie, come la NEB (New </a:t>
            </a:r>
            <a:r>
              <a:rPr lang="it-IT" dirty="0" err="1" smtClean="0"/>
              <a:t>England</a:t>
            </a:r>
            <a:r>
              <a:rPr lang="it-IT" dirty="0" smtClean="0"/>
              <a:t> </a:t>
            </a:r>
            <a:r>
              <a:rPr lang="it-IT" dirty="0" err="1" smtClean="0"/>
              <a:t>Biotechnologies</a:t>
            </a:r>
            <a:r>
              <a:rPr lang="it-IT" dirty="0" smtClean="0"/>
              <a:t>) hanno sviluppato dei metodi di frammentazione molto avanzati basati su questa tecnologia. I </a:t>
            </a:r>
            <a:r>
              <a:rPr lang="it-IT" dirty="0" err="1" smtClean="0"/>
              <a:t>rapid</a:t>
            </a:r>
            <a:r>
              <a:rPr lang="it-IT" dirty="0" smtClean="0"/>
              <a:t> </a:t>
            </a:r>
            <a:r>
              <a:rPr lang="it-IT" dirty="0" err="1" smtClean="0"/>
              <a:t>kits</a:t>
            </a:r>
            <a:r>
              <a:rPr lang="it-IT" dirty="0" smtClean="0"/>
              <a:t> commercializzati dalla ONT utilizzano anch’essi </a:t>
            </a:r>
            <a:r>
              <a:rPr lang="it-IT" dirty="0" err="1" smtClean="0"/>
              <a:t>trasposasi</a:t>
            </a:r>
            <a:endParaRPr lang="it-IT" dirty="0" smtClean="0"/>
          </a:p>
          <a:p>
            <a:pPr algn="just"/>
            <a:r>
              <a:rPr lang="it-IT" dirty="0" smtClean="0"/>
              <a:t>La </a:t>
            </a:r>
            <a:r>
              <a:rPr lang="it-IT" dirty="0" err="1" smtClean="0"/>
              <a:t>trasposasi</a:t>
            </a:r>
            <a:r>
              <a:rPr lang="it-IT" dirty="0" smtClean="0"/>
              <a:t> lega le </a:t>
            </a:r>
            <a:r>
              <a:rPr lang="it-IT" dirty="0" err="1" smtClean="0"/>
              <a:t>repeat</a:t>
            </a:r>
            <a:r>
              <a:rPr lang="it-IT" dirty="0" smtClean="0"/>
              <a:t> invertite (in rosso nel grafico) ad entrambe le estremità della regione da trasporre, crea un’ansa e taglia il frammento</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0418" y="1289639"/>
            <a:ext cx="5163942" cy="2835865"/>
          </a:xfrm>
          <a:prstGeom prst="rect">
            <a:avLst/>
          </a:prstGeom>
        </p:spPr>
      </p:pic>
      <p:pic>
        <p:nvPicPr>
          <p:cNvPr id="7" name="Immagine 6"/>
          <p:cNvPicPr>
            <a:picLocks noChangeAspect="1"/>
          </p:cNvPicPr>
          <p:nvPr/>
        </p:nvPicPr>
        <p:blipFill>
          <a:blip r:embed="rId3"/>
          <a:stretch>
            <a:fillRect/>
          </a:stretch>
        </p:blipFill>
        <p:spPr>
          <a:xfrm>
            <a:off x="8343548" y="4140744"/>
            <a:ext cx="2385412" cy="2274093"/>
          </a:xfrm>
          <a:prstGeom prst="rect">
            <a:avLst/>
          </a:prstGeom>
        </p:spPr>
      </p:pic>
    </p:spTree>
    <p:extLst>
      <p:ext uri="{BB962C8B-B14F-4D97-AF65-F5344CB8AC3E}">
        <p14:creationId xmlns:p14="http://schemas.microsoft.com/office/powerpoint/2010/main" val="320787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9243"/>
            <a:ext cx="9509760" cy="536448"/>
          </a:xfrm>
        </p:spPr>
        <p:txBody>
          <a:bodyPr>
            <a:normAutofit/>
          </a:bodyPr>
          <a:lstStyle/>
          <a:p>
            <a:pPr algn="ctr"/>
            <a:r>
              <a:rPr lang="it-IT" sz="2800" dirty="0" smtClean="0"/>
              <a:t>LIBRARY PREPARATION – LIBRERIE ILLUMINA</a:t>
            </a:r>
            <a:endParaRPr lang="it-IT" sz="28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74629" y="7091"/>
            <a:ext cx="2917371" cy="6850909"/>
          </a:xfrm>
        </p:spPr>
      </p:pic>
      <p:sp>
        <p:nvSpPr>
          <p:cNvPr id="5" name="CasellaDiTesto 4"/>
          <p:cNvSpPr txBox="1"/>
          <p:nvPr/>
        </p:nvSpPr>
        <p:spPr>
          <a:xfrm>
            <a:off x="783772" y="1267843"/>
            <a:ext cx="8055428" cy="5078313"/>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Approccio «classico» -&gt; librerie </a:t>
            </a:r>
            <a:r>
              <a:rPr lang="it-IT" dirty="0" err="1" smtClean="0"/>
              <a:t>TruSeq</a:t>
            </a:r>
            <a:r>
              <a:rPr lang="it-IT" dirty="0" smtClean="0"/>
              <a:t> (compatibili con sequenziamento SE o PE)</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Input richiesto -&gt; </a:t>
            </a:r>
            <a:r>
              <a:rPr lang="it-IT" b="1" dirty="0" smtClean="0"/>
              <a:t>1/2 microgrammi</a:t>
            </a:r>
            <a:r>
              <a:rPr lang="it-IT" dirty="0" smtClean="0"/>
              <a:t> di DNA genomico</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Frammentazione supportata con nebulizzazione o </a:t>
            </a:r>
            <a:r>
              <a:rPr lang="it-IT" dirty="0" err="1" smtClean="0"/>
              <a:t>sonicazione</a:t>
            </a:r>
            <a:endParaRPr lang="it-IT" dirty="0" smtClean="0"/>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Inseriti di 300-500 </a:t>
            </a:r>
            <a:r>
              <a:rPr lang="it-IT" dirty="0" err="1" smtClean="0"/>
              <a:t>bp</a:t>
            </a:r>
            <a:r>
              <a:rPr lang="it-IT" dirty="0" smtClean="0"/>
              <a:t> (&gt; dimensione, &gt; input di DNA)</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Creazione di frammenti </a:t>
            </a:r>
            <a:r>
              <a:rPr lang="it-IT" dirty="0" err="1" smtClean="0"/>
              <a:t>blunt</a:t>
            </a:r>
            <a:r>
              <a:rPr lang="it-IT" dirty="0" smtClean="0"/>
              <a:t>-end tramite end-</a:t>
            </a:r>
            <a:r>
              <a:rPr lang="it-IT" dirty="0" err="1" smtClean="0"/>
              <a:t>repair</a:t>
            </a:r>
            <a:r>
              <a:rPr lang="it-IT" dirty="0" smtClean="0"/>
              <a:t> ed attività </a:t>
            </a:r>
            <a:r>
              <a:rPr lang="it-IT" dirty="0" err="1" smtClean="0"/>
              <a:t>esonucleasica</a:t>
            </a:r>
            <a:r>
              <a:rPr lang="it-IT" dirty="0" smtClean="0"/>
              <a:t> (end-</a:t>
            </a:r>
            <a:r>
              <a:rPr lang="it-IT" dirty="0" err="1" smtClean="0"/>
              <a:t>repair</a:t>
            </a:r>
            <a:r>
              <a:rPr lang="it-IT" dirty="0" smtClean="0"/>
              <a:t> </a:t>
            </a:r>
            <a:r>
              <a:rPr lang="it-IT" dirty="0" err="1" smtClean="0"/>
              <a:t>enzyme</a:t>
            </a:r>
            <a:r>
              <a:rPr lang="it-IT" dirty="0" smtClean="0"/>
              <a:t> mix – T4 DNA polimerasi + </a:t>
            </a:r>
            <a:r>
              <a:rPr lang="it-IT" dirty="0" err="1" smtClean="0"/>
              <a:t>Klenow</a:t>
            </a:r>
            <a:r>
              <a:rPr lang="it-IT" dirty="0"/>
              <a:t> </a:t>
            </a:r>
            <a:r>
              <a:rPr lang="it-IT" dirty="0" err="1" smtClean="0"/>
              <a:t>fragment</a:t>
            </a:r>
            <a:r>
              <a:rPr lang="it-IT" dirty="0" smtClean="0"/>
              <a:t> + polinucleotide </a:t>
            </a:r>
            <a:r>
              <a:rPr lang="it-IT" dirty="0" err="1" smtClean="0"/>
              <a:t>chinasi</a:t>
            </a:r>
            <a:r>
              <a:rPr lang="it-IT" dirty="0" smtClean="0"/>
              <a:t> per fosforilazione delle estremità)</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Aggiunta di una A («A </a:t>
            </a:r>
            <a:r>
              <a:rPr lang="it-IT" dirty="0" err="1" smtClean="0"/>
              <a:t>overhang</a:t>
            </a:r>
            <a:r>
              <a:rPr lang="it-IT" dirty="0" smtClean="0"/>
              <a:t>) per la </a:t>
            </a:r>
            <a:r>
              <a:rPr lang="it-IT" dirty="0" err="1" smtClean="0"/>
              <a:t>ligazione</a:t>
            </a:r>
            <a:r>
              <a:rPr lang="it-IT" dirty="0" smtClean="0"/>
              <a:t> con gli adattatori che contengono un «T </a:t>
            </a:r>
            <a:r>
              <a:rPr lang="it-IT" dirty="0" err="1" smtClean="0"/>
              <a:t>overhang</a:t>
            </a:r>
            <a:r>
              <a:rPr lang="it-IT" dirty="0" smtClean="0"/>
              <a:t>»</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Seguono denaturazione ed amplificazione per ottenere librerie </a:t>
            </a:r>
            <a:r>
              <a:rPr lang="it-IT" dirty="0" err="1" smtClean="0"/>
              <a:t>barcoded</a:t>
            </a:r>
            <a:r>
              <a:rPr lang="it-IT" dirty="0" smtClean="0"/>
              <a:t> pronte per il sequenziamento</a:t>
            </a:r>
            <a:endParaRPr lang="it-IT" dirty="0"/>
          </a:p>
        </p:txBody>
      </p:sp>
    </p:spTree>
    <p:extLst>
      <p:ext uri="{BB962C8B-B14F-4D97-AF65-F5344CB8AC3E}">
        <p14:creationId xmlns:p14="http://schemas.microsoft.com/office/powerpoint/2010/main" val="24325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16991"/>
            <a:ext cx="9509760" cy="536448"/>
          </a:xfrm>
        </p:spPr>
        <p:txBody>
          <a:bodyPr>
            <a:normAutofit/>
          </a:bodyPr>
          <a:lstStyle/>
          <a:p>
            <a:pPr algn="ctr"/>
            <a:r>
              <a:rPr lang="it-IT" sz="2800" dirty="0" smtClean="0"/>
              <a:t>LIBRARY PREPARATION – LIBRERIE ILLUMINA</a:t>
            </a:r>
            <a:endParaRPr lang="it-IT" sz="2800"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53439"/>
            <a:ext cx="7109161" cy="5065752"/>
          </a:xfrm>
        </p:spPr>
      </p:pic>
      <p:sp>
        <p:nvSpPr>
          <p:cNvPr id="7" name="CasellaDiTesto 6"/>
          <p:cNvSpPr txBox="1"/>
          <p:nvPr/>
        </p:nvSpPr>
        <p:spPr>
          <a:xfrm>
            <a:off x="7379832" y="957944"/>
            <a:ext cx="4402159" cy="2862322"/>
          </a:xfrm>
          <a:prstGeom prst="rect">
            <a:avLst/>
          </a:prstGeom>
          <a:noFill/>
        </p:spPr>
        <p:txBody>
          <a:bodyPr wrap="square" rtlCol="0">
            <a:spAutoFit/>
          </a:bodyPr>
          <a:lstStyle/>
          <a:p>
            <a:r>
              <a:rPr lang="it-IT" b="1" u="sng" dirty="0" smtClean="0"/>
              <a:t>Illumina Y </a:t>
            </a:r>
            <a:r>
              <a:rPr lang="it-IT" b="1" u="sng" dirty="0" err="1" smtClean="0"/>
              <a:t>adapters</a:t>
            </a:r>
            <a:endParaRPr lang="it-IT" b="1" u="sng" dirty="0" smtClean="0"/>
          </a:p>
          <a:p>
            <a:endParaRPr lang="it-IT" dirty="0"/>
          </a:p>
          <a:p>
            <a:r>
              <a:rPr lang="it-IT" dirty="0" smtClean="0"/>
              <a:t>Contengono:</a:t>
            </a:r>
          </a:p>
          <a:p>
            <a:r>
              <a:rPr lang="it-IT" dirty="0" smtClean="0"/>
              <a:t>-sequenze per il legame alla </a:t>
            </a:r>
            <a:r>
              <a:rPr lang="it-IT" dirty="0" err="1" smtClean="0"/>
              <a:t>flowcell</a:t>
            </a:r>
            <a:endParaRPr lang="it-IT" dirty="0" smtClean="0"/>
          </a:p>
          <a:p>
            <a:r>
              <a:rPr lang="it-IT" dirty="0" smtClean="0"/>
              <a:t>-</a:t>
            </a:r>
            <a:r>
              <a:rPr lang="it-IT" dirty="0" err="1" smtClean="0"/>
              <a:t>primers</a:t>
            </a:r>
            <a:r>
              <a:rPr lang="it-IT" dirty="0" smtClean="0"/>
              <a:t> per il SBS</a:t>
            </a:r>
          </a:p>
          <a:p>
            <a:r>
              <a:rPr lang="it-IT" dirty="0" smtClean="0"/>
              <a:t>-</a:t>
            </a:r>
            <a:r>
              <a:rPr lang="it-IT" dirty="0" err="1" smtClean="0"/>
              <a:t>barcode</a:t>
            </a:r>
            <a:r>
              <a:rPr lang="it-IT" dirty="0" smtClean="0"/>
              <a:t> (</a:t>
            </a:r>
            <a:r>
              <a:rPr lang="it-IT" dirty="0" err="1" smtClean="0"/>
              <a:t>index</a:t>
            </a:r>
            <a:r>
              <a:rPr lang="it-IT" dirty="0" smtClean="0"/>
              <a:t>)</a:t>
            </a:r>
          </a:p>
          <a:p>
            <a:endParaRPr lang="it-IT" dirty="0"/>
          </a:p>
          <a:p>
            <a:r>
              <a:rPr lang="it-IT" dirty="0" smtClean="0"/>
              <a:t>N.B. i «</a:t>
            </a:r>
            <a:r>
              <a:rPr lang="it-IT" dirty="0" err="1" smtClean="0"/>
              <a:t>dual</a:t>
            </a:r>
            <a:r>
              <a:rPr lang="it-IT" dirty="0" smtClean="0"/>
              <a:t> </a:t>
            </a:r>
            <a:r>
              <a:rPr lang="it-IT" dirty="0" err="1" smtClean="0"/>
              <a:t>index</a:t>
            </a:r>
            <a:r>
              <a:rPr lang="it-IT" dirty="0" smtClean="0"/>
              <a:t>» sono usati per un miglior </a:t>
            </a:r>
            <a:r>
              <a:rPr lang="it-IT" dirty="0" err="1" smtClean="0"/>
              <a:t>demultiplexing</a:t>
            </a:r>
            <a:r>
              <a:rPr lang="it-IT" dirty="0" smtClean="0"/>
              <a:t>, limitando il problema dell’ «</a:t>
            </a:r>
            <a:r>
              <a:rPr lang="it-IT" dirty="0" err="1" smtClean="0"/>
              <a:t>index</a:t>
            </a:r>
            <a:r>
              <a:rPr lang="it-IT" dirty="0" smtClean="0"/>
              <a:t> </a:t>
            </a:r>
            <a:r>
              <a:rPr lang="it-IT" dirty="0" err="1" smtClean="0"/>
              <a:t>hopping</a:t>
            </a:r>
            <a:r>
              <a:rPr lang="it-IT" dirty="0" smtClean="0"/>
              <a:t>»</a:t>
            </a:r>
            <a:endParaRPr lang="it-IT" dirty="0"/>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4689" y="3820266"/>
            <a:ext cx="5407973" cy="2447108"/>
          </a:xfrm>
          <a:prstGeom prst="rect">
            <a:avLst/>
          </a:prstGeom>
        </p:spPr>
      </p:pic>
      <p:sp>
        <p:nvSpPr>
          <p:cNvPr id="9" name="CasellaDiTesto 8"/>
          <p:cNvSpPr txBox="1"/>
          <p:nvPr/>
        </p:nvSpPr>
        <p:spPr>
          <a:xfrm>
            <a:off x="226422" y="5809308"/>
            <a:ext cx="6795653" cy="646331"/>
          </a:xfrm>
          <a:prstGeom prst="rect">
            <a:avLst/>
          </a:prstGeom>
          <a:noFill/>
        </p:spPr>
        <p:txBody>
          <a:bodyPr wrap="square" rtlCol="0">
            <a:spAutoFit/>
          </a:bodyPr>
          <a:lstStyle/>
          <a:p>
            <a:r>
              <a:rPr lang="it-IT" dirty="0" smtClean="0"/>
              <a:t>Possono </a:t>
            </a:r>
            <a:r>
              <a:rPr lang="it-IT" dirty="0"/>
              <a:t>essere aggiunti UMI «</a:t>
            </a:r>
            <a:r>
              <a:rPr lang="it-IT" dirty="0" err="1"/>
              <a:t>Unique</a:t>
            </a:r>
            <a:r>
              <a:rPr lang="it-IT" dirty="0"/>
              <a:t> </a:t>
            </a:r>
            <a:r>
              <a:rPr lang="it-IT" dirty="0" err="1"/>
              <a:t>molecular</a:t>
            </a:r>
            <a:r>
              <a:rPr lang="it-IT" dirty="0"/>
              <a:t> </a:t>
            </a:r>
            <a:r>
              <a:rPr lang="it-IT" dirty="0" err="1" smtClean="0"/>
              <a:t>identifiers</a:t>
            </a:r>
            <a:r>
              <a:rPr lang="it-IT" dirty="0" smtClean="0"/>
              <a:t>» per identificare frammenti duplicati in fase di PCR</a:t>
            </a:r>
            <a:endParaRPr lang="it-IT" dirty="0"/>
          </a:p>
        </p:txBody>
      </p:sp>
    </p:spTree>
    <p:extLst>
      <p:ext uri="{BB962C8B-B14F-4D97-AF65-F5344CB8AC3E}">
        <p14:creationId xmlns:p14="http://schemas.microsoft.com/office/powerpoint/2010/main" val="120099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1494"/>
            <a:ext cx="6897189" cy="536448"/>
          </a:xfrm>
        </p:spPr>
        <p:txBody>
          <a:bodyPr>
            <a:normAutofit fontScale="90000"/>
          </a:bodyPr>
          <a:lstStyle/>
          <a:p>
            <a:pPr algn="ctr"/>
            <a:r>
              <a:rPr lang="it-IT" sz="2800" dirty="0" smtClean="0"/>
              <a:t>LIBRARY PREPARATION – LIBRERIE ILLUMINA</a:t>
            </a:r>
            <a:endParaRPr lang="it-IT" sz="2800" dirty="0"/>
          </a:p>
        </p:txBody>
      </p:sp>
      <p:sp>
        <p:nvSpPr>
          <p:cNvPr id="7" name="CasellaDiTesto 6"/>
          <p:cNvSpPr txBox="1"/>
          <p:nvPr/>
        </p:nvSpPr>
        <p:spPr>
          <a:xfrm>
            <a:off x="334418" y="5094514"/>
            <a:ext cx="6815319" cy="1477328"/>
          </a:xfrm>
          <a:prstGeom prst="rect">
            <a:avLst/>
          </a:prstGeom>
          <a:noFill/>
        </p:spPr>
        <p:txBody>
          <a:bodyPr wrap="square" rtlCol="0">
            <a:spAutoFit/>
          </a:bodyPr>
          <a:lstStyle/>
          <a:p>
            <a:pPr algn="just"/>
            <a:r>
              <a:rPr lang="it-IT" dirty="0" smtClean="0"/>
              <a:t>Alcune compagnie hanno pensato di sviluppare delle tecniche di introduzione di adattatori differenti</a:t>
            </a:r>
          </a:p>
          <a:p>
            <a:pPr algn="just"/>
            <a:endParaRPr lang="it-IT" dirty="0"/>
          </a:p>
          <a:p>
            <a:pPr algn="just"/>
            <a:r>
              <a:rPr lang="it-IT" dirty="0" smtClean="0"/>
              <a:t>Esempio: adattatori </a:t>
            </a:r>
            <a:r>
              <a:rPr lang="it-IT" b="1" dirty="0" err="1" smtClean="0"/>
              <a:t>NEBnext</a:t>
            </a:r>
            <a:r>
              <a:rPr lang="it-IT" dirty="0" smtClean="0"/>
              <a:t> (New </a:t>
            </a:r>
            <a:r>
              <a:rPr lang="it-IT" dirty="0" err="1" smtClean="0"/>
              <a:t>England</a:t>
            </a:r>
            <a:r>
              <a:rPr lang="it-IT" dirty="0" smtClean="0"/>
              <a:t> </a:t>
            </a:r>
            <a:r>
              <a:rPr lang="it-IT" dirty="0" err="1" smtClean="0"/>
              <a:t>Biotechnologies</a:t>
            </a:r>
            <a:r>
              <a:rPr lang="it-IT" dirty="0" smtClean="0"/>
              <a:t>)</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091" y="1057219"/>
            <a:ext cx="7283674" cy="3966284"/>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765" y="0"/>
            <a:ext cx="4639235" cy="6858000"/>
          </a:xfrm>
          <a:prstGeom prst="rect">
            <a:avLst/>
          </a:prstGeom>
        </p:spPr>
      </p:pic>
    </p:spTree>
    <p:extLst>
      <p:ext uri="{BB962C8B-B14F-4D97-AF65-F5344CB8AC3E}">
        <p14:creationId xmlns:p14="http://schemas.microsoft.com/office/powerpoint/2010/main" val="413318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205" y="325700"/>
            <a:ext cx="9509760" cy="536448"/>
          </a:xfrm>
        </p:spPr>
        <p:txBody>
          <a:bodyPr>
            <a:normAutofit fontScale="90000"/>
          </a:bodyPr>
          <a:lstStyle/>
          <a:p>
            <a:pPr algn="ctr"/>
            <a:r>
              <a:rPr lang="it-IT" sz="2800" dirty="0" smtClean="0"/>
              <a:t>LIBRERIE ILLUMINA – LOW INPUT DNA E APPROCCI «PCR-FREE»</a:t>
            </a:r>
            <a:endParaRPr lang="it-IT" sz="2800"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966" y="1049703"/>
            <a:ext cx="9678239" cy="5159187"/>
          </a:xfrm>
          <a:prstGeom prst="rect">
            <a:avLst/>
          </a:prstGeom>
        </p:spPr>
      </p:pic>
    </p:spTree>
    <p:extLst>
      <p:ext uri="{BB962C8B-B14F-4D97-AF65-F5344CB8AC3E}">
        <p14:creationId xmlns:p14="http://schemas.microsoft.com/office/powerpoint/2010/main" val="293975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205" y="325700"/>
            <a:ext cx="9509760" cy="536448"/>
          </a:xfrm>
        </p:spPr>
        <p:txBody>
          <a:bodyPr>
            <a:normAutofit fontScale="90000"/>
          </a:bodyPr>
          <a:lstStyle/>
          <a:p>
            <a:pPr algn="ctr"/>
            <a:r>
              <a:rPr lang="it-IT" sz="2800" dirty="0" smtClean="0"/>
              <a:t>LIBRERIE ILLUMINA – LOW INPUT DNA E APPROCCI «PCR-FREE»</a:t>
            </a:r>
            <a:endParaRPr lang="it-IT" sz="2800" dirty="0"/>
          </a:p>
        </p:txBody>
      </p:sp>
      <p:sp>
        <p:nvSpPr>
          <p:cNvPr id="3" name="CasellaDiTesto 2"/>
          <p:cNvSpPr txBox="1"/>
          <p:nvPr/>
        </p:nvSpPr>
        <p:spPr>
          <a:xfrm>
            <a:off x="836023" y="1158240"/>
            <a:ext cx="6479178" cy="5355312"/>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Tutti i kit di preparazione delle librerie prevedono un passaggio per la </a:t>
            </a:r>
            <a:r>
              <a:rPr lang="it-IT" b="1" dirty="0" smtClean="0"/>
              <a:t>selezione dei frammenti di dimensioni desiderate</a:t>
            </a:r>
            <a:r>
              <a:rPr lang="it-IT" dirty="0" smtClean="0"/>
              <a:t>. Originariamente questo avveniva tramite selezione su gel d’</a:t>
            </a:r>
            <a:r>
              <a:rPr lang="it-IT" dirty="0" err="1" smtClean="0"/>
              <a:t>agarosio</a:t>
            </a:r>
            <a:r>
              <a:rPr lang="it-IT" dirty="0" smtClean="0"/>
              <a:t>, ma nei kit di ultima generazione (soprattutto quelli </a:t>
            </a:r>
            <a:r>
              <a:rPr lang="it-IT" dirty="0" err="1" smtClean="0"/>
              <a:t>low</a:t>
            </a:r>
            <a:r>
              <a:rPr lang="it-IT" dirty="0" smtClean="0"/>
              <a:t>-input) questa è stata sostituita dall’utilizzo di apposite microsfere</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I </a:t>
            </a:r>
            <a:r>
              <a:rPr lang="it-IT" b="1" dirty="0" smtClean="0"/>
              <a:t>protocolli «PCR-free» </a:t>
            </a:r>
            <a:r>
              <a:rPr lang="it-IT" dirty="0" smtClean="0"/>
              <a:t>si prefiggono di eliminare quanto più possibile i </a:t>
            </a:r>
            <a:r>
              <a:rPr lang="it-IT" dirty="0" err="1" smtClean="0"/>
              <a:t>bias</a:t>
            </a:r>
            <a:r>
              <a:rPr lang="it-IT" dirty="0" smtClean="0"/>
              <a:t> legati alle fasi di amplificazione, fornendo una copertura maggiormente uniforme di tutte le regioni genomiche, indipendentemente dalla complessità e dal contenuto in GC</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Il kit </a:t>
            </a:r>
            <a:r>
              <a:rPr lang="it-IT" b="1" dirty="0" err="1" smtClean="0"/>
              <a:t>TruSeq</a:t>
            </a:r>
            <a:r>
              <a:rPr lang="it-IT" b="1" dirty="0" smtClean="0"/>
              <a:t> DNA nano </a:t>
            </a:r>
            <a:r>
              <a:rPr lang="it-IT" dirty="0" smtClean="0"/>
              <a:t>consente la preparazione di una libreria per sequenziamento genomico a partire da </a:t>
            </a:r>
            <a:r>
              <a:rPr lang="it-IT" b="1" dirty="0" smtClean="0"/>
              <a:t>100 nanogrammi di DNA</a:t>
            </a:r>
          </a:p>
          <a:p>
            <a:pPr marL="285750" indent="-285750">
              <a:buFont typeface="Arial" panose="020B0604020202020204" pitchFamily="34" charset="0"/>
              <a:buChar char="•"/>
            </a:pP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941" y="952238"/>
            <a:ext cx="4116904" cy="5213431"/>
          </a:xfrm>
          <a:prstGeom prst="rect">
            <a:avLst/>
          </a:prstGeom>
        </p:spPr>
      </p:pic>
    </p:spTree>
    <p:extLst>
      <p:ext uri="{BB962C8B-B14F-4D97-AF65-F5344CB8AC3E}">
        <p14:creationId xmlns:p14="http://schemas.microsoft.com/office/powerpoint/2010/main" val="129051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205" y="325700"/>
            <a:ext cx="9509760" cy="536448"/>
          </a:xfrm>
        </p:spPr>
        <p:txBody>
          <a:bodyPr>
            <a:normAutofit fontScale="90000"/>
          </a:bodyPr>
          <a:lstStyle/>
          <a:p>
            <a:pPr algn="ctr"/>
            <a:r>
              <a:rPr lang="it-IT" sz="2800" dirty="0" smtClean="0"/>
              <a:t>LIBRERIE ILLUMINA – LOW INPUT DNA E APPROCCI «PCR-FREE»</a:t>
            </a:r>
            <a:endParaRPr lang="it-IT" sz="2800"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5164" y="1097043"/>
            <a:ext cx="6336835" cy="2302116"/>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8749" y="3399159"/>
            <a:ext cx="6363251" cy="3010161"/>
          </a:xfrm>
          <a:prstGeom prst="rect">
            <a:avLst/>
          </a:prstGeom>
        </p:spPr>
      </p:pic>
      <p:pic>
        <p:nvPicPr>
          <p:cNvPr id="7" name="Immagine 6"/>
          <p:cNvPicPr>
            <a:picLocks noChangeAspect="1"/>
          </p:cNvPicPr>
          <p:nvPr/>
        </p:nvPicPr>
        <p:blipFill rotWithShape="1">
          <a:blip r:embed="rId4">
            <a:extLst>
              <a:ext uri="{28A0092B-C50C-407E-A947-70E740481C1C}">
                <a14:useLocalDpi xmlns:a14="http://schemas.microsoft.com/office/drawing/2010/main" val="0"/>
              </a:ext>
            </a:extLst>
          </a:blip>
          <a:srcRect b="48461"/>
          <a:stretch/>
        </p:blipFill>
        <p:spPr>
          <a:xfrm>
            <a:off x="801188" y="2718733"/>
            <a:ext cx="4424244" cy="2375781"/>
          </a:xfrm>
          <a:prstGeom prst="rect">
            <a:avLst/>
          </a:prstGeom>
        </p:spPr>
      </p:pic>
      <p:sp>
        <p:nvSpPr>
          <p:cNvPr id="8" name="CasellaDiTesto 7"/>
          <p:cNvSpPr txBox="1"/>
          <p:nvPr/>
        </p:nvSpPr>
        <p:spPr>
          <a:xfrm>
            <a:off x="801188" y="1924936"/>
            <a:ext cx="5027561" cy="4247317"/>
          </a:xfrm>
          <a:prstGeom prst="rect">
            <a:avLst/>
          </a:prstGeom>
          <a:noFill/>
        </p:spPr>
        <p:txBody>
          <a:bodyPr wrap="square" rtlCol="0">
            <a:spAutoFit/>
          </a:bodyPr>
          <a:lstStyle/>
          <a:p>
            <a:r>
              <a:rPr lang="en-US" dirty="0" err="1"/>
              <a:t>NEBNext</a:t>
            </a:r>
            <a:r>
              <a:rPr lang="en-US" baseline="30000" dirty="0"/>
              <a:t>®</a:t>
            </a:r>
            <a:r>
              <a:rPr lang="en-US" dirty="0"/>
              <a:t> Ultra™ II DNA Library Prep </a:t>
            </a:r>
            <a:r>
              <a:rPr lang="en-US" dirty="0" smtClean="0"/>
              <a:t>Kit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algn="just"/>
            <a:r>
              <a:rPr lang="en-US" dirty="0" err="1" smtClean="0"/>
              <a:t>Pensiamo</a:t>
            </a:r>
            <a:r>
              <a:rPr lang="en-US" dirty="0" smtClean="0"/>
              <a:t> a </a:t>
            </a:r>
            <a:r>
              <a:rPr lang="en-US" dirty="0" err="1" smtClean="0"/>
              <a:t>organismi</a:t>
            </a:r>
            <a:r>
              <a:rPr lang="en-US" dirty="0" smtClean="0"/>
              <a:t> </a:t>
            </a:r>
            <a:r>
              <a:rPr lang="en-US" dirty="0" err="1" smtClean="0"/>
              <a:t>unicellulari</a:t>
            </a:r>
            <a:r>
              <a:rPr lang="en-US" dirty="0" smtClean="0"/>
              <a:t> o di </a:t>
            </a:r>
            <a:r>
              <a:rPr lang="en-US" dirty="0" err="1" smtClean="0"/>
              <a:t>piccole</a:t>
            </a:r>
            <a:r>
              <a:rPr lang="en-US" dirty="0" smtClean="0"/>
              <a:t> </a:t>
            </a:r>
            <a:r>
              <a:rPr lang="en-US" dirty="0" err="1" smtClean="0"/>
              <a:t>dimensioni</a:t>
            </a:r>
            <a:r>
              <a:rPr lang="en-US" dirty="0" smtClean="0"/>
              <a:t>, o resequencing da “ancient DNA”</a:t>
            </a:r>
            <a:endParaRPr lang="en-US" dirty="0"/>
          </a:p>
          <a:p>
            <a:endParaRPr lang="it-IT" dirty="0"/>
          </a:p>
        </p:txBody>
      </p:sp>
    </p:spTree>
    <p:extLst>
      <p:ext uri="{BB962C8B-B14F-4D97-AF65-F5344CB8AC3E}">
        <p14:creationId xmlns:p14="http://schemas.microsoft.com/office/powerpoint/2010/main" val="282689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smtClean="0"/>
              <a:t>NEXTERA TAGMENTATION</a:t>
            </a:r>
            <a:endParaRPr lang="it-IT" sz="2800"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713" y="1079863"/>
            <a:ext cx="7508300" cy="4343400"/>
          </a:xfrm>
        </p:spPr>
      </p:pic>
      <p:sp>
        <p:nvSpPr>
          <p:cNvPr id="8" name="CasellaDiTesto 7"/>
          <p:cNvSpPr txBox="1"/>
          <p:nvPr/>
        </p:nvSpPr>
        <p:spPr>
          <a:xfrm>
            <a:off x="444138" y="5704295"/>
            <a:ext cx="11599816" cy="923330"/>
          </a:xfrm>
          <a:prstGeom prst="rect">
            <a:avLst/>
          </a:prstGeom>
          <a:noFill/>
        </p:spPr>
        <p:txBody>
          <a:bodyPr wrap="square" rtlCol="0">
            <a:spAutoFit/>
          </a:bodyPr>
          <a:lstStyle/>
          <a:p>
            <a:r>
              <a:rPr lang="it-IT" dirty="0" smtClean="0">
                <a:hlinkClick r:id="rId3"/>
              </a:rPr>
              <a:t>https</a:t>
            </a:r>
            <a:r>
              <a:rPr lang="it-IT" dirty="0">
                <a:hlinkClick r:id="rId3"/>
              </a:rPr>
              <a:t>://</a:t>
            </a:r>
            <a:r>
              <a:rPr lang="it-IT" dirty="0" smtClean="0">
                <a:hlinkClick r:id="rId3"/>
              </a:rPr>
              <a:t>emea.illumina.com/techniques/sequencing/ngs-library-prep/tagmentation.html</a:t>
            </a:r>
            <a:r>
              <a:rPr lang="it-IT" dirty="0"/>
              <a:t/>
            </a:r>
            <a:br>
              <a:rPr lang="it-IT" dirty="0"/>
            </a:br>
            <a:r>
              <a:rPr lang="it-IT" dirty="0"/>
              <a:t/>
            </a:r>
            <a:br>
              <a:rPr lang="it-IT" dirty="0"/>
            </a:br>
            <a:r>
              <a:rPr lang="it-IT" dirty="0">
                <a:hlinkClick r:id="rId4"/>
              </a:rPr>
              <a:t>https://</a:t>
            </a:r>
            <a:r>
              <a:rPr lang="it-IT" dirty="0" smtClean="0">
                <a:hlinkClick r:id="rId4"/>
              </a:rPr>
              <a:t>emea.illumina.com/products/by-brand/nextera/infographic.html</a:t>
            </a:r>
            <a:r>
              <a:rPr lang="it-IT" dirty="0" smtClean="0"/>
              <a:t>  </a:t>
            </a:r>
            <a:endParaRPr lang="it-IT" dirty="0"/>
          </a:p>
        </p:txBody>
      </p:sp>
      <p:sp>
        <p:nvSpPr>
          <p:cNvPr id="3" name="CasellaDiTesto 2"/>
          <p:cNvSpPr txBox="1"/>
          <p:nvPr/>
        </p:nvSpPr>
        <p:spPr>
          <a:xfrm>
            <a:off x="7985759" y="1596026"/>
            <a:ext cx="3866605" cy="3139321"/>
          </a:xfrm>
          <a:prstGeom prst="rect">
            <a:avLst/>
          </a:prstGeom>
          <a:noFill/>
        </p:spPr>
        <p:txBody>
          <a:bodyPr wrap="square" rtlCol="0">
            <a:spAutoFit/>
          </a:bodyPr>
          <a:lstStyle/>
          <a:p>
            <a:pPr algn="just"/>
            <a:r>
              <a:rPr lang="it-IT" dirty="0" smtClean="0"/>
              <a:t>Metodo molto rapido</a:t>
            </a:r>
          </a:p>
          <a:p>
            <a:pPr algn="just"/>
            <a:endParaRPr lang="it-IT" dirty="0"/>
          </a:p>
          <a:p>
            <a:pPr algn="just"/>
            <a:r>
              <a:rPr lang="it-IT" dirty="0" smtClean="0"/>
              <a:t>Ultime applicazioni fanno utilizzo di BLT (</a:t>
            </a:r>
            <a:r>
              <a:rPr lang="it-IT" b="1" dirty="0" err="1" smtClean="0"/>
              <a:t>Bead-Linked</a:t>
            </a:r>
            <a:r>
              <a:rPr lang="it-IT" b="1" dirty="0" smtClean="0"/>
              <a:t> </a:t>
            </a:r>
            <a:r>
              <a:rPr lang="it-IT" b="1" dirty="0" err="1" smtClean="0"/>
              <a:t>Transposomes</a:t>
            </a:r>
            <a:r>
              <a:rPr lang="it-IT" dirty="0" smtClean="0"/>
              <a:t>)</a:t>
            </a:r>
          </a:p>
          <a:p>
            <a:pPr algn="just"/>
            <a:endParaRPr lang="it-IT" dirty="0"/>
          </a:p>
          <a:p>
            <a:pPr algn="just"/>
            <a:r>
              <a:rPr lang="it-IT" dirty="0" smtClean="0"/>
              <a:t>Metodi molto simili vengono utilizzati anche per la preparazione di librerie compatibili con altre metodologie di sequenziamento</a:t>
            </a:r>
            <a:endParaRPr lang="it-IT" dirty="0"/>
          </a:p>
        </p:txBody>
      </p:sp>
    </p:spTree>
    <p:extLst>
      <p:ext uri="{BB962C8B-B14F-4D97-AF65-F5344CB8AC3E}">
        <p14:creationId xmlns:p14="http://schemas.microsoft.com/office/powerpoint/2010/main" val="311708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smtClean="0"/>
              <a:t>SELEZIONE DEI FRAMMENTI</a:t>
            </a:r>
            <a:endParaRPr lang="it-IT" sz="2800" dirty="0"/>
          </a:p>
        </p:txBody>
      </p:sp>
      <p:sp>
        <p:nvSpPr>
          <p:cNvPr id="3" name="CasellaDiTesto 2"/>
          <p:cNvSpPr txBox="1"/>
          <p:nvPr/>
        </p:nvSpPr>
        <p:spPr>
          <a:xfrm>
            <a:off x="5661842" y="1596025"/>
            <a:ext cx="5956662" cy="4247317"/>
          </a:xfrm>
          <a:prstGeom prst="rect">
            <a:avLst/>
          </a:prstGeom>
          <a:noFill/>
        </p:spPr>
        <p:txBody>
          <a:bodyPr wrap="square" rtlCol="0">
            <a:spAutoFit/>
          </a:bodyPr>
          <a:lstStyle/>
          <a:p>
            <a:pPr algn="just"/>
            <a:r>
              <a:rPr lang="it-IT" dirty="0" smtClean="0"/>
              <a:t>Tradizionalmente la selezione dei frammenti di lunghezza desiderata avveniva in seguito a corsa su gel</a:t>
            </a:r>
          </a:p>
          <a:p>
            <a:pPr algn="just"/>
            <a:endParaRPr lang="it-IT" dirty="0"/>
          </a:p>
          <a:p>
            <a:pPr algn="just"/>
            <a:r>
              <a:rPr lang="it-IT" dirty="0" smtClean="0"/>
              <a:t>Come già detto, alcuni kit di preparazione delle librerie Illumina utilizzano delle biglie che facilitano la selezione di frammenti entro un determinato </a:t>
            </a:r>
            <a:r>
              <a:rPr lang="it-IT" dirty="0" err="1" smtClean="0"/>
              <a:t>range</a:t>
            </a:r>
            <a:r>
              <a:rPr lang="it-IT" dirty="0" smtClean="0"/>
              <a:t> di dimensioni</a:t>
            </a:r>
          </a:p>
          <a:p>
            <a:pPr algn="just"/>
            <a:endParaRPr lang="it-IT" dirty="0"/>
          </a:p>
          <a:p>
            <a:pPr algn="just"/>
            <a:r>
              <a:rPr lang="it-IT" dirty="0" smtClean="0"/>
              <a:t>Per le long-</a:t>
            </a:r>
            <a:r>
              <a:rPr lang="it-IT" dirty="0" err="1" smtClean="0"/>
              <a:t>reads</a:t>
            </a:r>
            <a:r>
              <a:rPr lang="it-IT" dirty="0" smtClean="0"/>
              <a:t> è possibile utilizzare strumenti dedicati, come il </a:t>
            </a:r>
            <a:r>
              <a:rPr lang="it-IT" b="1" dirty="0" smtClean="0"/>
              <a:t>Blue </a:t>
            </a:r>
            <a:r>
              <a:rPr lang="it-IT" b="1" dirty="0" err="1" smtClean="0"/>
              <a:t>Pippin</a:t>
            </a:r>
            <a:r>
              <a:rPr lang="it-IT" dirty="0" smtClean="0"/>
              <a:t> (</a:t>
            </a:r>
            <a:r>
              <a:rPr lang="it-IT" dirty="0" err="1" smtClean="0"/>
              <a:t>Sage</a:t>
            </a:r>
            <a:r>
              <a:rPr lang="it-IT" dirty="0" smtClean="0"/>
              <a:t> Science)</a:t>
            </a:r>
          </a:p>
          <a:p>
            <a:pPr algn="just"/>
            <a:endParaRPr lang="it-IT" dirty="0"/>
          </a:p>
          <a:p>
            <a:pPr algn="just"/>
            <a:r>
              <a:rPr lang="it-IT" dirty="0" smtClean="0"/>
              <a:t>Vedi video su </a:t>
            </a:r>
            <a:r>
              <a:rPr lang="it-IT" dirty="0" err="1" smtClean="0"/>
              <a:t>Moodle</a:t>
            </a:r>
            <a:r>
              <a:rPr lang="it-IT" dirty="0"/>
              <a:t> o qui: </a:t>
            </a:r>
            <a:r>
              <a:rPr lang="it-IT" dirty="0">
                <a:hlinkClick r:id="rId2"/>
              </a:rPr>
              <a:t>https://</a:t>
            </a:r>
            <a:r>
              <a:rPr lang="it-IT" dirty="0" smtClean="0">
                <a:hlinkClick r:id="rId2"/>
              </a:rPr>
              <a:t>www.youtube.com/watch?v=7MocmyYG-FM</a:t>
            </a:r>
            <a:r>
              <a:rPr lang="it-IT" dirty="0" smtClean="0"/>
              <a:t> </a:t>
            </a:r>
            <a:endParaRPr lang="it-IT" dirty="0"/>
          </a:p>
        </p:txBody>
      </p:sp>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t="26074" b="24191"/>
          <a:stretch/>
        </p:blipFill>
        <p:spPr>
          <a:xfrm>
            <a:off x="237311" y="3719684"/>
            <a:ext cx="5424531" cy="2697915"/>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4304" y="1374901"/>
            <a:ext cx="3600245" cy="2193698"/>
          </a:xfrm>
          <a:prstGeom prst="rect">
            <a:avLst/>
          </a:prstGeom>
        </p:spPr>
      </p:pic>
    </p:spTree>
    <p:extLst>
      <p:ext uri="{BB962C8B-B14F-4D97-AF65-F5344CB8AC3E}">
        <p14:creationId xmlns:p14="http://schemas.microsoft.com/office/powerpoint/2010/main" val="149206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04076"/>
            <a:ext cx="9509760" cy="1088136"/>
          </a:xfrm>
        </p:spPr>
        <p:txBody>
          <a:bodyPr/>
          <a:lstStyle/>
          <a:p>
            <a:r>
              <a:rPr lang="it-IT" dirty="0" smtClean="0"/>
              <a:t>GC CONTENT IN DIFFERENTI ORGANISMSI</a:t>
            </a:r>
            <a:endParaRPr lang="it-IT" dirty="0"/>
          </a:p>
        </p:txBody>
      </p:sp>
      <p:sp>
        <p:nvSpPr>
          <p:cNvPr id="3" name="Content Placeholder 2"/>
          <p:cNvSpPr>
            <a:spLocks noGrp="1"/>
          </p:cNvSpPr>
          <p:nvPr>
            <p:ph idx="1"/>
          </p:nvPr>
        </p:nvSpPr>
        <p:spPr>
          <a:xfrm>
            <a:off x="7429500" y="1825625"/>
            <a:ext cx="3924300" cy="4351338"/>
          </a:xfrm>
        </p:spPr>
        <p:txBody>
          <a:bodyPr>
            <a:normAutofit lnSpcReduction="10000"/>
          </a:bodyPr>
          <a:lstStyle/>
          <a:p>
            <a:pPr algn="just"/>
            <a:r>
              <a:rPr lang="it-IT" dirty="0" smtClean="0"/>
              <a:t>Il contenuto relativo in GC può essere altamente variabile anche in organismi piuttosto vicini evolutivamente tra loto</a:t>
            </a:r>
          </a:p>
          <a:p>
            <a:pPr algn="just"/>
            <a:r>
              <a:rPr lang="it-IT" dirty="0" smtClean="0"/>
              <a:t>C’è spesso una relazione con la dimensione del genoma (legata anche al numero e tipo di elementi ripetitivi)</a:t>
            </a:r>
          </a:p>
          <a:p>
            <a:pPr algn="just"/>
            <a:r>
              <a:rPr lang="it-IT" dirty="0" smtClean="0"/>
              <a:t>Genoma umano: 41% GC</a:t>
            </a:r>
          </a:p>
          <a:p>
            <a:pPr algn="just"/>
            <a:r>
              <a:rPr lang="it-IT" dirty="0" smtClean="0"/>
              <a:t>Esempio estremo: </a:t>
            </a:r>
            <a:r>
              <a:rPr lang="it-IT" i="1" dirty="0" err="1" smtClean="0"/>
              <a:t>Plasmodium</a:t>
            </a:r>
            <a:r>
              <a:rPr lang="it-IT" i="1" dirty="0" smtClean="0"/>
              <a:t> </a:t>
            </a:r>
            <a:r>
              <a:rPr lang="it-IT" i="1" dirty="0" err="1" smtClean="0"/>
              <a:t>falciparum</a:t>
            </a:r>
            <a:r>
              <a:rPr lang="it-IT" i="1" dirty="0" smtClean="0"/>
              <a:t> </a:t>
            </a:r>
            <a:r>
              <a:rPr lang="it-IT" dirty="0" smtClean="0"/>
              <a:t>–Z 20% GC</a:t>
            </a:r>
            <a:endParaRPr lang="it-IT" dirty="0"/>
          </a:p>
        </p:txBody>
      </p:sp>
      <p:pic>
        <p:nvPicPr>
          <p:cNvPr id="6" name="Immagine 5"/>
          <p:cNvPicPr>
            <a:picLocks noChangeAspect="1"/>
          </p:cNvPicPr>
          <p:nvPr/>
        </p:nvPicPr>
        <p:blipFill>
          <a:blip r:embed="rId2"/>
          <a:stretch>
            <a:fillRect/>
          </a:stretch>
        </p:blipFill>
        <p:spPr>
          <a:xfrm>
            <a:off x="854800" y="1877379"/>
            <a:ext cx="6247258" cy="4299584"/>
          </a:xfrm>
          <a:prstGeom prst="rect">
            <a:avLst/>
          </a:prstGeom>
        </p:spPr>
      </p:pic>
    </p:spTree>
    <p:extLst>
      <p:ext uri="{BB962C8B-B14F-4D97-AF65-F5344CB8AC3E}">
        <p14:creationId xmlns:p14="http://schemas.microsoft.com/office/powerpoint/2010/main" val="197607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430" y="335169"/>
            <a:ext cx="6627223" cy="536448"/>
          </a:xfrm>
        </p:spPr>
        <p:txBody>
          <a:bodyPr>
            <a:normAutofit/>
          </a:bodyPr>
          <a:lstStyle/>
          <a:p>
            <a:pPr algn="ctr"/>
            <a:r>
              <a:rPr lang="it-IT" sz="2800" dirty="0" smtClean="0"/>
              <a:t>LIBRERIE ONT - OPZIONI</a:t>
            </a:r>
            <a:endParaRPr lang="it-IT" sz="28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6763"/>
            <a:ext cx="7856085" cy="5681237"/>
          </a:xfrm>
          <a:prstGeom prst="rect">
            <a:avLst/>
          </a:prstGeom>
        </p:spPr>
      </p:pic>
      <p:sp>
        <p:nvSpPr>
          <p:cNvPr id="5" name="CasellaDiTesto 4"/>
          <p:cNvSpPr txBox="1"/>
          <p:nvPr/>
        </p:nvSpPr>
        <p:spPr>
          <a:xfrm>
            <a:off x="7856085" y="467193"/>
            <a:ext cx="4335915" cy="5909310"/>
          </a:xfrm>
          <a:prstGeom prst="rect">
            <a:avLst/>
          </a:prstGeom>
          <a:noFill/>
        </p:spPr>
        <p:txBody>
          <a:bodyPr wrap="square" rtlCol="0">
            <a:spAutoFit/>
          </a:bodyPr>
          <a:lstStyle/>
          <a:p>
            <a:pPr algn="just"/>
            <a:r>
              <a:rPr lang="it-IT" dirty="0" smtClean="0"/>
              <a:t>Diverse opzioni selezionabili a seconda della quantità (e qualità) di DNA genomico a disposizione</a:t>
            </a:r>
          </a:p>
          <a:p>
            <a:pPr algn="just"/>
            <a:endParaRPr lang="it-IT" dirty="0"/>
          </a:p>
          <a:p>
            <a:pPr algn="just"/>
            <a:r>
              <a:rPr lang="it-IT" dirty="0" smtClean="0"/>
              <a:t>Approcci PCR-free (preferibili, laddove possibile) vs approcci </a:t>
            </a:r>
            <a:r>
              <a:rPr lang="it-IT" dirty="0" err="1" smtClean="0"/>
              <a:t>aplification-based</a:t>
            </a:r>
            <a:endParaRPr lang="it-IT" dirty="0" smtClean="0"/>
          </a:p>
          <a:p>
            <a:pPr algn="just"/>
            <a:endParaRPr lang="it-IT" dirty="0"/>
          </a:p>
          <a:p>
            <a:pPr algn="just"/>
            <a:r>
              <a:rPr lang="it-IT" dirty="0" smtClean="0"/>
              <a:t>Metodi «</a:t>
            </a:r>
            <a:r>
              <a:rPr lang="it-IT" dirty="0" err="1" smtClean="0"/>
              <a:t>quick</a:t>
            </a:r>
            <a:r>
              <a:rPr lang="it-IT" dirty="0" smtClean="0"/>
              <a:t> and </a:t>
            </a:r>
            <a:r>
              <a:rPr lang="it-IT" dirty="0" err="1" smtClean="0"/>
              <a:t>dirty</a:t>
            </a:r>
            <a:r>
              <a:rPr lang="it-IT" dirty="0" smtClean="0"/>
              <a:t>» basati su </a:t>
            </a:r>
            <a:r>
              <a:rPr lang="it-IT" dirty="0" err="1" smtClean="0"/>
              <a:t>trasposasi</a:t>
            </a:r>
            <a:r>
              <a:rPr lang="it-IT" dirty="0" smtClean="0"/>
              <a:t> (amplificazioni da campo, meno laboriose), con </a:t>
            </a:r>
            <a:r>
              <a:rPr lang="it-IT" dirty="0" err="1" smtClean="0"/>
              <a:t>thoughput</a:t>
            </a:r>
            <a:r>
              <a:rPr lang="it-IT" dirty="0" smtClean="0"/>
              <a:t> inferiore</a:t>
            </a:r>
          </a:p>
          <a:p>
            <a:pPr algn="just"/>
            <a:endParaRPr lang="it-IT" dirty="0"/>
          </a:p>
          <a:p>
            <a:pPr algn="just"/>
            <a:r>
              <a:rPr lang="it-IT" dirty="0" smtClean="0"/>
              <a:t>Metodi basati su </a:t>
            </a:r>
            <a:r>
              <a:rPr lang="it-IT" dirty="0" err="1" smtClean="0"/>
              <a:t>ligazione</a:t>
            </a:r>
            <a:r>
              <a:rPr lang="it-IT" dirty="0" smtClean="0"/>
              <a:t> più laboriosi, ma garantiscono una resa migliore</a:t>
            </a:r>
          </a:p>
          <a:p>
            <a:pPr algn="just"/>
            <a:endParaRPr lang="it-IT" dirty="0"/>
          </a:p>
          <a:p>
            <a:pPr algn="just"/>
            <a:r>
              <a:rPr lang="it-IT" dirty="0" smtClean="0"/>
              <a:t>N.B. gli adattatori introdotti sono legati ad una proteina motrice che permette la traslocazione del DNA attraverso il </a:t>
            </a:r>
            <a:r>
              <a:rPr lang="it-IT" dirty="0" err="1" smtClean="0"/>
              <a:t>nanoporo</a:t>
            </a:r>
            <a:endParaRPr lang="it-IT" dirty="0"/>
          </a:p>
        </p:txBody>
      </p:sp>
    </p:spTree>
    <p:extLst>
      <p:ext uri="{BB962C8B-B14F-4D97-AF65-F5344CB8AC3E}">
        <p14:creationId xmlns:p14="http://schemas.microsoft.com/office/powerpoint/2010/main" val="114169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5"/>
            <a:ext cx="9509760" cy="536448"/>
          </a:xfrm>
        </p:spPr>
        <p:txBody>
          <a:bodyPr>
            <a:normAutofit/>
          </a:bodyPr>
          <a:lstStyle/>
          <a:p>
            <a:pPr algn="ctr"/>
            <a:r>
              <a:rPr lang="it-IT" sz="2800" dirty="0" smtClean="0"/>
              <a:t>LIBRERIE ONT - OPZIONI</a:t>
            </a:r>
            <a:endParaRPr lang="it-IT" sz="2800"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9181"/>
            <a:ext cx="3840813" cy="3337849"/>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813" y="1371560"/>
            <a:ext cx="3795089" cy="3345470"/>
          </a:xfrm>
          <a:prstGeom prst="rect">
            <a:avLst/>
          </a:prstGeom>
        </p:spPr>
      </p:pic>
      <p:sp>
        <p:nvSpPr>
          <p:cNvPr id="9" name="CasellaDiTesto 8"/>
          <p:cNvSpPr txBox="1"/>
          <p:nvPr/>
        </p:nvSpPr>
        <p:spPr>
          <a:xfrm>
            <a:off x="963220" y="965564"/>
            <a:ext cx="10418883" cy="369332"/>
          </a:xfrm>
          <a:prstGeom prst="rect">
            <a:avLst/>
          </a:prstGeom>
          <a:noFill/>
        </p:spPr>
        <p:txBody>
          <a:bodyPr wrap="square" rtlCol="0">
            <a:spAutoFit/>
          </a:bodyPr>
          <a:lstStyle/>
          <a:p>
            <a:r>
              <a:rPr lang="it-IT" dirty="0" smtClean="0"/>
              <a:t>       </a:t>
            </a:r>
            <a:r>
              <a:rPr lang="it-IT" dirty="0" err="1" smtClean="0"/>
              <a:t>Ligation</a:t>
            </a:r>
            <a:r>
              <a:rPr lang="it-IT" dirty="0" smtClean="0"/>
              <a:t> Kit «standard»                        </a:t>
            </a:r>
            <a:r>
              <a:rPr lang="it-IT" dirty="0" err="1" smtClean="0"/>
              <a:t>Rapid</a:t>
            </a:r>
            <a:r>
              <a:rPr lang="it-IT" dirty="0" smtClean="0"/>
              <a:t> kit                            </a:t>
            </a:r>
            <a:r>
              <a:rPr lang="it-IT" dirty="0" err="1" smtClean="0"/>
              <a:t>Amplification-based</a:t>
            </a:r>
            <a:r>
              <a:rPr lang="it-IT" dirty="0" smtClean="0"/>
              <a:t> kit       </a:t>
            </a:r>
            <a:endParaRPr lang="it-IT" dirty="0"/>
          </a:p>
        </p:txBody>
      </p:sp>
      <p:sp>
        <p:nvSpPr>
          <p:cNvPr id="10" name="CasellaDiTesto 9"/>
          <p:cNvSpPr txBox="1"/>
          <p:nvPr/>
        </p:nvSpPr>
        <p:spPr>
          <a:xfrm>
            <a:off x="559442" y="5736820"/>
            <a:ext cx="11073115" cy="646331"/>
          </a:xfrm>
          <a:prstGeom prst="rect">
            <a:avLst/>
          </a:prstGeom>
          <a:noFill/>
          <a:ln>
            <a:solidFill>
              <a:srgbClr val="00B050"/>
            </a:solidFill>
          </a:ln>
        </p:spPr>
        <p:txBody>
          <a:bodyPr wrap="square" rtlCol="0">
            <a:spAutoFit/>
          </a:bodyPr>
          <a:lstStyle/>
          <a:p>
            <a:r>
              <a:rPr lang="it-IT" dirty="0" smtClean="0"/>
              <a:t>I «</a:t>
            </a:r>
            <a:r>
              <a:rPr lang="it-IT" dirty="0" err="1" smtClean="0"/>
              <a:t>field</a:t>
            </a:r>
            <a:r>
              <a:rPr lang="it-IT" dirty="0" smtClean="0"/>
              <a:t> kit» funzionano in modo analogo ai </a:t>
            </a:r>
            <a:r>
              <a:rPr lang="it-IT" dirty="0" err="1" smtClean="0"/>
              <a:t>rapid</a:t>
            </a:r>
            <a:r>
              <a:rPr lang="it-IT" dirty="0" smtClean="0"/>
              <a:t> kit, ma includono numerosi reagenti liofilizzati trasportabili a temperatura ambiente</a:t>
            </a:r>
            <a:endParaRPr lang="it-IT" dirty="0"/>
          </a:p>
        </p:txBody>
      </p:sp>
      <p:pic>
        <p:nvPicPr>
          <p:cNvPr id="11" name="Im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5902" y="1371560"/>
            <a:ext cx="3833192" cy="4214225"/>
          </a:xfrm>
          <a:prstGeom prst="rect">
            <a:avLst/>
          </a:prstGeom>
        </p:spPr>
      </p:pic>
    </p:spTree>
    <p:extLst>
      <p:ext uri="{BB962C8B-B14F-4D97-AF65-F5344CB8AC3E}">
        <p14:creationId xmlns:p14="http://schemas.microsoft.com/office/powerpoint/2010/main" val="303068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err="1" smtClean="0"/>
              <a:t>VolTRAX</a:t>
            </a:r>
            <a:endParaRPr lang="it-IT" sz="28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7280"/>
            <a:ext cx="8430823" cy="5026192"/>
          </a:xfrm>
          <a:prstGeom prst="rect">
            <a:avLst/>
          </a:prstGeom>
        </p:spPr>
      </p:pic>
      <p:sp>
        <p:nvSpPr>
          <p:cNvPr id="5" name="CasellaDiTesto 4"/>
          <p:cNvSpPr txBox="1"/>
          <p:nvPr/>
        </p:nvSpPr>
        <p:spPr>
          <a:xfrm>
            <a:off x="8543110" y="1541417"/>
            <a:ext cx="3274422" cy="3693319"/>
          </a:xfrm>
          <a:prstGeom prst="rect">
            <a:avLst/>
          </a:prstGeom>
          <a:noFill/>
        </p:spPr>
        <p:txBody>
          <a:bodyPr wrap="square" rtlCol="0">
            <a:spAutoFit/>
          </a:bodyPr>
          <a:lstStyle/>
          <a:p>
            <a:pPr algn="just"/>
            <a:r>
              <a:rPr lang="it-IT" dirty="0" smtClean="0"/>
              <a:t>Riduzione della manualità da parte dell’operatore</a:t>
            </a:r>
          </a:p>
          <a:p>
            <a:pPr algn="just"/>
            <a:endParaRPr lang="it-IT" dirty="0"/>
          </a:p>
          <a:p>
            <a:pPr algn="just"/>
            <a:r>
              <a:rPr lang="it-IT" dirty="0" smtClean="0"/>
              <a:t>Aumento della riproducibilità</a:t>
            </a:r>
          </a:p>
          <a:p>
            <a:pPr algn="just"/>
            <a:endParaRPr lang="it-IT" dirty="0"/>
          </a:p>
          <a:p>
            <a:pPr algn="just"/>
            <a:r>
              <a:rPr lang="it-IT" dirty="0" smtClean="0"/>
              <a:t>Utilizzo anche sul campo (alimentazione da USB)</a:t>
            </a:r>
          </a:p>
          <a:p>
            <a:pPr algn="just"/>
            <a:endParaRPr lang="it-IT" dirty="0"/>
          </a:p>
          <a:p>
            <a:pPr algn="just"/>
            <a:r>
              <a:rPr lang="it-IT" dirty="0" smtClean="0"/>
              <a:t>Protocolli definibili dall’utente</a:t>
            </a:r>
          </a:p>
          <a:p>
            <a:pPr algn="just"/>
            <a:endParaRPr lang="it-IT" dirty="0"/>
          </a:p>
          <a:p>
            <a:pPr algn="just"/>
            <a:r>
              <a:rPr lang="it-IT" dirty="0" smtClean="0"/>
              <a:t>Vedi video su </a:t>
            </a:r>
            <a:r>
              <a:rPr lang="it-IT" dirty="0" err="1" smtClean="0"/>
              <a:t>moodle</a:t>
            </a:r>
            <a:endParaRPr lang="it-IT" dirty="0"/>
          </a:p>
        </p:txBody>
      </p:sp>
    </p:spTree>
    <p:extLst>
      <p:ext uri="{BB962C8B-B14F-4D97-AF65-F5344CB8AC3E}">
        <p14:creationId xmlns:p14="http://schemas.microsoft.com/office/powerpoint/2010/main" val="111441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5"/>
            <a:ext cx="9509760" cy="536448"/>
          </a:xfrm>
        </p:spPr>
        <p:txBody>
          <a:bodyPr>
            <a:normAutofit/>
          </a:bodyPr>
          <a:lstStyle/>
          <a:p>
            <a:pPr algn="ctr"/>
            <a:r>
              <a:rPr lang="it-IT" sz="2800" dirty="0" smtClean="0"/>
              <a:t>LIBRERIE PACBIO</a:t>
            </a:r>
            <a:endParaRPr lang="it-IT" sz="2800" dirty="0"/>
          </a:p>
        </p:txBody>
      </p:sp>
      <p:sp>
        <p:nvSpPr>
          <p:cNvPr id="5" name="CasellaDiTesto 4"/>
          <p:cNvSpPr txBox="1"/>
          <p:nvPr/>
        </p:nvSpPr>
        <p:spPr>
          <a:xfrm>
            <a:off x="7254240" y="1078901"/>
            <a:ext cx="4580709" cy="5355312"/>
          </a:xfrm>
          <a:prstGeom prst="rect">
            <a:avLst/>
          </a:prstGeom>
          <a:noFill/>
        </p:spPr>
        <p:txBody>
          <a:bodyPr wrap="square" rtlCol="0">
            <a:spAutoFit/>
          </a:bodyPr>
          <a:lstStyle/>
          <a:p>
            <a:pPr algn="just"/>
            <a:r>
              <a:rPr lang="it-IT" dirty="0" smtClean="0"/>
              <a:t>Per la costruzione di una libreria </a:t>
            </a:r>
            <a:r>
              <a:rPr lang="it-IT" b="1" dirty="0" err="1" smtClean="0"/>
              <a:t>SMARTbell</a:t>
            </a:r>
            <a:r>
              <a:rPr lang="it-IT" dirty="0" smtClean="0"/>
              <a:t> standard da sequenziarsi con modalità </a:t>
            </a:r>
            <a:r>
              <a:rPr lang="it-IT" dirty="0" err="1" smtClean="0"/>
              <a:t>HiFi</a:t>
            </a:r>
            <a:r>
              <a:rPr lang="it-IT" dirty="0" smtClean="0"/>
              <a:t> sono necessari circa </a:t>
            </a:r>
            <a:r>
              <a:rPr lang="it-IT" b="1" dirty="0" smtClean="0"/>
              <a:t>3 microgrammi </a:t>
            </a:r>
            <a:r>
              <a:rPr lang="it-IT" dirty="0" smtClean="0"/>
              <a:t>di DNA genomico o una quantità superiore</a:t>
            </a:r>
          </a:p>
          <a:p>
            <a:pPr algn="just"/>
            <a:endParaRPr lang="it-IT" dirty="0"/>
          </a:p>
          <a:p>
            <a:pPr algn="just"/>
            <a:r>
              <a:rPr lang="it-IT" dirty="0" smtClean="0"/>
              <a:t>Sono tuttavia disponibili protocolli PCR-free che possono scendere fino a 400-500 </a:t>
            </a:r>
            <a:r>
              <a:rPr lang="it-IT" dirty="0" err="1" smtClean="0"/>
              <a:t>ng</a:t>
            </a:r>
            <a:r>
              <a:rPr lang="it-IT" dirty="0" smtClean="0"/>
              <a:t>, con la limitazione di poter essere applicati a genomi di dimensioni relativamente piccole (&lt;1 </a:t>
            </a:r>
            <a:r>
              <a:rPr lang="it-IT" dirty="0" err="1" smtClean="0"/>
              <a:t>Gb</a:t>
            </a:r>
            <a:r>
              <a:rPr lang="it-IT" dirty="0" smtClean="0"/>
              <a:t>)</a:t>
            </a:r>
          </a:p>
          <a:p>
            <a:pPr algn="just"/>
            <a:endParaRPr lang="it-IT" dirty="0"/>
          </a:p>
          <a:p>
            <a:pPr algn="just"/>
            <a:r>
              <a:rPr lang="it-IT" dirty="0" smtClean="0"/>
              <a:t>Approcci con ultra </a:t>
            </a:r>
            <a:r>
              <a:rPr lang="it-IT" dirty="0" err="1" smtClean="0"/>
              <a:t>low</a:t>
            </a:r>
            <a:r>
              <a:rPr lang="it-IT" dirty="0" smtClean="0"/>
              <a:t> input (fino a  5 </a:t>
            </a:r>
            <a:r>
              <a:rPr lang="it-IT" dirty="0" err="1" smtClean="0"/>
              <a:t>ng</a:t>
            </a:r>
            <a:r>
              <a:rPr lang="it-IT" dirty="0" smtClean="0"/>
              <a:t>) richiedono amplificazione</a:t>
            </a:r>
          </a:p>
          <a:p>
            <a:pPr algn="just"/>
            <a:endParaRPr lang="it-IT" dirty="0"/>
          </a:p>
          <a:p>
            <a:pPr algn="just"/>
            <a:r>
              <a:rPr lang="it-IT" dirty="0" smtClean="0"/>
              <a:t>Approccio simile alle librerie </a:t>
            </a:r>
            <a:r>
              <a:rPr lang="it-IT" dirty="0" err="1" smtClean="0"/>
              <a:t>NEBnext</a:t>
            </a:r>
            <a:r>
              <a:rPr lang="it-IT" dirty="0" smtClean="0"/>
              <a:t>, ma senza attività USER (ricordiamoci che il sequenziamento SMRT richiede </a:t>
            </a:r>
            <a:r>
              <a:rPr lang="it-IT" dirty="0" err="1" smtClean="0"/>
              <a:t>circolarizzazione</a:t>
            </a:r>
            <a:r>
              <a:rPr lang="it-IT" dirty="0" smtClean="0"/>
              <a:t>)</a:t>
            </a:r>
            <a:endParaRPr lang="it-IT" dirty="0"/>
          </a:p>
        </p:txBody>
      </p:sp>
      <p:pic>
        <p:nvPicPr>
          <p:cNvPr id="3" name="Immagine 2"/>
          <p:cNvPicPr>
            <a:picLocks noChangeAspect="1"/>
          </p:cNvPicPr>
          <p:nvPr/>
        </p:nvPicPr>
        <p:blipFill rotWithShape="1">
          <a:blip r:embed="rId2">
            <a:extLst>
              <a:ext uri="{28A0092B-C50C-407E-A947-70E740481C1C}">
                <a14:useLocalDpi xmlns:a14="http://schemas.microsoft.com/office/drawing/2010/main" val="0"/>
              </a:ext>
            </a:extLst>
          </a:blip>
          <a:srcRect t="1337" b="2603"/>
          <a:stretch/>
        </p:blipFill>
        <p:spPr>
          <a:xfrm>
            <a:off x="0" y="1158240"/>
            <a:ext cx="7045234" cy="5699760"/>
          </a:xfrm>
          <a:prstGeom prst="rect">
            <a:avLst/>
          </a:prstGeom>
        </p:spPr>
      </p:pic>
    </p:spTree>
    <p:extLst>
      <p:ext uri="{BB962C8B-B14F-4D97-AF65-F5344CB8AC3E}">
        <p14:creationId xmlns:p14="http://schemas.microsoft.com/office/powerpoint/2010/main" val="179104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fontScale="90000"/>
          </a:bodyPr>
          <a:lstStyle/>
          <a:p>
            <a:pPr algn="ctr"/>
            <a:r>
              <a:rPr lang="it-IT" sz="2800" dirty="0" smtClean="0"/>
              <a:t>VERIFICA DEL SUCCESSO DELLA COSTRUZIONE DI UNA LIBRERIA</a:t>
            </a:r>
            <a:endParaRPr lang="it-IT" sz="2800" dirty="0"/>
          </a:p>
        </p:txBody>
      </p:sp>
      <p:sp>
        <p:nvSpPr>
          <p:cNvPr id="3" name="Segnaposto contenuto 2"/>
          <p:cNvSpPr>
            <a:spLocks noGrp="1"/>
          </p:cNvSpPr>
          <p:nvPr>
            <p:ph idx="1"/>
          </p:nvPr>
        </p:nvSpPr>
        <p:spPr>
          <a:xfrm>
            <a:off x="548640" y="1298665"/>
            <a:ext cx="6566263" cy="4343400"/>
          </a:xfrm>
        </p:spPr>
        <p:txBody>
          <a:bodyPr/>
          <a:lstStyle/>
          <a:p>
            <a:pPr algn="just"/>
            <a:r>
              <a:rPr lang="it-IT" dirty="0" err="1" smtClean="0"/>
              <a:t>Agilent</a:t>
            </a:r>
            <a:r>
              <a:rPr lang="it-IT" dirty="0" smtClean="0"/>
              <a:t> </a:t>
            </a:r>
            <a:r>
              <a:rPr lang="it-IT" dirty="0" err="1" smtClean="0"/>
              <a:t>Bioanalyzer</a:t>
            </a:r>
            <a:r>
              <a:rPr lang="it-IT" dirty="0" smtClean="0"/>
              <a:t> e sistemi </a:t>
            </a:r>
            <a:r>
              <a:rPr lang="it-IT" dirty="0" err="1" smtClean="0"/>
              <a:t>TapeStation</a:t>
            </a:r>
            <a:r>
              <a:rPr lang="it-IT" dirty="0" smtClean="0"/>
              <a:t> (</a:t>
            </a:r>
            <a:r>
              <a:rPr lang="it-IT" dirty="0" err="1" smtClean="0"/>
              <a:t>microfluidic-based</a:t>
            </a:r>
            <a:r>
              <a:rPr lang="it-IT" dirty="0" smtClean="0"/>
              <a:t> </a:t>
            </a:r>
            <a:r>
              <a:rPr lang="it-IT" dirty="0" err="1" smtClean="0"/>
              <a:t>automated</a:t>
            </a:r>
            <a:r>
              <a:rPr lang="it-IT" dirty="0" smtClean="0"/>
              <a:t> </a:t>
            </a:r>
            <a:r>
              <a:rPr lang="it-IT" dirty="0" err="1" smtClean="0"/>
              <a:t>elecrophoresis</a:t>
            </a:r>
            <a:endParaRPr lang="it-IT" dirty="0" smtClean="0"/>
          </a:p>
          <a:p>
            <a:pPr algn="just"/>
            <a:r>
              <a:rPr lang="it-IT" dirty="0" smtClean="0"/>
              <a:t>Analisi di </a:t>
            </a:r>
            <a:r>
              <a:rPr lang="it-IT" b="1" dirty="0" err="1" smtClean="0"/>
              <a:t>elettroferogrammi</a:t>
            </a:r>
            <a:r>
              <a:rPr lang="it-IT" dirty="0" smtClean="0"/>
              <a:t> (più semplice e pratico rispetto ad un gel di </a:t>
            </a:r>
            <a:r>
              <a:rPr lang="it-IT" dirty="0" err="1" smtClean="0"/>
              <a:t>agarosio</a:t>
            </a:r>
            <a:r>
              <a:rPr lang="it-IT" dirty="0" smtClean="0"/>
              <a:t>)</a:t>
            </a:r>
          </a:p>
          <a:p>
            <a:pPr algn="just"/>
            <a:r>
              <a:rPr lang="it-IT" dirty="0" smtClean="0"/>
              <a:t>Permette una migliore visualizzazione dei </a:t>
            </a:r>
            <a:r>
              <a:rPr lang="it-IT" dirty="0" err="1" smtClean="0"/>
              <a:t>range</a:t>
            </a:r>
            <a:r>
              <a:rPr lang="it-IT" dirty="0" smtClean="0"/>
              <a:t> di dimensione degli inserti, con maggiore risoluzione dei pesi molecolari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106" y="975360"/>
            <a:ext cx="4117971" cy="4990011"/>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721" y="3796937"/>
            <a:ext cx="2426452" cy="2834640"/>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8828" y="3991509"/>
            <a:ext cx="2450646" cy="2640068"/>
          </a:xfrm>
          <a:prstGeom prst="rect">
            <a:avLst/>
          </a:prstGeom>
        </p:spPr>
      </p:pic>
    </p:spTree>
    <p:extLst>
      <p:ext uri="{BB962C8B-B14F-4D97-AF65-F5344CB8AC3E}">
        <p14:creationId xmlns:p14="http://schemas.microsoft.com/office/powerpoint/2010/main" val="208667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2800" dirty="0" smtClean="0"/>
              <a:t>FATTORI DA TENERE IN CONSIDERAZIONE NELLA PREPARAZIONE DI UNA LIBRERIA GENOMICA PER NGS</a:t>
            </a:r>
            <a:endParaRPr lang="it-IT" sz="2800" dirty="0"/>
          </a:p>
        </p:txBody>
      </p:sp>
      <p:sp>
        <p:nvSpPr>
          <p:cNvPr id="3" name="Content Placeholder 2"/>
          <p:cNvSpPr>
            <a:spLocks noGrp="1"/>
          </p:cNvSpPr>
          <p:nvPr>
            <p:ph idx="1"/>
          </p:nvPr>
        </p:nvSpPr>
        <p:spPr>
          <a:xfrm>
            <a:off x="862149" y="1825625"/>
            <a:ext cx="10491651" cy="4351338"/>
          </a:xfrm>
        </p:spPr>
        <p:txBody>
          <a:bodyPr>
            <a:normAutofit/>
          </a:bodyPr>
          <a:lstStyle/>
          <a:p>
            <a:pPr algn="just"/>
            <a:r>
              <a:rPr lang="it-IT" dirty="0" smtClean="0"/>
              <a:t>Esistono ormai numerosissimi kit commerciali per la preparazione di librerie genomiche, distribuite da diverse compagnie</a:t>
            </a:r>
          </a:p>
          <a:p>
            <a:pPr algn="just"/>
            <a:r>
              <a:rPr lang="it-IT" dirty="0" smtClean="0"/>
              <a:t>Esse possono richiedere quantitativi minimi che vanno da un </a:t>
            </a:r>
            <a:r>
              <a:rPr lang="it-IT" dirty="0" err="1" smtClean="0"/>
              <a:t>range</a:t>
            </a:r>
            <a:r>
              <a:rPr lang="it-IT" dirty="0" smtClean="0"/>
              <a:t> di </a:t>
            </a:r>
            <a:r>
              <a:rPr lang="it-IT" b="1" dirty="0" smtClean="0"/>
              <a:t>microgrammi </a:t>
            </a:r>
            <a:r>
              <a:rPr lang="it-IT" dirty="0" smtClean="0"/>
              <a:t>ad addirittura un </a:t>
            </a:r>
            <a:r>
              <a:rPr lang="it-IT" dirty="0" err="1" smtClean="0"/>
              <a:t>range</a:t>
            </a:r>
            <a:r>
              <a:rPr lang="it-IT" dirty="0" smtClean="0"/>
              <a:t> di </a:t>
            </a:r>
            <a:r>
              <a:rPr lang="it-IT" b="1" dirty="0" smtClean="0"/>
              <a:t>alcune decine di nanogrammi </a:t>
            </a:r>
            <a:r>
              <a:rPr lang="it-IT" dirty="0" smtClean="0"/>
              <a:t>di DNA di partenza, a seconda dell’obiettivo di uno studio e, soprattutto, del tipo di libreria che si intende preparare</a:t>
            </a:r>
          </a:p>
          <a:p>
            <a:pPr algn="just"/>
            <a:r>
              <a:rPr lang="it-IT" dirty="0" smtClean="0"/>
              <a:t>In linea generale va sempre però tenuto conto che </a:t>
            </a:r>
            <a:r>
              <a:rPr lang="it-IT" b="1" dirty="0" smtClean="0"/>
              <a:t>una maggiore quantità di DNA iniziale implica una minore necessità di amplificazione</a:t>
            </a:r>
            <a:r>
              <a:rPr lang="it-IT" dirty="0" smtClean="0"/>
              <a:t>, il che garantisce in definitiva una maggiore complessità della libreria stessa</a:t>
            </a:r>
          </a:p>
          <a:p>
            <a:pPr algn="just"/>
            <a:r>
              <a:rPr lang="it-IT" dirty="0" smtClean="0"/>
              <a:t>Cosa si intende per </a:t>
            </a:r>
            <a:r>
              <a:rPr lang="it-IT" b="1" u="sng" dirty="0" smtClean="0"/>
              <a:t>complessità</a:t>
            </a:r>
            <a:r>
              <a:rPr lang="it-IT" dirty="0" smtClean="0"/>
              <a:t> di una libreria? Rappresentazione del panorama più ampio possibile, nei frammenti inclusi, della diversità di sequenza presente nel genoma di partenza: distribuzione uniforme delle </a:t>
            </a:r>
            <a:r>
              <a:rPr lang="it-IT" dirty="0" err="1" smtClean="0"/>
              <a:t>reads</a:t>
            </a:r>
            <a:r>
              <a:rPr lang="it-IT" dirty="0" smtClean="0"/>
              <a:t> lungo i cromosomi, nessun arricchimento di regioni specifiche, ecc.</a:t>
            </a:r>
            <a:endParaRPr lang="it-IT" dirty="0"/>
          </a:p>
        </p:txBody>
      </p:sp>
    </p:spTree>
    <p:extLst>
      <p:ext uri="{BB962C8B-B14F-4D97-AF65-F5344CB8AC3E}">
        <p14:creationId xmlns:p14="http://schemas.microsoft.com/office/powerpoint/2010/main" val="400085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2800" dirty="0" smtClean="0"/>
              <a:t>FATTORI DA TENERE IN CONSIDERAZIONE NELLA PREPARAZIONE DI UNA LIBRERIA GENOMICA PER NGS</a:t>
            </a:r>
            <a:endParaRPr lang="it-IT" sz="2800" dirty="0"/>
          </a:p>
        </p:txBody>
      </p:sp>
      <p:sp>
        <p:nvSpPr>
          <p:cNvPr id="3" name="Content Placeholder 2"/>
          <p:cNvSpPr>
            <a:spLocks noGrp="1"/>
          </p:cNvSpPr>
          <p:nvPr>
            <p:ph idx="1"/>
          </p:nvPr>
        </p:nvSpPr>
        <p:spPr>
          <a:xfrm>
            <a:off x="862149" y="1825625"/>
            <a:ext cx="10491651" cy="4351338"/>
          </a:xfrm>
        </p:spPr>
        <p:txBody>
          <a:bodyPr>
            <a:normAutofit/>
          </a:bodyPr>
          <a:lstStyle/>
          <a:p>
            <a:pPr algn="just"/>
            <a:r>
              <a:rPr lang="it-IT" dirty="0" smtClean="0"/>
              <a:t>Limitare al massimo </a:t>
            </a:r>
            <a:r>
              <a:rPr lang="it-IT" b="1" dirty="0" smtClean="0"/>
              <a:t>contaminazioni esogene</a:t>
            </a:r>
            <a:r>
              <a:rPr lang="it-IT" dirty="0" smtClean="0"/>
              <a:t>! I tessuti di un organismo non sono axenici –&gt; posso estrarre un mix del DNA genomico target + quello dei microorganismi associati (simbionti e patogeni). Virus? </a:t>
            </a:r>
            <a:r>
              <a:rPr lang="it-IT" dirty="0" err="1" smtClean="0"/>
              <a:t>Microalghe</a:t>
            </a:r>
            <a:r>
              <a:rPr lang="it-IT" dirty="0" smtClean="0"/>
              <a:t> e protisti in organismi acquatici?</a:t>
            </a:r>
          </a:p>
          <a:p>
            <a:pPr algn="just"/>
            <a:r>
              <a:rPr lang="it-IT" dirty="0" smtClean="0"/>
              <a:t>E’ opportuno scegliere un tessuto quanto più «pulito» possibile, evitando ad esempio l’apparato digerente, che può includere DNA derivante dagli organismi di cui la mia specie target si è cibata</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99" y="4153134"/>
            <a:ext cx="5134520" cy="2364006"/>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682" y="4153134"/>
            <a:ext cx="5238139" cy="2364006"/>
          </a:xfrm>
          <a:prstGeom prst="rect">
            <a:avLst/>
          </a:prstGeom>
        </p:spPr>
      </p:pic>
    </p:spTree>
    <p:extLst>
      <p:ext uri="{BB962C8B-B14F-4D97-AF65-F5344CB8AC3E}">
        <p14:creationId xmlns:p14="http://schemas.microsoft.com/office/powerpoint/2010/main" val="66571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2800" dirty="0" smtClean="0"/>
              <a:t>FATTORI DA TENERE IN CONSIDERAZIONE NELLA PREPARAZIONE DI UNA LIBRERIA GENOMICA PER NGS</a:t>
            </a:r>
            <a:endParaRPr lang="it-IT" sz="2800" dirty="0"/>
          </a:p>
        </p:txBody>
      </p:sp>
      <p:sp>
        <p:nvSpPr>
          <p:cNvPr id="3" name="Content Placeholder 2"/>
          <p:cNvSpPr>
            <a:spLocks noGrp="1"/>
          </p:cNvSpPr>
          <p:nvPr>
            <p:ph idx="1"/>
          </p:nvPr>
        </p:nvSpPr>
        <p:spPr>
          <a:xfrm>
            <a:off x="862149" y="1825625"/>
            <a:ext cx="10491651" cy="4351338"/>
          </a:xfrm>
        </p:spPr>
        <p:txBody>
          <a:bodyPr>
            <a:normAutofit/>
          </a:bodyPr>
          <a:lstStyle/>
          <a:p>
            <a:pPr algn="just"/>
            <a:r>
              <a:rPr lang="it-IT" dirty="0" smtClean="0"/>
              <a:t>Spesso è richiesto l’ottenimento di un DNA «puro», ovvero con dei buoni rapporti di assorbanza 260/230 e 260/280 nm, che è indice di assenza di impurità di vario tipo (polisaccaridi, pigmenti fotosintetici e non, metaboliti, ecc.</a:t>
            </a:r>
          </a:p>
          <a:p>
            <a:pPr algn="just"/>
            <a:r>
              <a:rPr lang="it-IT" dirty="0" smtClean="0"/>
              <a:t>Dipende anche dal tessuto, con accorgimenti particolari che possono essere presi in alcuni casi</a:t>
            </a:r>
          </a:p>
          <a:p>
            <a:pPr algn="just"/>
            <a:r>
              <a:rPr lang="it-IT" b="1" dirty="0" err="1" smtClean="0"/>
              <a:t>Tradeoff</a:t>
            </a:r>
            <a:r>
              <a:rPr lang="it-IT" b="1" dirty="0" smtClean="0"/>
              <a:t> tra qualità e quantità!</a:t>
            </a:r>
          </a:p>
          <a:p>
            <a:pPr algn="just"/>
            <a:r>
              <a:rPr lang="it-IT" dirty="0" smtClean="0"/>
              <a:t>Scelta fondamentale per </a:t>
            </a:r>
            <a:r>
              <a:rPr lang="it-IT" dirty="0" err="1" smtClean="0"/>
              <a:t>PacBio</a:t>
            </a:r>
            <a:r>
              <a:rPr lang="it-IT" dirty="0" smtClean="0"/>
              <a:t>/ONT</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60" y="4843520"/>
            <a:ext cx="6645216" cy="1821338"/>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076" y="3285149"/>
            <a:ext cx="5398000" cy="3379709"/>
          </a:xfrm>
          <a:prstGeom prst="rect">
            <a:avLst/>
          </a:prstGeom>
        </p:spPr>
      </p:pic>
    </p:spTree>
    <p:extLst>
      <p:ext uri="{BB962C8B-B14F-4D97-AF65-F5344CB8AC3E}">
        <p14:creationId xmlns:p14="http://schemas.microsoft.com/office/powerpoint/2010/main" val="86758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2800" dirty="0" smtClean="0"/>
              <a:t>FATTORI DA TENERE IN CONSIDERAZIONE NELLA PREPARAZIONE DI UNA LIBRERIA GENOMICA PER NGS</a:t>
            </a:r>
            <a:endParaRPr lang="it-IT" sz="2800" dirty="0"/>
          </a:p>
        </p:txBody>
      </p:sp>
      <p:sp>
        <p:nvSpPr>
          <p:cNvPr id="3" name="Content Placeholder 2"/>
          <p:cNvSpPr>
            <a:spLocks noGrp="1"/>
          </p:cNvSpPr>
          <p:nvPr>
            <p:ph idx="1"/>
          </p:nvPr>
        </p:nvSpPr>
        <p:spPr>
          <a:xfrm>
            <a:off x="862149" y="1825625"/>
            <a:ext cx="10491651" cy="4351338"/>
          </a:xfrm>
        </p:spPr>
        <p:txBody>
          <a:bodyPr>
            <a:normAutofit/>
          </a:bodyPr>
          <a:lstStyle/>
          <a:p>
            <a:pPr algn="just"/>
            <a:r>
              <a:rPr lang="it-IT" dirty="0" smtClean="0"/>
              <a:t>Il problema della quantità…</a:t>
            </a:r>
          </a:p>
          <a:p>
            <a:pPr algn="just"/>
            <a:r>
              <a:rPr lang="it-IT" dirty="0" smtClean="0"/>
              <a:t>Quanto DNA posso ottenere dall’estrazione di DNA genomico da un tessuto?</a:t>
            </a:r>
          </a:p>
          <a:p>
            <a:pPr algn="just"/>
            <a:r>
              <a:rPr lang="it-IT" dirty="0" smtClean="0"/>
              <a:t>Dipende da molti fattori: dimensioni delle cellule, «compattezza» del tessuto, ma soprattutto </a:t>
            </a:r>
            <a:r>
              <a:rPr lang="it-IT" b="1" dirty="0" smtClean="0"/>
              <a:t>contenuto nucleare di DNA genomico</a:t>
            </a:r>
          </a:p>
          <a:p>
            <a:pPr algn="just"/>
            <a:r>
              <a:rPr lang="it-IT" dirty="0" smtClean="0"/>
              <a:t>Aspetto </a:t>
            </a:r>
            <a:r>
              <a:rPr lang="it-IT" dirty="0" err="1" smtClean="0"/>
              <a:t>controintuitivo</a:t>
            </a:r>
            <a:r>
              <a:rPr lang="it-IT" dirty="0" smtClean="0"/>
              <a:t> (e spesso poco considerato): a parità di dimensioni cellulari, il contenuto nucleare di DNA varia considerevolmente a seconda della specie presa in considerazione a causa delle diverse dimensioni del genoma</a:t>
            </a:r>
          </a:p>
          <a:p>
            <a:pPr algn="just"/>
            <a:r>
              <a:rPr lang="it-IT" b="1" dirty="0" smtClean="0"/>
              <a:t>C-</a:t>
            </a:r>
            <a:r>
              <a:rPr lang="it-IT" b="1" dirty="0" err="1" smtClean="0"/>
              <a:t>value</a:t>
            </a:r>
            <a:r>
              <a:rPr lang="it-IT" dirty="0" smtClean="0"/>
              <a:t>: contenuto di DNA nucleare in </a:t>
            </a:r>
            <a:r>
              <a:rPr lang="it-IT" dirty="0" err="1" smtClean="0"/>
              <a:t>pg</a:t>
            </a:r>
            <a:r>
              <a:rPr lang="it-IT" dirty="0" smtClean="0"/>
              <a:t> di ciascuna cellula aploide (gameti)</a:t>
            </a:r>
          </a:p>
          <a:p>
            <a:pPr algn="just"/>
            <a:r>
              <a:rPr lang="it-IT" dirty="0" smtClean="0"/>
              <a:t>Equivale alla metà del contenuto di DNA di una cellula somatica di un organismo eucariote diploide</a:t>
            </a:r>
          </a:p>
        </p:txBody>
      </p:sp>
    </p:spTree>
    <p:extLst>
      <p:ext uri="{BB962C8B-B14F-4D97-AF65-F5344CB8AC3E}">
        <p14:creationId xmlns:p14="http://schemas.microsoft.com/office/powerpoint/2010/main" val="6412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2800" dirty="0" smtClean="0"/>
              <a:t>FATTORI DA TENERE IN CONSIDERAZIONE NELLA PREPARAZIONE DI UNA LIBRERIA GENOMICA PER NGS</a:t>
            </a:r>
            <a:endParaRPr lang="it-IT" sz="2800" dirty="0"/>
          </a:p>
        </p:txBody>
      </p:sp>
      <p:sp>
        <p:nvSpPr>
          <p:cNvPr id="3" name="Content Placeholder 2"/>
          <p:cNvSpPr>
            <a:spLocks noGrp="1"/>
          </p:cNvSpPr>
          <p:nvPr>
            <p:ph idx="1"/>
          </p:nvPr>
        </p:nvSpPr>
        <p:spPr>
          <a:xfrm>
            <a:off x="850174" y="1729830"/>
            <a:ext cx="10491651" cy="4351338"/>
          </a:xfrm>
        </p:spPr>
        <p:txBody>
          <a:bodyPr>
            <a:normAutofit/>
          </a:bodyPr>
          <a:lstStyle/>
          <a:p>
            <a:pPr algn="just"/>
            <a:r>
              <a:rPr lang="it-IT" dirty="0" smtClean="0"/>
              <a:t>E’ sempre buona cosa controllare la quantità richiesta da un protocollo (o da un centro di sequenziamento, in caso di servizio esterno) prima di iniziare un progetto, in modo da evitare brutte sorprese!</a:t>
            </a:r>
          </a:p>
          <a:p>
            <a:pPr algn="just"/>
            <a:r>
              <a:rPr lang="it-IT" dirty="0" smtClean="0"/>
              <a:t>Attenzione, oltre alla quantità, anche alla concentrazione e al buffer di </a:t>
            </a:r>
            <a:r>
              <a:rPr lang="it-IT" dirty="0" err="1" smtClean="0"/>
              <a:t>risospensione</a:t>
            </a:r>
            <a:r>
              <a:rPr lang="it-IT" dirty="0" smtClean="0"/>
              <a:t> (oltre ovviamente alla qualità!)</a:t>
            </a:r>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10736" t="21088" r="14458" b="37662"/>
          <a:stretch/>
        </p:blipFill>
        <p:spPr>
          <a:xfrm>
            <a:off x="1402080" y="3639337"/>
            <a:ext cx="9744891" cy="3022720"/>
          </a:xfrm>
          <a:prstGeom prst="rect">
            <a:avLst/>
          </a:prstGeom>
        </p:spPr>
      </p:pic>
    </p:spTree>
    <p:extLst>
      <p:ext uri="{BB962C8B-B14F-4D97-AF65-F5344CB8AC3E}">
        <p14:creationId xmlns:p14="http://schemas.microsoft.com/office/powerpoint/2010/main" val="213993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2800" dirty="0" smtClean="0"/>
              <a:t>FATTORI DA TENERE IN CONSIDERAZIONE NELLA PREPARAZIONE DI UNA LIBRERIA GENOMICA PER NGS</a:t>
            </a:r>
            <a:endParaRPr lang="it-IT" sz="2800" dirty="0"/>
          </a:p>
        </p:txBody>
      </p:sp>
      <p:sp>
        <p:nvSpPr>
          <p:cNvPr id="3" name="Content Placeholder 2"/>
          <p:cNvSpPr>
            <a:spLocks noGrp="1"/>
          </p:cNvSpPr>
          <p:nvPr>
            <p:ph idx="1"/>
          </p:nvPr>
        </p:nvSpPr>
        <p:spPr>
          <a:xfrm>
            <a:off x="862149" y="1825625"/>
            <a:ext cx="10491651" cy="4351338"/>
          </a:xfrm>
        </p:spPr>
        <p:txBody>
          <a:bodyPr>
            <a:normAutofit fontScale="92500" lnSpcReduction="10000"/>
          </a:bodyPr>
          <a:lstStyle/>
          <a:p>
            <a:pPr algn="just"/>
            <a:r>
              <a:rPr lang="it-IT" dirty="0" smtClean="0"/>
              <a:t>Calcolo semplificato: 1Gb di sequenza genomica corrisponde a circa 1 </a:t>
            </a:r>
            <a:r>
              <a:rPr lang="it-IT" dirty="0" err="1" smtClean="0"/>
              <a:t>pg</a:t>
            </a:r>
            <a:r>
              <a:rPr lang="it-IT" dirty="0" smtClean="0"/>
              <a:t> di DNA -&gt; human c-</a:t>
            </a:r>
            <a:r>
              <a:rPr lang="it-IT" dirty="0" err="1" smtClean="0"/>
              <a:t>value</a:t>
            </a:r>
            <a:r>
              <a:rPr lang="it-IT" dirty="0" smtClean="0"/>
              <a:t> = circa 3</a:t>
            </a:r>
          </a:p>
          <a:p>
            <a:pPr algn="just"/>
            <a:r>
              <a:rPr lang="it-IT" b="1" dirty="0" smtClean="0"/>
              <a:t>Il contenuto di una cellula diploide umana è di circa 6,5 </a:t>
            </a:r>
            <a:r>
              <a:rPr lang="it-IT" b="1" dirty="0" err="1" smtClean="0"/>
              <a:t>pg</a:t>
            </a:r>
            <a:endParaRPr lang="it-IT" b="1" dirty="0" smtClean="0"/>
          </a:p>
          <a:p>
            <a:pPr algn="just"/>
            <a:r>
              <a:rPr lang="it-IT" dirty="0" smtClean="0"/>
              <a:t>Devo chiedermi: di quanti milioni di cellule avrò bisogno per ottenere la quantità di DNA genomico richiesto per la preparazione della libreria di mio interesse?</a:t>
            </a:r>
          </a:p>
          <a:p>
            <a:pPr algn="just"/>
            <a:r>
              <a:rPr lang="it-IT" dirty="0" smtClean="0"/>
              <a:t>Calcolo relativamente semplice per cellule in coltura, grazie alla possibilità di effettuare una conta diretta (es. fibroblasti) –&gt; una </a:t>
            </a:r>
            <a:r>
              <a:rPr lang="it-IT" dirty="0" err="1" smtClean="0"/>
              <a:t>flask</a:t>
            </a:r>
            <a:r>
              <a:rPr lang="it-IT" dirty="0" smtClean="0"/>
              <a:t> piccola a convergenza tipicamente contiene 500mila/1milione di fibroblasti</a:t>
            </a:r>
          </a:p>
          <a:p>
            <a:pPr algn="just"/>
            <a:r>
              <a:rPr lang="it-IT" dirty="0" smtClean="0"/>
              <a:t>Calcolo meno banale per campioni di sangue (gli eritrociti non sono nucleati in alcune specie!)</a:t>
            </a:r>
          </a:p>
          <a:p>
            <a:pPr algn="just"/>
            <a:r>
              <a:rPr lang="it-IT" dirty="0" smtClean="0"/>
              <a:t>Calcolo per nulla banale per i tessuti -&gt; richiede conoscenze pregresse sui campioni biologici -&gt; per approcci de novo ci si basa spesso su informazioni disponibili per specie filogeneticamente vicine</a:t>
            </a:r>
          </a:p>
        </p:txBody>
      </p:sp>
    </p:spTree>
    <p:extLst>
      <p:ext uri="{BB962C8B-B14F-4D97-AF65-F5344CB8AC3E}">
        <p14:creationId xmlns:p14="http://schemas.microsoft.com/office/powerpoint/2010/main" val="313291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2770</Words>
  <Application>Microsoft Office PowerPoint</Application>
  <PresentationFormat>Widescreen</PresentationFormat>
  <Paragraphs>200</Paragraphs>
  <Slides>34</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34</vt:i4>
      </vt:variant>
    </vt:vector>
  </HeadingPairs>
  <TitlesOfParts>
    <vt:vector size="37" baseType="lpstr">
      <vt:lpstr>Arial</vt:lpstr>
      <vt:lpstr>Century Gothic</vt:lpstr>
      <vt:lpstr>Sheer Green 16x9</vt:lpstr>
      <vt:lpstr>LEZIONE 4 Genome sequencing: preparazione di campioni e librerie di sequenziamento</vt:lpstr>
      <vt:lpstr>FATTORI DA TENERE IN CONSIDERAZIONE NELLA PREPARAZIONE DI UNA LIBRERIA GENOMICA PER NGS</vt:lpstr>
      <vt:lpstr>GC CONTENT IN DIFFERENTI ORGANISMSI</vt:lpstr>
      <vt:lpstr>FATTORI DA TENERE IN CONSIDERAZIONE NELLA PREPARAZIONE DI UNA LIBRERIA GENOMICA PER NGS</vt:lpstr>
      <vt:lpstr>FATTORI DA TENERE IN CONSIDERAZIONE NELLA PREPARAZIONE DI UNA LIBRERIA GENOMICA PER NGS</vt:lpstr>
      <vt:lpstr>FATTORI DA TENERE IN CONSIDERAZIONE NELLA PREPARAZIONE DI UNA LIBRERIA GENOMICA PER NGS</vt:lpstr>
      <vt:lpstr>FATTORI DA TENERE IN CONSIDERAZIONE NELLA PREPARAZIONE DI UNA LIBRERIA GENOMICA PER NGS</vt:lpstr>
      <vt:lpstr>FATTORI DA TENERE IN CONSIDERAZIONE NELLA PREPARAZIONE DI UNA LIBRERIA GENOMICA PER NGS</vt:lpstr>
      <vt:lpstr>FATTORI DA TENERE IN CONSIDERAZIONE NELLA PREPARAZIONE DI UNA LIBRERIA GENOMICA PER NGS</vt:lpstr>
      <vt:lpstr>GENOME SIZE</vt:lpstr>
      <vt:lpstr>COME PREPARARE UN DNA GENOMICO IN FORMA CHE SIA COMPATIBILE CON IL PROTOCOLLO DI PREPARAZIONE DI UNA LIBRERIA?</vt:lpstr>
      <vt:lpstr>VALUTAZIONE DELLA QUALITA’ DEL DNA ESTRATTO</vt:lpstr>
      <vt:lpstr>COME PREPARARE UN DNA GENOMICO IN FORMA CHE SIA COMPATIBILE CON IL PROTOCOLLO DI PREPARAZIONE DI UNA LIBRERIA?</vt:lpstr>
      <vt:lpstr>STRATEGIE DI FRAMMENTAZIONE</vt:lpstr>
      <vt:lpstr>METODI FISICI: ACOUSTIC SHEARING</vt:lpstr>
      <vt:lpstr>METODI FISICI: SONICAZIONE</vt:lpstr>
      <vt:lpstr>METODI FISICI: HYDRODYNAMIC SHEARING</vt:lpstr>
      <vt:lpstr>METODI FISICI: NEBULIZZAZIONE</vt:lpstr>
      <vt:lpstr>METODI FISICI: POSSIBILI SVANTAGGI</vt:lpstr>
      <vt:lpstr>L’ALTERNATIVA – I METODI ENZIMATICI</vt:lpstr>
      <vt:lpstr>L’ALTERNATIVA – I METODI ENZIMATICI</vt:lpstr>
      <vt:lpstr>LIBRARY PREPARATION – LIBRERIE ILLUMINA</vt:lpstr>
      <vt:lpstr>LIBRARY PREPARATION – LIBRERIE ILLUMINA</vt:lpstr>
      <vt:lpstr>LIBRARY PREPARATION – LIBRERIE ILLUMINA</vt:lpstr>
      <vt:lpstr>LIBRERIE ILLUMINA – LOW INPUT DNA E APPROCCI «PCR-FREE»</vt:lpstr>
      <vt:lpstr>LIBRERIE ILLUMINA – LOW INPUT DNA E APPROCCI «PCR-FREE»</vt:lpstr>
      <vt:lpstr>LIBRERIE ILLUMINA – LOW INPUT DNA E APPROCCI «PCR-FREE»</vt:lpstr>
      <vt:lpstr>NEXTERA TAGMENTATION</vt:lpstr>
      <vt:lpstr>SELEZIONE DEI FRAMMENTI</vt:lpstr>
      <vt:lpstr>LIBRERIE ONT - OPZIONI</vt:lpstr>
      <vt:lpstr>LIBRERIE ONT - OPZIONI</vt:lpstr>
      <vt:lpstr>VolTRAX</vt:lpstr>
      <vt:lpstr>LIBRERIE PACBIO</vt:lpstr>
      <vt:lpstr>VERIFICA DEL SUCCESSO DELLA COSTRUZIONE DI UNA LIBRERIA</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2021-03-21T20:22:57Z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