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68"/>
  </p:notesMasterIdLst>
  <p:sldIdLst>
    <p:sldId id="338" r:id="rId2"/>
    <p:sldId id="256" r:id="rId3"/>
    <p:sldId id="346" r:id="rId4"/>
    <p:sldId id="339" r:id="rId5"/>
    <p:sldId id="257" r:id="rId6"/>
    <p:sldId id="262" r:id="rId7"/>
    <p:sldId id="340" r:id="rId8"/>
    <p:sldId id="261" r:id="rId9"/>
    <p:sldId id="266" r:id="rId10"/>
    <p:sldId id="263" r:id="rId11"/>
    <p:sldId id="264" r:id="rId12"/>
    <p:sldId id="341" r:id="rId13"/>
    <p:sldId id="342" r:id="rId14"/>
    <p:sldId id="344" r:id="rId15"/>
    <p:sldId id="265" r:id="rId16"/>
    <p:sldId id="268" r:id="rId17"/>
    <p:sldId id="269" r:id="rId18"/>
    <p:sldId id="270" r:id="rId19"/>
    <p:sldId id="271" r:id="rId20"/>
    <p:sldId id="274" r:id="rId21"/>
    <p:sldId id="276" r:id="rId22"/>
    <p:sldId id="277" r:id="rId23"/>
    <p:sldId id="278" r:id="rId24"/>
    <p:sldId id="279" r:id="rId25"/>
    <p:sldId id="280" r:id="rId26"/>
    <p:sldId id="281" r:id="rId27"/>
    <p:sldId id="282" r:id="rId28"/>
    <p:sldId id="283" r:id="rId29"/>
    <p:sldId id="284" r:id="rId30"/>
    <p:sldId id="286" r:id="rId31"/>
    <p:sldId id="285" r:id="rId32"/>
    <p:sldId id="287" r:id="rId33"/>
    <p:sldId id="288" r:id="rId34"/>
    <p:sldId id="343" r:id="rId35"/>
    <p:sldId id="290" r:id="rId36"/>
    <p:sldId id="291" r:id="rId37"/>
    <p:sldId id="292" r:id="rId38"/>
    <p:sldId id="293" r:id="rId39"/>
    <p:sldId id="295" r:id="rId40"/>
    <p:sldId id="296" r:id="rId41"/>
    <p:sldId id="297" r:id="rId42"/>
    <p:sldId id="299" r:id="rId43"/>
    <p:sldId id="301" r:id="rId44"/>
    <p:sldId id="302" r:id="rId45"/>
    <p:sldId id="303" r:id="rId46"/>
    <p:sldId id="304" r:id="rId47"/>
    <p:sldId id="305" r:id="rId48"/>
    <p:sldId id="307" r:id="rId49"/>
    <p:sldId id="308" r:id="rId50"/>
    <p:sldId id="309" r:id="rId51"/>
    <p:sldId id="310" r:id="rId52"/>
    <p:sldId id="311" r:id="rId53"/>
    <p:sldId id="312" r:id="rId54"/>
    <p:sldId id="316" r:id="rId55"/>
    <p:sldId id="317" r:id="rId56"/>
    <p:sldId id="345" r:id="rId57"/>
    <p:sldId id="318" r:id="rId58"/>
    <p:sldId id="321" r:id="rId59"/>
    <p:sldId id="320" r:id="rId60"/>
    <p:sldId id="322" r:id="rId61"/>
    <p:sldId id="327" r:id="rId62"/>
    <p:sldId id="328" r:id="rId63"/>
    <p:sldId id="331" r:id="rId64"/>
    <p:sldId id="332" r:id="rId65"/>
    <p:sldId id="333" r:id="rId66"/>
    <p:sldId id="336" r:id="rId67"/>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2"/>
    <p:restoredTop sz="94690"/>
  </p:normalViewPr>
  <p:slideViewPr>
    <p:cSldViewPr>
      <p:cViewPr varScale="1">
        <p:scale>
          <a:sx n="91" d="100"/>
          <a:sy n="91" d="100"/>
        </p:scale>
        <p:origin x="1792"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5"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6"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7"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3" name="Rectangle 5"/>
          <p:cNvSpPr>
            <a:spLocks noGrp="1" noChangeArrowheads="1"/>
          </p:cNvSpPr>
          <p:nvPr>
            <p:ph type="hdr"/>
          </p:nvPr>
        </p:nvSpPr>
        <p:spPr bwMode="auto">
          <a:xfrm>
            <a:off x="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4" name="Rectangle 6"/>
          <p:cNvSpPr>
            <a:spLocks noGrp="1" noChangeArrowheads="1"/>
          </p:cNvSpPr>
          <p:nvPr>
            <p:ph type="dt"/>
          </p:nvPr>
        </p:nvSpPr>
        <p:spPr bwMode="auto">
          <a:xfrm>
            <a:off x="388620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8200" name="Rectangle 7"/>
          <p:cNvSpPr>
            <a:spLocks noGrp="1" noRot="1" noChangeAspect="1" noChangeArrowheads="1"/>
          </p:cNvSpPr>
          <p:nvPr>
            <p:ph type="sldImg"/>
          </p:nvPr>
        </p:nvSpPr>
        <p:spPr bwMode="auto">
          <a:xfrm>
            <a:off x="1143000" y="685800"/>
            <a:ext cx="4565650" cy="34226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914400" y="4343400"/>
            <a:ext cx="50228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2057" name="Rectangle 9"/>
          <p:cNvSpPr>
            <a:spLocks noGrp="1" noChangeArrowheads="1"/>
          </p:cNvSpPr>
          <p:nvPr>
            <p:ph type="ftr"/>
          </p:nvPr>
        </p:nvSpPr>
        <p:spPr bwMode="auto">
          <a:xfrm>
            <a:off x="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8" name="Rectangle 10"/>
          <p:cNvSpPr>
            <a:spLocks noGrp="1" noChangeArrowheads="1"/>
          </p:cNvSpPr>
          <p:nvPr>
            <p:ph type="sldNum"/>
          </p:nvPr>
        </p:nvSpPr>
        <p:spPr bwMode="auto">
          <a:xfrm>
            <a:off x="388620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fld id="{F5BED475-AC9E-4033-BA96-D63E9FD4524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F5456B8-7DBE-4C4D-9F78-3D7C8AD8C0F5}" type="slidenum">
              <a:rPr lang="it-IT" altLang="it-IT" sz="1200">
                <a:solidFill>
                  <a:srgbClr val="000000"/>
                </a:solidFill>
              </a:rPr>
              <a:pPr>
                <a:buClrTx/>
                <a:buFontTx/>
                <a:buNone/>
              </a:pPr>
              <a:t>2</a:t>
            </a:fld>
            <a:endParaRPr lang="it-IT" altLang="it-IT" sz="1200">
              <a:solidFill>
                <a:srgbClr val="000000"/>
              </a:solidFill>
            </a:endParaRPr>
          </a:p>
        </p:txBody>
      </p:sp>
      <p:sp>
        <p:nvSpPr>
          <p:cNvPr id="102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C209B7F-2571-4B1E-A4EC-857E9DCD7534}" type="slidenum">
              <a:rPr lang="it-IT" altLang="it-IT" sz="1200">
                <a:solidFill>
                  <a:srgbClr val="000000"/>
                </a:solidFill>
              </a:rPr>
              <a:pPr>
                <a:buClrTx/>
                <a:buFontTx/>
                <a:buNone/>
              </a:pPr>
              <a:t>17</a:t>
            </a:fld>
            <a:endParaRPr lang="it-IT" altLang="it-IT" sz="1200">
              <a:solidFill>
                <a:srgbClr val="000000"/>
              </a:solidFill>
            </a:endParaRPr>
          </a:p>
        </p:txBody>
      </p:sp>
      <p:sp>
        <p:nvSpPr>
          <p:cNvPr id="3686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D13ED39-5FD9-4579-AF4D-40C326833691}" type="slidenum">
              <a:rPr lang="it-IT" altLang="it-IT" sz="1200">
                <a:solidFill>
                  <a:srgbClr val="000000"/>
                </a:solidFill>
              </a:rPr>
              <a:pPr>
                <a:buClrTx/>
                <a:buFontTx/>
                <a:buNone/>
              </a:pPr>
              <a:t>18</a:t>
            </a:fld>
            <a:endParaRPr lang="it-IT" altLang="it-IT" sz="1200">
              <a:solidFill>
                <a:srgbClr val="000000"/>
              </a:solidFill>
            </a:endParaRPr>
          </a:p>
        </p:txBody>
      </p:sp>
      <p:sp>
        <p:nvSpPr>
          <p:cNvPr id="389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09953BD-A293-43CE-9FBD-ED662A8B6A06}" type="slidenum">
              <a:rPr lang="it-IT" altLang="it-IT" sz="1200">
                <a:solidFill>
                  <a:srgbClr val="000000"/>
                </a:solidFill>
              </a:rPr>
              <a:pPr>
                <a:buClrTx/>
                <a:buFontTx/>
                <a:buNone/>
              </a:pPr>
              <a:t>19</a:t>
            </a:fld>
            <a:endParaRPr lang="it-IT" altLang="it-IT" sz="1200">
              <a:solidFill>
                <a:srgbClr val="000000"/>
              </a:solidFill>
            </a:endParaRPr>
          </a:p>
        </p:txBody>
      </p:sp>
      <p:sp>
        <p:nvSpPr>
          <p:cNvPr id="409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A752ABF-904F-4D0A-B336-178A4437FE3E}" type="slidenum">
              <a:rPr lang="it-IT" altLang="it-IT" sz="1200">
                <a:solidFill>
                  <a:srgbClr val="000000"/>
                </a:solidFill>
              </a:rPr>
              <a:pPr>
                <a:buClrTx/>
                <a:buFontTx/>
                <a:buNone/>
              </a:pPr>
              <a:t>20</a:t>
            </a:fld>
            <a:endParaRPr lang="it-IT" altLang="it-IT" sz="1200">
              <a:solidFill>
                <a:srgbClr val="000000"/>
              </a:solidFill>
            </a:endParaRPr>
          </a:p>
        </p:txBody>
      </p:sp>
      <p:sp>
        <p:nvSpPr>
          <p:cNvPr id="471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20455FD-0EB1-49F1-BAC3-EBFC7C66D444}" type="slidenum">
              <a:rPr lang="it-IT" altLang="it-IT" sz="1200">
                <a:solidFill>
                  <a:srgbClr val="000000"/>
                </a:solidFill>
              </a:rPr>
              <a:pPr>
                <a:buClrTx/>
                <a:buFontTx/>
                <a:buNone/>
              </a:pPr>
              <a:t>21</a:t>
            </a:fld>
            <a:endParaRPr lang="it-IT" altLang="it-IT" sz="1200">
              <a:solidFill>
                <a:srgbClr val="000000"/>
              </a:solidFill>
            </a:endParaRPr>
          </a:p>
        </p:txBody>
      </p:sp>
      <p:sp>
        <p:nvSpPr>
          <p:cNvPr id="512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3197A80-4CA9-4F7B-951A-B6F86B445BAA}" type="slidenum">
              <a:rPr lang="it-IT" altLang="it-IT" sz="1200">
                <a:solidFill>
                  <a:srgbClr val="000000"/>
                </a:solidFill>
              </a:rPr>
              <a:pPr>
                <a:buClrTx/>
                <a:buFontTx/>
                <a:buNone/>
              </a:pPr>
              <a:t>22</a:t>
            </a:fld>
            <a:endParaRPr lang="it-IT" altLang="it-IT" sz="1200">
              <a:solidFill>
                <a:srgbClr val="000000"/>
              </a:solidFill>
            </a:endParaRPr>
          </a:p>
        </p:txBody>
      </p:sp>
      <p:sp>
        <p:nvSpPr>
          <p:cNvPr id="532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42AE315-50D0-4657-B3AC-D9ADAAA5139B}" type="slidenum">
              <a:rPr lang="it-IT" altLang="it-IT" sz="1200">
                <a:solidFill>
                  <a:srgbClr val="000000"/>
                </a:solidFill>
              </a:rPr>
              <a:pPr>
                <a:buClrTx/>
                <a:buFontTx/>
                <a:buNone/>
              </a:pPr>
              <a:t>23</a:t>
            </a:fld>
            <a:endParaRPr lang="it-IT" altLang="it-IT" sz="1200">
              <a:solidFill>
                <a:srgbClr val="000000"/>
              </a:solidFill>
            </a:endParaRPr>
          </a:p>
        </p:txBody>
      </p:sp>
      <p:sp>
        <p:nvSpPr>
          <p:cNvPr id="552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4A324EA-516C-46A7-BFE6-46BC5B4EF3EB}" type="slidenum">
              <a:rPr lang="it-IT" altLang="it-IT" sz="1200">
                <a:solidFill>
                  <a:srgbClr val="000000"/>
                </a:solidFill>
              </a:rPr>
              <a:pPr>
                <a:buClrTx/>
                <a:buFontTx/>
                <a:buNone/>
              </a:pPr>
              <a:t>24</a:t>
            </a:fld>
            <a:endParaRPr lang="it-IT" altLang="it-IT" sz="1200">
              <a:solidFill>
                <a:srgbClr val="000000"/>
              </a:solidFill>
            </a:endParaRPr>
          </a:p>
        </p:txBody>
      </p:sp>
      <p:sp>
        <p:nvSpPr>
          <p:cNvPr id="573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11DCE4F-BD45-48B4-A884-6ED0C79841B7}" type="slidenum">
              <a:rPr lang="it-IT" altLang="it-IT" sz="1200">
                <a:solidFill>
                  <a:srgbClr val="000000"/>
                </a:solidFill>
              </a:rPr>
              <a:pPr>
                <a:buClrTx/>
                <a:buFontTx/>
                <a:buNone/>
              </a:pPr>
              <a:t>25</a:t>
            </a:fld>
            <a:endParaRPr lang="it-IT" altLang="it-IT" sz="1200">
              <a:solidFill>
                <a:srgbClr val="000000"/>
              </a:solidFill>
            </a:endParaRPr>
          </a:p>
        </p:txBody>
      </p:sp>
      <p:sp>
        <p:nvSpPr>
          <p:cNvPr id="593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26D6A00-51FA-4ECC-A93D-B30F5C7F354D}" type="slidenum">
              <a:rPr lang="it-IT" altLang="it-IT" sz="1200">
                <a:solidFill>
                  <a:srgbClr val="000000"/>
                </a:solidFill>
              </a:rPr>
              <a:pPr>
                <a:buClrTx/>
                <a:buFontTx/>
                <a:buNone/>
              </a:pPr>
              <a:t>26</a:t>
            </a:fld>
            <a:endParaRPr lang="it-IT" altLang="it-IT" sz="1200">
              <a:solidFill>
                <a:srgbClr val="000000"/>
              </a:solidFill>
            </a:endParaRPr>
          </a:p>
        </p:txBody>
      </p:sp>
      <p:sp>
        <p:nvSpPr>
          <p:cNvPr id="614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EF57CA8-E696-4F9F-960E-8303440FD612}" type="slidenum">
              <a:rPr lang="it-IT" altLang="it-IT" sz="1200">
                <a:solidFill>
                  <a:srgbClr val="000000"/>
                </a:solidFill>
              </a:rPr>
              <a:pPr>
                <a:buClrTx/>
                <a:buFontTx/>
                <a:buNone/>
              </a:pPr>
              <a:t>5</a:t>
            </a:fld>
            <a:endParaRPr lang="it-IT" altLang="it-IT" sz="1200">
              <a:solidFill>
                <a:srgbClr val="000000"/>
              </a:solidFill>
            </a:endParaRPr>
          </a:p>
        </p:txBody>
      </p:sp>
      <p:sp>
        <p:nvSpPr>
          <p:cNvPr id="122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5CEF8E-C98C-40B6-BB12-7ECCD2DCA595}" type="slidenum">
              <a:rPr lang="it-IT" altLang="it-IT" sz="1200">
                <a:solidFill>
                  <a:srgbClr val="000000"/>
                </a:solidFill>
              </a:rPr>
              <a:pPr>
                <a:buClrTx/>
                <a:buFontTx/>
                <a:buNone/>
              </a:pPr>
              <a:t>27</a:t>
            </a:fld>
            <a:endParaRPr lang="it-IT" altLang="it-IT" sz="1200">
              <a:solidFill>
                <a:srgbClr val="000000"/>
              </a:solidFill>
            </a:endParaRPr>
          </a:p>
        </p:txBody>
      </p:sp>
      <p:sp>
        <p:nvSpPr>
          <p:cNvPr id="634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5DD68AD-0836-4636-A463-C8CA893FC208}" type="slidenum">
              <a:rPr lang="it-IT" altLang="it-IT" sz="1200">
                <a:solidFill>
                  <a:srgbClr val="000000"/>
                </a:solidFill>
              </a:rPr>
              <a:pPr>
                <a:buClrTx/>
                <a:buFontTx/>
                <a:buNone/>
              </a:pPr>
              <a:t>28</a:t>
            </a:fld>
            <a:endParaRPr lang="it-IT" altLang="it-IT" sz="1200">
              <a:solidFill>
                <a:srgbClr val="000000"/>
              </a:solidFill>
            </a:endParaRPr>
          </a:p>
        </p:txBody>
      </p:sp>
      <p:sp>
        <p:nvSpPr>
          <p:cNvPr id="655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CBE4E23-C887-4911-AF50-80FCFE57A4D1}" type="slidenum">
              <a:rPr lang="it-IT" altLang="it-IT" sz="1200">
                <a:solidFill>
                  <a:srgbClr val="000000"/>
                </a:solidFill>
              </a:rPr>
              <a:pPr>
                <a:buClrTx/>
                <a:buFontTx/>
                <a:buNone/>
              </a:pPr>
              <a:t>29</a:t>
            </a:fld>
            <a:endParaRPr lang="it-IT" altLang="it-IT" sz="1200">
              <a:solidFill>
                <a:srgbClr val="000000"/>
              </a:solidFill>
            </a:endParaRPr>
          </a:p>
        </p:txBody>
      </p:sp>
      <p:sp>
        <p:nvSpPr>
          <p:cNvPr id="675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7C08AC0-248E-4BC6-9F2C-D1AEB87556BC}" type="slidenum">
              <a:rPr lang="it-IT" altLang="it-IT" sz="1200">
                <a:solidFill>
                  <a:srgbClr val="000000"/>
                </a:solidFill>
              </a:rPr>
              <a:pPr>
                <a:buClrTx/>
                <a:buFontTx/>
                <a:buNone/>
              </a:pPr>
              <a:t>30</a:t>
            </a:fld>
            <a:endParaRPr lang="it-IT" altLang="it-IT" sz="1200">
              <a:solidFill>
                <a:srgbClr val="000000"/>
              </a:solidFill>
            </a:endParaRPr>
          </a:p>
        </p:txBody>
      </p:sp>
      <p:sp>
        <p:nvSpPr>
          <p:cNvPr id="716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30F7EF-EFB6-4FE7-A840-CDB998E48FC9}" type="slidenum">
              <a:rPr lang="it-IT" altLang="it-IT" sz="1200">
                <a:solidFill>
                  <a:srgbClr val="000000"/>
                </a:solidFill>
              </a:rPr>
              <a:pPr>
                <a:buClrTx/>
                <a:buFontTx/>
                <a:buNone/>
              </a:pPr>
              <a:t>31</a:t>
            </a:fld>
            <a:endParaRPr lang="it-IT" altLang="it-IT" sz="1200">
              <a:solidFill>
                <a:srgbClr val="000000"/>
              </a:solidFill>
            </a:endParaRPr>
          </a:p>
        </p:txBody>
      </p:sp>
      <p:sp>
        <p:nvSpPr>
          <p:cNvPr id="696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9C1757A-EE62-4405-887B-3412394C142C}" type="slidenum">
              <a:rPr lang="it-IT" altLang="it-IT" sz="1200">
                <a:solidFill>
                  <a:srgbClr val="000000"/>
                </a:solidFill>
              </a:rPr>
              <a:pPr>
                <a:buClrTx/>
                <a:buFontTx/>
                <a:buNone/>
              </a:pPr>
              <a:t>32</a:t>
            </a:fld>
            <a:endParaRPr lang="it-IT" altLang="it-IT" sz="1200">
              <a:solidFill>
                <a:srgbClr val="000000"/>
              </a:solidFill>
            </a:endParaRPr>
          </a:p>
        </p:txBody>
      </p:sp>
      <p:sp>
        <p:nvSpPr>
          <p:cNvPr id="737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9F80A0E-C453-48F3-A46C-1CB3A54806B1}" type="slidenum">
              <a:rPr lang="it-IT" altLang="it-IT" sz="1200">
                <a:solidFill>
                  <a:srgbClr val="000000"/>
                </a:solidFill>
              </a:rPr>
              <a:pPr>
                <a:buClrTx/>
                <a:buFontTx/>
                <a:buNone/>
              </a:pPr>
              <a:t>33</a:t>
            </a:fld>
            <a:endParaRPr lang="it-IT" altLang="it-IT" sz="1200">
              <a:solidFill>
                <a:srgbClr val="000000"/>
              </a:solidFill>
            </a:endParaRPr>
          </a:p>
        </p:txBody>
      </p:sp>
      <p:sp>
        <p:nvSpPr>
          <p:cNvPr id="757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3D1F3FC-E25B-4B64-AB87-6915DD028729}" type="slidenum">
              <a:rPr lang="it-IT" altLang="it-IT" sz="1200">
                <a:solidFill>
                  <a:srgbClr val="000000"/>
                </a:solidFill>
              </a:rPr>
              <a:pPr>
                <a:buClrTx/>
                <a:buFontTx/>
                <a:buNone/>
              </a:pPr>
              <a:t>35</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46E8EA1-7D7D-4D7C-AE0E-B90735CD081E}" type="slidenum">
              <a:rPr lang="it-IT" altLang="it-IT" sz="1200">
                <a:solidFill>
                  <a:srgbClr val="000000"/>
                </a:solidFill>
              </a:rPr>
              <a:pPr>
                <a:buClrTx/>
                <a:buFontTx/>
                <a:buNone/>
              </a:pPr>
              <a:t>36</a:t>
            </a:fld>
            <a:endParaRPr lang="it-IT" altLang="it-IT" sz="1200">
              <a:solidFill>
                <a:srgbClr val="000000"/>
              </a:solidFill>
            </a:endParaRPr>
          </a:p>
        </p:txBody>
      </p:sp>
      <p:sp>
        <p:nvSpPr>
          <p:cNvPr id="819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F01A1B0-2A00-4AFF-8980-88AE79129CE5}" type="slidenum">
              <a:rPr lang="it-IT" altLang="it-IT" sz="1200">
                <a:solidFill>
                  <a:srgbClr val="000000"/>
                </a:solidFill>
              </a:rPr>
              <a:pPr>
                <a:buClrTx/>
                <a:buFontTx/>
                <a:buNone/>
              </a:pPr>
              <a:t>37</a:t>
            </a:fld>
            <a:endParaRPr lang="it-IT" altLang="it-IT" sz="1200">
              <a:solidFill>
                <a:srgbClr val="000000"/>
              </a:solidFill>
            </a:endParaRPr>
          </a:p>
        </p:txBody>
      </p:sp>
      <p:sp>
        <p:nvSpPr>
          <p:cNvPr id="839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4A73592-A462-44BB-BB93-1A0206A43E6F}" type="slidenum">
              <a:rPr lang="it-IT" altLang="it-IT" sz="1200">
                <a:solidFill>
                  <a:srgbClr val="000000"/>
                </a:solidFill>
              </a:rPr>
              <a:pPr>
                <a:buClrTx/>
                <a:buFontTx/>
                <a:buNone/>
              </a:pPr>
              <a:t>6</a:t>
            </a:fld>
            <a:endParaRPr lang="it-IT" altLang="it-IT" sz="1200">
              <a:solidFill>
                <a:srgbClr val="000000"/>
              </a:solidFill>
            </a:endParaRPr>
          </a:p>
        </p:txBody>
      </p:sp>
      <p:sp>
        <p:nvSpPr>
          <p:cNvPr id="225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0D866B0-3A29-4E47-BA61-236655FB1506}" type="slidenum">
              <a:rPr lang="it-IT" altLang="it-IT" sz="1200">
                <a:solidFill>
                  <a:srgbClr val="000000"/>
                </a:solidFill>
              </a:rPr>
              <a:pPr>
                <a:buClrTx/>
                <a:buFontTx/>
                <a:buNone/>
              </a:pPr>
              <a:t>38</a:t>
            </a:fld>
            <a:endParaRPr lang="it-IT" altLang="it-IT" sz="1200">
              <a:solidFill>
                <a:srgbClr val="000000"/>
              </a:solidFill>
            </a:endParaRPr>
          </a:p>
        </p:txBody>
      </p:sp>
      <p:sp>
        <p:nvSpPr>
          <p:cNvPr id="860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D2067D-35CF-463E-96ED-22C6B62E2445}" type="slidenum">
              <a:rPr lang="it-IT" altLang="it-IT" sz="1200">
                <a:solidFill>
                  <a:srgbClr val="000000"/>
                </a:solidFill>
              </a:rPr>
              <a:pPr>
                <a:buClrTx/>
                <a:buFontTx/>
                <a:buNone/>
              </a:pPr>
              <a:t>39</a:t>
            </a:fld>
            <a:endParaRPr lang="it-IT" altLang="it-IT" sz="1200">
              <a:solidFill>
                <a:srgbClr val="000000"/>
              </a:solidFill>
            </a:endParaRPr>
          </a:p>
        </p:txBody>
      </p:sp>
      <p:sp>
        <p:nvSpPr>
          <p:cNvPr id="901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50407-AC58-4D96-953E-2F2CF17AB72D}" type="slidenum">
              <a:rPr lang="it-IT" altLang="it-IT" sz="1200">
                <a:solidFill>
                  <a:srgbClr val="000000"/>
                </a:solidFill>
              </a:rPr>
              <a:pPr>
                <a:buClrTx/>
                <a:buFontTx/>
                <a:buNone/>
              </a:pPr>
              <a:t>40</a:t>
            </a:fld>
            <a:endParaRPr lang="it-IT" altLang="it-IT" sz="1200">
              <a:solidFill>
                <a:srgbClr val="000000"/>
              </a:solidFill>
            </a:endParaRPr>
          </a:p>
        </p:txBody>
      </p:sp>
      <p:sp>
        <p:nvSpPr>
          <p:cNvPr id="921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C59618D-4278-46E5-A23C-42C20EA3ADBF}" type="slidenum">
              <a:rPr lang="it-IT" altLang="it-IT" sz="1200">
                <a:solidFill>
                  <a:srgbClr val="000000"/>
                </a:solidFill>
              </a:rPr>
              <a:pPr>
                <a:buClrTx/>
                <a:buFontTx/>
                <a:buNone/>
              </a:pPr>
              <a:t>41</a:t>
            </a:fld>
            <a:endParaRPr lang="it-IT" altLang="it-IT" sz="1200">
              <a:solidFill>
                <a:srgbClr val="000000"/>
              </a:solidFill>
            </a:endParaRPr>
          </a:p>
        </p:txBody>
      </p:sp>
      <p:sp>
        <p:nvSpPr>
          <p:cNvPr id="942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A743FCE-1833-43D4-A342-7F155698711A}" type="slidenum">
              <a:rPr lang="it-IT" altLang="it-IT" sz="1200">
                <a:solidFill>
                  <a:srgbClr val="000000"/>
                </a:solidFill>
              </a:rPr>
              <a:pPr>
                <a:buClrTx/>
                <a:buFontTx/>
                <a:buNone/>
              </a:pPr>
              <a:t>42</a:t>
            </a:fld>
            <a:endParaRPr lang="it-IT" altLang="it-IT" sz="1200">
              <a:solidFill>
                <a:srgbClr val="000000"/>
              </a:solidFill>
            </a:endParaRPr>
          </a:p>
        </p:txBody>
      </p:sp>
      <p:sp>
        <p:nvSpPr>
          <p:cNvPr id="983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919F5C8-A311-43DA-9D3A-49F4F2BE3E5E}" type="slidenum">
              <a:rPr lang="it-IT" altLang="it-IT" sz="1200">
                <a:solidFill>
                  <a:srgbClr val="000000"/>
                </a:solidFill>
              </a:rPr>
              <a:pPr>
                <a:buClrTx/>
                <a:buFontTx/>
                <a:buNone/>
              </a:pPr>
              <a:t>43</a:t>
            </a:fld>
            <a:endParaRPr lang="it-IT" altLang="it-IT" sz="1200">
              <a:solidFill>
                <a:srgbClr val="000000"/>
              </a:solidFill>
            </a:endParaRPr>
          </a:p>
        </p:txBody>
      </p:sp>
      <p:sp>
        <p:nvSpPr>
          <p:cNvPr id="1024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CC78CC-24EA-451A-8222-A7E8D7D654F3}" type="slidenum">
              <a:rPr lang="it-IT" altLang="it-IT" sz="1200">
                <a:solidFill>
                  <a:srgbClr val="000000"/>
                </a:solidFill>
              </a:rPr>
              <a:pPr>
                <a:buClrTx/>
                <a:buFontTx/>
                <a:buNone/>
              </a:pPr>
              <a:t>44</a:t>
            </a:fld>
            <a:endParaRPr lang="it-IT" altLang="it-IT" sz="1200">
              <a:solidFill>
                <a:srgbClr val="000000"/>
              </a:solidFill>
            </a:endParaRPr>
          </a:p>
        </p:txBody>
      </p:sp>
      <p:sp>
        <p:nvSpPr>
          <p:cNvPr id="1044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27BDF6-DC02-4004-B8F2-1B390F145C0E}" type="slidenum">
              <a:rPr lang="it-IT" altLang="it-IT" sz="1200">
                <a:solidFill>
                  <a:srgbClr val="000000"/>
                </a:solidFill>
              </a:rPr>
              <a:pPr>
                <a:buClrTx/>
                <a:buFontTx/>
                <a:buNone/>
              </a:pPr>
              <a:t>45</a:t>
            </a:fld>
            <a:endParaRPr lang="it-IT" altLang="it-IT" sz="1200">
              <a:solidFill>
                <a:srgbClr val="000000"/>
              </a:solidFill>
            </a:endParaRPr>
          </a:p>
        </p:txBody>
      </p:sp>
      <p:sp>
        <p:nvSpPr>
          <p:cNvPr id="1064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84889FE-87D5-4D8E-B518-9247558096DF}" type="slidenum">
              <a:rPr lang="it-IT" altLang="it-IT" sz="1200">
                <a:solidFill>
                  <a:srgbClr val="000000"/>
                </a:solidFill>
              </a:rPr>
              <a:pPr>
                <a:buClrTx/>
                <a:buFontTx/>
                <a:buNone/>
              </a:pPr>
              <a:t>46</a:t>
            </a:fld>
            <a:endParaRPr lang="it-IT" altLang="it-IT" sz="1200">
              <a:solidFill>
                <a:srgbClr val="000000"/>
              </a:solidFill>
            </a:endParaRPr>
          </a:p>
        </p:txBody>
      </p:sp>
      <p:sp>
        <p:nvSpPr>
          <p:cNvPr id="1085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06C15D-720C-4C23-A8BE-61620888355D}" type="slidenum">
              <a:rPr lang="it-IT" altLang="it-IT" sz="1200">
                <a:solidFill>
                  <a:srgbClr val="000000"/>
                </a:solidFill>
              </a:rPr>
              <a:pPr>
                <a:buClrTx/>
                <a:buFontTx/>
                <a:buNone/>
              </a:pPr>
              <a:t>47</a:t>
            </a:fld>
            <a:endParaRPr lang="it-IT" altLang="it-IT" sz="1200">
              <a:solidFill>
                <a:srgbClr val="000000"/>
              </a:solidFill>
            </a:endParaRPr>
          </a:p>
        </p:txBody>
      </p:sp>
      <p:sp>
        <p:nvSpPr>
          <p:cNvPr id="1105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D4B207-20C6-4AB0-B6C5-3D425422D4A8}" type="slidenum">
              <a:rPr lang="it-IT" altLang="it-IT" sz="1200">
                <a:solidFill>
                  <a:srgbClr val="000000"/>
                </a:solidFill>
              </a:rPr>
              <a:pPr>
                <a:buClrTx/>
                <a:buFontTx/>
                <a:buNone/>
              </a:pPr>
              <a:t>8</a:t>
            </a:fld>
            <a:endParaRPr lang="it-IT" altLang="it-IT" sz="1200">
              <a:solidFill>
                <a:srgbClr val="000000"/>
              </a:solidFill>
            </a:endParaRPr>
          </a:p>
        </p:txBody>
      </p:sp>
      <p:sp>
        <p:nvSpPr>
          <p:cNvPr id="204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8C6685-22C4-46A6-8AF2-471B605564F1}" type="slidenum">
              <a:rPr lang="it-IT" altLang="it-IT" sz="1200">
                <a:solidFill>
                  <a:srgbClr val="000000"/>
                </a:solidFill>
              </a:rPr>
              <a:pPr>
                <a:buClrTx/>
                <a:buFontTx/>
                <a:buNone/>
              </a:pPr>
              <a:t>48</a:t>
            </a:fld>
            <a:endParaRPr lang="it-IT" altLang="it-IT" sz="1200">
              <a:solidFill>
                <a:srgbClr val="000000"/>
              </a:solidFill>
            </a:endParaRPr>
          </a:p>
        </p:txBody>
      </p:sp>
      <p:sp>
        <p:nvSpPr>
          <p:cNvPr id="1146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A0B4B97-0FC4-4E9B-B22C-0BAB1A850289}" type="slidenum">
              <a:rPr lang="it-IT" altLang="it-IT" sz="1200">
                <a:solidFill>
                  <a:srgbClr val="000000"/>
                </a:solidFill>
              </a:rPr>
              <a:pPr>
                <a:buClrTx/>
                <a:buFontTx/>
                <a:buNone/>
              </a:pPr>
              <a:t>49</a:t>
            </a:fld>
            <a:endParaRPr lang="it-IT" altLang="it-IT" sz="1200">
              <a:solidFill>
                <a:srgbClr val="000000"/>
              </a:solidFill>
            </a:endParaRPr>
          </a:p>
        </p:txBody>
      </p:sp>
      <p:sp>
        <p:nvSpPr>
          <p:cNvPr id="1167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190AF2C-7E9D-4297-9E55-80C768111820}" type="slidenum">
              <a:rPr lang="it-IT" altLang="it-IT" sz="1200">
                <a:solidFill>
                  <a:srgbClr val="000000"/>
                </a:solidFill>
              </a:rPr>
              <a:pPr>
                <a:buClrTx/>
                <a:buFontTx/>
                <a:buNone/>
              </a:pPr>
              <a:t>50</a:t>
            </a:fld>
            <a:endParaRPr lang="it-IT" altLang="it-IT" sz="1200">
              <a:solidFill>
                <a:srgbClr val="000000"/>
              </a:solidFill>
            </a:endParaRPr>
          </a:p>
        </p:txBody>
      </p:sp>
      <p:sp>
        <p:nvSpPr>
          <p:cNvPr id="1187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EC7EF2B-E3E0-4DAF-BB9B-B01903950098}" type="slidenum">
              <a:rPr lang="it-IT" altLang="it-IT" sz="1200">
                <a:solidFill>
                  <a:srgbClr val="000000"/>
                </a:solidFill>
              </a:rPr>
              <a:pPr>
                <a:buClrTx/>
                <a:buFontTx/>
                <a:buNone/>
              </a:pPr>
              <a:t>51</a:t>
            </a:fld>
            <a:endParaRPr lang="it-IT" altLang="it-IT" sz="1200">
              <a:solidFill>
                <a:srgbClr val="000000"/>
              </a:solidFill>
            </a:endParaRPr>
          </a:p>
        </p:txBody>
      </p:sp>
      <p:sp>
        <p:nvSpPr>
          <p:cNvPr id="1208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F68829-AD70-4D65-9534-7D92FB45A6EA}" type="slidenum">
              <a:rPr lang="it-IT" altLang="it-IT" sz="1200">
                <a:solidFill>
                  <a:srgbClr val="000000"/>
                </a:solidFill>
              </a:rPr>
              <a:pPr>
                <a:buClrTx/>
                <a:buFontTx/>
                <a:buNone/>
              </a:pPr>
              <a:t>52</a:t>
            </a:fld>
            <a:endParaRPr lang="it-IT" altLang="it-IT" sz="1200">
              <a:solidFill>
                <a:srgbClr val="000000"/>
              </a:solidFill>
            </a:endParaRPr>
          </a:p>
        </p:txBody>
      </p:sp>
      <p:sp>
        <p:nvSpPr>
          <p:cNvPr id="1228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974662B3-00DF-4331-A00D-9D18B219CB96}" type="slidenum">
              <a:rPr lang="it-IT" altLang="it-IT" sz="1200">
                <a:solidFill>
                  <a:srgbClr val="000000"/>
                </a:solidFill>
              </a:rPr>
              <a:pPr>
                <a:buClrTx/>
                <a:buFontTx/>
                <a:buNone/>
              </a:pPr>
              <a:t>53</a:t>
            </a:fld>
            <a:endParaRPr lang="it-IT" altLang="it-IT" sz="1200">
              <a:solidFill>
                <a:srgbClr val="000000"/>
              </a:solidFill>
            </a:endParaRPr>
          </a:p>
        </p:txBody>
      </p:sp>
      <p:sp>
        <p:nvSpPr>
          <p:cNvPr id="1249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2390F76-D038-47CF-B1F0-FA846F32CA6B}" type="slidenum">
              <a:rPr lang="it-IT" altLang="it-IT" sz="1200">
                <a:solidFill>
                  <a:srgbClr val="000000"/>
                </a:solidFill>
              </a:rPr>
              <a:pPr>
                <a:buClrTx/>
                <a:buFontTx/>
                <a:buNone/>
              </a:pPr>
              <a:t>54</a:t>
            </a:fld>
            <a:endParaRPr lang="it-IT" altLang="it-IT" sz="1200">
              <a:solidFill>
                <a:srgbClr val="000000"/>
              </a:solidFill>
            </a:endParaRPr>
          </a:p>
        </p:txBody>
      </p:sp>
      <p:sp>
        <p:nvSpPr>
          <p:cNvPr id="1331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252335-6D57-4BB8-B1CD-4E96A3BA63F5}" type="slidenum">
              <a:rPr lang="it-IT" altLang="it-IT" sz="1200">
                <a:solidFill>
                  <a:srgbClr val="000000"/>
                </a:solidFill>
              </a:rPr>
              <a:pPr>
                <a:buClrTx/>
                <a:buFontTx/>
                <a:buNone/>
              </a:pPr>
              <a:t>55</a:t>
            </a:fld>
            <a:endParaRPr lang="it-IT" altLang="it-IT" sz="1200">
              <a:solidFill>
                <a:srgbClr val="000000"/>
              </a:solidFill>
            </a:endParaRPr>
          </a:p>
        </p:txBody>
      </p:sp>
      <p:sp>
        <p:nvSpPr>
          <p:cNvPr id="1351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754ED9-BCE1-4CB6-8C4D-344F52A8671E}" type="slidenum">
              <a:rPr lang="it-IT" altLang="it-IT" sz="1200">
                <a:solidFill>
                  <a:srgbClr val="000000"/>
                </a:solidFill>
              </a:rPr>
              <a:pPr>
                <a:buClrTx/>
                <a:buFontTx/>
                <a:buNone/>
              </a:pPr>
              <a:t>57</a:t>
            </a:fld>
            <a:endParaRPr lang="it-IT" altLang="it-IT" sz="1200">
              <a:solidFill>
                <a:srgbClr val="000000"/>
              </a:solidFill>
            </a:endParaRPr>
          </a:p>
        </p:txBody>
      </p:sp>
      <p:sp>
        <p:nvSpPr>
          <p:cNvPr id="1372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673D1-2D5A-4A1F-BBE3-E508B6A223B1}" type="slidenum">
              <a:rPr lang="it-IT" altLang="it-IT" sz="1200">
                <a:solidFill>
                  <a:srgbClr val="000000"/>
                </a:solidFill>
              </a:rPr>
              <a:pPr>
                <a:buClrTx/>
                <a:buFontTx/>
                <a:buNone/>
              </a:pPr>
              <a:t>58</a:t>
            </a:fld>
            <a:endParaRPr lang="it-IT" altLang="it-IT" sz="1200">
              <a:solidFill>
                <a:srgbClr val="000000"/>
              </a:solidFill>
            </a:endParaRPr>
          </a:p>
        </p:txBody>
      </p:sp>
      <p:sp>
        <p:nvSpPr>
          <p:cNvPr id="1433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019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5CA318E-5AB5-48AE-9EF2-892121DE1F4F}" type="slidenum">
              <a:rPr lang="it-IT" altLang="it-IT" sz="1200">
                <a:solidFill>
                  <a:srgbClr val="000000"/>
                </a:solidFill>
              </a:rPr>
              <a:pPr>
                <a:buClrTx/>
                <a:buFontTx/>
                <a:buNone/>
              </a:pPr>
              <a:t>9</a:t>
            </a:fld>
            <a:endParaRPr lang="it-IT" altLang="it-IT" sz="1200">
              <a:solidFill>
                <a:srgbClr val="000000"/>
              </a:solidFill>
            </a:endParaRPr>
          </a:p>
        </p:txBody>
      </p:sp>
      <p:sp>
        <p:nvSpPr>
          <p:cNvPr id="307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9019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0AD3CF-0E94-447D-A3A8-BB9F75624B6B}" type="slidenum">
              <a:rPr lang="it-IT" altLang="it-IT" sz="1200">
                <a:solidFill>
                  <a:srgbClr val="000000"/>
                </a:solidFill>
              </a:rPr>
              <a:pPr>
                <a:buClrTx/>
                <a:buFontTx/>
                <a:buNone/>
              </a:pPr>
              <a:t>59</a:t>
            </a:fld>
            <a:endParaRPr lang="it-IT" altLang="it-IT" sz="1200">
              <a:solidFill>
                <a:srgbClr val="000000"/>
              </a:solidFill>
            </a:endParaRPr>
          </a:p>
        </p:txBody>
      </p:sp>
      <p:sp>
        <p:nvSpPr>
          <p:cNvPr id="1413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970187-DAAF-4476-BBD7-BFFCA8437242}" type="slidenum">
              <a:rPr lang="it-IT" altLang="it-IT" sz="1200">
                <a:solidFill>
                  <a:srgbClr val="000000"/>
                </a:solidFill>
              </a:rPr>
              <a:pPr>
                <a:buClrTx/>
                <a:buFontTx/>
                <a:buNone/>
              </a:pPr>
              <a:t>60</a:t>
            </a:fld>
            <a:endParaRPr lang="it-IT" altLang="it-IT" sz="1200">
              <a:solidFill>
                <a:srgbClr val="000000"/>
              </a:solidFill>
            </a:endParaRPr>
          </a:p>
        </p:txBody>
      </p:sp>
      <p:sp>
        <p:nvSpPr>
          <p:cNvPr id="1454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F419F2D-D2F2-4EF8-AFB9-297FD99134BC}" type="slidenum">
              <a:rPr lang="it-IT" altLang="it-IT" sz="1200">
                <a:solidFill>
                  <a:srgbClr val="000000"/>
                </a:solidFill>
              </a:rPr>
              <a:pPr>
                <a:buClrTx/>
                <a:buFontTx/>
                <a:buNone/>
              </a:pPr>
              <a:t>61</a:t>
            </a:fld>
            <a:endParaRPr lang="it-IT" altLang="it-IT" sz="1200">
              <a:solidFill>
                <a:srgbClr val="000000"/>
              </a:solidFill>
            </a:endParaRPr>
          </a:p>
        </p:txBody>
      </p:sp>
      <p:sp>
        <p:nvSpPr>
          <p:cNvPr id="1556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8036A1-CE3B-4C67-9CD4-53361F0F2D74}" type="slidenum">
              <a:rPr lang="it-IT" altLang="it-IT" sz="1200">
                <a:solidFill>
                  <a:srgbClr val="000000"/>
                </a:solidFill>
              </a:rPr>
              <a:pPr>
                <a:buClrTx/>
                <a:buFontTx/>
                <a:buNone/>
              </a:pPr>
              <a:t>62</a:t>
            </a:fld>
            <a:endParaRPr lang="it-IT" altLang="it-IT" sz="1200">
              <a:solidFill>
                <a:srgbClr val="000000"/>
              </a:solidFill>
            </a:endParaRPr>
          </a:p>
        </p:txBody>
      </p:sp>
      <p:sp>
        <p:nvSpPr>
          <p:cNvPr id="1576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708486D4-BE77-4DA0-B980-8C68C4048EA6}" type="slidenum">
              <a:rPr lang="it-IT" altLang="it-IT" sz="1200">
                <a:solidFill>
                  <a:srgbClr val="000000"/>
                </a:solidFill>
              </a:rPr>
              <a:pPr>
                <a:buClrTx/>
                <a:buFontTx/>
                <a:buNone/>
              </a:pPr>
              <a:t>63</a:t>
            </a:fld>
            <a:endParaRPr lang="it-IT" altLang="it-IT" sz="1200">
              <a:solidFill>
                <a:srgbClr val="000000"/>
              </a:solidFill>
            </a:endParaRPr>
          </a:p>
        </p:txBody>
      </p:sp>
      <p:sp>
        <p:nvSpPr>
          <p:cNvPr id="1638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D113A5-7D02-43F2-9C27-D42603D254CE}" type="slidenum">
              <a:rPr lang="it-IT" altLang="it-IT" sz="1200">
                <a:solidFill>
                  <a:srgbClr val="000000"/>
                </a:solidFill>
              </a:rPr>
              <a:pPr>
                <a:buClrTx/>
                <a:buFontTx/>
                <a:buNone/>
              </a:pPr>
              <a:t>64</a:t>
            </a:fld>
            <a:endParaRPr lang="it-IT" altLang="it-IT" sz="1200">
              <a:solidFill>
                <a:srgbClr val="000000"/>
              </a:solidFill>
            </a:endParaRPr>
          </a:p>
        </p:txBody>
      </p:sp>
      <p:sp>
        <p:nvSpPr>
          <p:cNvPr id="1658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E1C77D8-CC99-43EF-8BBF-0EB0E1CED661}" type="slidenum">
              <a:rPr lang="it-IT" altLang="it-IT" sz="1200">
                <a:solidFill>
                  <a:srgbClr val="000000"/>
                </a:solidFill>
              </a:rPr>
              <a:pPr>
                <a:buClrTx/>
                <a:buFontTx/>
                <a:buNone/>
              </a:pPr>
              <a:t>65</a:t>
            </a:fld>
            <a:endParaRPr lang="it-IT" altLang="it-IT" sz="1200">
              <a:solidFill>
                <a:srgbClr val="000000"/>
              </a:solidFill>
            </a:endParaRPr>
          </a:p>
        </p:txBody>
      </p:sp>
      <p:sp>
        <p:nvSpPr>
          <p:cNvPr id="1679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0CF2325-0AEE-4419-8A83-F05C3D4DFD42}" type="slidenum">
              <a:rPr lang="it-IT" altLang="it-IT" sz="1200">
                <a:solidFill>
                  <a:srgbClr val="000000"/>
                </a:solidFill>
              </a:rPr>
              <a:pPr>
                <a:buClrTx/>
                <a:buFontTx/>
                <a:buNone/>
              </a:pPr>
              <a:t>66</a:t>
            </a:fld>
            <a:endParaRPr lang="it-IT" altLang="it-IT" sz="1200">
              <a:solidFill>
                <a:srgbClr val="000000"/>
              </a:solidFill>
            </a:endParaRPr>
          </a:p>
        </p:txBody>
      </p:sp>
      <p:sp>
        <p:nvSpPr>
          <p:cNvPr id="1740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60B24D6-62DF-4A02-AAA5-C40CCF515D18}" type="slidenum">
              <a:rPr lang="it-IT" altLang="it-IT" sz="1200">
                <a:solidFill>
                  <a:srgbClr val="000000"/>
                </a:solidFill>
              </a:rPr>
              <a:pPr>
                <a:buClrTx/>
                <a:buFontTx/>
                <a:buNone/>
              </a:pPr>
              <a:t>10</a:t>
            </a:fld>
            <a:endParaRPr lang="it-IT" altLang="it-IT" sz="1200">
              <a:solidFill>
                <a:srgbClr val="000000"/>
              </a:solidFill>
            </a:endParaRPr>
          </a:p>
        </p:txBody>
      </p:sp>
      <p:sp>
        <p:nvSpPr>
          <p:cNvPr id="245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C67CDAA-69A7-4A86-96AE-F5AE1429615B}" type="slidenum">
              <a:rPr lang="it-IT" altLang="it-IT" sz="1200">
                <a:solidFill>
                  <a:srgbClr val="000000"/>
                </a:solidFill>
              </a:rPr>
              <a:pPr>
                <a:buClrTx/>
                <a:buFontTx/>
                <a:buNone/>
              </a:pPr>
              <a:t>11</a:t>
            </a:fld>
            <a:endParaRPr lang="it-IT" altLang="it-IT" sz="1200">
              <a:solidFill>
                <a:srgbClr val="000000"/>
              </a:solidFill>
            </a:endParaRPr>
          </a:p>
        </p:txBody>
      </p:sp>
      <p:sp>
        <p:nvSpPr>
          <p:cNvPr id="2662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42801F2-34AE-4DC4-8D83-EBF7801887FC}" type="slidenum">
              <a:rPr lang="it-IT" altLang="it-IT" sz="1200">
                <a:solidFill>
                  <a:srgbClr val="000000"/>
                </a:solidFill>
              </a:rPr>
              <a:pPr>
                <a:buClrTx/>
                <a:buFontTx/>
                <a:buNone/>
              </a:pPr>
              <a:t>15</a:t>
            </a:fld>
            <a:endParaRPr lang="it-IT" altLang="it-IT" sz="1200">
              <a:solidFill>
                <a:srgbClr val="000000"/>
              </a:solidFill>
            </a:endParaRPr>
          </a:p>
        </p:txBody>
      </p:sp>
      <p:sp>
        <p:nvSpPr>
          <p:cNvPr id="286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0CA73A-77B7-4839-B8B0-C41D1D049FFF}" type="slidenum">
              <a:rPr lang="it-IT" altLang="it-IT" sz="1200">
                <a:solidFill>
                  <a:srgbClr val="000000"/>
                </a:solidFill>
              </a:rPr>
              <a:pPr>
                <a:buClrTx/>
                <a:buFontTx/>
                <a:buNone/>
              </a:pPr>
              <a:t>16</a:t>
            </a:fld>
            <a:endParaRPr lang="it-IT" altLang="it-IT" sz="1200">
              <a:solidFill>
                <a:srgbClr val="000000"/>
              </a:solidFill>
            </a:endParaRPr>
          </a:p>
        </p:txBody>
      </p:sp>
      <p:sp>
        <p:nvSpPr>
          <p:cNvPr id="348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lgn="l">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75B2653F-CB9F-4C8B-A2A1-2928B2B91C4D}" type="slidenum">
              <a:rPr lang="it-IT" altLang="it-IT"/>
              <a:pPr>
                <a:defRPr/>
              </a:pPr>
              <a:t>‹N›</a:t>
            </a:fld>
            <a:endParaRPr lang="it-IT" altLang="it-IT"/>
          </a:p>
        </p:txBody>
      </p:sp>
    </p:spTree>
    <p:extLst>
      <p:ext uri="{BB962C8B-B14F-4D97-AF65-F5344CB8AC3E}">
        <p14:creationId xmlns:p14="http://schemas.microsoft.com/office/powerpoint/2010/main" val="259024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F392ED7E-417B-4B8C-9B6D-977E6267F271}" type="slidenum">
              <a:rPr lang="it-IT" altLang="it-IT"/>
              <a:pPr>
                <a:defRPr/>
              </a:pPr>
              <a:t>‹N›</a:t>
            </a:fld>
            <a:endParaRPr lang="it-IT" altLang="it-IT"/>
          </a:p>
        </p:txBody>
      </p:sp>
    </p:spTree>
    <p:extLst>
      <p:ext uri="{BB962C8B-B14F-4D97-AF65-F5344CB8AC3E}">
        <p14:creationId xmlns:p14="http://schemas.microsoft.com/office/powerpoint/2010/main" val="72511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4" name="Straight Connector 6"/>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C8E9BF69-AE8D-4CAE-8656-0A8D3CDD65FA}" type="slidenum">
              <a:rPr lang="it-IT" altLang="it-IT"/>
              <a:pPr>
                <a:defRPr/>
              </a:pPr>
              <a:t>‹N›</a:t>
            </a:fld>
            <a:endParaRPr lang="it-IT" altLang="it-IT"/>
          </a:p>
        </p:txBody>
      </p:sp>
    </p:spTree>
    <p:extLst>
      <p:ext uri="{BB962C8B-B14F-4D97-AF65-F5344CB8AC3E}">
        <p14:creationId xmlns:p14="http://schemas.microsoft.com/office/powerpoint/2010/main" val="368481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6050"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898650" cy="455613"/>
          </a:xfrm>
        </p:spPr>
        <p:txBody>
          <a:bodyPr/>
          <a:lstStyle>
            <a:lvl1pPr>
              <a:defRPr/>
            </a:lvl1pPr>
          </a:lstStyle>
          <a:p>
            <a:pPr>
              <a:defRPr/>
            </a:pPr>
            <a:endParaRPr lang="it-IT" altLang="it-IT"/>
          </a:p>
        </p:txBody>
      </p:sp>
      <p:sp>
        <p:nvSpPr>
          <p:cNvPr id="6" name="Segnaposto piè di pagina 5"/>
          <p:cNvSpPr>
            <a:spLocks noGrp="1"/>
          </p:cNvSpPr>
          <p:nvPr>
            <p:ph type="ftr" idx="11"/>
          </p:nvPr>
        </p:nvSpPr>
        <p:spPr>
          <a:xfrm>
            <a:off x="3124200" y="6248400"/>
            <a:ext cx="2889250" cy="455613"/>
          </a:xfrm>
        </p:spPr>
        <p:txBody>
          <a:bodyPr/>
          <a:lstStyle>
            <a:lvl1pPr>
              <a:defRPr/>
            </a:lvl1pPr>
          </a:lstStyle>
          <a:p>
            <a:pPr>
              <a:defRPr/>
            </a:pPr>
            <a:endParaRPr lang="it-IT" altLang="it-IT"/>
          </a:p>
        </p:txBody>
      </p:sp>
      <p:sp>
        <p:nvSpPr>
          <p:cNvPr id="7" name="Segnaposto numero diapositiva 6"/>
          <p:cNvSpPr>
            <a:spLocks noGrp="1"/>
          </p:cNvSpPr>
          <p:nvPr>
            <p:ph type="sldNum" idx="12"/>
          </p:nvPr>
        </p:nvSpPr>
        <p:spPr>
          <a:xfrm>
            <a:off x="6553200" y="6248400"/>
            <a:ext cx="1898650" cy="455613"/>
          </a:xfrm>
        </p:spPr>
        <p:txBody>
          <a:bodyPr/>
          <a:lstStyle>
            <a:lvl1pPr>
              <a:defRPr/>
            </a:lvl1pPr>
          </a:lstStyle>
          <a:p>
            <a:pPr>
              <a:defRPr/>
            </a:pPr>
            <a:fld id="{8B8AEDA5-C277-4E63-AAFD-8933C1ADB0DB}" type="slidenum">
              <a:rPr lang="it-IT" altLang="it-IT"/>
              <a:pPr>
                <a:defRPr/>
              </a:pPr>
              <a:t>‹N›</a:t>
            </a:fld>
            <a:endParaRPr lang="it-IT" altLang="it-IT"/>
          </a:p>
        </p:txBody>
      </p:sp>
    </p:spTree>
    <p:extLst>
      <p:ext uri="{BB962C8B-B14F-4D97-AF65-F5344CB8AC3E}">
        <p14:creationId xmlns:p14="http://schemas.microsoft.com/office/powerpoint/2010/main" val="97210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51C83099-EC45-47CB-A9BE-EDFBF30782D8}" type="slidenum">
              <a:rPr lang="it-IT" altLang="it-IT"/>
              <a:pPr>
                <a:defRPr/>
              </a:pPr>
              <a:t>‹N›</a:t>
            </a:fld>
            <a:endParaRPr lang="it-IT" altLang="it-IT"/>
          </a:p>
        </p:txBody>
      </p:sp>
    </p:spTree>
    <p:extLst>
      <p:ext uri="{BB962C8B-B14F-4D97-AF65-F5344CB8AC3E}">
        <p14:creationId xmlns:p14="http://schemas.microsoft.com/office/powerpoint/2010/main" val="106091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B5E3FABC-0E0D-4557-8CD7-F92DAC19A4B7}" type="slidenum">
              <a:rPr lang="it-IT" altLang="it-IT"/>
              <a:pPr>
                <a:defRPr/>
              </a:pPr>
              <a:t>‹N›</a:t>
            </a:fld>
            <a:endParaRPr lang="it-IT" altLang="it-IT"/>
          </a:p>
        </p:txBody>
      </p:sp>
    </p:spTree>
    <p:extLst>
      <p:ext uri="{BB962C8B-B14F-4D97-AF65-F5344CB8AC3E}">
        <p14:creationId xmlns:p14="http://schemas.microsoft.com/office/powerpoint/2010/main" val="77083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8FF1A21E-58FA-4BEB-B5C0-2E66570B02BA}" type="slidenum">
              <a:rPr lang="it-IT" altLang="it-IT"/>
              <a:pPr>
                <a:defRPr/>
              </a:pPr>
              <a:t>‹N›</a:t>
            </a:fld>
            <a:endParaRPr lang="it-IT" altLang="it-IT"/>
          </a:p>
        </p:txBody>
      </p:sp>
    </p:spTree>
    <p:extLst>
      <p:ext uri="{BB962C8B-B14F-4D97-AF65-F5344CB8AC3E}">
        <p14:creationId xmlns:p14="http://schemas.microsoft.com/office/powerpoint/2010/main" val="174890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2FE33F60-9D59-4899-B181-973CBC78F1C7}" type="slidenum">
              <a:rPr lang="it-IT" altLang="it-IT"/>
              <a:pPr>
                <a:defRPr/>
              </a:pPr>
              <a:t>‹N›</a:t>
            </a:fld>
            <a:endParaRPr lang="it-IT" altLang="it-IT"/>
          </a:p>
        </p:txBody>
      </p:sp>
    </p:spTree>
    <p:extLst>
      <p:ext uri="{BB962C8B-B14F-4D97-AF65-F5344CB8AC3E}">
        <p14:creationId xmlns:p14="http://schemas.microsoft.com/office/powerpoint/2010/main" val="389425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84CCB58A-AA1D-462C-AAEE-D61DF5E2232F}" type="slidenum">
              <a:rPr lang="it-IT" altLang="it-IT"/>
              <a:pPr>
                <a:defRPr/>
              </a:pPr>
              <a:t>‹N›</a:t>
            </a:fld>
            <a:endParaRPr lang="it-IT" altLang="it-IT"/>
          </a:p>
        </p:txBody>
      </p:sp>
    </p:spTree>
    <p:extLst>
      <p:ext uri="{BB962C8B-B14F-4D97-AF65-F5344CB8AC3E}">
        <p14:creationId xmlns:p14="http://schemas.microsoft.com/office/powerpoint/2010/main" val="261739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ltLang="it-IT"/>
          </a:p>
        </p:txBody>
      </p:sp>
      <p:sp>
        <p:nvSpPr>
          <p:cNvPr id="3" name="Footer Placeholder 2"/>
          <p:cNvSpPr>
            <a:spLocks noGrp="1"/>
          </p:cNvSpPr>
          <p:nvPr>
            <p:ph type="ftr" sz="quarter" idx="11"/>
          </p:nvPr>
        </p:nvSpPr>
        <p:spPr/>
        <p:txBody>
          <a:bodyPr/>
          <a:lstStyle>
            <a:lvl1pPr>
              <a:defRPr/>
            </a:lvl1pPr>
          </a:lstStyle>
          <a:p>
            <a:pPr>
              <a:defRPr/>
            </a:pPr>
            <a:endParaRPr lang="it-IT" altLang="it-IT"/>
          </a:p>
        </p:txBody>
      </p:sp>
      <p:sp>
        <p:nvSpPr>
          <p:cNvPr id="4" name="Slide Number Placeholder 3"/>
          <p:cNvSpPr>
            <a:spLocks noGrp="1"/>
          </p:cNvSpPr>
          <p:nvPr>
            <p:ph type="sldNum" sz="quarter" idx="12"/>
          </p:nvPr>
        </p:nvSpPr>
        <p:spPr/>
        <p:txBody>
          <a:bodyPr/>
          <a:lstStyle>
            <a:lvl1pPr>
              <a:defRPr/>
            </a:lvl1pPr>
          </a:lstStyle>
          <a:p>
            <a:pPr>
              <a:defRPr/>
            </a:pPr>
            <a:fld id="{42D8C5A9-1FB6-4079-9F48-2B1F0329D276}" type="slidenum">
              <a:rPr lang="it-IT" altLang="it-IT"/>
              <a:pPr>
                <a:defRPr/>
              </a:pPr>
              <a:t>‹N›</a:t>
            </a:fld>
            <a:endParaRPr lang="it-IT" altLang="it-IT"/>
          </a:p>
        </p:txBody>
      </p:sp>
    </p:spTree>
    <p:extLst>
      <p:ext uri="{BB962C8B-B14F-4D97-AF65-F5344CB8AC3E}">
        <p14:creationId xmlns:p14="http://schemas.microsoft.com/office/powerpoint/2010/main" val="407209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AFA3F86A-4AEA-4612-8111-8CD9246F5EC0}" type="slidenum">
              <a:rPr lang="it-IT" altLang="it-IT"/>
              <a:pPr>
                <a:defRPr/>
              </a:pPr>
              <a:t>‹N›</a:t>
            </a:fld>
            <a:endParaRPr lang="it-IT" altLang="it-IT"/>
          </a:p>
        </p:txBody>
      </p:sp>
    </p:spTree>
    <p:extLst>
      <p:ext uri="{BB962C8B-B14F-4D97-AF65-F5344CB8AC3E}">
        <p14:creationId xmlns:p14="http://schemas.microsoft.com/office/powerpoint/2010/main" val="309451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cxnSp>
        <p:nvCxnSpPr>
          <p:cNvPr id="5" name="Straight Connector 7"/>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endParaRPr lang="it-IT" altLang="it-IT"/>
          </a:p>
        </p:txBody>
      </p:sp>
      <p:sp>
        <p:nvSpPr>
          <p:cNvPr id="7" name="Footer Placeholder 5"/>
          <p:cNvSpPr>
            <a:spLocks noGrp="1"/>
          </p:cNvSpPr>
          <p:nvPr>
            <p:ph type="ftr" sz="quarter" idx="11"/>
          </p:nvPr>
        </p:nvSpPr>
        <p:spPr/>
        <p:txBody>
          <a:bodyPr/>
          <a:lstStyle>
            <a:lvl1pPr>
              <a:defRPr/>
            </a:lvl1pPr>
          </a:lstStyle>
          <a:p>
            <a:pPr>
              <a:defRPr/>
            </a:pPr>
            <a:endParaRPr lang="it-IT" altLang="it-IT"/>
          </a:p>
        </p:txBody>
      </p:sp>
      <p:sp>
        <p:nvSpPr>
          <p:cNvPr id="8" name="Slide Number Placeholder 6"/>
          <p:cNvSpPr>
            <a:spLocks noGrp="1"/>
          </p:cNvSpPr>
          <p:nvPr>
            <p:ph type="sldNum" sz="quarter" idx="12"/>
          </p:nvPr>
        </p:nvSpPr>
        <p:spPr/>
        <p:txBody>
          <a:bodyPr/>
          <a:lstStyle>
            <a:lvl1pPr>
              <a:defRPr/>
            </a:lvl1pPr>
          </a:lstStyle>
          <a:p>
            <a:pPr>
              <a:defRPr/>
            </a:pPr>
            <a:fld id="{2A77D09B-21C4-4E9B-9392-BB2AE3528A39}" type="slidenum">
              <a:rPr lang="it-IT" altLang="it-IT"/>
              <a:pPr>
                <a:defRPr/>
              </a:pPr>
              <a:t>‹N›</a:t>
            </a:fld>
            <a:endParaRPr lang="it-IT" altLang="it-IT"/>
          </a:p>
        </p:txBody>
      </p:sp>
    </p:spTree>
    <p:extLst>
      <p:ext uri="{BB962C8B-B14F-4D97-AF65-F5344CB8AC3E}">
        <p14:creationId xmlns:p14="http://schemas.microsoft.com/office/powerpoint/2010/main" val="194729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a:solidFill>
                  <a:schemeClr val="tx1">
                    <a:lumMod val="95000"/>
                    <a:lumOff val="5000"/>
                  </a:schemeClr>
                </a:solidFill>
                <a:latin typeface="+mj-lt"/>
              </a:defRPr>
            </a:lvl1pPr>
          </a:lstStyle>
          <a:p>
            <a:pPr>
              <a:defRPr/>
            </a:pPr>
            <a:endParaRPr lang="it-IT" altLang="it-IT"/>
          </a:p>
        </p:txBody>
      </p:sp>
      <p:sp>
        <p:nvSpPr>
          <p:cNvPr id="5" name="Footer Placeholder 4"/>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eaLnBrk="1" hangingPunct="1">
              <a:buClr>
                <a:srgbClr val="000000"/>
              </a:buClr>
              <a:buSzPct val="100000"/>
              <a:buFont typeface="Times New Roman" panose="02020603050405020304" pitchFamily="18" charset="0"/>
              <a:buNone/>
              <a:defRPr sz="1000" cap="all" baseline="0">
                <a:solidFill>
                  <a:schemeClr val="tx1">
                    <a:lumMod val="95000"/>
                    <a:lumOff val="5000"/>
                  </a:schemeClr>
                </a:solidFill>
                <a:latin typeface="+mj-lt"/>
              </a:defRPr>
            </a:lvl1pPr>
          </a:lstStyle>
          <a:p>
            <a:pPr>
              <a:defRPr/>
            </a:pPr>
            <a:endParaRPr lang="it-IT" altLang="it-IT"/>
          </a:p>
        </p:txBody>
      </p:sp>
      <p:sp>
        <p:nvSpPr>
          <p:cNvPr id="6" name="Slide Number Placeholder 5"/>
          <p:cNvSpPr>
            <a:spLocks noGrp="1"/>
          </p:cNvSpPr>
          <p:nvPr>
            <p:ph type="sldNum" sz="quarter" idx="4"/>
          </p:nvPr>
        </p:nvSpPr>
        <p:spPr>
          <a:xfrm>
            <a:off x="8128000" y="6470650"/>
            <a:ext cx="730250"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smtClean="0">
                <a:solidFill>
                  <a:schemeClr val="tx1">
                    <a:lumMod val="95000"/>
                    <a:lumOff val="5000"/>
                  </a:schemeClr>
                </a:solidFill>
                <a:latin typeface="+mj-lt"/>
              </a:defRPr>
            </a:lvl1pPr>
          </a:lstStyle>
          <a:p>
            <a:pPr>
              <a:defRPr/>
            </a:pPr>
            <a:fld id="{F51B347B-A056-477F-A4B9-8AA22A3B5243}" type="slidenum">
              <a:rPr lang="it-IT" altLang="it-IT"/>
              <a:pPr>
                <a:defRPr/>
              </a:pPr>
              <a:t>‹N›</a:t>
            </a:fld>
            <a:endParaRPr lang="it-IT" altLang="it-IT"/>
          </a:p>
        </p:txBody>
      </p:sp>
      <p:cxnSp>
        <p:nvCxnSpPr>
          <p:cNvPr id="7" name="Straight Connector 6"/>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6" r:id="rId1"/>
    <p:sldLayoutId id="2147483680" r:id="rId2"/>
    <p:sldLayoutId id="2147483687" r:id="rId3"/>
    <p:sldLayoutId id="2147483681" r:id="rId4"/>
    <p:sldLayoutId id="2147483682" r:id="rId5"/>
    <p:sldLayoutId id="2147483683" r:id="rId6"/>
    <p:sldLayoutId id="2147483688" r:id="rId7"/>
    <p:sldLayoutId id="2147483684" r:id="rId8"/>
    <p:sldLayoutId id="2147483689" r:id="rId9"/>
    <p:sldLayoutId id="2147483685" r:id="rId10"/>
    <p:sldLayoutId id="2147483690" r:id="rId11"/>
    <p:sldLayoutId id="2147483691" r:id="rId12"/>
  </p:sldLayoutIdLst>
  <p:txStyles>
    <p:titleStyle>
      <a:lvl1pPr algn="l" rtl="0" fontAlgn="base">
        <a:lnSpc>
          <a:spcPct val="80000"/>
        </a:lnSpc>
        <a:spcBef>
          <a:spcPct val="0"/>
        </a:spcBef>
        <a:spcAft>
          <a:spcPct val="0"/>
        </a:spcAft>
        <a:defRPr sz="4400" kern="1200" cap="all" spc="100">
          <a:solidFill>
            <a:srgbClr val="0D0D0D"/>
          </a:solidFill>
          <a:latin typeface="+mj-lt"/>
          <a:ea typeface="+mj-ea"/>
          <a:cs typeface="+mj-cs"/>
        </a:defRPr>
      </a:lvl1pPr>
      <a:lvl2pPr algn="l" rtl="0" fontAlgn="base">
        <a:lnSpc>
          <a:spcPct val="80000"/>
        </a:lnSpc>
        <a:spcBef>
          <a:spcPct val="0"/>
        </a:spcBef>
        <a:spcAft>
          <a:spcPct val="0"/>
        </a:spcAft>
        <a:defRPr sz="4400">
          <a:solidFill>
            <a:srgbClr val="0D0D0D"/>
          </a:solidFill>
          <a:latin typeface="Tw Cen MT Condensed" panose="020B0606020104020203" pitchFamily="34" charset="0"/>
        </a:defRPr>
      </a:lvl2pPr>
      <a:lvl3pPr algn="l" rtl="0" fontAlgn="base">
        <a:lnSpc>
          <a:spcPct val="80000"/>
        </a:lnSpc>
        <a:spcBef>
          <a:spcPct val="0"/>
        </a:spcBef>
        <a:spcAft>
          <a:spcPct val="0"/>
        </a:spcAft>
        <a:defRPr sz="4400">
          <a:solidFill>
            <a:srgbClr val="0D0D0D"/>
          </a:solidFill>
          <a:latin typeface="Tw Cen MT Condensed" panose="020B0606020104020203" pitchFamily="34" charset="0"/>
        </a:defRPr>
      </a:lvl3pPr>
      <a:lvl4pPr algn="l" rtl="0" fontAlgn="base">
        <a:lnSpc>
          <a:spcPct val="80000"/>
        </a:lnSpc>
        <a:spcBef>
          <a:spcPct val="0"/>
        </a:spcBef>
        <a:spcAft>
          <a:spcPct val="0"/>
        </a:spcAft>
        <a:defRPr sz="4400">
          <a:solidFill>
            <a:srgbClr val="0D0D0D"/>
          </a:solidFill>
          <a:latin typeface="Tw Cen MT Condensed" panose="020B0606020104020203" pitchFamily="34" charset="0"/>
        </a:defRPr>
      </a:lvl4pPr>
      <a:lvl5pPr algn="l" rtl="0" fontAlgn="base">
        <a:lnSpc>
          <a:spcPct val="80000"/>
        </a:lnSpc>
        <a:spcBef>
          <a:spcPct val="0"/>
        </a:spcBef>
        <a:spcAft>
          <a:spcPct val="0"/>
        </a:spcAft>
        <a:defRPr sz="44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fontAlgn="base">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FEC5D-370C-F141-96D1-6CA68D8D1133}"/>
              </a:ext>
            </a:extLst>
          </p:cNvPr>
          <p:cNvSpPr>
            <a:spLocks noGrp="1"/>
          </p:cNvSpPr>
          <p:nvPr>
            <p:ph type="ctrTitle"/>
          </p:nvPr>
        </p:nvSpPr>
        <p:spPr>
          <a:xfrm>
            <a:off x="4936" y="2060848"/>
            <a:ext cx="9144000" cy="1463040"/>
          </a:xfrm>
        </p:spPr>
        <p:txBody>
          <a:bodyPr>
            <a:normAutofit/>
          </a:bodyPr>
          <a:lstStyle/>
          <a:p>
            <a:pPr algn="ctr"/>
            <a:r>
              <a:rPr lang="it-IT" sz="4000" b="1" dirty="0">
                <a:latin typeface="Gurmukhi MN" panose="02020600050405020304" pitchFamily="18" charset="0"/>
                <a:cs typeface="Gurmukhi MN" panose="02020600050405020304" pitchFamily="18" charset="0"/>
              </a:rPr>
              <a:t>SISTEMA  GENITALE </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M A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C H I L E</a:t>
            </a:r>
          </a:p>
        </p:txBody>
      </p:sp>
    </p:spTree>
    <p:extLst>
      <p:ext uri="{BB962C8B-B14F-4D97-AF65-F5344CB8AC3E}">
        <p14:creationId xmlns:p14="http://schemas.microsoft.com/office/powerpoint/2010/main" val="173909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52400" y="152400"/>
            <a:ext cx="8991600" cy="609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BORSA SCROTALE</a:t>
            </a:r>
          </a:p>
        </p:txBody>
      </p:sp>
      <p:sp>
        <p:nvSpPr>
          <p:cNvPr id="10242" name="Rectangle 2"/>
          <p:cNvSpPr>
            <a:spLocks noGrp="1" noChangeArrowheads="1"/>
          </p:cNvSpPr>
          <p:nvPr>
            <p:ph idx="1"/>
          </p:nvPr>
        </p:nvSpPr>
        <p:spPr>
          <a:xfrm>
            <a:off x="539552" y="838200"/>
            <a:ext cx="8136904" cy="6019800"/>
          </a:xfrm>
        </p:spPr>
        <p:txBody>
          <a:bodyPr rtlCol="0">
            <a:normAutofit/>
          </a:bodyPr>
          <a:lstStyle/>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È una Sacca MUSCOLO-FIBRO-CUTANEA posizionata tra la RADICE delle COSCE ed il PENE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La sua forma e le sue dimensioni variano secondo diversi fattori, tra i quali la temperatura dell’ambiente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Sulla linea mediana presenta l’ Ispessimento del RAFE SCROTALE, che corrisponde al SETTO SCROTALE, che separa, nella profondità, le 2 LOGGE TESTICOLARI</a:t>
            </a:r>
          </a:p>
          <a:p>
            <a:pPr marL="338138"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a:t>
            </a:r>
            <a:r>
              <a:rPr lang="it-IT" altLang="it-IT" sz="3200" b="1" dirty="0" err="1">
                <a:solidFill>
                  <a:schemeClr val="tx1">
                    <a:lumMod val="95000"/>
                    <a:lumOff val="5000"/>
                  </a:schemeClr>
                </a:solidFill>
                <a:latin typeface="Gurmukhi MN" panose="02020600050405020304" pitchFamily="18" charset="0"/>
                <a:cs typeface="Gurmukhi MN" panose="02020600050405020304" pitchFamily="18" charset="0"/>
              </a:rPr>
              <a:t>dellA</a:t>
            </a: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 BORSA SCROTALE</a:t>
            </a:r>
          </a:p>
        </p:txBody>
      </p:sp>
      <p:sp>
        <p:nvSpPr>
          <p:cNvPr id="11266" name="Rectangle 2"/>
          <p:cNvSpPr>
            <a:spLocks noGrp="1" noChangeArrowheads="1"/>
          </p:cNvSpPr>
          <p:nvPr>
            <p:ph idx="1"/>
          </p:nvPr>
        </p:nvSpPr>
        <p:spPr>
          <a:xfrm>
            <a:off x="899592" y="762000"/>
            <a:ext cx="7416824" cy="5867400"/>
          </a:xfrm>
        </p:spPr>
        <p:txBody>
          <a:bodyPr rtlCol="0">
            <a:normAutofit fontScale="70000" lnSpcReduction="2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Nella struttura della Borsa Scrotale si ritrovano le medesime strutture che costituiscono la Parete Addominale ANTERO-LATERALE.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Dalla Superficie verso la Profondità si descrivono: </a:t>
            </a:r>
          </a:p>
          <a:p>
            <a:pPr marL="0" indent="0" fontAlgn="auto">
              <a:spcBef>
                <a:spcPts val="700"/>
              </a:spcBef>
              <a:buClr>
                <a:schemeClr val="tx1"/>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CUTE: Epidermide con Follicoli Piliferi e Derma</a:t>
            </a:r>
          </a:p>
          <a:p>
            <a:pPr fontAlgn="auto">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SOTTOCUTANEO con il cosiddetto DARTHOS di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MUSCOLATURA LISCIA</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FASCIA SPERMATICA ESTERNA (deriva dalla Fascia del Muscolo OBLIQUO ESTERNO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MUSCOLO CREMASTERE e sua FASCIA CREMASTERICA: muscolo striato scheletrico derivante dal Muscolo OBLIQUO INTERNO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TONACA VAGINALE COMUNE: dalla FASCIA TRASVERSALE (</a:t>
            </a:r>
            <a:r>
              <a:rPr lang="it-IT" altLang="it-IT" sz="2800" b="1" dirty="0" err="1">
                <a:latin typeface="Chalkboard" panose="03050602040202020205" pitchFamily="66" charset="77"/>
              </a:rPr>
              <a:t>Transversalis</a:t>
            </a:r>
            <a:r>
              <a:rPr lang="it-IT" altLang="it-IT" sz="2800" b="1" dirty="0">
                <a:latin typeface="Chalkboard" panose="03050602040202020205" pitchFamily="66" charset="77"/>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359532" y="1198013"/>
            <a:ext cx="8424936" cy="5301208"/>
          </a:xfrm>
        </p:spPr>
        <p:txBody>
          <a:bodyPr/>
          <a:lstStyle/>
          <a:p>
            <a:r>
              <a:rPr lang="it-IT" sz="2800" b="1" dirty="0">
                <a:latin typeface="Comic Sans MS" panose="030F0902030302020204" pitchFamily="66" charset="0"/>
              </a:rPr>
              <a:t>Profondamente alla Tonaca Vaginale Comune, si localizza la TONACA VAGINALE PROPRIA.</a:t>
            </a:r>
          </a:p>
          <a:p>
            <a:r>
              <a:rPr lang="it-IT" sz="2800" b="1" dirty="0">
                <a:latin typeface="Comic Sans MS" panose="030F0902030302020204" pitchFamily="66" charset="0"/>
              </a:rPr>
              <a:t>Essa è costituita da un’ Espansione del PERITONEO che si trova nella Cavità </a:t>
            </a:r>
            <a:r>
              <a:rPr lang="it-IT" sz="2800" b="1" dirty="0" err="1">
                <a:latin typeface="Comic Sans MS" panose="030F0902030302020204" pitchFamily="66" charset="0"/>
              </a:rPr>
              <a:t>Addomino</a:t>
            </a:r>
            <a:r>
              <a:rPr lang="it-IT" sz="2800" b="1" dirty="0">
                <a:latin typeface="Comic Sans MS" panose="030F0902030302020204" pitchFamily="66" charset="0"/>
              </a:rPr>
              <a:t>-Pelvica e che permane collegato, fino al 2° anno di vita post-natale, con il cosiddetto DOTTO PERITONEO-VAGINALE.</a:t>
            </a:r>
          </a:p>
          <a:p>
            <a:r>
              <a:rPr lang="it-IT" sz="2800" b="1" dirty="0">
                <a:latin typeface="Comic Sans MS" panose="030F0902030302020204" pitchFamily="66" charset="0"/>
              </a:rPr>
              <a:t>Tale Dotto viene poi ad obliterarsi. Qualora ciò non succedesse, anse intestinali possono «scivolare» nella Borsa Scrotale, causando le Ernie Scrotali, tipiche dell’ età infantile.</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43843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539552" y="1124744"/>
            <a:ext cx="8208912" cy="5301208"/>
          </a:xfrm>
        </p:spPr>
        <p:txBody>
          <a:bodyPr/>
          <a:lstStyle/>
          <a:p>
            <a:r>
              <a:rPr lang="it-IT" sz="2600" b="1" dirty="0">
                <a:latin typeface="Comic Sans MS" panose="030F0902030302020204" pitchFamily="66" charset="0"/>
              </a:rPr>
              <a:t>La TONACA VAGINALE PROPRIA aderisce intimamente sia al Testicolo, sia all’ Epididimo (posto postero-superiormente al Testicolo). In particolare essa si suddivide in:</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Parietale o PERIORCHIO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Viscerale o EPIORCHIO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Tra </a:t>
            </a:r>
            <a:r>
              <a:rPr lang="it-IT" altLang="it-IT" sz="2600" b="1" dirty="0" err="1">
                <a:latin typeface="Comic Sans MS" panose="030F0902030302020204" pitchFamily="66" charset="0"/>
              </a:rPr>
              <a:t>Periorchio</a:t>
            </a:r>
            <a:r>
              <a:rPr lang="it-IT" altLang="it-IT" sz="2600" b="1" dirty="0">
                <a:latin typeface="Comic Sans MS" panose="030F0902030302020204" pitchFamily="66" charset="0"/>
              </a:rPr>
              <a:t> ed </a:t>
            </a:r>
            <a:r>
              <a:rPr lang="it-IT" altLang="it-IT" sz="2600" b="1" dirty="0" err="1">
                <a:latin typeface="Comic Sans MS" panose="030F0902030302020204" pitchFamily="66" charset="0"/>
              </a:rPr>
              <a:t>Epiorchio</a:t>
            </a:r>
            <a:r>
              <a:rPr lang="it-IT" altLang="it-IT" sz="2600" b="1" dirty="0">
                <a:latin typeface="Comic Sans MS" panose="030F0902030302020204" pitchFamily="66" charset="0"/>
              </a:rPr>
              <a:t> si delimita uno spazio con una minima quantità di liquido, che </a:t>
            </a:r>
            <a:r>
              <a:rPr lang="it-IT" altLang="it-IT" sz="2600" b="1" dirty="0" err="1">
                <a:latin typeface="Comic Sans MS" panose="030F0902030302020204" pitchFamily="66" charset="0"/>
              </a:rPr>
              <a:t>puo’</a:t>
            </a:r>
            <a:r>
              <a:rPr lang="it-IT" altLang="it-IT" sz="2600" b="1" dirty="0">
                <a:latin typeface="Comic Sans MS" panose="030F0902030302020204" pitchFamily="66" charset="0"/>
              </a:rPr>
              <a:t> abnormemente aumentare nella situazione patologica di IDROCELE.</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Il </a:t>
            </a:r>
            <a:r>
              <a:rPr lang="it-IT" altLang="it-IT" sz="2600" b="1" dirty="0" err="1">
                <a:latin typeface="Comic Sans MS" panose="030F0902030302020204" pitchFamily="66" charset="0"/>
              </a:rPr>
              <a:t>Periorchio</a:t>
            </a:r>
            <a:r>
              <a:rPr lang="it-IT" altLang="it-IT" sz="2600" b="1" dirty="0">
                <a:latin typeface="Comic Sans MS" panose="030F0902030302020204" pitchFamily="66" charset="0"/>
              </a:rPr>
              <a:t> trapassa («si riflette») sull’ </a:t>
            </a:r>
            <a:r>
              <a:rPr lang="it-IT" altLang="it-IT" sz="2600" b="1" dirty="0" err="1">
                <a:latin typeface="Comic Sans MS" panose="030F0902030302020204" pitchFamily="66" charset="0"/>
              </a:rPr>
              <a:t>Epiorchio</a:t>
            </a:r>
            <a:r>
              <a:rPr lang="it-IT" altLang="it-IT" sz="2600" b="1" dirty="0">
                <a:latin typeface="Comic Sans MS" panose="030F0902030302020204" pitchFamily="66" charset="0"/>
              </a:rPr>
              <a:t> nella zona detta MESORCHIO, che si localizza a livello del margine POSTERIORE del Testicolo. </a:t>
            </a:r>
          </a:p>
          <a:p>
            <a:endParaRPr lang="it-IT" sz="2800" b="1" dirty="0">
              <a:latin typeface="Comic Sans MS" panose="030F0902030302020204" pitchFamily="66" charset="0"/>
            </a:endParaRPr>
          </a:p>
          <a:p>
            <a:r>
              <a:rPr lang="it-IT" sz="2800" b="1" dirty="0">
                <a:latin typeface="Comic Sans MS" panose="030F0902030302020204" pitchFamily="66" charset="0"/>
              </a:rPr>
              <a:t>.</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11063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0647C9-6289-2D4E-9686-85E3620FD5CC}"/>
              </a:ext>
            </a:extLst>
          </p:cNvPr>
          <p:cNvPicPr>
            <a:picLocks noChangeAspect="1"/>
          </p:cNvPicPr>
          <p:nvPr/>
        </p:nvPicPr>
        <p:blipFill>
          <a:blip r:embed="rId2"/>
          <a:stretch>
            <a:fillRect/>
          </a:stretch>
        </p:blipFill>
        <p:spPr>
          <a:xfrm>
            <a:off x="3815482" y="0"/>
            <a:ext cx="5328518" cy="6858000"/>
          </a:xfrm>
          <a:prstGeom prst="rect">
            <a:avLst/>
          </a:prstGeom>
        </p:spPr>
      </p:pic>
      <p:sp>
        <p:nvSpPr>
          <p:cNvPr id="3" name="CasellaDiTesto 2">
            <a:extLst>
              <a:ext uri="{FF2B5EF4-FFF2-40B4-BE49-F238E27FC236}">
                <a16:creationId xmlns:a16="http://schemas.microsoft.com/office/drawing/2014/main" id="{95BF6BC6-012D-4148-B8BD-C20534FADC03}"/>
              </a:ext>
            </a:extLst>
          </p:cNvPr>
          <p:cNvSpPr txBox="1"/>
          <p:nvPr/>
        </p:nvSpPr>
        <p:spPr>
          <a:xfrm>
            <a:off x="539552" y="2492896"/>
            <a:ext cx="2629246" cy="646331"/>
          </a:xfrm>
          <a:prstGeom prst="rect">
            <a:avLst/>
          </a:prstGeom>
          <a:noFill/>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IDROCELE</a:t>
            </a:r>
          </a:p>
        </p:txBody>
      </p:sp>
    </p:spTree>
    <p:extLst>
      <p:ext uri="{BB962C8B-B14F-4D97-AF65-F5344CB8AC3E}">
        <p14:creationId xmlns:p14="http://schemas.microsoft.com/office/powerpoint/2010/main" val="342522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381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83568" y="-7521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(DIDIMO)</a:t>
            </a:r>
          </a:p>
        </p:txBody>
      </p:sp>
      <p:sp>
        <p:nvSpPr>
          <p:cNvPr id="15362" name="Rectangle 2"/>
          <p:cNvSpPr>
            <a:spLocks noGrp="1" noChangeArrowheads="1"/>
          </p:cNvSpPr>
          <p:nvPr>
            <p:ph idx="1"/>
          </p:nvPr>
        </p:nvSpPr>
        <p:spPr>
          <a:xfrm>
            <a:off x="1043608" y="980728"/>
            <a:ext cx="7560840" cy="54864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un ORGANO PIENO, PARI.</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la GONADE MASCHILE deputata a produrre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i GAMETI MASCHILI (SPERMATOZOI)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Nel Testicolo, pertanto, vi si svolgono i processi biologici di: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SPERMATOGENESI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SPERMIOISTOGENESI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Che possono far definire il Testicolo come Ghiandola Esocrina. Tuttavia esso funge anche da Ghiandola Endocrina, provvedendo alla</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SECREZIONE di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152400"/>
            <a:ext cx="89916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
        <p:nvSpPr>
          <p:cNvPr id="35843" name="Rectangle 2"/>
          <p:cNvSpPr>
            <a:spLocks noGrp="1" noChangeArrowheads="1"/>
          </p:cNvSpPr>
          <p:nvPr>
            <p:ph idx="1"/>
          </p:nvPr>
        </p:nvSpPr>
        <p:spPr>
          <a:xfrm>
            <a:off x="539552" y="1524000"/>
            <a:ext cx="8136904" cy="5334000"/>
          </a:xfrm>
        </p:spPr>
        <p:txBody>
          <a:bodyPr/>
          <a:lstStyle/>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È contenuto nella BORSA SCROTALE ed è tenuto »sospeso» alla Parete Posteriore della Cavità </a:t>
            </a:r>
            <a:r>
              <a:rPr lang="it-IT" altLang="it-IT" sz="2800" b="1" dirty="0" err="1">
                <a:latin typeface="Chalkboard SE" panose="03050602040202020205" pitchFamily="66" charset="77"/>
              </a:rPr>
              <a:t>Addomino</a:t>
            </a:r>
            <a:r>
              <a:rPr lang="it-IT" altLang="it-IT" sz="2800" b="1" dirty="0">
                <a:latin typeface="Chalkboard SE" panose="03050602040202020205" pitchFamily="66" charset="77"/>
              </a:rPr>
              <a:t>-Pelvica tramite il FUNICOLO SPERMATICO</a:t>
            </a: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latin typeface="Chalkboard SE" panose="03050602040202020205" pitchFamily="66" charset="77"/>
            </a:endParaRP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I due Testicoli sono localizzati nelle rispettive LOGGE TESTICOLARI, separate dal SETTO SCROTALE: di essi, il Testicolo SINISTRO si situa leggermente più basso rispetto al controlaterale.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688"/>
            <a:ext cx="8991600" cy="559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467544" y="1052736"/>
            <a:ext cx="8424936" cy="5980113"/>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Nel Testicolo si possono descrivere: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MEDIALE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LATERALE con SENO dell’ EPIDIDIMO (punto di RIFLESSIONE della Tonaca Vaginale Propria dall’ Epididimo al Testicolo)</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POSTERIORE con ILO (Vasi, Nervi, Rete </a:t>
            </a:r>
            <a:r>
              <a:rPr lang="it-IT" altLang="it-IT" sz="2600" b="1" dirty="0" err="1">
                <a:latin typeface="Comic Sans MS" panose="030F0902030302020204" pitchFamily="66" charset="0"/>
              </a:rPr>
              <a:t>Testis</a:t>
            </a:r>
            <a:r>
              <a:rPr lang="it-IT" altLang="it-IT" sz="2600" b="1" dirty="0">
                <a:latin typeface="Comic Sans MS" panose="030F0902030302020204" pitchFamily="66" charset="0"/>
              </a:rPr>
              <a:t> e </a:t>
            </a:r>
            <a:r>
              <a:rPr lang="it-IT" altLang="it-IT" sz="2600" b="1" dirty="0" err="1">
                <a:latin typeface="Comic Sans MS" panose="030F0902030302020204" pitchFamily="66" charset="0"/>
              </a:rPr>
              <a:t>Duttuli</a:t>
            </a:r>
            <a:r>
              <a:rPr lang="it-IT" altLang="it-IT" sz="2600" b="1" dirty="0">
                <a:latin typeface="Comic Sans MS" panose="030F0902030302020204" pitchFamily="66" charset="0"/>
              </a:rPr>
              <a:t> Efferenti delle Vie Spermatiche)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ANTERIORE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SUPERIORE, ricoperto dalla TESTA dell’ EPIDIDIMO</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INFERIORE, dove si trova LEGAMENTO SCROTALE (che lo fissa allo Scroto), residuo del GUBERNACULUM TESTIS </a:t>
            </a:r>
            <a:r>
              <a:rPr lang="it-IT" altLang="it-IT" sz="2600" b="1" dirty="0" err="1">
                <a:latin typeface="Comic Sans MS" panose="030F0902030302020204" pitchFamily="66" charset="0"/>
              </a:rPr>
              <a:t>embrio</a:t>
            </a:r>
            <a:r>
              <a:rPr lang="it-IT" altLang="it-IT" sz="2600" b="1" dirty="0">
                <a:latin typeface="Comic Sans MS" panose="030F0902030302020204" pitchFamily="66" charset="0"/>
              </a:rPr>
              <a:t>-fetale.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
        <p:nvSpPr>
          <p:cNvPr id="6" name="Rectangle 1">
            <a:extLst>
              <a:ext uri="{FF2B5EF4-FFF2-40B4-BE49-F238E27FC236}">
                <a16:creationId xmlns:a16="http://schemas.microsoft.com/office/drawing/2014/main" id="{CD70A654-3C8F-FE43-911A-67CA0A6EF5D4}"/>
              </a:ext>
            </a:extLst>
          </p:cNvPr>
          <p:cNvSpPr>
            <a:spLocks noGrp="1" noChangeArrowheads="1"/>
          </p:cNvSpPr>
          <p:nvPr>
            <p:ph type="title"/>
          </p:nvPr>
        </p:nvSpPr>
        <p:spPr>
          <a:xfrm>
            <a:off x="0" y="165100"/>
            <a:ext cx="9144000" cy="88763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18864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SISTEMA GENITALE MASCHILE</a:t>
            </a:r>
          </a:p>
        </p:txBody>
      </p:sp>
      <p:sp>
        <p:nvSpPr>
          <p:cNvPr id="3074" name="Rectangle 2"/>
          <p:cNvSpPr>
            <a:spLocks noGrp="1" noChangeArrowheads="1"/>
          </p:cNvSpPr>
          <p:nvPr>
            <p:ph idx="1"/>
          </p:nvPr>
        </p:nvSpPr>
        <p:spPr>
          <a:xfrm>
            <a:off x="503548" y="1097360"/>
            <a:ext cx="8136904" cy="576064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3200" b="1" dirty="0">
                <a:latin typeface="Comic Sans MS" panose="030F0902030302020204" pitchFamily="66" charset="0"/>
              </a:rPr>
              <a:t>È un insieme di Organi deputati alla Produzione dei Gameti Maschili (SPERMATOZOI), ossia le GONADI MASCHILI e di Organi Cavi (VIE SPERMATICHE) deputate a veicolare gli Spermatozoi, contenuti nel LIQUIDO SEMINALE (alla cui produzione contribuiscono le GHIANDOLE ANNESSE alle Vie Spermatiche).</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60325"/>
            <a:ext cx="9144000" cy="947738"/>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21506" name="Rectangle 2"/>
          <p:cNvSpPr>
            <a:spLocks noGrp="1" noChangeArrowheads="1"/>
          </p:cNvSpPr>
          <p:nvPr>
            <p:ph idx="1"/>
          </p:nvPr>
        </p:nvSpPr>
        <p:spPr>
          <a:xfrm>
            <a:off x="1259632" y="1008063"/>
            <a:ext cx="7272808" cy="59436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L’ apporto sanguifero è di competenza dell’ ARTERIA GONADICA (ramo dell’ Aorta Addominale).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VENOSO afferisce al PLESSO VENOSO PAMPINIFORME, localizzato al margine posteriore, e da esso si origina la VENA GONADICA, che affluisce alla VENA CAVA INFERIORE a destra, mentre a sinistra confluisce nella VENA RENALE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LINFATICO, seguendo il decorso dei VASI GONADICI, afferisce ai LINFONODI AORTICI.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541558" y="348855"/>
            <a:ext cx="3457858" cy="69269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del testicolo</a:t>
            </a:r>
          </a:p>
        </p:txBody>
      </p:sp>
      <p:sp>
        <p:nvSpPr>
          <p:cNvPr id="23554" name="Rectangle 2"/>
          <p:cNvSpPr>
            <a:spLocks noGrp="1" noChangeArrowheads="1"/>
          </p:cNvSpPr>
          <p:nvPr>
            <p:ph type="body" sz="half" idx="1"/>
          </p:nvPr>
        </p:nvSpPr>
        <p:spPr>
          <a:xfrm>
            <a:off x="395536" y="620688"/>
            <a:ext cx="4169272" cy="5688632"/>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si origina dalla TONACA ALBUGINEA che è una resistente tonaca FIBROSA costituente la Capsula dell’organo. Da essa si dipartono i SETTI TESTICOLARI, che si riuniscono posteriormente a formare il CORPO di HIGHMORO o MEDIASTINO (ILO del TESTICOLO con RETE TESTIS)</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suddivide il PARENCHIMA in circa 300</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LOBULI (o LOGGE) TESTICOLARI di forma piramidale, nell’ ambito delle quali sono contenuti i TUBULI SEMINIFERI</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08" y="2195513"/>
            <a:ext cx="4457694" cy="378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52400" y="228600"/>
            <a:ext cx="8763000" cy="609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PARENCHIMA</a:t>
            </a:r>
          </a:p>
        </p:txBody>
      </p:sp>
      <p:sp>
        <p:nvSpPr>
          <p:cNvPr id="24578" name="Rectangle 2"/>
          <p:cNvSpPr>
            <a:spLocks noGrp="1" noChangeArrowheads="1"/>
          </p:cNvSpPr>
          <p:nvPr>
            <p:ph idx="1"/>
          </p:nvPr>
        </p:nvSpPr>
        <p:spPr>
          <a:xfrm>
            <a:off x="899592" y="1066800"/>
            <a:ext cx="7704856" cy="5791200"/>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duster" panose="03050602040202020205" pitchFamily="66" charset="77"/>
              </a:rPr>
              <a:t>Ogni LOBULO TESTICOLARE contiene TUBULI CONTORTI SEMINIFERI (lunghi da 30 a 70 cm), che, tramite i molto brevi TUBULI RETTI,  si aprono nella RETE TESTIS, situata nel già citato Corpo di HIGMORO del Margine Posteriore.</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duster"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duster" panose="03050602040202020205" pitchFamily="66" charset="77"/>
              </a:rPr>
              <a:t>I TUBULI SEMINIFERI hanno un decorso contorto e presentano anastomosi sia nell’ ambito dello stesso lobulo, sia con tubuli seminiferi di lobuli contigui.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89154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sp>
        <p:nvSpPr>
          <p:cNvPr id="25602" name="Rectangle 2"/>
          <p:cNvSpPr>
            <a:spLocks noGrp="1" noChangeArrowheads="1"/>
          </p:cNvSpPr>
          <p:nvPr>
            <p:ph idx="1"/>
          </p:nvPr>
        </p:nvSpPr>
        <p:spPr>
          <a:xfrm>
            <a:off x="827584" y="990600"/>
            <a:ext cx="7272808" cy="5562600"/>
          </a:xfrm>
        </p:spPr>
        <p:txBody>
          <a:bodyPr rtlCol="0">
            <a:normAutofit/>
          </a:bodyPr>
          <a:lstStyle/>
          <a:p>
            <a:pPr marL="0" indent="0" fontAlgn="auto">
              <a:spcBef>
                <a:spcPts val="6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Presentano l’ EPITELIO GERMINATIVO che è costituito da:</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DELLA LINEA GERMINALE </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MASCHILE</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di SOSTEGNO di SERTOLI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Nel tessuto connettivo tra i tubuli: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INTERSTIZIALI di LEYDIG per la secrezione del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28600" y="-38100"/>
            <a:ext cx="8763000" cy="106838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SPERMATOGENESI  SPERMIOISTOGENESI</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990600"/>
            <a:ext cx="5678487"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228600" y="136525"/>
            <a:ext cx="8686800" cy="94773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CELLULE DEI TUBULI SEMINIFERI RAPPRESENTAZIONE  SCHEMATICA</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219200"/>
            <a:ext cx="53721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152400"/>
            <a:ext cx="91440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6988"/>
            <a:ext cx="853440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577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28600" y="2996952"/>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V I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VIE  SPERMATICHE</a:t>
            </a:r>
          </a:p>
        </p:txBody>
      </p:sp>
      <p:sp>
        <p:nvSpPr>
          <p:cNvPr id="31746" name="Rectangle 2"/>
          <p:cNvSpPr>
            <a:spLocks noGrp="1" noChangeArrowheads="1"/>
          </p:cNvSpPr>
          <p:nvPr>
            <p:ph idx="1"/>
          </p:nvPr>
        </p:nvSpPr>
        <p:spPr>
          <a:xfrm>
            <a:off x="152400" y="762000"/>
            <a:ext cx="8991600" cy="6096000"/>
          </a:xfrm>
        </p:spPr>
        <p:txBody>
          <a:bodyPr rtlCol="0">
            <a:normAutofit lnSpcReduction="10000"/>
          </a:bodyPr>
          <a:lstStyle/>
          <a:p>
            <a:pPr marL="341313" indent="-339725" fontAlgn="auto">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400" b="1" dirty="0">
                <a:latin typeface="Comic Sans MS" panose="030F0902030302020204" pitchFamily="66" charset="0"/>
              </a:rPr>
              <a:t>Sono rappresentate da:</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br>
              <a:rPr lang="it-IT" altLang="it-IT" sz="2400" b="1" dirty="0">
                <a:latin typeface="Comic Sans MS" panose="030F0902030302020204" pitchFamily="66" charset="0"/>
              </a:rPr>
            </a:br>
            <a:r>
              <a:rPr lang="it-IT" altLang="it-IT" sz="2400" b="1" dirty="0">
                <a:latin typeface="Comic Sans MS" panose="030F0902030302020204" pitchFamily="66" charset="0"/>
              </a:rPr>
              <a:t>- </a:t>
            </a:r>
            <a:r>
              <a:rPr lang="it-IT" altLang="it-IT" sz="2800" b="1" dirty="0">
                <a:latin typeface="Comic Sans MS" panose="030F0902030302020204" pitchFamily="66" charset="0"/>
              </a:rPr>
              <a:t>TUBULI RETTI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RETE TESTIS</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EPIDIDIMI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DEFERENTI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EIACULATORI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URETRA COMUNE</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598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332656"/>
            <a:ext cx="8382000" cy="838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RETE TESTIS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458200" cy="526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52400" y="228600"/>
            <a:ext cx="8991600" cy="533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e RETE TESTIS</a:t>
            </a:r>
          </a:p>
        </p:txBody>
      </p:sp>
      <p:sp>
        <p:nvSpPr>
          <p:cNvPr id="32770" name="Rectangle 2"/>
          <p:cNvSpPr>
            <a:spLocks noGrp="1" noChangeArrowheads="1"/>
          </p:cNvSpPr>
          <p:nvPr>
            <p:ph idx="1"/>
          </p:nvPr>
        </p:nvSpPr>
        <p:spPr>
          <a:xfrm>
            <a:off x="539552" y="914400"/>
            <a:ext cx="8208912" cy="5943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Sono un insieme di ORGANI CAVI contenuti nell’ ambito del Testicolo, ma del cui parenchima, a </a:t>
            </a:r>
            <a:r>
              <a:rPr lang="it-IT" altLang="it-IT" sz="2800" b="1" dirty="0" err="1">
                <a:latin typeface="Chalkboard SE" panose="03050602040202020205" pitchFamily="66" charset="77"/>
              </a:rPr>
              <a:t>rigor</a:t>
            </a:r>
            <a:r>
              <a:rPr lang="it-IT" altLang="it-IT" sz="2800" b="1" dirty="0">
                <a:latin typeface="Chalkboard SE" panose="03050602040202020205" pitchFamily="66" charset="77"/>
              </a:rPr>
              <a:t> di logica, non fanno parte.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 TUBULI RETTI si trovano all’ apice di ciascun lobulo e si anastomizzano nella RETE TESTIS</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loro lume è rivestito da EPITELIO CUBICO MONOSTRATIFICATO</a:t>
            </a: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Le strutture della RETE TESTIS non sono dotate di una vera e propria parete, ma risultano scavati nel CONNETTIVO FIBROSO del MEDIASTINO del testicolo</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sp>
        <p:nvSpPr>
          <p:cNvPr id="34818" name="Rectangle 2"/>
          <p:cNvSpPr>
            <a:spLocks noGrp="1" noChangeArrowheads="1"/>
          </p:cNvSpPr>
          <p:nvPr>
            <p:ph idx="1"/>
          </p:nvPr>
        </p:nvSpPr>
        <p:spPr>
          <a:xfrm>
            <a:off x="971600" y="877614"/>
            <a:ext cx="756084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È localizzato nella Borsa Scrotale, situato al MARGINE POSTERIORE del TESTICOLO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Può essere considerato una sorta “SERBATOIO MATURATIVO” per gli spermatozoi formatisi nei tubuli seminiferi e che da essi vi vengono trasferiti.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52400" y="15240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PORZIONI COSTITUTIVE</a:t>
            </a:r>
          </a:p>
        </p:txBody>
      </p:sp>
      <p:sp>
        <p:nvSpPr>
          <p:cNvPr id="35842" name="Rectangle 2"/>
          <p:cNvSpPr>
            <a:spLocks noGrp="1" noChangeArrowheads="1"/>
          </p:cNvSpPr>
          <p:nvPr>
            <p:ph idx="1"/>
          </p:nvPr>
        </p:nvSpPr>
        <p:spPr>
          <a:xfrm>
            <a:off x="152400" y="1295400"/>
            <a:ext cx="8839200" cy="54102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TESTA, che si localizza sul POLO SUPERIORE del TESTICOLO</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cs typeface="Gurmukhi MN" panose="02020600050405020304" pitchFamily="18"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CORPO, che si localizza al MARGINE POSTERIORE del TESTICOLO. Posteriormente ad esso, decorre il DOTTO DEFERENTE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cs typeface="Gurmukhi MN" panose="02020600050405020304" pitchFamily="18"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La CODA si pone a livello del POLO INFERIORE del TESTICOLO e prosegue con il Dotto Deferente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1D5E778-6E77-DA43-B5BB-333D67E89D7B}"/>
              </a:ext>
            </a:extLst>
          </p:cNvPr>
          <p:cNvPicPr>
            <a:picLocks noGrp="1" noChangeAspect="1"/>
          </p:cNvPicPr>
          <p:nvPr>
            <p:ph idx="1"/>
          </p:nvPr>
        </p:nvPicPr>
        <p:blipFill>
          <a:blip r:embed="rId2"/>
          <a:stretch>
            <a:fillRect/>
          </a:stretch>
        </p:blipFill>
        <p:spPr>
          <a:xfrm>
            <a:off x="1619672" y="37764"/>
            <a:ext cx="6495462" cy="6820236"/>
          </a:xfrm>
          <a:prstGeom prst="rect">
            <a:avLst/>
          </a:prstGeom>
        </p:spPr>
      </p:pic>
    </p:spTree>
    <p:extLst>
      <p:ext uri="{BB962C8B-B14F-4D97-AF65-F5344CB8AC3E}">
        <p14:creationId xmlns:p14="http://schemas.microsoft.com/office/powerpoint/2010/main" val="176993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304800" y="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8851" name="Rectangle 2"/>
          <p:cNvSpPr>
            <a:spLocks noGrp="1" noChangeArrowheads="1"/>
          </p:cNvSpPr>
          <p:nvPr>
            <p:ph idx="1"/>
          </p:nvPr>
        </p:nvSpPr>
        <p:spPr>
          <a:xfrm>
            <a:off x="755576" y="914400"/>
            <a:ext cx="7704856" cy="5867400"/>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È rivestito anch’esso da una TONACA ALBUGINEA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Essa invia alcuni SEPIMENTI nella TESTA che delimitano i CONI VASCOLOSI, che si formano dai CONDOTTI (</a:t>
            </a:r>
            <a:r>
              <a:rPr lang="it-IT" altLang="it-IT" sz="2500" b="1" dirty="0" err="1">
                <a:latin typeface="Comic Sans MS" panose="030F0902030302020204" pitchFamily="66" charset="0"/>
              </a:rPr>
              <a:t>Duttuli</a:t>
            </a:r>
            <a:r>
              <a:rPr lang="it-IT" altLang="it-IT" sz="2500" b="1" dirty="0">
                <a:latin typeface="Comic Sans MS" panose="030F0902030302020204" pitchFamily="66" charset="0"/>
              </a:rPr>
              <a:t>) EFFERENTI che si dipartono dalla RETE TESTIS, e che si avvolgono A SPIRALE su se stessi.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Tali Condotti (</a:t>
            </a:r>
            <a:r>
              <a:rPr lang="it-IT" altLang="it-IT" sz="2500" b="1" dirty="0" err="1">
                <a:latin typeface="Comic Sans MS" panose="030F0902030302020204" pitchFamily="66" charset="0"/>
              </a:rPr>
              <a:t>Duttuli</a:t>
            </a:r>
            <a:r>
              <a:rPr lang="it-IT" altLang="it-IT" sz="2500" b="1" dirty="0">
                <a:latin typeface="Comic Sans MS" panose="030F0902030302020204" pitchFamily="66" charset="0"/>
              </a:rPr>
              <a:t>) Efferenti convergono a formare il CONDOTTO DELL’ EPIDIDIMO (diametro sui 0.4 mm) che percorre tutto l’ organo, essendo altamente ripiegato e «compattato» su se stesso, per una lunghezza totale che si aggira attorno ai </a:t>
            </a:r>
            <a:r>
              <a:rPr lang="it-IT" altLang="it-IT" sz="2500" b="1" u="sng" dirty="0">
                <a:latin typeface="Comic Sans MS" panose="030F0902030302020204" pitchFamily="66" charset="0"/>
              </a:rPr>
              <a:t>6 METRI</a:t>
            </a:r>
            <a:r>
              <a:rPr lang="it-IT" altLang="it-IT" sz="2500" b="1" dirty="0">
                <a:latin typeface="Comic Sans MS" panose="030F0902030302020204" pitchFamily="66" charset="0"/>
              </a:rPr>
              <a:t>.</a:t>
            </a:r>
          </a:p>
        </p:txBody>
      </p:sp>
      <p:sp>
        <p:nvSpPr>
          <p:cNvPr id="78852" name="Rectangle 3"/>
          <p:cNvSpPr>
            <a:spLocks noChangeArrowheads="1"/>
          </p:cNvSpPr>
          <p:nvPr/>
        </p:nvSpPr>
        <p:spPr bwMode="auto">
          <a:xfrm>
            <a:off x="0" y="15240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78853" name="Rectangle 4"/>
          <p:cNvSpPr>
            <a:spLocks noChangeArrowheads="1"/>
          </p:cNvSpPr>
          <p:nvPr/>
        </p:nvSpPr>
        <p:spPr bwMode="auto">
          <a:xfrm>
            <a:off x="304800" y="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08354" y="188640"/>
            <a:ext cx="8686800" cy="90872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CONDOTTI (DUTTULI) EFFERENTI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38914" name="Rectangle 2"/>
          <p:cNvSpPr>
            <a:spLocks noGrp="1" noChangeArrowheads="1"/>
          </p:cNvSpPr>
          <p:nvPr>
            <p:ph idx="1"/>
          </p:nvPr>
        </p:nvSpPr>
        <p:spPr>
          <a:xfrm>
            <a:off x="567514" y="1340768"/>
            <a:ext cx="8227640" cy="54102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Il loro lume è rivestito da EPITELIO CILINDRICO SEMPLICE in cui prevalgono CELLULE NON CILIATE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MACROFAGI e LINFOCITI sono riscontabili tra le cellule epiteliali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La LAMINA PROPRIA fa sollevare il rivestimento in CRESTE, la cui presenza caratterizza la morfologia del lume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296483" y="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CONDOTTO dell’ 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39938" name="Rectangle 2"/>
          <p:cNvSpPr>
            <a:spLocks noGrp="1" noChangeArrowheads="1"/>
          </p:cNvSpPr>
          <p:nvPr>
            <p:ph idx="1"/>
          </p:nvPr>
        </p:nvSpPr>
        <p:spPr>
          <a:xfrm>
            <a:off x="755576" y="1219200"/>
            <a:ext cx="7560840"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Vi avviene la CAPACITAZIONE (ossia l’ Attivazione) degli SPERMATOZOI</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lume presenta: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MUCOSA: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EPITELIO CILINDRICO PSEUDOSTRATIFICATO con STEREOCILIA (le cosiddette CELLULE A PENNACCHIO)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CELLULE BASALI, di forma POLIEDRICA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MUSCOLARE (FIBROCELLULE MUSCOLARI LISCE a Decorso CIRCOLARE)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AVVENTIZIA di Tessuto Connettivo Fibroso.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1" y="1347"/>
            <a:ext cx="4188209" cy="3568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908FBA85-22FF-6F49-ADF0-F773628F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065" y="3569537"/>
            <a:ext cx="5049995" cy="3260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(o CANALE) DEFERENTE</a:t>
            </a:r>
          </a:p>
        </p:txBody>
      </p:sp>
      <p:sp>
        <p:nvSpPr>
          <p:cNvPr id="43010" name="Rectangle 2"/>
          <p:cNvSpPr>
            <a:spLocks noGrp="1" noChangeArrowheads="1"/>
          </p:cNvSpPr>
          <p:nvPr>
            <p:ph idx="1"/>
          </p:nvPr>
        </p:nvSpPr>
        <p:spPr>
          <a:xfrm>
            <a:off x="755576" y="1196752"/>
            <a:ext cx="7488832" cy="5661248"/>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È un ORGANO CAVO, PARI che si estende dalla CODA dell’ EPIDIDIMO, attraversa il CANALE INGUINALE ed entra nella CAVITA’ PELVICA.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Decorre LATERALMENTE alla VESCICA URINARIA. Giunto POSTERIORMENTE alla Vescica Urinaria, si «slarga» nell’ AMPOLLA DEFERENZIALE.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A livello della BASE della PROSTATA si unisce alla corrispondente VESCICHETTA SEMINALE formando il DOTTO EIACULATORE, che penetra nel Parenchima Prostatico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7DE55DF-FD2E-E947-B670-F2D600BD2E68}"/>
              </a:ext>
            </a:extLst>
          </p:cNvPr>
          <p:cNvSpPr>
            <a:spLocks noGrp="1"/>
          </p:cNvSpPr>
          <p:nvPr>
            <p:ph idx="1"/>
          </p:nvPr>
        </p:nvSpPr>
        <p:spPr>
          <a:xfrm>
            <a:off x="107504" y="116632"/>
            <a:ext cx="9036496" cy="6165304"/>
          </a:xfrm>
        </p:spPr>
        <p:txBody>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Consta delle </a:t>
            </a:r>
            <a:r>
              <a:rPr lang="it-IT" altLang="it-IT" sz="2100" b="1">
                <a:latin typeface="Comic Sans MS" panose="030F0902030302020204" pitchFamily="66" charset="0"/>
              </a:rPr>
              <a:t>GONADI MASCHILI: TESTICOLI o DIDIMI</a:t>
            </a:r>
            <a:endParaRPr lang="it-IT" altLang="it-IT" sz="2100" b="1" dirty="0">
              <a:latin typeface="Comic Sans MS" panose="030F0902030302020204" pitchFamily="66" charset="0"/>
            </a:endParaRP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VIE SPERMATICHE:</a:t>
            </a:r>
            <a:br>
              <a:rPr lang="it-IT" altLang="it-IT" sz="2100" b="1" dirty="0">
                <a:latin typeface="Comic Sans MS" panose="030F0902030302020204" pitchFamily="66" charset="0"/>
              </a:rPr>
            </a:br>
            <a:r>
              <a:rPr lang="it-IT" altLang="it-IT" sz="2100" b="1" dirty="0">
                <a:latin typeface="Comic Sans MS" panose="030F0902030302020204" pitchFamily="66" charset="0"/>
              </a:rPr>
              <a:t>- TUBULI RETTI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RETE TESTIS</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EPIDIDIMI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DEFERENTI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EIACULATORI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URETRA COMUNE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GHIANDOLE ANNESSE: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VESCICHETTE SEMINALI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PROSTATA</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GHIANDOLE BULBO-URETRALI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GENITALI ESTERNI: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BORSA SCROTALE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PENE</a:t>
            </a:r>
            <a:endParaRPr lang="it-IT" sz="2100" b="1" dirty="0"/>
          </a:p>
        </p:txBody>
      </p:sp>
    </p:spTree>
    <p:extLst>
      <p:ext uri="{BB962C8B-B14F-4D97-AF65-F5344CB8AC3E}">
        <p14:creationId xmlns:p14="http://schemas.microsoft.com/office/powerpoint/2010/main" val="998725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9270"/>
            <a:ext cx="6732761" cy="6798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p>
        </p:txBody>
      </p:sp>
      <p:sp>
        <p:nvSpPr>
          <p:cNvPr id="45058" name="Rectangle 2"/>
          <p:cNvSpPr>
            <a:spLocks noGrp="1" noChangeArrowheads="1"/>
          </p:cNvSpPr>
          <p:nvPr>
            <p:ph idx="1"/>
          </p:nvPr>
        </p:nvSpPr>
        <p:spPr>
          <a:xfrm>
            <a:off x="683568" y="1447800"/>
            <a:ext cx="8308032" cy="54102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Forma CILINDRICA, calibro 2-3 mm e lunghezza sui 40 cm</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Ha NOTEVOLE CONSISTENZA perché presenta una SPESSA TONACA MUSCOLARE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Presenta le PORZIONI: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-SCROTALE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FUNICOLARE (nel Funicolo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Spermatico)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INGUINALE (nel Canale Inguinale)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ADDOMINOPELVICA (nella Pelvi)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2406"/>
            <a:ext cx="8376770" cy="6645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297461" y="34261"/>
            <a:ext cx="8686800" cy="9906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err="1">
                <a:solidFill>
                  <a:schemeClr val="tx1">
                    <a:lumMod val="95000"/>
                    <a:lumOff val="5000"/>
                  </a:schemeClr>
                </a:solidFill>
                <a:latin typeface="Gurmukhi MN" panose="02020600050405020304" pitchFamily="18" charset="0"/>
                <a:cs typeface="Gurmukhi MN" panose="02020600050405020304" pitchFamily="18" charset="0"/>
              </a:rPr>
              <a:t>DOTTo</a:t>
            </a: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 DEFERENTE VASCOLARIZZAZIONE</a:t>
            </a:r>
          </a:p>
        </p:txBody>
      </p:sp>
      <p:sp>
        <p:nvSpPr>
          <p:cNvPr id="49154" name="Rectangle 2"/>
          <p:cNvSpPr>
            <a:spLocks noGrp="1" noChangeArrowheads="1"/>
          </p:cNvSpPr>
          <p:nvPr>
            <p:ph idx="1"/>
          </p:nvPr>
        </p:nvSpPr>
        <p:spPr>
          <a:xfrm>
            <a:off x="1043608" y="1143000"/>
            <a:ext cx="7947992" cy="54102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 apporto sanguifero compete all’ ARTERIA VESCICOLO-DEFERENZIALE (dall’ Arteria Iliaca Interna)</a:t>
            </a: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Drenaggio VENOSO affluisce nel PLESSO VENOSO VESCICO-PROSTATICO</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La LINFA viene drenata nei LINFONODI ILIACI ESTERNI ed INTERNI</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152400"/>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0178" name="Rectangle 2"/>
          <p:cNvSpPr>
            <a:spLocks noGrp="1" noChangeArrowheads="1"/>
          </p:cNvSpPr>
          <p:nvPr>
            <p:ph idx="1"/>
          </p:nvPr>
        </p:nvSpPr>
        <p:spPr>
          <a:xfrm>
            <a:off x="539552" y="1143000"/>
            <a:ext cx="8280920" cy="54102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MUCOSA: mantiene i caratteri strutturali del CONDOTTO dell’ EPIDIDIMO (EPITELIO CILINDRICO PSEUDOSTRATIFICATO con STEREOCILIA)</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Nelle AMPOLLE DEFERENZIALI l’ epitelio cilindrico perde le </a:t>
            </a:r>
            <a:r>
              <a:rPr lang="it-IT" altLang="it-IT" sz="2800" b="1" dirty="0" err="1">
                <a:latin typeface="Chalkboard" panose="03050602040202020205" pitchFamily="66" charset="77"/>
              </a:rPr>
              <a:t>stereociglia</a:t>
            </a:r>
            <a:endParaRPr lang="it-IT" altLang="it-IT" sz="2800" b="1" dirty="0">
              <a:latin typeface="Chalkboard" panose="03050602040202020205" pitchFamily="66" charset="77"/>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MUSCOLARE: 3 STRATI (interno LONGITUDINALE, intermedio CIRCOLARE, esterno LONGITUDINALE) è responsabile della PERISTALSI che interviene nella EIACULAZIONE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AVVENTIZIA: CONNETTIVO DENSO con FIBRE ELASTICHE e FIBROCELLULE MUSCOLARI LISCE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0"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FUNICOLO  SPERMATICO</a:t>
            </a:r>
          </a:p>
        </p:txBody>
      </p:sp>
      <p:sp>
        <p:nvSpPr>
          <p:cNvPr id="51202" name="Rectangle 2"/>
          <p:cNvSpPr>
            <a:spLocks noGrp="1" noChangeArrowheads="1"/>
          </p:cNvSpPr>
          <p:nvPr>
            <p:ph idx="1"/>
          </p:nvPr>
        </p:nvSpPr>
        <p:spPr>
          <a:xfrm>
            <a:off x="611560" y="914400"/>
            <a:ext cx="8380040" cy="57150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È un INSIEME di ORGANI connessi da TESSUTO CONNETTIVO LASSO e circondati da INVOLUCRI MUSCOLO-CONNETTIVALI</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Diametro 1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Lunghezza 14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Si estende dalla BORSA SCROTALE all’ ORIFIZIO ADDOMINALE del CANALE INGUINALE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Pertanto, </a:t>
            </a:r>
            <a:r>
              <a:rPr lang="it-IT" altLang="it-IT" sz="2800" b="1" dirty="0" err="1">
                <a:latin typeface="Chalkduster" panose="03050602040202020205" pitchFamily="66" charset="77"/>
              </a:rPr>
              <a:t>puo’</a:t>
            </a:r>
            <a:r>
              <a:rPr lang="it-IT" altLang="it-IT" sz="2800" b="1" dirty="0">
                <a:latin typeface="Chalkduster" panose="03050602040202020205" pitchFamily="66" charset="77"/>
              </a:rPr>
              <a:t> essere suddiviso in:</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SCROTALE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INGUINALE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0529"/>
            <a:ext cx="5843959" cy="68563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COMPONENTI del FUNICOLO  SPERMATICO</a:t>
            </a:r>
          </a:p>
        </p:txBody>
      </p:sp>
      <p:sp>
        <p:nvSpPr>
          <p:cNvPr id="53250" name="Rectangle 2"/>
          <p:cNvSpPr>
            <a:spLocks noGrp="1" noChangeArrowheads="1"/>
          </p:cNvSpPr>
          <p:nvPr>
            <p:ph idx="1"/>
          </p:nvPr>
        </p:nvSpPr>
        <p:spPr>
          <a:xfrm>
            <a:off x="611560" y="838200"/>
            <a:ext cx="7848872" cy="5715000"/>
          </a:xfrm>
        </p:spPr>
        <p:txBody>
          <a:bodyPr rtlCol="0">
            <a:normAutofit/>
          </a:bodyPr>
          <a:lstStyle/>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DOTTO DEFERENTE, posteriormente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GONADICA, anteriormente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SPERMATICA ESTERNA</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VENE GONADICHE, che formano DUE PLESSI ANASTOMIZZATI nel PLESSO PAMPINIFORME VASI LINFATICI</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FORMAZIONI NERVOSE SOMATICHE e AUTONOME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LEGAMENTO VAGINALE (residuo del DOTTO PERITONEO-VAGINALE)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MUSCOLO CREMASTERE </a:t>
            </a:r>
          </a:p>
          <a:p>
            <a:pPr marL="339725" indent="-336550"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304800" y="228600"/>
            <a:ext cx="8534400" cy="990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CONDOTTI  EIACULATORI</a:t>
            </a:r>
          </a:p>
        </p:txBody>
      </p:sp>
      <p:sp>
        <p:nvSpPr>
          <p:cNvPr id="55298" name="Rectangle 2"/>
          <p:cNvSpPr>
            <a:spLocks noGrp="1" noChangeArrowheads="1"/>
          </p:cNvSpPr>
          <p:nvPr>
            <p:ph idx="1"/>
          </p:nvPr>
        </p:nvSpPr>
        <p:spPr>
          <a:xfrm>
            <a:off x="304800" y="1219200"/>
            <a:ext cx="8610600" cy="56388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Sono brevi CONDOTTI PARI,  che collegano l’ AMPOLLA DEFERENZIALE e le VESCICHETTE SEMINALI all’ URETRA PROSTATICA</a:t>
            </a:r>
          </a:p>
          <a:p>
            <a:pPr fontAlgn="auto">
              <a:spcBef>
                <a:spcPts val="700"/>
              </a:spcBef>
              <a:buClr>
                <a:schemeClr val="tx1"/>
              </a:buClr>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  Secernono PIGMENTO GIALLASTRO</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Decorrono per la maggior parte nello spessore della PROSTATA</a:t>
            </a:r>
          </a:p>
          <a:p>
            <a:pPr marL="0" indent="0" fontAlgn="auto">
              <a:spcBef>
                <a:spcPts val="700"/>
              </a:spcBef>
              <a:buClr>
                <a:schemeClr val="tx1"/>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000" b="1" dirty="0">
              <a:latin typeface="Comic Sans MS" panose="030F0902030302020204" pitchFamily="66"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Hanno decorso OBLIQUO e sboccano lateralmente all’ UTRICOLO PROSTATICO nell’ URETRA PROSTATICA</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228600" y="23142"/>
            <a:ext cx="8915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CONDOTTI  EIACULATORI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6322" name="Rectangle 2"/>
          <p:cNvSpPr>
            <a:spLocks noGrp="1" noChangeArrowheads="1"/>
          </p:cNvSpPr>
          <p:nvPr>
            <p:ph idx="1"/>
          </p:nvPr>
        </p:nvSpPr>
        <p:spPr>
          <a:xfrm>
            <a:off x="228600" y="1143000"/>
            <a:ext cx="8915400" cy="54864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Parete sottile costituita da: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TONACA MUCOSA sollevata in creste rivestita da EPITELIO CILINDRICO variamente STRATIFICATO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La Lamina PROPRIA presenta fibre ELASTICHE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TONACA MUSCOLARE, liscia, piuttosto esile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TONACA AVVENTIZIA di Tessuto Connettivo Fibroso che si prosegue con la CAPSULA della PROSTATA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852936"/>
            <a:ext cx="8915400" cy="1800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T I C O L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(D i d i m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28600" y="3212976"/>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G H I A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N</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D O L E   </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idx="1"/>
          </p:nvPr>
        </p:nvSpPr>
        <p:spPr>
          <a:xfrm>
            <a:off x="251520" y="836712"/>
            <a:ext cx="8064896"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Alle Vie Spermatiche sono annesse le seguenti formazioni secernenti (Ghiandole):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VESCICHETTE  SEMINALI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GHIANDOLE BULBO-URETRALI di COWPER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38257" y="0"/>
            <a:ext cx="8839200" cy="692696"/>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VESCICHETTE  SEMINALI</a:t>
            </a:r>
          </a:p>
        </p:txBody>
      </p:sp>
      <p:sp>
        <p:nvSpPr>
          <p:cNvPr id="59394" name="Rectangle 2"/>
          <p:cNvSpPr>
            <a:spLocks noGrp="1" noChangeArrowheads="1"/>
          </p:cNvSpPr>
          <p:nvPr>
            <p:ph idx="1"/>
          </p:nvPr>
        </p:nvSpPr>
        <p:spPr>
          <a:xfrm>
            <a:off x="683568" y="1052736"/>
            <a:ext cx="7776864" cy="5688632"/>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Sono ORGANI CAVI, PARI che appaiono come Diverticoli, di forma conica, a FONDO CIECO dell’ AMPOLLA DEFERENZIALE del Dotto Deferente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Si localizzano tra la VESCICA URINARIA e l’ INTESTINO RETTO, superiormente alla 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Secernono un FLUIDO GIALLASTRO, VISCHIOSO ed ALCALINO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526"/>
            <a:ext cx="8306544" cy="6837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0" y="116632"/>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VESCICHETTE SEMINALI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a:t>
            </a:r>
          </a:p>
        </p:txBody>
      </p:sp>
      <p:sp>
        <p:nvSpPr>
          <p:cNvPr id="64514" name="Rectangle 2"/>
          <p:cNvSpPr>
            <a:spLocks noGrp="1" noChangeArrowheads="1"/>
          </p:cNvSpPr>
          <p:nvPr>
            <p:ph idx="1"/>
          </p:nvPr>
        </p:nvSpPr>
        <p:spPr>
          <a:xfrm>
            <a:off x="683568" y="1219200"/>
            <a:ext cx="7776864" cy="54864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omic Sans MS" panose="030F0902030302020204" pitchFamily="66" charset="0"/>
              </a:rPr>
              <a:t>TONACA MUCOSA: EPITELIO CILINDRICO »variamente» STRATIFICATO.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omic Sans MS" panose="030F0902030302020204" pitchFamily="66" charset="0"/>
              </a:rPr>
              <a:t>TONACA MUSCOLARE con STRATO CIRCOLARE INTERNO e LONGITUDINALE ESTERNO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omic Sans MS" panose="030F0902030302020204" pitchFamily="66" charset="0"/>
              </a:rPr>
              <a:t>TONACA AVVENTIZIA ricca di FIBRE ELASTICHE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149"/>
            <a:ext cx="6701116" cy="6849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3704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79512"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p>
        </p:txBody>
      </p:sp>
      <p:sp>
        <p:nvSpPr>
          <p:cNvPr id="136195" name="Rectangle 2"/>
          <p:cNvSpPr>
            <a:spLocks noGrp="1" noChangeArrowheads="1"/>
          </p:cNvSpPr>
          <p:nvPr>
            <p:ph idx="1"/>
          </p:nvPr>
        </p:nvSpPr>
        <p:spPr>
          <a:xfrm>
            <a:off x="467544" y="908720"/>
            <a:ext cx="8352928" cy="554461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 ORGANO PIENO, GHIANDOLARE ESOCRINO, IMPARI e MEDIANO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Situata nella PICCOLA PELVI tra la BASE VESCICALE ed il DIAFRAMMA URO-GENITALE del PERINEO, POSTERIORMENTE alla SINFISI PUBICA ed ANTERIORMENTE alla AMPOLLA RETTALE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dall’ URETRA PROSTATICA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Durante l’ eiaculazione, riversa la sua secrezione (SUCCO PROSTATICO) tramite NUMEROSI DOTTI ESCRETORI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OBLIQUAMENTE dai DOTTI EIACULATORI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228600" y="116632"/>
            <a:ext cx="8915400" cy="990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sz="3200" b="1" dirty="0">
              <a:solidFill>
                <a:schemeClr val="tx1">
                  <a:lumMod val="95000"/>
                  <a:lumOff val="5000"/>
                </a:schemeClr>
              </a:solidFill>
              <a:latin typeface="Gurmukhi MN" panose="02020600050405020304" pitchFamily="18" charset="0"/>
              <a:cs typeface="Gurmukhi MN" panose="02020600050405020304" pitchFamily="18" charset="0"/>
            </a:endParaRPr>
          </a:p>
        </p:txBody>
      </p:sp>
      <p:sp>
        <p:nvSpPr>
          <p:cNvPr id="69634" name="Rectangle 2"/>
          <p:cNvSpPr>
            <a:spLocks noGrp="1" noChangeArrowheads="1"/>
          </p:cNvSpPr>
          <p:nvPr>
            <p:ph idx="1"/>
          </p:nvPr>
        </p:nvSpPr>
        <p:spPr>
          <a:xfrm>
            <a:off x="228600" y="809328"/>
            <a:ext cx="8447856" cy="6048672"/>
          </a:xfrm>
        </p:spPr>
        <p:txBody>
          <a:bodyPr rtlCol="0">
            <a:normAutofit fontScale="40000" lnSpcReduction="20000"/>
          </a:bodyPr>
          <a:lstStyle/>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La PROSTATA è contenuta nella LOGGIA PROSTATICA, inferiormente alla Vescica Urinaria, tra le BRANCHE ISCHIO-PUBICHE ed in rapporto col Muscolo Elevatore dell’ Ano</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Ha una forma di CASTAGNA con BASE IN ALTO ed APICE in BASSO </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Asse leggermente OBLIQUO</a:t>
            </a:r>
          </a:p>
          <a:p>
            <a:pPr marL="0" indent="0" fontAlgn="auto">
              <a:lnSpc>
                <a:spcPts val="2040"/>
              </a:lnSpc>
              <a:spcBef>
                <a:spcPts val="575"/>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Consistenza DURO-ELASTICA, GRIGIO-ROSSASTRA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Dimensioni: cm (3 x 4 x 2,5)</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1588" indent="0" fontAlgn="auto">
              <a:lnSpc>
                <a:spcPts val="204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Presenta: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FACCIA ANTERIORE: convessa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FACCIA POSTERIORE: percorsa da un solco mediano, che la suddivide in un LOBO LATERALE DESTRO e LOBO LATERALE SINISTRO</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MARGINI LATERALI: sono molto SMUSSI, ARROTONDATI</a:t>
            </a:r>
          </a:p>
          <a:p>
            <a:pPr marL="3175" indent="0" fontAlgn="auto">
              <a:lnSpc>
                <a:spcPts val="204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APICE, posto INFERIORMENTE, circonda la PORZIONE DISTALE dell’ URETRA PROSTATICA (punto di uscita</a:t>
            </a:r>
            <a:r>
              <a:rPr lang="it-IT" altLang="it-IT" sz="2700" b="1" dirty="0">
                <a:latin typeface="Comic Sans MS" panose="030F0902030302020204" pitchFamily="66" charset="0"/>
              </a:rPr>
              <a:t>)</a:t>
            </a: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extLst>
      <p:ext uri="{BB962C8B-B14F-4D97-AF65-F5344CB8AC3E}">
        <p14:creationId xmlns:p14="http://schemas.microsoft.com/office/powerpoint/2010/main" val="42493600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6632"/>
            <a:ext cx="7159352" cy="6607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4" t="6502" r="2161"/>
          <a:stretch/>
        </p:blipFill>
        <p:spPr bwMode="auto">
          <a:xfrm>
            <a:off x="-31689" y="764704"/>
            <a:ext cx="9068185" cy="6093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2195513" y="188913"/>
            <a:ext cx="6265862"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LOBI ANTERIORE, MEDIO, LATERALI e POSTERIORE</a:t>
            </a:r>
          </a:p>
        </p:txBody>
      </p:sp>
      <p:pic>
        <p:nvPicPr>
          <p:cNvPr id="144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16050"/>
            <a:ext cx="6553200" cy="5303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8" name="Text Box 3"/>
          <p:cNvSpPr txBox="1">
            <a:spLocks noChangeArrowheads="1"/>
          </p:cNvSpPr>
          <p:nvPr/>
        </p:nvSpPr>
        <p:spPr bwMode="auto">
          <a:xfrm>
            <a:off x="3924300" y="1412875"/>
            <a:ext cx="323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3300"/>
                </a:solidFill>
                <a:latin typeface="Arial Black" panose="020B0A04020102020204" pitchFamily="34" charset="0"/>
              </a:rPr>
              <a:t>LOBO ANTERIORE</a:t>
            </a:r>
          </a:p>
        </p:txBody>
      </p:sp>
      <p:sp>
        <p:nvSpPr>
          <p:cNvPr id="144389" name="Line 4"/>
          <p:cNvSpPr>
            <a:spLocks noChangeShapeType="1"/>
          </p:cNvSpPr>
          <p:nvPr/>
        </p:nvSpPr>
        <p:spPr bwMode="auto">
          <a:xfrm>
            <a:off x="4787900" y="1844675"/>
            <a:ext cx="1588" cy="720725"/>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0" name="Text Box 5"/>
          <p:cNvSpPr txBox="1">
            <a:spLocks noChangeArrowheads="1"/>
          </p:cNvSpPr>
          <p:nvPr/>
        </p:nvSpPr>
        <p:spPr bwMode="auto">
          <a:xfrm>
            <a:off x="1331913" y="1293813"/>
            <a:ext cx="195738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00CC00"/>
                </a:solidFill>
                <a:latin typeface="Arial Black" panose="020B0A04020102020204" pitchFamily="34" charset="0"/>
              </a:rPr>
              <a:t>LOBO </a:t>
            </a:r>
            <a:r>
              <a:rPr lang="it-IT" altLang="it-IT" sz="2800">
                <a:solidFill>
                  <a:srgbClr val="080808"/>
                </a:solidFill>
                <a:latin typeface="Arial Black" panose="020B0A04020102020204" pitchFamily="34" charset="0"/>
              </a:rPr>
              <a:t>*</a:t>
            </a:r>
          </a:p>
          <a:p>
            <a:pPr eaLnBrk="1" hangingPunct="1">
              <a:buClrTx/>
              <a:buFontTx/>
              <a:buNone/>
            </a:pPr>
            <a:r>
              <a:rPr lang="it-IT" altLang="it-IT">
                <a:solidFill>
                  <a:srgbClr val="00CC00"/>
                </a:solidFill>
                <a:latin typeface="Arial Black" panose="020B0A04020102020204" pitchFamily="34" charset="0"/>
              </a:rPr>
              <a:t>LATERALE</a:t>
            </a:r>
          </a:p>
        </p:txBody>
      </p:sp>
      <p:sp>
        <p:nvSpPr>
          <p:cNvPr id="144391" name="Line 6"/>
          <p:cNvSpPr>
            <a:spLocks noChangeShapeType="1"/>
          </p:cNvSpPr>
          <p:nvPr/>
        </p:nvSpPr>
        <p:spPr bwMode="auto">
          <a:xfrm>
            <a:off x="1908175" y="2133600"/>
            <a:ext cx="719138" cy="1727200"/>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2" name="Line 7"/>
          <p:cNvSpPr>
            <a:spLocks noChangeShapeType="1"/>
          </p:cNvSpPr>
          <p:nvPr/>
        </p:nvSpPr>
        <p:spPr bwMode="auto">
          <a:xfrm>
            <a:off x="2268538" y="2060575"/>
            <a:ext cx="4464050" cy="1439863"/>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3" name="Text Box 8"/>
          <p:cNvSpPr txBox="1">
            <a:spLocks noChangeArrowheads="1"/>
          </p:cNvSpPr>
          <p:nvPr/>
        </p:nvSpPr>
        <p:spPr bwMode="auto">
          <a:xfrm>
            <a:off x="6372225" y="4724400"/>
            <a:ext cx="17018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9900"/>
                </a:solidFill>
                <a:latin typeface="Arial Black" panose="020B0A04020102020204" pitchFamily="34" charset="0"/>
              </a:rPr>
              <a:t>LOBO</a:t>
            </a:r>
          </a:p>
          <a:p>
            <a:pPr eaLnBrk="1" hangingPunct="1">
              <a:buClrTx/>
              <a:buFontTx/>
              <a:buNone/>
            </a:pPr>
            <a:r>
              <a:rPr lang="it-IT" altLang="it-IT">
                <a:solidFill>
                  <a:srgbClr val="FF9900"/>
                </a:solidFill>
                <a:latin typeface="Arial Black" panose="020B0A04020102020204" pitchFamily="34" charset="0"/>
              </a:rPr>
              <a:t>MEDIO </a:t>
            </a:r>
            <a:r>
              <a:rPr lang="it-IT" altLang="it-IT" sz="2800">
                <a:solidFill>
                  <a:srgbClr val="080808"/>
                </a:solidFill>
                <a:latin typeface="Arial Black" panose="020B0A04020102020204" pitchFamily="34" charset="0"/>
              </a:rPr>
              <a:t>*</a:t>
            </a:r>
            <a:r>
              <a:rPr lang="it-IT" altLang="it-IT">
                <a:solidFill>
                  <a:srgbClr val="FF9900"/>
                </a:solidFill>
                <a:latin typeface="Arial Black" panose="020B0A04020102020204" pitchFamily="34" charset="0"/>
              </a:rPr>
              <a:t> </a:t>
            </a:r>
          </a:p>
        </p:txBody>
      </p:sp>
      <p:sp>
        <p:nvSpPr>
          <p:cNvPr id="144394" name="Line 9"/>
          <p:cNvSpPr>
            <a:spLocks noChangeShapeType="1"/>
          </p:cNvSpPr>
          <p:nvPr/>
        </p:nvSpPr>
        <p:spPr bwMode="auto">
          <a:xfrm flipH="1" flipV="1">
            <a:off x="4713288" y="3713163"/>
            <a:ext cx="1733550" cy="159067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5" name="Line 10"/>
          <p:cNvSpPr>
            <a:spLocks noChangeShapeType="1"/>
          </p:cNvSpPr>
          <p:nvPr/>
        </p:nvSpPr>
        <p:spPr bwMode="auto">
          <a:xfrm flipV="1">
            <a:off x="2555875" y="2849563"/>
            <a:ext cx="4392613" cy="150812"/>
          </a:xfrm>
          <a:prstGeom prst="line">
            <a:avLst/>
          </a:prstGeom>
          <a:noFill/>
          <a:ln w="76320" cap="sq">
            <a:solidFill>
              <a:srgbClr val="FF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6" name="Line 11"/>
          <p:cNvSpPr>
            <a:spLocks noChangeShapeType="1"/>
          </p:cNvSpPr>
          <p:nvPr/>
        </p:nvSpPr>
        <p:spPr bwMode="auto">
          <a:xfrm>
            <a:off x="4140200" y="3933825"/>
            <a:ext cx="215900" cy="935038"/>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7" name="Line 12"/>
          <p:cNvSpPr>
            <a:spLocks noChangeShapeType="1"/>
          </p:cNvSpPr>
          <p:nvPr/>
        </p:nvSpPr>
        <p:spPr bwMode="auto">
          <a:xfrm flipH="1">
            <a:off x="5145088" y="3933825"/>
            <a:ext cx="150812" cy="1008063"/>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8" name="Text Box 13"/>
          <p:cNvSpPr txBox="1">
            <a:spLocks noChangeArrowheads="1"/>
          </p:cNvSpPr>
          <p:nvPr/>
        </p:nvSpPr>
        <p:spPr bwMode="auto">
          <a:xfrm>
            <a:off x="2771775" y="5516563"/>
            <a:ext cx="4281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2800">
                <a:solidFill>
                  <a:srgbClr val="080808"/>
                </a:solidFill>
                <a:latin typeface="Arial Black" panose="020B0A04020102020204" pitchFamily="34" charset="0"/>
              </a:rPr>
              <a:t>LOBO POSTERIORE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152400" y="23142"/>
            <a:ext cx="89916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PALPAZIONE TRANSRETTALE</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74205"/>
            <a:ext cx="7125072" cy="6183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142"/>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76802" name="Rectangle 2"/>
          <p:cNvSpPr>
            <a:spLocks noGrp="1" noChangeArrowheads="1"/>
          </p:cNvSpPr>
          <p:nvPr>
            <p:ph idx="1"/>
          </p:nvPr>
        </p:nvSpPr>
        <p:spPr>
          <a:xfrm>
            <a:off x="539552" y="1295400"/>
            <a:ext cx="7632848"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L’ Irrorazione ARTERIOSA deriva dall’ Arteria VESCICALE INFERIORE, RETTALI (Emorroidarie) MEDIE e da altri Rami dell’ Arteria Iliaca Interna.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Drenaggio VENOSO afferisce al PLESSO VESCICO-PROSTATICO e da qui nella VENA ILIACA INTERNA. Esiste ANASTOMOSI con il PLESSO VENOSO RETTALE (EMORROIDARIO)</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RETE LINFATICA PERIPROSTATICA che drena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LINFONODI ILIACI ESTERNI ed INTERNI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DEL PROMONTORIO (a livello dell’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articolazione LOMBO-SACRALE, ossia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tra L5 ed S1)</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0"/>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9874" name="Rectangle 2"/>
          <p:cNvSpPr>
            <a:spLocks noGrp="1" noChangeArrowheads="1"/>
          </p:cNvSpPr>
          <p:nvPr>
            <p:ph idx="1"/>
          </p:nvPr>
        </p:nvSpPr>
        <p:spPr>
          <a:xfrm>
            <a:off x="827584" y="1066800"/>
            <a:ext cx="8087816" cy="5638800"/>
          </a:xfrm>
        </p:spPr>
        <p:txBody>
          <a:bodyPr rtlCol="0">
            <a:normAutofit fontScale="925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La Prostata può essere considerata come un COMPLESSO GHIANDOLARE di un numero cospicuo (30-50) GHIANDOLE TUBULO-ALVEOLARI RAMIFICATE.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Ciascuna GHIANDOLA presenta una CAPSULA FIBRO-MUSCOLARE da cui si origina lo STROMA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Esse si riversano tramite numerosi (15-30) DOTTI ESCRETORI nell’ URETRA PROSTATICA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Le Ghiandole si possono raggruppare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LOBO ANTERIORE (poche ghiandole)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LOBO MEDIO (può esserne PRIVO)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LOBI LATERALI (molte e voluminose ghiandole)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xfrm>
            <a:off x="0" y="116632"/>
            <a:ext cx="9144000" cy="6096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0898" name="Rectangle 2"/>
          <p:cNvSpPr>
            <a:spLocks noGrp="1" noChangeArrowheads="1"/>
          </p:cNvSpPr>
          <p:nvPr>
            <p:ph idx="1"/>
          </p:nvPr>
        </p:nvSpPr>
        <p:spPr>
          <a:xfrm>
            <a:off x="539552" y="836712"/>
            <a:ext cx="7776864" cy="5638800"/>
          </a:xfrm>
        </p:spPr>
        <p:txBody>
          <a:bodyPr rtlCol="0">
            <a:noAutofit/>
          </a:bodyPr>
          <a:lstStyle/>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ADENOMERI GHIANDOLARI PROSTATICI: EPITELIO CILINDRICO SEMPLICE </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Secernono il SUCCO (o LIQUIDO) PROSTATICO (leggermente acido, </a:t>
            </a:r>
            <a:r>
              <a:rPr lang="it-IT" altLang="it-IT" sz="2800" b="1" dirty="0" err="1">
                <a:latin typeface="Chalkduster" panose="03050602040202020205" pitchFamily="66" charset="77"/>
              </a:rPr>
              <a:t>pH</a:t>
            </a:r>
            <a:r>
              <a:rPr lang="it-IT" altLang="it-IT" sz="2800" b="1" dirty="0">
                <a:latin typeface="Chalkduster" panose="03050602040202020205" pitchFamily="66" charset="77"/>
              </a:rPr>
              <a:t> 6,5)</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DOTTI ESCRETORI GHIANDOLARI PROSTATICI sono ampiamente RAMIFICATI e LUME VARIABILE</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 EPITELIO di DOTTI varia da CILINDRICO SEMPLICE a CILINDRICO PLURISTRATIFICATO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62" t="6103" r="9509" b="9091"/>
          <a:stretch/>
        </p:blipFill>
        <p:spPr bwMode="auto">
          <a:xfrm>
            <a:off x="107505" y="0"/>
            <a:ext cx="3960440" cy="4331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E5C8DF04-1C95-C343-8A29-CA9CD6A35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26" t="5941"/>
          <a:stretch/>
        </p:blipFill>
        <p:spPr bwMode="auto">
          <a:xfrm>
            <a:off x="4073550" y="30167"/>
            <a:ext cx="5070450" cy="3296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4F13F3BD-0BFF-F542-A8AE-1F94963A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088" y="3501008"/>
            <a:ext cx="4741912" cy="323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22860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GHIANDOLE BULBO-URETRALI di COWPER</a:t>
            </a:r>
          </a:p>
        </p:txBody>
      </p:sp>
      <p:sp>
        <p:nvSpPr>
          <p:cNvPr id="173059" name="Rectangle 2"/>
          <p:cNvSpPr>
            <a:spLocks noGrp="1" noChangeArrowheads="1"/>
          </p:cNvSpPr>
          <p:nvPr>
            <p:ph idx="1"/>
          </p:nvPr>
        </p:nvSpPr>
        <p:spPr>
          <a:xfrm>
            <a:off x="611560" y="1196752"/>
            <a:ext cx="8303840" cy="5508848"/>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Sono ORGANI PIENI, PARI, di forma SFEROIDALE, situati profondamente nel PERINEO ANTERIORE e in rapporto con il MUSCOLO SFINTERE STRIATO dell’ URETRA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latin typeface="Chalkboard SE" panose="03050602040202020205" pitchFamily="66" charset="77"/>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Riversano il loro SECRETO MUCOIDE (ossia di MUCO NEUTRO) nell’ URETRA peniena, contenuta nel CORPO CAVERNOSO (o SPONGIOSO) dell’ Uretra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b="1" dirty="0">
                <a:latin typeface="Comic Sans MS" panose="030F0902030302020204" pitchFamily="66" charset="0"/>
              </a:rPr>
              <a:t>Sono ghiandole TUBULO-ALVEOLARI COMPOSTE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b="1" dirty="0">
                <a:latin typeface="Comic Sans MS" panose="030F0902030302020204" pitchFamily="66" charset="0"/>
              </a:rPr>
              <a:t>Sono suddivise in LOBULI da SETTI che si diramano da una CAPSULA FIBRO-MUSCOLARE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3200" b="1" dirty="0">
              <a:latin typeface="Chalkboard SE"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FB694-2996-2747-AC75-F7480D2A01C1}"/>
              </a:ext>
            </a:extLst>
          </p:cNvPr>
          <p:cNvSpPr>
            <a:spLocks noGrp="1"/>
          </p:cNvSpPr>
          <p:nvPr>
            <p:ph type="title"/>
          </p:nvPr>
        </p:nvSpPr>
        <p:spPr>
          <a:xfrm>
            <a:off x="9578" y="0"/>
            <a:ext cx="9144000" cy="1268760"/>
          </a:xfrm>
        </p:spPr>
        <p:txBody>
          <a:bodyPr>
            <a:normAutofit/>
          </a:bodyPr>
          <a:lstStyle/>
          <a:p>
            <a:pPr algn="ctr"/>
            <a:r>
              <a:rPr lang="it-IT" sz="3200" b="1" dirty="0">
                <a:latin typeface="Gurmukhi MN" panose="02020600050405020304" pitchFamily="18" charset="0"/>
                <a:cs typeface="Gurmukhi MN" panose="02020600050405020304" pitchFamily="18" charset="0"/>
              </a:rPr>
              <a:t>TESTICOLO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ASPETTI ANATOMO-TOPOGRAFICI</a:t>
            </a:r>
          </a:p>
        </p:txBody>
      </p:sp>
      <p:sp>
        <p:nvSpPr>
          <p:cNvPr id="3" name="Segnaposto contenuto 2">
            <a:extLst>
              <a:ext uri="{FF2B5EF4-FFF2-40B4-BE49-F238E27FC236}">
                <a16:creationId xmlns:a16="http://schemas.microsoft.com/office/drawing/2014/main" id="{97304FBE-1163-C14C-AF19-F187011FAC2D}"/>
              </a:ext>
            </a:extLst>
          </p:cNvPr>
          <p:cNvSpPr>
            <a:spLocks noGrp="1"/>
          </p:cNvSpPr>
          <p:nvPr>
            <p:ph idx="1"/>
          </p:nvPr>
        </p:nvSpPr>
        <p:spPr>
          <a:xfrm>
            <a:off x="539552" y="1268760"/>
            <a:ext cx="8496944" cy="5589240"/>
          </a:xfrm>
        </p:spPr>
        <p:txBody>
          <a:bodyPr/>
          <a:lstStyle/>
          <a:p>
            <a:r>
              <a:rPr lang="it-IT" sz="2400" b="1" dirty="0">
                <a:latin typeface="Chalkboard" panose="03050602040202020205" pitchFamily="66" charset="77"/>
              </a:rPr>
              <a:t>La Gonade Maschile è un ORGANO PIENO, PARI, a localizzazione PELVICA, ma, a differenza della Gonade Femminile, si pone in una espansione inferiore della Pelvi stessa, che è la BORSA SCROTALE: infatti, per il suo ottimale funzionamento, il Testicolo richiede una temperatura leggermente inferiore rispetto a quella corporea tipica di circa 37°C.</a:t>
            </a:r>
          </a:p>
          <a:p>
            <a:endParaRPr lang="it-IT" sz="2400" b="1" dirty="0">
              <a:latin typeface="Chalkboard" panose="03050602040202020205" pitchFamily="66" charset="77"/>
            </a:endParaRPr>
          </a:p>
          <a:p>
            <a:r>
              <a:rPr lang="it-IT" sz="2400" b="1" dirty="0">
                <a:latin typeface="Chalkboard" panose="03050602040202020205" pitchFamily="66" charset="77"/>
              </a:rPr>
              <a:t>Il Testicolo inizia il suo sviluppo organogenetico all’ INTERNO della Cavità Addominale. Per raggiungere la localizzazione nella Borsa Scrotale, esso deve DISCENDERE, con la conseguenza di «trascinare» con la sua discesa strutture (Sierose, Fasce Connettivali, Muscolatura e Cute) costituenti la Parete Addominale Antero-Laterale.</a:t>
            </a:r>
          </a:p>
        </p:txBody>
      </p:sp>
    </p:spTree>
    <p:extLst>
      <p:ext uri="{BB962C8B-B14F-4D97-AF65-F5344CB8AC3E}">
        <p14:creationId xmlns:p14="http://schemas.microsoft.com/office/powerpoint/2010/main" val="200053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4213" y="0"/>
            <a:ext cx="7772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DISCESA del TESTICOLO </a:t>
            </a:r>
          </a:p>
        </p:txBody>
      </p:sp>
      <p:sp>
        <p:nvSpPr>
          <p:cNvPr id="19459" name="Rectangle 2"/>
          <p:cNvSpPr>
            <a:spLocks noGrp="1" noChangeArrowheads="1"/>
          </p:cNvSpPr>
          <p:nvPr>
            <p:ph idx="1"/>
          </p:nvPr>
        </p:nvSpPr>
        <p:spPr>
          <a:xfrm>
            <a:off x="0" y="1125538"/>
            <a:ext cx="9144000" cy="5732462"/>
          </a:xfrm>
        </p:spPr>
        <p:txBody>
          <a:bodyPr/>
          <a:lstStyle/>
          <a:p>
            <a:pPr marL="0" indent="0">
              <a:spcBef>
                <a:spcPct val="20000"/>
              </a:spcBef>
              <a:buNone/>
            </a:pPr>
            <a:endParaRPr lang="it-IT" altLang="it-IT" dirty="0">
              <a:solidFill>
                <a:srgbClr val="000000"/>
              </a:solidFill>
            </a:endParaRP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725"/>
            <a:ext cx="8893175" cy="445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84213" y="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INVOLUCRI e BORSA SCROTALE</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l="3540" r="2742" b="13603"/>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3540" r="2742" b="136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6022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5334</TotalTime>
  <Words>2467</Words>
  <Application>Microsoft Macintosh PowerPoint</Application>
  <PresentationFormat>Presentazione su schermo (4:3)</PresentationFormat>
  <Paragraphs>352</Paragraphs>
  <Slides>66</Slides>
  <Notes>57</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66</vt:i4>
      </vt:variant>
    </vt:vector>
  </HeadingPairs>
  <TitlesOfParts>
    <vt:vector size="81" baseType="lpstr">
      <vt:lpstr>SimSun</vt:lpstr>
      <vt:lpstr>Arial</vt:lpstr>
      <vt:lpstr>Arial Black</vt:lpstr>
      <vt:lpstr>Chalkboard</vt:lpstr>
      <vt:lpstr>Chalkboard SE</vt:lpstr>
      <vt:lpstr>Chalkduster</vt:lpstr>
      <vt:lpstr>Comic Sans MS</vt:lpstr>
      <vt:lpstr>Copperplate</vt:lpstr>
      <vt:lpstr>Gurmukhi MN</vt:lpstr>
      <vt:lpstr>Lucida Sans Unicode</vt:lpstr>
      <vt:lpstr>Times New Roman</vt:lpstr>
      <vt:lpstr>Tw Cen MT</vt:lpstr>
      <vt:lpstr>Tw Cen MT Condensed</vt:lpstr>
      <vt:lpstr>Wingdings 3</vt:lpstr>
      <vt:lpstr>Integrale</vt:lpstr>
      <vt:lpstr>SISTEMA  GENITALE  M A S C H I L E</vt:lpstr>
      <vt:lpstr>SISTEMA GENITALE MASCHILE</vt:lpstr>
      <vt:lpstr>Presentazione standard di PowerPoint</vt:lpstr>
      <vt:lpstr>Presentazione standard di PowerPoint</vt:lpstr>
      <vt:lpstr> T E S T I C O L O (D i d i m o)  </vt:lpstr>
      <vt:lpstr>Presentazione standard di PowerPoint</vt:lpstr>
      <vt:lpstr>TESTICOLO ASPETTI ANATOMO-TOPOGRAFICI</vt:lpstr>
      <vt:lpstr>DISCESA del TESTICOLO </vt:lpstr>
      <vt:lpstr>TESTICOLO  INVOLUCRI e BORSA SCROTALE</vt:lpstr>
      <vt:lpstr>BORSA SCROTALE</vt:lpstr>
      <vt:lpstr>STRUTTURA dellA BORSA SCROTALE</vt:lpstr>
      <vt:lpstr>TESTICOLO  TONACA VAGINALE PROPRIA</vt:lpstr>
      <vt:lpstr>TESTICOLO  TONACA VAGINALE PROPRIA</vt:lpstr>
      <vt:lpstr>Presentazione standard di PowerPoint</vt:lpstr>
      <vt:lpstr>Presentazione standard di PowerPoint</vt:lpstr>
      <vt:lpstr>TESTICOLO (DIDIMO)</vt:lpstr>
      <vt:lpstr>TESTICOLO CARATTERI ANATOMO-MACROSCOPICI</vt:lpstr>
      <vt:lpstr>Presentazione standard di PowerPoint</vt:lpstr>
      <vt:lpstr>TESTICOLO CARATTERI ANATOMO-MACROSCOPICI</vt:lpstr>
      <vt:lpstr>TESTICOLO  VASCOLARIZZAZIONE</vt:lpstr>
      <vt:lpstr>Struttura del testicolo</vt:lpstr>
      <vt:lpstr>TESTICOLO  PARENCHIMA</vt:lpstr>
      <vt:lpstr>TUBULI  SEMINIFERI</vt:lpstr>
      <vt:lpstr>SPERMATOGENESI  SPERMIOISTOGENESI</vt:lpstr>
      <vt:lpstr>CELLULE DEI TUBULI SEMINIFERI RAPPRESENTAZIONE  SCHEMATICA</vt:lpstr>
      <vt:lpstr>TUBULI  SEMINIFERI</vt:lpstr>
      <vt:lpstr>Presentazione standard di PowerPoint</vt:lpstr>
      <vt:lpstr> V I E    S P E R M A T I C H E </vt:lpstr>
      <vt:lpstr>VIE  SPERMATICHE</vt:lpstr>
      <vt:lpstr>TUBULI RETTI  RETE TESTIS  EPIDIDIMO</vt:lpstr>
      <vt:lpstr>TUBULI  RETTI e RETE TESTIS</vt:lpstr>
      <vt:lpstr>EPIDIDIMO</vt:lpstr>
      <vt:lpstr>EPIDIDIMO PORZIONI COSTITUTIVE</vt:lpstr>
      <vt:lpstr>Presentazione standard di PowerPoint</vt:lpstr>
      <vt:lpstr>EPIDIDIMO STRUTTURA</vt:lpstr>
      <vt:lpstr>CONDOTTI (DUTTULI) EFFERENTI STRUTTURA</vt:lpstr>
      <vt:lpstr>CONDOTTO dell’ EPIDIDIMO STRUTTURA</vt:lpstr>
      <vt:lpstr>Presentazione standard di PowerPoint</vt:lpstr>
      <vt:lpstr>DOTTO (o CANALE) DEFERENTE</vt:lpstr>
      <vt:lpstr>Presentazione standard di PowerPoint</vt:lpstr>
      <vt:lpstr>DOTTO DEFERENTE CARATTERI MORFOLOGICI</vt:lpstr>
      <vt:lpstr>Presentazione standard di PowerPoint</vt:lpstr>
      <vt:lpstr>DOTTo DEFERENTE VASCOLARIZZAZIONE</vt:lpstr>
      <vt:lpstr>DOTTO DEFERENTE STRUTTURA</vt:lpstr>
      <vt:lpstr>FUNICOLO  SPERMATICO</vt:lpstr>
      <vt:lpstr>Presentazione standard di PowerPoint</vt:lpstr>
      <vt:lpstr>COMPONENTI del FUNICOLO  SPERMATICO</vt:lpstr>
      <vt:lpstr>CONDOTTI  EIACULATORI</vt:lpstr>
      <vt:lpstr>CONDOTTI  EIACULATORI STRUTTURA</vt:lpstr>
      <vt:lpstr> G H I A N D O L E    S P E R M A T I C H E </vt:lpstr>
      <vt:lpstr>Presentazione standard di PowerPoint</vt:lpstr>
      <vt:lpstr>VESCICHETTE  SEMINALI</vt:lpstr>
      <vt:lpstr>Presentazione standard di PowerPoint</vt:lpstr>
      <vt:lpstr>VESCICHETTE SEMINALI STRUTTURA </vt:lpstr>
      <vt:lpstr>Presentazione standard di PowerPoint</vt:lpstr>
      <vt:lpstr>Presentazione standard di PowerPoint</vt:lpstr>
      <vt:lpstr>PROSTATA</vt:lpstr>
      <vt:lpstr>PROSTATA CARATTERI MORFOLOGICI </vt:lpstr>
      <vt:lpstr>Presentazione standard di PowerPoint</vt:lpstr>
      <vt:lpstr>PROSTATA: LOBI ANTERIORE, MEDIO, LATERALI e POSTERIORE</vt:lpstr>
      <vt:lpstr>PROSTATA: PALPAZIONE TRANSRETTALE</vt:lpstr>
      <vt:lpstr>PROSTATA  VASCOLARIZZAZIONE</vt:lpstr>
      <vt:lpstr>PROSTATA STRUTTURA</vt:lpstr>
      <vt:lpstr>PROSTATA  STRUTTURA MICROSCOPICA</vt:lpstr>
      <vt:lpstr>Presentazione standard di PowerPoint</vt:lpstr>
      <vt:lpstr>GHIANDOLE BULBO-URETRALI di COWPER</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TESTICOLO</dc:title>
  <dc:creator>Vittorio Grill</dc:creator>
  <cp:lastModifiedBy>Utente di Microsoft Office</cp:lastModifiedBy>
  <cp:revision>483</cp:revision>
  <cp:lastPrinted>1601-01-01T00:00:00Z</cp:lastPrinted>
  <dcterms:created xsi:type="dcterms:W3CDTF">2001-04-16T09:29:16Z</dcterms:created>
  <dcterms:modified xsi:type="dcterms:W3CDTF">2021-03-22T11:20:53Z</dcterms:modified>
</cp:coreProperties>
</file>