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59" r:id="rId4"/>
    <p:sldId id="280" r:id="rId5"/>
    <p:sldId id="281" r:id="rId6"/>
    <p:sldId id="282" r:id="rId7"/>
    <p:sldId id="283" r:id="rId8"/>
    <p:sldId id="284" r:id="rId9"/>
    <p:sldId id="285" r:id="rId10"/>
    <p:sldId id="260" r:id="rId11"/>
    <p:sldId id="28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/>
              <a:t> 10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703A5-D609-9D45-B564-5B2C5E84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407" y="685800"/>
            <a:ext cx="9601200" cy="1066800"/>
          </a:xfrm>
        </p:spPr>
        <p:txBody>
          <a:bodyPr/>
          <a:lstStyle/>
          <a:p>
            <a:r>
              <a:rPr lang="it-IT" dirty="0"/>
              <a:t>Interazioni fra ambiente e società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347725-82D4-5943-8A05-55D6AB76B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0636"/>
            <a:ext cx="10820400" cy="5105400"/>
          </a:xfrm>
        </p:spPr>
        <p:txBody>
          <a:bodyPr>
            <a:noAutofit/>
          </a:bodyPr>
          <a:lstStyle/>
          <a:p>
            <a:pPr marL="631825" indent="-631825">
              <a:buNone/>
            </a:pPr>
            <a:r>
              <a:rPr lang="it-IT" sz="2400" dirty="0"/>
              <a:t>Il cambiamento nell’uso della copertura del suolo (deforestazione / asfaltatura / città/ cementificazione) impatta sul clima globale</a:t>
            </a:r>
          </a:p>
          <a:p>
            <a:pPr marL="0" indent="0">
              <a:buNone/>
            </a:pPr>
            <a:r>
              <a:rPr lang="it-IT" sz="2400" b="1" dirty="0"/>
              <a:t>Consapevolezza e tentativi di riduzione del danno</a:t>
            </a:r>
          </a:p>
          <a:p>
            <a:pPr marL="0" indent="0">
              <a:buNone/>
            </a:pPr>
            <a:r>
              <a:rPr lang="it-IT" sz="2400" u="sng" dirty="0"/>
              <a:t>Riduzione emissione gas serra e Nazioni Unite (ONU)</a:t>
            </a:r>
          </a:p>
          <a:p>
            <a:pPr marL="457200" lvl="1" indent="0">
              <a:buNone/>
            </a:pPr>
            <a:r>
              <a:rPr lang="it-IT" dirty="0"/>
              <a:t>Conferenza Kyoto 1997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riduzione  5% entro 2012</a:t>
            </a:r>
          </a:p>
          <a:p>
            <a:pPr marL="457200" lvl="1" indent="0">
              <a:buNone/>
            </a:pPr>
            <a:r>
              <a:rPr lang="it-IT" dirty="0"/>
              <a:t>Conferenza </a:t>
            </a:r>
            <a:r>
              <a:rPr lang="it-IT" dirty="0" err="1"/>
              <a:t>Copenaagen</a:t>
            </a:r>
            <a:r>
              <a:rPr lang="it-IT" dirty="0"/>
              <a:t> 2009 </a:t>
            </a:r>
            <a:r>
              <a:rPr lang="it-IT" dirty="0">
                <a:sym typeface="Wingdings" pitchFamily="2" charset="2"/>
              </a:rPr>
              <a:t> contenere in 2° l’aumento della temperatura globale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Conferenza Parigi 2015  contenere in 1,5°-2° aumento temperatura entro il 2020</a:t>
            </a:r>
            <a:endParaRPr lang="it-IT" dirty="0"/>
          </a:p>
          <a:p>
            <a:pPr marL="2359152" lvl="5" indent="0">
              <a:buNone/>
            </a:pPr>
            <a:r>
              <a:rPr lang="it-IT" sz="2000" dirty="0"/>
              <a:t>			</a:t>
            </a:r>
            <a:r>
              <a:rPr lang="it-IT" sz="2000" b="1" i="0" dirty="0"/>
              <a:t>Presidenti Donald Trump /</a:t>
            </a:r>
            <a:r>
              <a:rPr lang="it-IT" sz="2000" b="1" i="0" dirty="0" err="1"/>
              <a:t>Jair</a:t>
            </a:r>
            <a:r>
              <a:rPr lang="it-IT" sz="2000" b="1" i="0" dirty="0"/>
              <a:t> </a:t>
            </a:r>
            <a:r>
              <a:rPr lang="it-IT" sz="2000" b="1" i="0" dirty="0" err="1"/>
              <a:t>Bolsonaro</a:t>
            </a:r>
            <a:endParaRPr lang="it-IT" sz="2000" b="1" i="0" dirty="0"/>
          </a:p>
          <a:p>
            <a:pPr marL="2359152" lvl="5" indent="0">
              <a:buNone/>
            </a:pP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276779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542"/>
    </mc:Choice>
    <mc:Fallback xmlns="">
      <p:transition spd="slow" advTm="42954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BA1C1A-6D15-DC46-B7F2-01CFFF47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097AA0-ECA3-CA4A-B2EA-C53847637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Esigenza di una </a:t>
            </a:r>
            <a:r>
              <a:rPr lang="it-IT" b="1" dirty="0"/>
              <a:t>Green economy</a:t>
            </a:r>
            <a:r>
              <a:rPr lang="it-IT" dirty="0"/>
              <a:t>: economia che produce ricchezza, genera uno </a:t>
            </a:r>
            <a:r>
              <a:rPr lang="it-IT" i="1" u="sng" dirty="0"/>
              <a:t>sviluppo sostenibile </a:t>
            </a:r>
            <a:r>
              <a:rPr lang="it-IT" dirty="0"/>
              <a:t>dal punti di vista ambientale e socio culturale basato su un uso efficiente delle risorse naturali e delle opportunità offerte dall’ecosistema terrestre, adeguandosi alle sue leggi naturali.</a:t>
            </a:r>
          </a:p>
          <a:p>
            <a:endParaRPr lang="it-IT" dirty="0"/>
          </a:p>
          <a:p>
            <a:r>
              <a:rPr lang="it-IT" dirty="0" err="1"/>
              <a:t>Worldwatch</a:t>
            </a:r>
            <a:r>
              <a:rPr lang="it-IT" dirty="0"/>
              <a:t> </a:t>
            </a:r>
            <a:r>
              <a:rPr lang="it-IT" dirty="0" err="1"/>
              <a:t>institute</a:t>
            </a:r>
            <a:endParaRPr lang="it-IT" dirty="0"/>
          </a:p>
          <a:p>
            <a:r>
              <a:rPr lang="it-IT" i="1" dirty="0"/>
              <a:t>State of the World </a:t>
            </a:r>
            <a:r>
              <a:rPr lang="it-IT" dirty="0"/>
              <a:t>(dal 1984)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18F4B63-4BD7-414A-8C17-E04F48AC6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808" y="3663591"/>
            <a:ext cx="2028624" cy="257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2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7" y="22860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  <a:p>
            <a:endParaRPr lang="it-IT" sz="2100" dirty="0"/>
          </a:p>
          <a:p>
            <a:endParaRPr lang="it-IT" sz="2100" dirty="0"/>
          </a:p>
          <a:p>
            <a:endParaRPr lang="it-IT" sz="2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634836" y="2171700"/>
            <a:ext cx="89777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4800" dirty="0">
              <a:solidFill>
                <a:srgbClr val="FF0000"/>
              </a:solidFill>
            </a:endParaRPr>
          </a:p>
          <a:p>
            <a:endParaRPr lang="it-IT" sz="4800" dirty="0">
              <a:solidFill>
                <a:srgbClr val="FF0000"/>
              </a:solidFill>
            </a:endParaRPr>
          </a:p>
          <a:p>
            <a:r>
              <a:rPr lang="it-IT" sz="4800" dirty="0">
                <a:solidFill>
                  <a:srgbClr val="FF0000"/>
                </a:solidFill>
              </a:rPr>
              <a:t> </a:t>
            </a:r>
            <a:r>
              <a:rPr lang="it-IT" sz="4000" dirty="0">
                <a:solidFill>
                  <a:srgbClr val="FF0000"/>
                </a:solidFill>
              </a:rPr>
              <a:t>Risorse energetiche rinnovabili</a:t>
            </a:r>
          </a:p>
        </p:txBody>
      </p:sp>
    </p:spTree>
    <p:extLst>
      <p:ext uri="{BB962C8B-B14F-4D97-AF65-F5344CB8AC3E}">
        <p14:creationId xmlns:p14="http://schemas.microsoft.com/office/powerpoint/2010/main" val="170540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373"/>
    </mc:Choice>
    <mc:Fallback xmlns="">
      <p:transition spd="slow" advTm="11637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7134E-0169-8546-9ADA-C18165EB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863" y="697375"/>
            <a:ext cx="9601200" cy="987725"/>
          </a:xfrm>
        </p:spPr>
        <p:txBody>
          <a:bodyPr/>
          <a:lstStyle/>
          <a:p>
            <a:r>
              <a:rPr lang="it-IT" dirty="0"/>
              <a:t>Risorse energetiche rinnovabili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1AB37-52D7-8942-8CCF-6C400497A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9863" y="1785448"/>
            <a:ext cx="9601200" cy="4218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it-IT" sz="2600" dirty="0"/>
              <a:t>Utile distinzione fra</a:t>
            </a:r>
          </a:p>
          <a:p>
            <a:pPr marL="0" indent="0" algn="ctr">
              <a:buNone/>
            </a:pPr>
            <a:r>
              <a:rPr lang="it-IT" sz="2600" dirty="0"/>
              <a:t>Energia commerciale (reti produttive)</a:t>
            </a:r>
          </a:p>
          <a:p>
            <a:pPr marL="0" indent="0" algn="ctr">
              <a:buNone/>
            </a:pPr>
            <a:r>
              <a:rPr lang="it-IT" sz="2600" dirty="0"/>
              <a:t>Vs</a:t>
            </a:r>
          </a:p>
          <a:p>
            <a:pPr marL="0" indent="0" algn="ctr">
              <a:buNone/>
            </a:pPr>
            <a:r>
              <a:rPr lang="it-IT" sz="2600" dirty="0"/>
              <a:t>Energia non commerciale (aree rurali e in via di sviluppo)</a:t>
            </a:r>
          </a:p>
          <a:p>
            <a:pPr marL="0" indent="0" algn="ctr">
              <a:buNone/>
            </a:pPr>
            <a:endParaRPr lang="it-IT" sz="2600" dirty="0"/>
          </a:p>
          <a:p>
            <a:pPr marL="722313" indent="-722313">
              <a:buNone/>
            </a:pPr>
            <a:r>
              <a:rPr lang="it-IT" sz="2600" b="1" dirty="0"/>
              <a:t>Energia Commerciale</a:t>
            </a:r>
            <a:r>
              <a:rPr lang="it-IT" sz="2600" dirty="0"/>
              <a:t>: prodotta da fonti non rinnovabili o grandi impianti idroelettrici, distribuita su reti commerciali e usata lontano dal luogo di produzione</a:t>
            </a:r>
          </a:p>
          <a:p>
            <a:pPr marL="722313" indent="-722313">
              <a:buNone/>
            </a:pPr>
            <a:r>
              <a:rPr lang="it-IT" sz="2600" b="1" dirty="0"/>
              <a:t>Energia Non commerciale</a:t>
            </a:r>
            <a:r>
              <a:rPr lang="it-IT" sz="2600" dirty="0"/>
              <a:t>: quella che soddisfa l’esigenza energetica quotidiana, soprattutto in aree rurali e nei paesi in via di sviluppo (o nei paesi occidentali, prima dell’industrializzazione)</a:t>
            </a:r>
          </a:p>
          <a:p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691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669"/>
    </mc:Choice>
    <mc:Fallback xmlns="">
      <p:transition spd="slow" advTm="11566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3412" y="685800"/>
            <a:ext cx="9601200" cy="849702"/>
          </a:xfrm>
        </p:spPr>
        <p:txBody>
          <a:bodyPr/>
          <a:lstStyle/>
          <a:p>
            <a:r>
              <a:rPr lang="it-IT" dirty="0"/>
              <a:t>Risorse energetiche rinnovabili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Circa 1/5 della popolazione mondiale è senza elettricità</a:t>
            </a:r>
          </a:p>
          <a:p>
            <a:endParaRPr lang="it-IT" sz="800" dirty="0"/>
          </a:p>
          <a:p>
            <a:r>
              <a:rPr lang="it-IT" sz="2400" dirty="0"/>
              <a:t>Le energie rinnovabili, chiamate anche energie alternative, hanno costituito fino poco tempo fa la maggior parte della energia non commerciabile </a:t>
            </a:r>
            <a:r>
              <a:rPr lang="it-IT" sz="2400" dirty="0">
                <a:sym typeface="Wingdings" panose="05000000000000000000" pitchFamily="2" charset="2"/>
              </a:rPr>
              <a:t> acqua</a:t>
            </a:r>
          </a:p>
          <a:p>
            <a:pPr lvl="1"/>
            <a:r>
              <a:rPr lang="it-IT" sz="2400" dirty="0">
                <a:sym typeface="Wingdings" panose="05000000000000000000" pitchFamily="2" charset="2"/>
              </a:rPr>
              <a:t>Energia idroelettrica   impianti grandi dimensioni, grandi dighe </a:t>
            </a:r>
          </a:p>
          <a:p>
            <a:pPr marL="3033712" lvl="1" indent="0">
              <a:buNone/>
            </a:pPr>
            <a:r>
              <a:rPr lang="it-IT" sz="2400" dirty="0">
                <a:sym typeface="Wingdings" panose="05000000000000000000" pitchFamily="2" charset="2"/>
              </a:rPr>
              <a:t>    grande impatto ambientale (se ne discute a parte)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0847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019"/>
    </mc:Choice>
    <mc:Fallback xmlns="">
      <p:transition spd="slow" advTm="17901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Risorse energetiche rinnovabili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1689903"/>
            <a:ext cx="10133012" cy="48034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/>
              <a:t>Energia da biomassa</a:t>
            </a:r>
          </a:p>
          <a:p>
            <a:pPr marL="0" indent="0">
              <a:buNone/>
            </a:pPr>
            <a:r>
              <a:rPr lang="it-IT" sz="2000" dirty="0"/>
              <a:t>Definizione: </a:t>
            </a:r>
            <a:r>
              <a:rPr lang="it-IT" sz="2000" b="1" dirty="0"/>
              <a:t>insieme del materiale organico non fossile di un ecosistema, che comprende la massa animale e vegetale, i suoi scarti e residui </a:t>
            </a:r>
            <a:r>
              <a:rPr lang="it-IT" sz="2000" dirty="0"/>
              <a:t>(es.: letame bovino)</a:t>
            </a:r>
          </a:p>
          <a:p>
            <a:pPr marL="0" indent="0">
              <a:buNone/>
            </a:pPr>
            <a:r>
              <a:rPr lang="it-IT" sz="2000" dirty="0"/>
              <a:t>Ottenibile in due modi:</a:t>
            </a:r>
          </a:p>
          <a:p>
            <a:pPr marL="530352" lvl="1" indent="0">
              <a:buNone/>
            </a:pPr>
            <a:r>
              <a:rPr lang="it-IT" sz="2000" dirty="0"/>
              <a:t>Diretto: bruciare la biomassa</a:t>
            </a:r>
          </a:p>
          <a:p>
            <a:pPr marL="530352" lvl="1" indent="0">
              <a:buNone/>
            </a:pPr>
            <a:r>
              <a:rPr lang="it-IT" sz="2000" dirty="0"/>
              <a:t>Indiretto: convertire la biomassa in gas (biogas) o combustibile liquido (biodiesel)</a:t>
            </a:r>
          </a:p>
          <a:p>
            <a:pPr marL="0" lvl="1" indent="0">
              <a:buNone/>
            </a:pPr>
            <a:r>
              <a:rPr lang="it-IT" sz="2000" i="0" u="sng" dirty="0"/>
              <a:t>Biomassa è’ la risorsa più usata al mondo </a:t>
            </a:r>
            <a:r>
              <a:rPr lang="it-IT" sz="2000" i="0" dirty="0"/>
              <a:t>(bruciare x cucinare o riscaldare)</a:t>
            </a:r>
          </a:p>
          <a:p>
            <a:pPr marL="1346200" lvl="1" indent="-622300">
              <a:buNone/>
            </a:pPr>
            <a:r>
              <a:rPr lang="it-IT" sz="2000" i="0" dirty="0"/>
              <a:t>	Problemi: </a:t>
            </a:r>
          </a:p>
          <a:p>
            <a:pPr marL="2070100" lvl="3" indent="0">
              <a:buNone/>
            </a:pPr>
            <a:r>
              <a:rPr lang="it-IT" sz="2000" i="0" dirty="0"/>
              <a:t>danneggiamento superficie arborea, </a:t>
            </a:r>
          </a:p>
          <a:p>
            <a:pPr marL="2070100" lvl="3" indent="0">
              <a:buNone/>
            </a:pPr>
            <a:r>
              <a:rPr lang="it-IT" sz="2000" i="0" dirty="0"/>
              <a:t>riduzione controllo anidride carbonica</a:t>
            </a:r>
            <a:r>
              <a:rPr lang="it-IT" i="0" dirty="0"/>
              <a:t>,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876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8603"/>
    </mc:Choice>
    <mc:Fallback xmlns="">
      <p:transition spd="slow" advTm="40860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95691" y="697375"/>
            <a:ext cx="9601200" cy="935966"/>
          </a:xfrm>
        </p:spPr>
        <p:txBody>
          <a:bodyPr/>
          <a:lstStyle/>
          <a:p>
            <a:r>
              <a:rPr lang="it-IT" dirty="0"/>
              <a:t>Risorse energetiche rinnovabili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54239" y="1633341"/>
            <a:ext cx="10347766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/>
              <a:t>Energia idroelettrica</a:t>
            </a:r>
            <a:r>
              <a:rPr lang="it-IT" sz="2000" dirty="0"/>
              <a:t>: </a:t>
            </a:r>
          </a:p>
          <a:p>
            <a:r>
              <a:rPr lang="it-IT" sz="2000" dirty="0"/>
              <a:t>Produce il 18% dell’energia globale ma sfruttata un terzo rispetto sue possibilità</a:t>
            </a:r>
          </a:p>
          <a:p>
            <a:r>
              <a:rPr lang="it-IT" sz="2000" dirty="0"/>
              <a:t>Concentrata in pochi paesi</a:t>
            </a:r>
          </a:p>
          <a:p>
            <a:r>
              <a:rPr lang="it-IT" sz="2000" dirty="0"/>
              <a:t>Grandi dighe nel ‘900 (anni Trenta-Settanta)</a:t>
            </a:r>
          </a:p>
          <a:p>
            <a:pPr lvl="1"/>
            <a:r>
              <a:rPr lang="it-IT" sz="2000" dirty="0"/>
              <a:t>Problemi ambientali </a:t>
            </a:r>
          </a:p>
          <a:p>
            <a:pPr lvl="3"/>
            <a:r>
              <a:rPr lang="it-IT" sz="2000" dirty="0"/>
              <a:t>modifica corso fiumi, </a:t>
            </a:r>
          </a:p>
          <a:p>
            <a:pPr lvl="3"/>
            <a:r>
              <a:rPr lang="it-IT" sz="2000" dirty="0"/>
              <a:t>alterazioni ambienti, </a:t>
            </a:r>
          </a:p>
          <a:p>
            <a:pPr lvl="3"/>
            <a:r>
              <a:rPr lang="it-IT" sz="2000" dirty="0"/>
              <a:t>spostamenti popolazioni</a:t>
            </a:r>
          </a:p>
          <a:p>
            <a:pPr marL="66675" lvl="3" indent="0">
              <a:buNone/>
            </a:pPr>
            <a:r>
              <a:rPr lang="it-IT" sz="2000" dirty="0"/>
              <a:t>Si preferiscono piccole centrali idroelettriche (PSI) con meno di 10 megawatt di potenza, usate per comunità locali o piccoli insediamenti, anche domestici</a:t>
            </a:r>
          </a:p>
        </p:txBody>
      </p:sp>
    </p:spTree>
    <p:extLst>
      <p:ext uri="{BB962C8B-B14F-4D97-AF65-F5344CB8AC3E}">
        <p14:creationId xmlns:p14="http://schemas.microsoft.com/office/powerpoint/2010/main" val="274139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335"/>
    </mc:Choice>
    <mc:Fallback xmlns="">
      <p:transition spd="slow" advTm="28933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60967" y="685800"/>
            <a:ext cx="9601200" cy="987725"/>
          </a:xfrm>
        </p:spPr>
        <p:txBody>
          <a:bodyPr/>
          <a:lstStyle/>
          <a:p>
            <a:r>
              <a:rPr lang="it-IT" dirty="0"/>
              <a:t>Risorse energetiche rinnovabili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83915" y="1554935"/>
            <a:ext cx="10461157" cy="4903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/>
              <a:t>Energia solare </a:t>
            </a:r>
            <a:r>
              <a:rPr lang="it-IT" sz="2000" dirty="0"/>
              <a:t>può essere usata passivamente e attivamente</a:t>
            </a:r>
          </a:p>
          <a:p>
            <a:r>
              <a:rPr lang="it-IT" sz="2000" i="1" dirty="0"/>
              <a:t>Passivamente</a:t>
            </a:r>
            <a:r>
              <a:rPr lang="it-IT" sz="2000" dirty="0"/>
              <a:t>: accumulo di riscaldamento adoperando negli edifici esposizione e materiali che sfruttano al meglio la luce/il calore del sole</a:t>
            </a:r>
          </a:p>
          <a:p>
            <a:r>
              <a:rPr lang="it-IT" sz="2000" i="1" dirty="0"/>
              <a:t>Attivamente</a:t>
            </a:r>
            <a:r>
              <a:rPr lang="it-IT" sz="2000" dirty="0"/>
              <a:t>: mediante strumenti quali pannelli solari, specchi voltaici e celle fotovoltaiche (riscaldamento dell’acqua o sua trasformazione diretta in energia)</a:t>
            </a:r>
          </a:p>
          <a:p>
            <a:pPr marL="0" indent="0">
              <a:buNone/>
            </a:pPr>
            <a:r>
              <a:rPr lang="it-IT" sz="2000" dirty="0"/>
              <a:t>Alto costo (incentivi statali), basso impatto (se non in smaltimento)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2000" b="1" dirty="0"/>
              <a:t>Energia eolica</a:t>
            </a:r>
            <a:r>
              <a:rPr lang="it-IT" sz="2000" dirty="0"/>
              <a:t>: dai mulini a vento ai parchi eolici</a:t>
            </a:r>
            <a:endParaRPr lang="it-IT" sz="2000" b="1" dirty="0"/>
          </a:p>
          <a:p>
            <a:pPr marL="0" indent="0">
              <a:buNone/>
            </a:pPr>
            <a:endParaRPr lang="it-IT" sz="800" dirty="0"/>
          </a:p>
          <a:p>
            <a:pPr marL="722313" indent="-722313">
              <a:buNone/>
            </a:pPr>
            <a:r>
              <a:rPr lang="it-IT" sz="2000" b="1" dirty="0"/>
              <a:t>Energia geotermica</a:t>
            </a:r>
            <a:r>
              <a:rPr lang="it-IT" sz="2000" dirty="0"/>
              <a:t>, derivante dalla presenza di masse di acqua molto calda interne alla terra. Non molto diffusa, usata o per mettere in moto turbine tramite vapore oppure per teleriscaldamento (25% della produzione energetica dell’Islanda)</a:t>
            </a:r>
          </a:p>
        </p:txBody>
      </p:sp>
    </p:spTree>
    <p:extLst>
      <p:ext uri="{BB962C8B-B14F-4D97-AF65-F5344CB8AC3E}">
        <p14:creationId xmlns:p14="http://schemas.microsoft.com/office/powerpoint/2010/main" val="409590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8549"/>
    </mc:Choice>
    <mc:Fallback xmlns="">
      <p:transition spd="slow" advTm="36854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1934" y="685800"/>
            <a:ext cx="9601200" cy="970472"/>
          </a:xfrm>
        </p:spPr>
        <p:txBody>
          <a:bodyPr/>
          <a:lstStyle/>
          <a:p>
            <a:r>
              <a:rPr lang="it-IT" dirty="0"/>
              <a:t>Interazioni fra ambiente e società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20455" y="1656271"/>
            <a:ext cx="10116273" cy="4837125"/>
          </a:xfrm>
        </p:spPr>
        <p:txBody>
          <a:bodyPr>
            <a:noAutofit/>
          </a:bodyPr>
          <a:lstStyle/>
          <a:p>
            <a:pPr marL="892175" indent="-892175">
              <a:buNone/>
            </a:pPr>
            <a:r>
              <a:rPr lang="it-IT" sz="2000" b="1" dirty="0"/>
              <a:t>Effetto serra</a:t>
            </a:r>
            <a:r>
              <a:rPr lang="it-IT" sz="2000" dirty="0"/>
              <a:t>: processo naturale in cui alcuni gas dell’atmosfera lasciano passare le radiazioni a onda corta dal Sole alla terra e assorbono le radiazioni a onda lunga </a:t>
            </a:r>
            <a:r>
              <a:rPr lang="it-IT" sz="2000" dirty="0" err="1"/>
              <a:t>ri</a:t>
            </a:r>
            <a:r>
              <a:rPr lang="it-IT" sz="2000" dirty="0"/>
              <a:t>-emesse dalla superficie terrestre, provocandone il riscaldamento </a:t>
            </a:r>
          </a:p>
          <a:p>
            <a:pPr marL="892175" indent="-892175">
              <a:buNone/>
            </a:pPr>
            <a:endParaRPr lang="it-IT" sz="800" dirty="0"/>
          </a:p>
          <a:p>
            <a:pPr marL="722313" indent="-722313">
              <a:buNone/>
              <a:tabLst>
                <a:tab pos="0" algn="l"/>
              </a:tabLst>
            </a:pPr>
            <a:r>
              <a:rPr lang="it-IT" sz="2000" dirty="0"/>
              <a:t>Dipende dall’emissione di </a:t>
            </a:r>
            <a:r>
              <a:rPr lang="it-IT" sz="2000" u="sng" dirty="0"/>
              <a:t>anidride carbonica </a:t>
            </a:r>
            <a:r>
              <a:rPr lang="it-IT" sz="2000" dirty="0"/>
              <a:t>(aumentata per le attività umane post industria), di </a:t>
            </a:r>
            <a:r>
              <a:rPr lang="it-IT" sz="2000" u="sng" dirty="0"/>
              <a:t>metano</a:t>
            </a:r>
            <a:r>
              <a:rPr lang="it-IT" sz="2000" dirty="0"/>
              <a:t> (allevamento bestiame, che è gestito da uomo), di </a:t>
            </a:r>
            <a:r>
              <a:rPr lang="it-IT" sz="2000" u="sng" dirty="0"/>
              <a:t>protossido d’azoto</a:t>
            </a:r>
            <a:r>
              <a:rPr lang="it-IT" sz="2000" dirty="0"/>
              <a:t> (veicoli a motore e centrali a carbone), di </a:t>
            </a:r>
            <a:r>
              <a:rPr lang="it-IT" sz="2000" u="sng" dirty="0" err="1"/>
              <a:t>idrofluorocarburi</a:t>
            </a:r>
            <a:r>
              <a:rPr lang="it-IT" sz="2000" dirty="0"/>
              <a:t> (refrigeranti)</a:t>
            </a:r>
          </a:p>
          <a:p>
            <a:pPr marL="982663" indent="-350838">
              <a:buFont typeface="Wingdings" panose="05000000000000000000" pitchFamily="2" charset="2"/>
              <a:buChar char="à"/>
            </a:pPr>
            <a:r>
              <a:rPr lang="it-IT" sz="2000" b="1" dirty="0"/>
              <a:t>surriscaldamento globale (</a:t>
            </a:r>
            <a:r>
              <a:rPr lang="it-IT" sz="2000" b="1" i="1" dirty="0"/>
              <a:t>global </a:t>
            </a:r>
            <a:r>
              <a:rPr lang="it-IT" sz="2000" b="1" i="1" dirty="0" err="1"/>
              <a:t>warming</a:t>
            </a:r>
            <a:r>
              <a:rPr lang="it-IT" sz="2000" b="1" dirty="0"/>
              <a:t>)</a:t>
            </a:r>
            <a:r>
              <a:rPr lang="it-IT" sz="2000" dirty="0"/>
              <a:t>: aumento della temperatura globale attribuito almeno in parte alle attività umane, che hanno incrementato la concentrazione dei gas serra nell’atmosfera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it-IT" sz="2000" dirty="0"/>
              <a:t>Conseguenze: scioglimento ghiaccio /innalzamento livello mari; modifiche ecosistemi (anche colture)</a:t>
            </a:r>
          </a:p>
        </p:txBody>
      </p:sp>
    </p:spTree>
    <p:extLst>
      <p:ext uri="{BB962C8B-B14F-4D97-AF65-F5344CB8AC3E}">
        <p14:creationId xmlns:p14="http://schemas.microsoft.com/office/powerpoint/2010/main" val="7229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777"/>
    </mc:Choice>
    <mc:Fallback xmlns="">
      <p:transition spd="slow" advTm="37777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Interazioni fra ambiente e società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746043"/>
              </p:ext>
            </p:extLst>
          </p:nvPr>
        </p:nvGraphicFramePr>
        <p:xfrm>
          <a:off x="2684154" y="2171700"/>
          <a:ext cx="7362671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68">
                  <a:extLst>
                    <a:ext uri="{9D8B030D-6E8A-4147-A177-3AD203B41FA5}">
                      <a16:colId xmlns:a16="http://schemas.microsoft.com/office/drawing/2014/main" val="2340887721"/>
                    </a:ext>
                  </a:extLst>
                </a:gridCol>
                <a:gridCol w="3454903">
                  <a:extLst>
                    <a:ext uri="{9D8B030D-6E8A-4147-A177-3AD203B41FA5}">
                      <a16:colId xmlns:a16="http://schemas.microsoft.com/office/drawing/2014/main" val="3255921257"/>
                    </a:ext>
                  </a:extLst>
                </a:gridCol>
              </a:tblGrid>
              <a:tr h="897147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PAESE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%</a:t>
                      </a:r>
                      <a:r>
                        <a:rPr lang="it-IT" baseline="0" dirty="0"/>
                        <a:t> EMISSIONE ANIDRIDE CARBONICA PER STATO </a:t>
                      </a:r>
                    </a:p>
                    <a:p>
                      <a:r>
                        <a:rPr lang="it-IT" baseline="0" dirty="0"/>
                        <a:t>(SUL TOTALE)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068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316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81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UNIONE EUROPEA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53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2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RUSSIA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231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GIAPPONE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139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ALTRO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097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264"/>
    </mc:Choice>
    <mc:Fallback xmlns="">
      <p:transition spd="slow" advTm="62264"/>
    </mc:Fallback>
  </mc:AlternateContent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1282</TotalTime>
  <Words>749</Words>
  <Application>Microsoft Macintosh PowerPoint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Filo</vt:lpstr>
      <vt:lpstr>Territorio e Società  (LE225)  Sergio Zilli a.a. 2020-2021</vt:lpstr>
      <vt:lpstr>Presentazione standard di PowerPoint</vt:lpstr>
      <vt:lpstr>Risorse energetiche rinnovabili</vt:lpstr>
      <vt:lpstr>Risorse energetiche rinnovabili</vt:lpstr>
      <vt:lpstr>Risorse energetiche rinnovabili</vt:lpstr>
      <vt:lpstr>Risorse energetiche rinnovabili</vt:lpstr>
      <vt:lpstr>Risorse energetiche rinnovabili</vt:lpstr>
      <vt:lpstr>Interazioni fra ambiente e società</vt:lpstr>
      <vt:lpstr>Interazioni fra ambiente e società</vt:lpstr>
      <vt:lpstr>Interazioni fra ambiente e società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49</cp:revision>
  <dcterms:created xsi:type="dcterms:W3CDTF">2021-03-01T07:19:48Z</dcterms:created>
  <dcterms:modified xsi:type="dcterms:W3CDTF">2021-03-22T15:13:16Z</dcterms:modified>
</cp:coreProperties>
</file>