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63" r:id="rId4"/>
    <p:sldId id="264" r:id="rId5"/>
    <p:sldId id="265" r:id="rId6"/>
    <p:sldId id="266" r:id="rId7"/>
    <p:sldId id="270"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29"/>
  </p:normalViewPr>
  <p:slideViewPr>
    <p:cSldViewPr snapToGrid="0" snapToObjects="1">
      <p:cViewPr varScale="1">
        <p:scale>
          <a:sx n="111" d="100"/>
          <a:sy n="111"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worldometers.info/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1.wp.com/scenarieconomici.it/wp-content/uploads/2014/05/densitapop.jpg?ssl=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D9FA5-BE5C-1B42-A8A8-E82FC89C8E8E}"/>
              </a:ext>
            </a:extLst>
          </p:cNvPr>
          <p:cNvSpPr>
            <a:spLocks noGrp="1"/>
          </p:cNvSpPr>
          <p:nvPr>
            <p:ph type="ctrTitle"/>
          </p:nvPr>
        </p:nvSpPr>
        <p:spPr>
          <a:xfrm>
            <a:off x="2025748" y="1420838"/>
            <a:ext cx="9478865" cy="3356544"/>
          </a:xfrm>
        </p:spPr>
        <p:txBody>
          <a:bodyPr>
            <a:normAutofit/>
          </a:bodyPr>
          <a:lstStyle/>
          <a:p>
            <a:pPr algn="ctr"/>
            <a:r>
              <a:rPr lang="it-IT" sz="6700" b="1" cap="small" dirty="0"/>
              <a:t>Territorio e Società</a:t>
            </a:r>
            <a:r>
              <a:rPr lang="it-IT" sz="6700" dirty="0"/>
              <a:t> </a:t>
            </a:r>
            <a:br>
              <a:rPr lang="it-IT" sz="6700" dirty="0"/>
            </a:br>
            <a:r>
              <a:rPr lang="it-IT" sz="3100" dirty="0"/>
              <a:t>(LE225) </a:t>
            </a:r>
            <a:br>
              <a:rPr lang="it-IT" dirty="0"/>
            </a:br>
            <a:r>
              <a:rPr lang="it-IT" b="1" dirty="0"/>
              <a:t>Sergio Zilli</a:t>
            </a:r>
            <a:br>
              <a:rPr lang="it-IT" dirty="0"/>
            </a:br>
            <a:r>
              <a:rPr lang="it-IT" sz="3200" dirty="0" err="1"/>
              <a:t>a.a</a:t>
            </a:r>
            <a:r>
              <a:rPr lang="it-IT" sz="3200" dirty="0"/>
              <a:t>. 2020-2021</a:t>
            </a:r>
          </a:p>
        </p:txBody>
      </p:sp>
      <p:sp>
        <p:nvSpPr>
          <p:cNvPr id="3" name="Sottotitolo 2">
            <a:extLst>
              <a:ext uri="{FF2B5EF4-FFF2-40B4-BE49-F238E27FC236}">
                <a16:creationId xmlns:a16="http://schemas.microsoft.com/office/drawing/2014/main" id="{8166E90C-C239-E84C-ADB8-0D6D2F3EF29A}"/>
              </a:ext>
            </a:extLst>
          </p:cNvPr>
          <p:cNvSpPr>
            <a:spLocks noGrp="1"/>
          </p:cNvSpPr>
          <p:nvPr>
            <p:ph type="subTitle" idx="1"/>
          </p:nvPr>
        </p:nvSpPr>
        <p:spPr>
          <a:xfrm>
            <a:off x="2278966" y="5171274"/>
            <a:ext cx="9509759" cy="638683"/>
          </a:xfrm>
        </p:spPr>
        <p:txBody>
          <a:bodyPr>
            <a:normAutofit/>
          </a:bodyPr>
          <a:lstStyle/>
          <a:p>
            <a:r>
              <a:rPr lang="it-IT" sz="2000" dirty="0"/>
              <a:t>Corso di Studio </a:t>
            </a:r>
            <a:r>
              <a:rPr lang="it-IT" sz="2000" b="1" dirty="0"/>
              <a:t>LE07 – Lettere antiche e moderne, arti, comunicazione</a:t>
            </a:r>
            <a:endParaRPr lang="it-IT" sz="2000" dirty="0"/>
          </a:p>
          <a:p>
            <a:endParaRPr lang="it-IT" sz="2400" dirty="0"/>
          </a:p>
        </p:txBody>
      </p:sp>
      <p:sp>
        <p:nvSpPr>
          <p:cNvPr id="4" name="CasellaDiTesto 3">
            <a:extLst>
              <a:ext uri="{FF2B5EF4-FFF2-40B4-BE49-F238E27FC236}">
                <a16:creationId xmlns:a16="http://schemas.microsoft.com/office/drawing/2014/main" id="{92C9AC7C-D72E-2943-9B87-6BBB87A926ED}"/>
              </a:ext>
            </a:extLst>
          </p:cNvPr>
          <p:cNvSpPr txBox="1"/>
          <p:nvPr/>
        </p:nvSpPr>
        <p:spPr>
          <a:xfrm>
            <a:off x="9791114" y="6105378"/>
            <a:ext cx="1713499" cy="369332"/>
          </a:xfrm>
          <a:prstGeom prst="rect">
            <a:avLst/>
          </a:prstGeom>
          <a:noFill/>
        </p:spPr>
        <p:txBody>
          <a:bodyPr wrap="square" rtlCol="0">
            <a:spAutoFit/>
          </a:bodyPr>
          <a:lstStyle/>
          <a:p>
            <a:pPr algn="r"/>
            <a:r>
              <a:rPr lang="it-IT" dirty="0" err="1"/>
              <a:t>Ppt</a:t>
            </a:r>
            <a:r>
              <a:rPr lang="it-IT" dirty="0"/>
              <a:t> 12</a:t>
            </a:r>
          </a:p>
        </p:txBody>
      </p:sp>
    </p:spTree>
    <p:extLst>
      <p:ext uri="{BB962C8B-B14F-4D97-AF65-F5344CB8AC3E}">
        <p14:creationId xmlns:p14="http://schemas.microsoft.com/office/powerpoint/2010/main" val="304126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4272" y="612535"/>
            <a:ext cx="6319581" cy="741703"/>
          </a:xfrm>
        </p:spPr>
        <p:txBody>
          <a:bodyPr/>
          <a:lstStyle/>
          <a:p>
            <a:r>
              <a:rPr lang="it-IT" dirty="0"/>
              <a:t>Fertilità e controllo sociale</a:t>
            </a:r>
          </a:p>
        </p:txBody>
      </p:sp>
      <p:sp>
        <p:nvSpPr>
          <p:cNvPr id="3" name="Segnaposto contenuto 2"/>
          <p:cNvSpPr>
            <a:spLocks noGrp="1"/>
          </p:cNvSpPr>
          <p:nvPr>
            <p:ph idx="1"/>
          </p:nvPr>
        </p:nvSpPr>
        <p:spPr>
          <a:xfrm>
            <a:off x="1098644" y="1690974"/>
            <a:ext cx="10661233" cy="4976044"/>
          </a:xfrm>
        </p:spPr>
        <p:txBody>
          <a:bodyPr>
            <a:normAutofit/>
          </a:bodyPr>
          <a:lstStyle/>
          <a:p>
            <a:r>
              <a:rPr lang="it-IT" sz="2000" dirty="0"/>
              <a:t>I governi usano politiche </a:t>
            </a:r>
            <a:r>
              <a:rPr lang="it-IT" sz="2000" dirty="0" err="1"/>
              <a:t>nataliste</a:t>
            </a:r>
            <a:r>
              <a:rPr lang="it-IT" sz="2000" dirty="0"/>
              <a:t> o anti-</a:t>
            </a:r>
            <a:r>
              <a:rPr lang="it-IT" sz="2000" dirty="0" err="1"/>
              <a:t>nataliste</a:t>
            </a:r>
            <a:r>
              <a:rPr lang="it-IT" sz="2000" dirty="0"/>
              <a:t> per gestire la propria organizzazione interna</a:t>
            </a:r>
          </a:p>
          <a:p>
            <a:r>
              <a:rPr lang="it-IT" sz="2000" dirty="0"/>
              <a:t>In Europa la Francia ha un tasso di fecondità (2.0 figli per donna) superiore alle gran parte dei paesi europei (dopo Turchia, Islanda e Irlanda), per una scelta legata a questioni di primato continentale (post guerre mondiali), che ha portato a azioni legislative che sostengono le famiglie, promuovono la natalità, sostengono l’uguaglianza di genere e permettono il lavoro ai genitori attraverso sgravi fiscali, sostegno agli asili e alle scuole, permessi di lavoro per genitori e protezioni dell’occupazione delle donne in maternità </a:t>
            </a:r>
          </a:p>
          <a:p>
            <a:r>
              <a:rPr lang="it-IT" sz="2000" dirty="0"/>
              <a:t>In Cina dal 1979 al 2016 forte incentivo alla riduzione della popolazione attraverso la «politica del figlio unico» applicata in alcune parti del territorio </a:t>
            </a:r>
          </a:p>
        </p:txBody>
      </p:sp>
    </p:spTree>
    <p:extLst>
      <p:ext uri="{BB962C8B-B14F-4D97-AF65-F5344CB8AC3E}">
        <p14:creationId xmlns:p14="http://schemas.microsoft.com/office/powerpoint/2010/main" val="245180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42207-5789-3E4A-906A-F47EB56C4155}"/>
              </a:ext>
            </a:extLst>
          </p:cNvPr>
          <p:cNvSpPr>
            <a:spLocks noGrp="1"/>
          </p:cNvSpPr>
          <p:nvPr>
            <p:ph type="title"/>
          </p:nvPr>
        </p:nvSpPr>
        <p:spPr/>
        <p:txBody>
          <a:bodyPr/>
          <a:lstStyle/>
          <a:p>
            <a:r>
              <a:rPr lang="it-IT" b="1" dirty="0"/>
              <a:t>Presentazione n. 12</a:t>
            </a:r>
          </a:p>
        </p:txBody>
      </p:sp>
      <p:sp>
        <p:nvSpPr>
          <p:cNvPr id="3" name="Segnaposto contenuto 2">
            <a:extLst>
              <a:ext uri="{FF2B5EF4-FFF2-40B4-BE49-F238E27FC236}">
                <a16:creationId xmlns:a16="http://schemas.microsoft.com/office/drawing/2014/main" id="{A3DD783C-2832-5843-950B-6155EC74777D}"/>
              </a:ext>
            </a:extLst>
          </p:cNvPr>
          <p:cNvSpPr>
            <a:spLocks noGrp="1"/>
          </p:cNvSpPr>
          <p:nvPr>
            <p:ph idx="1"/>
          </p:nvPr>
        </p:nvSpPr>
        <p:spPr>
          <a:xfrm>
            <a:off x="1149927" y="2286000"/>
            <a:ext cx="9601200" cy="3581400"/>
          </a:xfrm>
        </p:spPr>
        <p:txBody>
          <a:bodyPr>
            <a:normAutofit/>
          </a:bodyPr>
          <a:lstStyle/>
          <a:p>
            <a:pPr marL="0" indent="0">
              <a:buNone/>
            </a:pPr>
            <a:endParaRPr lang="it-IT" sz="3600" dirty="0"/>
          </a:p>
          <a:p>
            <a:endParaRPr lang="it-IT" sz="2100" dirty="0"/>
          </a:p>
          <a:p>
            <a:endParaRPr lang="it-IT" sz="2100" dirty="0"/>
          </a:p>
          <a:p>
            <a:endParaRPr lang="it-IT" sz="2100" dirty="0"/>
          </a:p>
          <a:p>
            <a:endParaRPr lang="it-IT" sz="2100" dirty="0"/>
          </a:p>
        </p:txBody>
      </p:sp>
      <p:sp>
        <p:nvSpPr>
          <p:cNvPr id="7" name="CasellaDiTesto 6"/>
          <p:cNvSpPr txBox="1"/>
          <p:nvPr/>
        </p:nvSpPr>
        <p:spPr>
          <a:xfrm>
            <a:off x="1634836" y="2171700"/>
            <a:ext cx="8977746" cy="3046988"/>
          </a:xfrm>
          <a:prstGeom prst="rect">
            <a:avLst/>
          </a:prstGeom>
          <a:noFill/>
        </p:spPr>
        <p:txBody>
          <a:bodyPr wrap="square" rtlCol="0">
            <a:spAutoFit/>
          </a:bodyPr>
          <a:lstStyle/>
          <a:p>
            <a:r>
              <a:rPr lang="it-IT" sz="4800" dirty="0">
                <a:solidFill>
                  <a:srgbClr val="FF0000"/>
                </a:solidFill>
              </a:rPr>
              <a:t>Popolazione e migrazioni</a:t>
            </a:r>
          </a:p>
          <a:p>
            <a:endParaRPr lang="it-IT" sz="4800" dirty="0">
              <a:solidFill>
                <a:srgbClr val="FF0000"/>
              </a:solidFill>
            </a:endParaRPr>
          </a:p>
          <a:p>
            <a:endParaRPr lang="it-IT" sz="4800" dirty="0">
              <a:solidFill>
                <a:srgbClr val="FF0000"/>
              </a:solidFill>
            </a:endParaRPr>
          </a:p>
          <a:p>
            <a:r>
              <a:rPr lang="it-IT" sz="4800" dirty="0">
                <a:solidFill>
                  <a:srgbClr val="FF0000"/>
                </a:solidFill>
              </a:rPr>
              <a:t>1</a:t>
            </a:r>
          </a:p>
        </p:txBody>
      </p:sp>
    </p:spTree>
    <p:extLst>
      <p:ext uri="{BB962C8B-B14F-4D97-AF65-F5344CB8AC3E}">
        <p14:creationId xmlns:p14="http://schemas.microsoft.com/office/powerpoint/2010/main" val="1500782761"/>
      </p:ext>
    </p:extLst>
  </p:cSld>
  <p:clrMapOvr>
    <a:masterClrMapping/>
  </p:clrMapOvr>
  <mc:AlternateContent xmlns:mc="http://schemas.openxmlformats.org/markup-compatibility/2006" xmlns:p14="http://schemas.microsoft.com/office/powerpoint/2010/main">
    <mc:Choice Requires="p14">
      <p:transition spd="slow" p14:dur="2000" advTm="10959"/>
    </mc:Choice>
    <mc:Fallback xmlns="">
      <p:transition spd="slow" advTm="109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5927" y="624110"/>
            <a:ext cx="8911687" cy="640445"/>
          </a:xfrm>
        </p:spPr>
        <p:txBody>
          <a:bodyPr/>
          <a:lstStyle/>
          <a:p>
            <a:r>
              <a:rPr lang="it-IT" dirty="0"/>
              <a:t>Popolazione e migrazioni</a:t>
            </a:r>
          </a:p>
        </p:txBody>
      </p:sp>
      <p:sp>
        <p:nvSpPr>
          <p:cNvPr id="3" name="Segnaposto contenuto 2"/>
          <p:cNvSpPr>
            <a:spLocks noGrp="1"/>
          </p:cNvSpPr>
          <p:nvPr>
            <p:ph idx="1"/>
          </p:nvPr>
        </p:nvSpPr>
        <p:spPr>
          <a:xfrm>
            <a:off x="1388962" y="1264555"/>
            <a:ext cx="9583838" cy="5390888"/>
          </a:xfrm>
        </p:spPr>
        <p:txBody>
          <a:bodyPr>
            <a:noAutofit/>
          </a:bodyPr>
          <a:lstStyle/>
          <a:p>
            <a:pPr marL="0" indent="0">
              <a:buNone/>
            </a:pPr>
            <a:r>
              <a:rPr lang="it-IT" sz="1400" dirty="0"/>
              <a:t>Si discute sulle diverse caratteristiche della geografia della popolazione</a:t>
            </a:r>
          </a:p>
          <a:p>
            <a:pPr marL="0" indent="0">
              <a:buNone/>
            </a:pPr>
            <a:r>
              <a:rPr lang="it-IT" sz="1400" dirty="0"/>
              <a:t>La formazione della popolazione e gli strumenti per discuterla </a:t>
            </a:r>
          </a:p>
          <a:p>
            <a:pPr lvl="3">
              <a:buFont typeface="Arial" panose="020B0604020202020204" pitchFamily="34" charset="0"/>
              <a:buChar char="•"/>
            </a:pPr>
            <a:r>
              <a:rPr lang="it-IT" sz="1400" dirty="0"/>
              <a:t>distribuzione,</a:t>
            </a:r>
          </a:p>
          <a:p>
            <a:pPr lvl="3">
              <a:buFont typeface="Arial" panose="020B0604020202020204" pitchFamily="34" charset="0"/>
              <a:buChar char="•"/>
            </a:pPr>
            <a:r>
              <a:rPr lang="it-IT" sz="1400" dirty="0"/>
              <a:t> densità, </a:t>
            </a:r>
          </a:p>
          <a:p>
            <a:pPr lvl="3">
              <a:buFont typeface="Arial" panose="020B0604020202020204" pitchFamily="34" charset="0"/>
              <a:buChar char="•"/>
            </a:pPr>
            <a:r>
              <a:rPr lang="it-IT" sz="1400" dirty="0"/>
              <a:t>fertilità, </a:t>
            </a:r>
          </a:p>
          <a:p>
            <a:pPr lvl="3">
              <a:buFont typeface="Arial" panose="020B0604020202020204" pitchFamily="34" charset="0"/>
              <a:buChar char="•"/>
            </a:pPr>
            <a:r>
              <a:rPr lang="it-IT" sz="1400" dirty="0"/>
              <a:t>natalità. </a:t>
            </a:r>
          </a:p>
          <a:p>
            <a:pPr lvl="3">
              <a:buFont typeface="Arial" panose="020B0604020202020204" pitchFamily="34" charset="0"/>
              <a:buChar char="•"/>
            </a:pPr>
            <a:r>
              <a:rPr lang="it-IT" sz="1400" dirty="0"/>
              <a:t>mortalità</a:t>
            </a:r>
          </a:p>
          <a:p>
            <a:pPr marL="0" indent="0">
              <a:buNone/>
            </a:pPr>
            <a:r>
              <a:rPr lang="it-IT" sz="1400" dirty="0"/>
              <a:t>I movimenti migratori</a:t>
            </a:r>
          </a:p>
          <a:p>
            <a:pPr lvl="1"/>
            <a:r>
              <a:rPr lang="it-IT" sz="1400" dirty="0"/>
              <a:t>Fenomeno non soltanto recente</a:t>
            </a:r>
          </a:p>
          <a:p>
            <a:pPr lvl="1"/>
            <a:r>
              <a:rPr lang="it-IT" sz="1400" dirty="0"/>
              <a:t>Ma migrazioni internazionali a partire dall’età contemporanea e oggi interessano tutte le parti del mondo</a:t>
            </a:r>
          </a:p>
          <a:p>
            <a:pPr marL="530352" lvl="1" indent="0">
              <a:buNone/>
            </a:pPr>
            <a:r>
              <a:rPr lang="it-IT" sz="1400" b="1" i="0" dirty="0"/>
              <a:t>Cause</a:t>
            </a:r>
          </a:p>
          <a:p>
            <a:pPr lvl="3">
              <a:buFont typeface="Arial" panose="020B0604020202020204" pitchFamily="34" charset="0"/>
              <a:buChar char="•"/>
            </a:pPr>
            <a:r>
              <a:rPr lang="it-IT" sz="1400" i="0" dirty="0"/>
              <a:t>Squilibrio fra paesi </a:t>
            </a:r>
          </a:p>
          <a:p>
            <a:pPr lvl="3">
              <a:buFont typeface="Arial" panose="020B0604020202020204" pitchFamily="34" charset="0"/>
              <a:buChar char="•"/>
            </a:pPr>
            <a:r>
              <a:rPr lang="it-IT" sz="1400" i="0" dirty="0"/>
              <a:t>Fenomeni locali</a:t>
            </a:r>
          </a:p>
          <a:p>
            <a:pPr lvl="3">
              <a:buFont typeface="Arial" panose="020B0604020202020204" pitchFamily="34" charset="0"/>
              <a:buChar char="•"/>
            </a:pPr>
            <a:r>
              <a:rPr lang="it-IT" sz="1400" i="0" dirty="0"/>
              <a:t>Caratteristiche popolazione</a:t>
            </a:r>
          </a:p>
          <a:p>
            <a:pPr lvl="3">
              <a:buFont typeface="Arial" panose="020B0604020202020204" pitchFamily="34" charset="0"/>
              <a:buChar char="•"/>
            </a:pPr>
            <a:r>
              <a:rPr lang="it-IT" sz="1400" i="0" dirty="0"/>
              <a:t>Mondializzazione dei trasporti e della comunicazione (globalizzazione</a:t>
            </a:r>
            <a:r>
              <a:rPr lang="it-IT" sz="1400" dirty="0"/>
              <a:t>)</a:t>
            </a:r>
          </a:p>
        </p:txBody>
      </p:sp>
    </p:spTree>
    <p:extLst>
      <p:ext uri="{BB962C8B-B14F-4D97-AF65-F5344CB8AC3E}">
        <p14:creationId xmlns:p14="http://schemas.microsoft.com/office/powerpoint/2010/main" val="1486171286"/>
      </p:ext>
    </p:extLst>
  </p:cSld>
  <p:clrMapOvr>
    <a:masterClrMapping/>
  </p:clrMapOvr>
  <mc:AlternateContent xmlns:mc="http://schemas.openxmlformats.org/markup-compatibility/2006" xmlns:p14="http://schemas.microsoft.com/office/powerpoint/2010/main">
    <mc:Choice Requires="p14">
      <p:transition spd="slow" p14:dur="2000" advTm="308067"/>
    </mc:Choice>
    <mc:Fallback xmlns="">
      <p:transition spd="slow" advTm="3080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43801" y="612535"/>
            <a:ext cx="8911687" cy="1280890"/>
          </a:xfrm>
        </p:spPr>
        <p:txBody>
          <a:bodyPr/>
          <a:lstStyle/>
          <a:p>
            <a:r>
              <a:rPr lang="it-IT" dirty="0"/>
              <a:t>Popolazione e migrazioni</a:t>
            </a:r>
          </a:p>
        </p:txBody>
      </p:sp>
      <p:sp>
        <p:nvSpPr>
          <p:cNvPr id="3" name="Segnaposto contenuto 2"/>
          <p:cNvSpPr>
            <a:spLocks noGrp="1"/>
          </p:cNvSpPr>
          <p:nvPr>
            <p:ph idx="1"/>
          </p:nvPr>
        </p:nvSpPr>
        <p:spPr>
          <a:xfrm>
            <a:off x="1755834" y="2075727"/>
            <a:ext cx="9379011" cy="3777622"/>
          </a:xfrm>
        </p:spPr>
        <p:txBody>
          <a:bodyPr>
            <a:noAutofit/>
          </a:bodyPr>
          <a:lstStyle/>
          <a:p>
            <a:pPr marL="0" indent="0">
              <a:lnSpc>
                <a:spcPct val="150000"/>
              </a:lnSpc>
              <a:buNone/>
            </a:pPr>
            <a:r>
              <a:rPr lang="it-IT" sz="2000" dirty="0"/>
              <a:t>I geografi si occupano della popolazione (e in particolare della demografia, la scienza che studia le popolazioni umane) per ragionare sulle differenze spaziali generate dalle modifiche della presenza umana sul territorio, in funzione della disponibilità di strumenti per favorire condizioni di vita (lavoro, salubrità, accesso alle informazioni e alla conoscenza, relazioni interpersonali, mobilità, </a:t>
            </a:r>
            <a:r>
              <a:rPr lang="it-IT" sz="2000" dirty="0" err="1"/>
              <a:t>etc</a:t>
            </a:r>
            <a:r>
              <a:rPr lang="it-IT" sz="2000" dirty="0"/>
              <a:t>…) diverse e, dal proprio punto di vista, migliori </a:t>
            </a:r>
          </a:p>
          <a:p>
            <a:pPr marL="914400" lvl="2" indent="0" algn="ctr">
              <a:lnSpc>
                <a:spcPct val="150000"/>
              </a:lnSpc>
              <a:buNone/>
            </a:pPr>
            <a:r>
              <a:rPr lang="it-IT" sz="2000" dirty="0">
                <a:sym typeface="Wingdings" panose="05000000000000000000" pitchFamily="2" charset="2"/>
              </a:rPr>
              <a:t> «progetto implicito»</a:t>
            </a:r>
            <a:endParaRPr lang="it-IT" sz="2000" dirty="0"/>
          </a:p>
        </p:txBody>
      </p:sp>
    </p:spTree>
    <p:extLst>
      <p:ext uri="{BB962C8B-B14F-4D97-AF65-F5344CB8AC3E}">
        <p14:creationId xmlns:p14="http://schemas.microsoft.com/office/powerpoint/2010/main" val="982300764"/>
      </p:ext>
    </p:extLst>
  </p:cSld>
  <p:clrMapOvr>
    <a:masterClrMapping/>
  </p:clrMapOvr>
  <mc:AlternateContent xmlns:mc="http://schemas.openxmlformats.org/markup-compatibility/2006" xmlns:p14="http://schemas.microsoft.com/office/powerpoint/2010/main">
    <mc:Choice Requires="p14">
      <p:transition spd="slow" p14:dur="2000" advTm="78955"/>
    </mc:Choice>
    <mc:Fallback xmlns="">
      <p:transition spd="slow" advTm="789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6951" y="544735"/>
            <a:ext cx="8911687" cy="1280890"/>
          </a:xfrm>
        </p:spPr>
        <p:txBody>
          <a:bodyPr/>
          <a:lstStyle/>
          <a:p>
            <a:r>
              <a:rPr lang="it-IT" dirty="0"/>
              <a:t>Popolazione e distribuzione</a:t>
            </a:r>
          </a:p>
        </p:txBody>
      </p:sp>
      <p:sp>
        <p:nvSpPr>
          <p:cNvPr id="3" name="Segnaposto contenuto 2"/>
          <p:cNvSpPr>
            <a:spLocks noGrp="1"/>
          </p:cNvSpPr>
          <p:nvPr>
            <p:ph idx="1"/>
          </p:nvPr>
        </p:nvSpPr>
        <p:spPr>
          <a:xfrm>
            <a:off x="907648" y="1713054"/>
            <a:ext cx="4335684" cy="4305782"/>
          </a:xfrm>
        </p:spPr>
        <p:txBody>
          <a:bodyPr>
            <a:normAutofit/>
          </a:bodyPr>
          <a:lstStyle/>
          <a:p>
            <a:pPr marL="0" indent="0">
              <a:buNone/>
            </a:pPr>
            <a:r>
              <a:rPr lang="it-IT" sz="2000" dirty="0"/>
              <a:t>La popolazione umana – oltre 7,5 miliardi persone (1,5 nel 1900)– è distribuita sulla Terra in modo non omogeneo</a:t>
            </a:r>
          </a:p>
          <a:p>
            <a:pPr marL="0" indent="0">
              <a:buNone/>
            </a:pPr>
            <a:endParaRPr lang="it-IT" sz="2000" dirty="0"/>
          </a:p>
          <a:p>
            <a:pPr marL="0" indent="0">
              <a:buNone/>
            </a:pPr>
            <a:r>
              <a:rPr lang="it-IT" sz="2000" dirty="0"/>
              <a:t>dati aggiornati in tempo reale  - previsione in base alle tendenze in atto: </a:t>
            </a:r>
            <a:r>
              <a:rPr lang="it-IT" sz="2000" dirty="0">
                <a:hlinkClick r:id="rId2"/>
              </a:rPr>
              <a:t>https://www.worldometers.info/it/</a:t>
            </a:r>
            <a:r>
              <a:rPr lang="it-IT" sz="2000" dirty="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007" y="1825625"/>
            <a:ext cx="4997787" cy="3924044"/>
          </a:xfrm>
          <a:prstGeom prst="rect">
            <a:avLst/>
          </a:prstGeom>
        </p:spPr>
      </p:pic>
    </p:spTree>
    <p:extLst>
      <p:ext uri="{BB962C8B-B14F-4D97-AF65-F5344CB8AC3E}">
        <p14:creationId xmlns:p14="http://schemas.microsoft.com/office/powerpoint/2010/main" val="3562305457"/>
      </p:ext>
    </p:extLst>
  </p:cSld>
  <p:clrMapOvr>
    <a:masterClrMapping/>
  </p:clrMapOvr>
  <mc:AlternateContent xmlns:mc="http://schemas.openxmlformats.org/markup-compatibility/2006" xmlns:p14="http://schemas.microsoft.com/office/powerpoint/2010/main">
    <mc:Choice Requires="p14">
      <p:transition spd="slow" p14:dur="2000" advTm="176501"/>
    </mc:Choice>
    <mc:Fallback xmlns="">
      <p:transition spd="slow" advTm="1765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2697" y="635685"/>
            <a:ext cx="8911687" cy="1280890"/>
          </a:xfrm>
        </p:spPr>
        <p:txBody>
          <a:bodyPr/>
          <a:lstStyle/>
          <a:p>
            <a:r>
              <a:rPr lang="it-IT" dirty="0"/>
              <a:t>Densità della popolazione</a:t>
            </a:r>
          </a:p>
        </p:txBody>
      </p:sp>
      <p:sp>
        <p:nvSpPr>
          <p:cNvPr id="3" name="Segnaposto contenuto 2"/>
          <p:cNvSpPr>
            <a:spLocks noGrp="1"/>
          </p:cNvSpPr>
          <p:nvPr>
            <p:ph idx="1"/>
          </p:nvPr>
        </p:nvSpPr>
        <p:spPr>
          <a:xfrm>
            <a:off x="1778984" y="2133600"/>
            <a:ext cx="8915400" cy="3777622"/>
          </a:xfrm>
        </p:spPr>
        <p:txBody>
          <a:bodyPr>
            <a:normAutofit/>
          </a:bodyPr>
          <a:lstStyle/>
          <a:p>
            <a:pPr marL="0" indent="0">
              <a:lnSpc>
                <a:spcPct val="150000"/>
              </a:lnSpc>
              <a:buNone/>
            </a:pPr>
            <a:r>
              <a:rPr lang="it-IT" sz="2000" dirty="0"/>
              <a:t>Per discutere la pressione della popolazione su un territorio si parla di densità aritmetica e fisiologica</a:t>
            </a:r>
          </a:p>
          <a:p>
            <a:pPr>
              <a:lnSpc>
                <a:spcPct val="150000"/>
              </a:lnSpc>
            </a:pPr>
            <a:r>
              <a:rPr lang="it-IT" sz="2000" b="1" dirty="0"/>
              <a:t>Densità aritmetica</a:t>
            </a:r>
            <a:r>
              <a:rPr lang="it-IT" sz="2000" dirty="0"/>
              <a:t>: il rapporto fra la superficie di un’area e il numero dei suoi abitanti. Si misura di solito in ab/kmq (Italia 199; FVG 153)</a:t>
            </a:r>
          </a:p>
          <a:p>
            <a:pPr>
              <a:lnSpc>
                <a:spcPct val="150000"/>
              </a:lnSpc>
            </a:pPr>
            <a:r>
              <a:rPr lang="it-IT" sz="2000" b="1" dirty="0"/>
              <a:t>Densità fisiologica</a:t>
            </a:r>
            <a:r>
              <a:rPr lang="it-IT" sz="2000" dirty="0"/>
              <a:t>: rapporto fra la superficie agricola produttiva (cioè destinata alle produzioni agricole) di un determinato territorio e il numero dei suoi abitanti.</a:t>
            </a:r>
          </a:p>
        </p:txBody>
      </p:sp>
    </p:spTree>
    <p:extLst>
      <p:ext uri="{BB962C8B-B14F-4D97-AF65-F5344CB8AC3E}">
        <p14:creationId xmlns:p14="http://schemas.microsoft.com/office/powerpoint/2010/main" val="899454376"/>
      </p:ext>
    </p:extLst>
  </p:cSld>
  <p:clrMapOvr>
    <a:masterClrMapping/>
  </p:clrMapOvr>
  <mc:AlternateContent xmlns:mc="http://schemas.openxmlformats.org/markup-compatibility/2006" xmlns:p14="http://schemas.microsoft.com/office/powerpoint/2010/main">
    <mc:Choice Requires="p14">
      <p:transition spd="slow" p14:dur="2000" advTm="200682"/>
    </mc:Choice>
    <mc:Fallback xmlns="">
      <p:transition spd="slow" advTm="2006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6355" y="518607"/>
            <a:ext cx="8911687" cy="719884"/>
          </a:xfrm>
        </p:spPr>
        <p:txBody>
          <a:bodyPr/>
          <a:lstStyle/>
          <a:p>
            <a:r>
              <a:rPr lang="it-IT" dirty="0"/>
              <a:t>Densità della popolazione</a:t>
            </a:r>
          </a:p>
        </p:txBody>
      </p:sp>
      <p:pic>
        <p:nvPicPr>
          <p:cNvPr id="1026" name="Picture 2" descr="https://i1.wp.com/scenarieconomici.it/wp-content/uploads/2014/05/densitapop.jpg?ssl=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14178" y="3068432"/>
            <a:ext cx="7506269" cy="344526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349661" y="6542231"/>
            <a:ext cx="9537539" cy="246221"/>
          </a:xfrm>
          <a:prstGeom prst="rect">
            <a:avLst/>
          </a:prstGeom>
          <a:noFill/>
        </p:spPr>
        <p:txBody>
          <a:bodyPr wrap="square" rtlCol="0">
            <a:spAutoFit/>
          </a:bodyPr>
          <a:lstStyle/>
          <a:p>
            <a:r>
              <a:rPr lang="it-IT" sz="1000" dirty="0">
                <a:hlinkClick r:id="rId3"/>
              </a:rPr>
              <a:t>Fonte: https://i1.wp.com/scenarieconomici.it/wp-content/uploads/2014/05/densitapop.jpg?ssl=1</a:t>
            </a:r>
            <a:endParaRPr lang="it-IT" sz="1000" dirty="0"/>
          </a:p>
        </p:txBody>
      </p:sp>
      <p:sp>
        <p:nvSpPr>
          <p:cNvPr id="6" name="CasellaDiTesto 5"/>
          <p:cNvSpPr txBox="1"/>
          <p:nvPr/>
        </p:nvSpPr>
        <p:spPr>
          <a:xfrm>
            <a:off x="1716355" y="1602727"/>
            <a:ext cx="10204545" cy="1600438"/>
          </a:xfrm>
          <a:prstGeom prst="rect">
            <a:avLst/>
          </a:prstGeom>
          <a:noFill/>
        </p:spPr>
        <p:txBody>
          <a:bodyPr wrap="square" rtlCol="0">
            <a:spAutoFit/>
          </a:bodyPr>
          <a:lstStyle/>
          <a:p>
            <a:r>
              <a:rPr lang="it-IT" sz="2400" dirty="0"/>
              <a:t>Quasi il 70% della popolazione mondiale vive entro i 400 km dalla costa e si concentra nel 10% della superficie terrestre. </a:t>
            </a:r>
          </a:p>
          <a:p>
            <a:endParaRPr lang="it-IT" sz="800" dirty="0"/>
          </a:p>
          <a:p>
            <a:r>
              <a:rPr lang="it-IT" sz="2400" dirty="0"/>
              <a:t>Oltre la metà vive in città</a:t>
            </a:r>
          </a:p>
          <a:p>
            <a:endParaRPr lang="it-IT" dirty="0"/>
          </a:p>
        </p:txBody>
      </p:sp>
    </p:spTree>
    <p:extLst>
      <p:ext uri="{BB962C8B-B14F-4D97-AF65-F5344CB8AC3E}">
        <p14:creationId xmlns:p14="http://schemas.microsoft.com/office/powerpoint/2010/main" val="3110681318"/>
      </p:ext>
    </p:extLst>
  </p:cSld>
  <p:clrMapOvr>
    <a:masterClrMapping/>
  </p:clrMapOvr>
  <mc:AlternateContent xmlns:mc="http://schemas.openxmlformats.org/markup-compatibility/2006" xmlns:p14="http://schemas.microsoft.com/office/powerpoint/2010/main">
    <mc:Choice Requires="p14">
      <p:transition spd="slow" p14:dur="2000" advTm="150401"/>
    </mc:Choice>
    <mc:Fallback xmlns="">
      <p:transition spd="slow" advTm="1504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6356" y="612535"/>
            <a:ext cx="8911687" cy="695404"/>
          </a:xfrm>
        </p:spPr>
        <p:txBody>
          <a:bodyPr/>
          <a:lstStyle/>
          <a:p>
            <a:r>
              <a:rPr lang="it-IT" dirty="0"/>
              <a:t>Fertilità</a:t>
            </a:r>
          </a:p>
        </p:txBody>
      </p:sp>
      <p:sp>
        <p:nvSpPr>
          <p:cNvPr id="3" name="Segnaposto contenuto 2"/>
          <p:cNvSpPr>
            <a:spLocks noGrp="1"/>
          </p:cNvSpPr>
          <p:nvPr>
            <p:ph idx="1"/>
          </p:nvPr>
        </p:nvSpPr>
        <p:spPr>
          <a:xfrm>
            <a:off x="1716356" y="1753564"/>
            <a:ext cx="10205568" cy="4959752"/>
          </a:xfrm>
        </p:spPr>
        <p:txBody>
          <a:bodyPr>
            <a:normAutofit/>
          </a:bodyPr>
          <a:lstStyle/>
          <a:p>
            <a:pPr marL="0" indent="0">
              <a:buNone/>
            </a:pPr>
            <a:r>
              <a:rPr lang="it-IT" sz="2000" dirty="0"/>
              <a:t>Si riferisce alla possibilità di una popolazione di rigenerarsi nel suo complesso, quindi indica generalmente la possibilità di fare figli, ovvero fa riferimento al numero di nascite all’interno di una popolazione (natalità).</a:t>
            </a:r>
          </a:p>
          <a:p>
            <a:pPr marL="0" indent="0">
              <a:buNone/>
            </a:pPr>
            <a:r>
              <a:rPr lang="it-IT" sz="2000" dirty="0"/>
              <a:t>I cambiamenti «prevalenti» e «consueti» di una popolazione dipendo dal numero di nati e morti</a:t>
            </a:r>
          </a:p>
          <a:p>
            <a:pPr lvl="1">
              <a:buFont typeface="Wingdings" panose="05000000000000000000" pitchFamily="2" charset="2"/>
              <a:buChar char="à"/>
            </a:pPr>
            <a:r>
              <a:rPr lang="it-IT" sz="2000" dirty="0">
                <a:sym typeface="Wingdings" panose="05000000000000000000" pitchFamily="2" charset="2"/>
              </a:rPr>
              <a:t>che derivano da fattori biologici, sociali, economici, politici e culturali</a:t>
            </a:r>
          </a:p>
          <a:p>
            <a:pPr marL="457200" lvl="1" indent="0">
              <a:buNone/>
            </a:pPr>
            <a:endParaRPr lang="it-IT" sz="800" dirty="0">
              <a:sym typeface="Wingdings" panose="05000000000000000000" pitchFamily="2" charset="2"/>
            </a:endParaRPr>
          </a:p>
          <a:p>
            <a:pPr marL="0" lvl="1" indent="0">
              <a:buNone/>
            </a:pPr>
            <a:r>
              <a:rPr lang="it-IT" sz="2000" b="1" i="0" dirty="0">
                <a:sym typeface="Wingdings" panose="05000000000000000000" pitchFamily="2" charset="2"/>
              </a:rPr>
              <a:t>Tasso di natalità</a:t>
            </a:r>
            <a:r>
              <a:rPr lang="it-IT" sz="2000" i="0" dirty="0">
                <a:sym typeface="Wingdings" panose="05000000000000000000" pitchFamily="2" charset="2"/>
              </a:rPr>
              <a:t>: numero annuo di nati vivi ogni mille abitanti </a:t>
            </a:r>
          </a:p>
          <a:p>
            <a:pPr marL="0" lvl="1" indent="0">
              <a:buNone/>
            </a:pPr>
            <a:r>
              <a:rPr lang="it-IT" sz="2000" b="1" i="0" dirty="0">
                <a:sym typeface="Wingdings" panose="05000000000000000000" pitchFamily="2" charset="2"/>
              </a:rPr>
              <a:t>Tasso di fecondità</a:t>
            </a:r>
            <a:r>
              <a:rPr lang="it-IT" sz="2000" i="0" dirty="0">
                <a:sym typeface="Wingdings" panose="05000000000000000000" pitchFamily="2" charset="2"/>
              </a:rPr>
              <a:t>: numero medio annuo di nati vivi per donna in età feconda (fra i 15 e i 50 anni)</a:t>
            </a:r>
          </a:p>
          <a:p>
            <a:pPr marL="0" lvl="1" indent="0">
              <a:buNone/>
            </a:pPr>
            <a:r>
              <a:rPr lang="it-IT" sz="2000" dirty="0">
                <a:sym typeface="Wingdings" panose="05000000000000000000" pitchFamily="2" charset="2"/>
              </a:rPr>
              <a:t>Quando il tasso di natalità ha un valore uguale o superiore a 2,1 si dice che la relativa popolazione ha raggiunto il tasso di sostituzione delle generazioni</a:t>
            </a:r>
            <a:endParaRPr lang="it-IT" sz="2000" dirty="0"/>
          </a:p>
        </p:txBody>
      </p:sp>
    </p:spTree>
    <p:extLst>
      <p:ext uri="{BB962C8B-B14F-4D97-AF65-F5344CB8AC3E}">
        <p14:creationId xmlns:p14="http://schemas.microsoft.com/office/powerpoint/2010/main" val="4172107205"/>
      </p:ext>
    </p:extLst>
  </p:cSld>
  <p:clrMapOvr>
    <a:masterClrMapping/>
  </p:clrMapOvr>
  <mc:AlternateContent xmlns:mc="http://schemas.openxmlformats.org/markup-compatibility/2006" xmlns:p14="http://schemas.microsoft.com/office/powerpoint/2010/main">
    <mc:Choice Requires="p14">
      <p:transition spd="slow" p14:dur="2000" advTm="256885"/>
    </mc:Choice>
    <mc:Fallback xmlns="">
      <p:transition spd="slow" advTm="2568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6356" y="531512"/>
            <a:ext cx="2531553" cy="1031070"/>
          </a:xfrm>
        </p:spPr>
        <p:txBody>
          <a:bodyPr/>
          <a:lstStyle/>
          <a:p>
            <a:r>
              <a:rPr lang="it-IT" dirty="0"/>
              <a:t>Fertilità</a:t>
            </a:r>
          </a:p>
        </p:txBody>
      </p:sp>
      <p:sp>
        <p:nvSpPr>
          <p:cNvPr id="3" name="Segnaposto contenuto 2"/>
          <p:cNvSpPr>
            <a:spLocks noGrp="1"/>
          </p:cNvSpPr>
          <p:nvPr>
            <p:ph idx="1"/>
          </p:nvPr>
        </p:nvSpPr>
        <p:spPr>
          <a:xfrm>
            <a:off x="1273214" y="1562582"/>
            <a:ext cx="5289631" cy="4803493"/>
          </a:xfrm>
        </p:spPr>
        <p:txBody>
          <a:bodyPr>
            <a:normAutofit/>
          </a:bodyPr>
          <a:lstStyle/>
          <a:p>
            <a:r>
              <a:rPr lang="it-IT" dirty="0"/>
              <a:t>Varia da paese a paese, da regione a regione</a:t>
            </a:r>
          </a:p>
          <a:p>
            <a:r>
              <a:rPr lang="it-IT" dirty="0"/>
              <a:t>Condizionata da fattori biologici, ma anche da modelli culturali (scelte «politiche»)</a:t>
            </a:r>
          </a:p>
          <a:p>
            <a:r>
              <a:rPr lang="it-IT" dirty="0"/>
              <a:t>tra i quali vi è l’uso /non uso di pratiche contraccettive, la posizione della donna nella gerarchia sociale, la disponibilità economica e la presenza di forme di sostegno finanziario per gli anziani (pensione)</a:t>
            </a:r>
          </a:p>
          <a:p>
            <a:r>
              <a:rPr lang="it-IT" dirty="0"/>
              <a:t>Fecondità e povertà non sono strettamente connessi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362" y="2004526"/>
            <a:ext cx="5160190" cy="3600867"/>
          </a:xfrm>
          <a:prstGeom prst="rect">
            <a:avLst/>
          </a:prstGeom>
        </p:spPr>
      </p:pic>
    </p:spTree>
    <p:extLst>
      <p:ext uri="{BB962C8B-B14F-4D97-AF65-F5344CB8AC3E}">
        <p14:creationId xmlns:p14="http://schemas.microsoft.com/office/powerpoint/2010/main" val="2144322457"/>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Filo</Template>
  <TotalTime>511</TotalTime>
  <Words>716</Words>
  <Application>Microsoft Macintosh PowerPoint</Application>
  <PresentationFormat>Widescreen</PresentationFormat>
  <Paragraphs>60</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Century Gothic</vt:lpstr>
      <vt:lpstr>Wingdings</vt:lpstr>
      <vt:lpstr>Wingdings 3</vt:lpstr>
      <vt:lpstr>Filo</vt:lpstr>
      <vt:lpstr>Territorio e Società  (LE225)  Sergio Zilli a.a. 2020-2021</vt:lpstr>
      <vt:lpstr>Presentazione n. 12</vt:lpstr>
      <vt:lpstr>Popolazione e migrazioni</vt:lpstr>
      <vt:lpstr>Popolazione e migrazioni</vt:lpstr>
      <vt:lpstr>Popolazione e distribuzione</vt:lpstr>
      <vt:lpstr>Densità della popolazione</vt:lpstr>
      <vt:lpstr>Densità della popolazione</vt:lpstr>
      <vt:lpstr>Fertilità</vt:lpstr>
      <vt:lpstr>Fertilità</vt:lpstr>
      <vt:lpstr>Fertilità e controllo sociale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Territorio e Società (LE225)   Corso di Studio LE07 – Lettere antiche e moderne, arti, comunicazione</dc:title>
  <dc:creator>sergio zilli</dc:creator>
  <cp:lastModifiedBy>sergio zilli</cp:lastModifiedBy>
  <cp:revision>24</cp:revision>
  <dcterms:created xsi:type="dcterms:W3CDTF">2021-03-01T07:19:48Z</dcterms:created>
  <dcterms:modified xsi:type="dcterms:W3CDTF">2021-03-23T15:04:10Z</dcterms:modified>
</cp:coreProperties>
</file>