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9" r:id="rId3"/>
    <p:sldId id="260" r:id="rId4"/>
    <p:sldId id="261" r:id="rId5"/>
    <p:sldId id="262" r:id="rId6"/>
    <p:sldId id="264" r:id="rId7"/>
    <p:sldId id="265" r:id="rId8"/>
    <p:sldId id="263" r:id="rId9"/>
    <p:sldId id="266" r:id="rId10"/>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4747" autoAdjust="0"/>
    <p:restoredTop sz="94660"/>
  </p:normalViewPr>
  <p:slideViewPr>
    <p:cSldViewPr snapToGrid="0">
      <p:cViewPr>
        <p:scale>
          <a:sx n="81" d="100"/>
          <a:sy n="81" d="100"/>
        </p:scale>
        <p:origin x="2949" y="9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it-IT" smtClean="0"/>
              <a:t>Fare clic per modificare lo stile del titolo</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04CCC0F5-1D7C-4944-8DBB-05AA9DFA6A75}" type="datetimeFigureOut">
              <a:rPr lang="it-IT" smtClean="0"/>
              <a:t>23/03/2021</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80230F08-EDD1-4946-BE74-293436FCFEB3}" type="slidenum">
              <a:rPr lang="it-IT" smtClean="0"/>
              <a:t>‹N›</a:t>
            </a:fld>
            <a:endParaRPr lang="it-IT"/>
          </a:p>
        </p:txBody>
      </p:sp>
    </p:spTree>
    <p:extLst>
      <p:ext uri="{BB962C8B-B14F-4D97-AF65-F5344CB8AC3E}">
        <p14:creationId xmlns:p14="http://schemas.microsoft.com/office/powerpoint/2010/main" val="42108833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04CCC0F5-1D7C-4944-8DBB-05AA9DFA6A75}" type="datetimeFigureOut">
              <a:rPr lang="it-IT" smtClean="0"/>
              <a:t>23/03/2021</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80230F08-EDD1-4946-BE74-293436FCFEB3}" type="slidenum">
              <a:rPr lang="it-IT" smtClean="0"/>
              <a:t>‹N›</a:t>
            </a:fld>
            <a:endParaRPr lang="it-IT"/>
          </a:p>
        </p:txBody>
      </p:sp>
    </p:spTree>
    <p:extLst>
      <p:ext uri="{BB962C8B-B14F-4D97-AF65-F5344CB8AC3E}">
        <p14:creationId xmlns:p14="http://schemas.microsoft.com/office/powerpoint/2010/main" val="17987510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04CCC0F5-1D7C-4944-8DBB-05AA9DFA6A75}" type="datetimeFigureOut">
              <a:rPr lang="it-IT" smtClean="0"/>
              <a:t>23/03/2021</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80230F08-EDD1-4946-BE74-293436FCFEB3}" type="slidenum">
              <a:rPr lang="it-IT" smtClean="0"/>
              <a:t>‹N›</a:t>
            </a:fld>
            <a:endParaRPr lang="it-IT"/>
          </a:p>
        </p:txBody>
      </p:sp>
    </p:spTree>
    <p:extLst>
      <p:ext uri="{BB962C8B-B14F-4D97-AF65-F5344CB8AC3E}">
        <p14:creationId xmlns:p14="http://schemas.microsoft.com/office/powerpoint/2010/main" val="4162361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idx="1"/>
          </p:nvPr>
        </p:nvSpPr>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04CCC0F5-1D7C-4944-8DBB-05AA9DFA6A75}" type="datetimeFigureOut">
              <a:rPr lang="it-IT" smtClean="0"/>
              <a:t>23/03/2021</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80230F08-EDD1-4946-BE74-293436FCFEB3}" type="slidenum">
              <a:rPr lang="it-IT" smtClean="0"/>
              <a:t>‹N›</a:t>
            </a:fld>
            <a:endParaRPr lang="it-IT"/>
          </a:p>
        </p:txBody>
      </p:sp>
    </p:spTree>
    <p:extLst>
      <p:ext uri="{BB962C8B-B14F-4D97-AF65-F5344CB8AC3E}">
        <p14:creationId xmlns:p14="http://schemas.microsoft.com/office/powerpoint/2010/main" val="35939577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04CCC0F5-1D7C-4944-8DBB-05AA9DFA6A75}" type="datetimeFigureOut">
              <a:rPr lang="it-IT" smtClean="0"/>
              <a:t>23/03/2021</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80230F08-EDD1-4946-BE74-293436FCFEB3}" type="slidenum">
              <a:rPr lang="it-IT" smtClean="0"/>
              <a:t>‹N›</a:t>
            </a:fld>
            <a:endParaRPr lang="it-IT"/>
          </a:p>
        </p:txBody>
      </p:sp>
    </p:spTree>
    <p:extLst>
      <p:ext uri="{BB962C8B-B14F-4D97-AF65-F5344CB8AC3E}">
        <p14:creationId xmlns:p14="http://schemas.microsoft.com/office/powerpoint/2010/main" val="22654512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04CCC0F5-1D7C-4944-8DBB-05AA9DFA6A75}" type="datetimeFigureOut">
              <a:rPr lang="it-IT" smtClean="0"/>
              <a:t>23/03/2021</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80230F08-EDD1-4946-BE74-293436FCFEB3}" type="slidenum">
              <a:rPr lang="it-IT" smtClean="0"/>
              <a:t>‹N›</a:t>
            </a:fld>
            <a:endParaRPr lang="it-IT"/>
          </a:p>
        </p:txBody>
      </p:sp>
    </p:spTree>
    <p:extLst>
      <p:ext uri="{BB962C8B-B14F-4D97-AF65-F5344CB8AC3E}">
        <p14:creationId xmlns:p14="http://schemas.microsoft.com/office/powerpoint/2010/main" val="2328788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smtClean="0"/>
              <a:t>Modifica gli stili del testo dello schema</a:t>
            </a:r>
          </a:p>
        </p:txBody>
      </p:sp>
      <p:sp>
        <p:nvSpPr>
          <p:cNvPr id="4" name="Content Placeholder 3"/>
          <p:cNvSpPr>
            <a:spLocks noGrp="1"/>
          </p:cNvSpPr>
          <p:nvPr>
            <p:ph sz="half" idx="2"/>
          </p:nvPr>
        </p:nvSpPr>
        <p:spPr>
          <a:xfrm>
            <a:off x="472381" y="3618442"/>
            <a:ext cx="2901255" cy="5322183"/>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smtClean="0"/>
              <a:t>Modifica gli stili del testo dello schema</a:t>
            </a:r>
          </a:p>
        </p:txBody>
      </p:sp>
      <p:sp>
        <p:nvSpPr>
          <p:cNvPr id="6" name="Content Placeholder 5"/>
          <p:cNvSpPr>
            <a:spLocks noGrp="1"/>
          </p:cNvSpPr>
          <p:nvPr>
            <p:ph sz="quarter" idx="4"/>
          </p:nvPr>
        </p:nvSpPr>
        <p:spPr>
          <a:xfrm>
            <a:off x="3471863" y="3618442"/>
            <a:ext cx="2915543" cy="5322183"/>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04CCC0F5-1D7C-4944-8DBB-05AA9DFA6A75}" type="datetimeFigureOut">
              <a:rPr lang="it-IT" smtClean="0"/>
              <a:t>23/03/2021</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80230F08-EDD1-4946-BE74-293436FCFEB3}" type="slidenum">
              <a:rPr lang="it-IT" smtClean="0"/>
              <a:t>‹N›</a:t>
            </a:fld>
            <a:endParaRPr lang="it-IT"/>
          </a:p>
        </p:txBody>
      </p:sp>
    </p:spTree>
    <p:extLst>
      <p:ext uri="{BB962C8B-B14F-4D97-AF65-F5344CB8AC3E}">
        <p14:creationId xmlns:p14="http://schemas.microsoft.com/office/powerpoint/2010/main" val="2261416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fld id="{04CCC0F5-1D7C-4944-8DBB-05AA9DFA6A75}" type="datetimeFigureOut">
              <a:rPr lang="it-IT" smtClean="0"/>
              <a:t>23/03/2021</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80230F08-EDD1-4946-BE74-293436FCFEB3}" type="slidenum">
              <a:rPr lang="it-IT" smtClean="0"/>
              <a:t>‹N›</a:t>
            </a:fld>
            <a:endParaRPr lang="it-IT"/>
          </a:p>
        </p:txBody>
      </p:sp>
    </p:spTree>
    <p:extLst>
      <p:ext uri="{BB962C8B-B14F-4D97-AF65-F5344CB8AC3E}">
        <p14:creationId xmlns:p14="http://schemas.microsoft.com/office/powerpoint/2010/main" val="29807488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CCC0F5-1D7C-4944-8DBB-05AA9DFA6A75}" type="datetimeFigureOut">
              <a:rPr lang="it-IT" smtClean="0"/>
              <a:t>23/03/2021</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80230F08-EDD1-4946-BE74-293436FCFEB3}" type="slidenum">
              <a:rPr lang="it-IT" smtClean="0"/>
              <a:t>‹N›</a:t>
            </a:fld>
            <a:endParaRPr lang="it-IT"/>
          </a:p>
        </p:txBody>
      </p:sp>
    </p:spTree>
    <p:extLst>
      <p:ext uri="{BB962C8B-B14F-4D97-AF65-F5344CB8AC3E}">
        <p14:creationId xmlns:p14="http://schemas.microsoft.com/office/powerpoint/2010/main" val="13538649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it-IT" smtClean="0"/>
              <a:t>Fare clic per modificare lo stile del titolo</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it-IT" smtClean="0"/>
              <a:t>Modifica gli stili del testo dello schema</a:t>
            </a:r>
          </a:p>
        </p:txBody>
      </p:sp>
      <p:sp>
        <p:nvSpPr>
          <p:cNvPr id="5" name="Date Placeholder 4"/>
          <p:cNvSpPr>
            <a:spLocks noGrp="1"/>
          </p:cNvSpPr>
          <p:nvPr>
            <p:ph type="dt" sz="half" idx="10"/>
          </p:nvPr>
        </p:nvSpPr>
        <p:spPr/>
        <p:txBody>
          <a:bodyPr/>
          <a:lstStyle/>
          <a:p>
            <a:fld id="{04CCC0F5-1D7C-4944-8DBB-05AA9DFA6A75}" type="datetimeFigureOut">
              <a:rPr lang="it-IT" smtClean="0"/>
              <a:t>23/03/2021</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80230F08-EDD1-4946-BE74-293436FCFEB3}" type="slidenum">
              <a:rPr lang="it-IT" smtClean="0"/>
              <a:t>‹N›</a:t>
            </a:fld>
            <a:endParaRPr lang="it-IT"/>
          </a:p>
        </p:txBody>
      </p:sp>
    </p:spTree>
    <p:extLst>
      <p:ext uri="{BB962C8B-B14F-4D97-AF65-F5344CB8AC3E}">
        <p14:creationId xmlns:p14="http://schemas.microsoft.com/office/powerpoint/2010/main" val="35640181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it-IT" smtClean="0"/>
              <a:t>Modifica gli stili del testo dello schema</a:t>
            </a:r>
          </a:p>
        </p:txBody>
      </p:sp>
      <p:sp>
        <p:nvSpPr>
          <p:cNvPr id="5" name="Date Placeholder 4"/>
          <p:cNvSpPr>
            <a:spLocks noGrp="1"/>
          </p:cNvSpPr>
          <p:nvPr>
            <p:ph type="dt" sz="half" idx="10"/>
          </p:nvPr>
        </p:nvSpPr>
        <p:spPr/>
        <p:txBody>
          <a:bodyPr/>
          <a:lstStyle/>
          <a:p>
            <a:fld id="{04CCC0F5-1D7C-4944-8DBB-05AA9DFA6A75}" type="datetimeFigureOut">
              <a:rPr lang="it-IT" smtClean="0"/>
              <a:t>23/03/2021</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80230F08-EDD1-4946-BE74-293436FCFEB3}" type="slidenum">
              <a:rPr lang="it-IT" smtClean="0"/>
              <a:t>‹N›</a:t>
            </a:fld>
            <a:endParaRPr lang="it-IT"/>
          </a:p>
        </p:txBody>
      </p:sp>
    </p:spTree>
    <p:extLst>
      <p:ext uri="{BB962C8B-B14F-4D97-AF65-F5344CB8AC3E}">
        <p14:creationId xmlns:p14="http://schemas.microsoft.com/office/powerpoint/2010/main" val="30637143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04CCC0F5-1D7C-4944-8DBB-05AA9DFA6A75}" type="datetimeFigureOut">
              <a:rPr lang="it-IT" smtClean="0"/>
              <a:t>23/03/2021</a:t>
            </a:fld>
            <a:endParaRPr lang="it-IT"/>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0230F08-EDD1-4946-BE74-293436FCFEB3}" type="slidenum">
              <a:rPr lang="it-IT" smtClean="0"/>
              <a:t>‹N›</a:t>
            </a:fld>
            <a:endParaRPr lang="it-IT"/>
          </a:p>
        </p:txBody>
      </p:sp>
    </p:spTree>
    <p:extLst>
      <p:ext uri="{BB962C8B-B14F-4D97-AF65-F5344CB8AC3E}">
        <p14:creationId xmlns:p14="http://schemas.microsoft.com/office/powerpoint/2010/main" val="36235824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1.emf"/><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13.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1" name="Connettore diritto 30"/>
          <p:cNvCxnSpPr/>
          <p:nvPr/>
        </p:nvCxnSpPr>
        <p:spPr>
          <a:xfrm>
            <a:off x="4359181" y="5891946"/>
            <a:ext cx="919633" cy="644744"/>
          </a:xfrm>
          <a:prstGeom prst="line">
            <a:avLst/>
          </a:prstGeom>
          <a:ln>
            <a:prstDash val="dash"/>
          </a:ln>
        </p:spPr>
        <p:style>
          <a:lnRef idx="1">
            <a:schemeClr val="accent2"/>
          </a:lnRef>
          <a:fillRef idx="0">
            <a:schemeClr val="accent2"/>
          </a:fillRef>
          <a:effectRef idx="0">
            <a:schemeClr val="accent2"/>
          </a:effectRef>
          <a:fontRef idx="minor">
            <a:schemeClr val="tx1"/>
          </a:fontRef>
        </p:style>
      </p:cxnSp>
      <p:sp>
        <p:nvSpPr>
          <p:cNvPr id="6" name="CasellaDiTesto 5"/>
          <p:cNvSpPr txBox="1"/>
          <p:nvPr/>
        </p:nvSpPr>
        <p:spPr>
          <a:xfrm>
            <a:off x="757147" y="629013"/>
            <a:ext cx="5486400" cy="4524315"/>
          </a:xfrm>
          <a:prstGeom prst="rect">
            <a:avLst/>
          </a:prstGeom>
          <a:noFill/>
        </p:spPr>
        <p:txBody>
          <a:bodyPr wrap="square" rtlCol="0">
            <a:spAutoFit/>
          </a:bodyPr>
          <a:lstStyle/>
          <a:p>
            <a:r>
              <a:rPr lang="it-IT" b="1" dirty="0" smtClean="0"/>
              <a:t>Newton-</a:t>
            </a:r>
            <a:r>
              <a:rPr lang="it-IT" b="1" dirty="0" err="1" smtClean="0"/>
              <a:t>Raphson</a:t>
            </a:r>
            <a:r>
              <a:rPr lang="it-IT" b="1" dirty="0" smtClean="0"/>
              <a:t> Method: </a:t>
            </a:r>
            <a:r>
              <a:rPr lang="it-IT" dirty="0" smtClean="0"/>
              <a:t>metodo iterativo per trovare il massimo di una funzione. Inizia con una stima solo approssimativa della possibile soluzione nei parametri ignoti. L’aggiustamento successivo si basa sulle derivate di primo ordine (vettore gradiente) e sulle derivate di secondo ordine organizzate in una matrice quadrata simmetrica (Hessiana).</a:t>
            </a:r>
          </a:p>
          <a:p>
            <a:endParaRPr lang="it-IT" dirty="0"/>
          </a:p>
          <a:p>
            <a:r>
              <a:rPr lang="it-IT" dirty="0" smtClean="0"/>
              <a:t>Il metodo genera stime in successione fino ad un criterio numerico di convergenza, secondo il quale stime successive (MLE) non apportano un sostanziale miglioramento alla massimizzazione della funzione.</a:t>
            </a:r>
          </a:p>
          <a:p>
            <a:endParaRPr lang="it-IT" dirty="0"/>
          </a:p>
          <a:p>
            <a:r>
              <a:rPr lang="it-IT" dirty="0" smtClean="0"/>
              <a:t>Il valore negativo delle derivate seconde, calcolate alle stime MLE individuate, assicura l’individuazione di un massimo e non di un massimo solo «locale».</a:t>
            </a:r>
            <a:endParaRPr lang="it-IT" dirty="0"/>
          </a:p>
        </p:txBody>
      </p:sp>
      <p:cxnSp>
        <p:nvCxnSpPr>
          <p:cNvPr id="16" name="Connettore diritto 15"/>
          <p:cNvCxnSpPr/>
          <p:nvPr/>
        </p:nvCxnSpPr>
        <p:spPr>
          <a:xfrm>
            <a:off x="1422941" y="6803806"/>
            <a:ext cx="1296000"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3" name="Figura a mano libera 2"/>
          <p:cNvSpPr/>
          <p:nvPr/>
        </p:nvSpPr>
        <p:spPr>
          <a:xfrm>
            <a:off x="1203508" y="5698582"/>
            <a:ext cx="4060066" cy="2236392"/>
          </a:xfrm>
          <a:custGeom>
            <a:avLst/>
            <a:gdLst>
              <a:gd name="connsiteX0" fmla="*/ 0 w 4874859"/>
              <a:gd name="connsiteY0" fmla="*/ 1849586 h 2236392"/>
              <a:gd name="connsiteX1" fmla="*/ 413518 w 4874859"/>
              <a:gd name="connsiteY1" fmla="*/ 1762223 h 2236392"/>
              <a:gd name="connsiteX2" fmla="*/ 623190 w 4874859"/>
              <a:gd name="connsiteY2" fmla="*/ 1302111 h 2236392"/>
              <a:gd name="connsiteX3" fmla="*/ 978466 w 4874859"/>
              <a:gd name="connsiteY3" fmla="*/ 1109912 h 2236392"/>
              <a:gd name="connsiteX4" fmla="*/ 1590008 w 4874859"/>
              <a:gd name="connsiteY4" fmla="*/ 1139033 h 2236392"/>
              <a:gd name="connsiteX5" fmla="*/ 1735613 w 4874859"/>
              <a:gd name="connsiteY5" fmla="*/ 783757 h 2236392"/>
              <a:gd name="connsiteX6" fmla="*/ 2108362 w 4874859"/>
              <a:gd name="connsiteY6" fmla="*/ 341117 h 2236392"/>
              <a:gd name="connsiteX7" fmla="*/ 2545177 w 4874859"/>
              <a:gd name="connsiteY7" fmla="*/ 533316 h 2236392"/>
              <a:gd name="connsiteX8" fmla="*/ 3162543 w 4874859"/>
              <a:gd name="connsiteY8" fmla="*/ 9138 h 2236392"/>
              <a:gd name="connsiteX9" fmla="*/ 3838150 w 4874859"/>
              <a:gd name="connsiteY9" fmla="*/ 224633 h 2236392"/>
              <a:gd name="connsiteX10" fmla="*/ 3983755 w 4874859"/>
              <a:gd name="connsiteY10" fmla="*/ 539140 h 2236392"/>
              <a:gd name="connsiteX11" fmla="*/ 4327383 w 4874859"/>
              <a:gd name="connsiteY11" fmla="*/ 2006840 h 2236392"/>
              <a:gd name="connsiteX12" fmla="*/ 4874859 w 4874859"/>
              <a:gd name="connsiteY12" fmla="*/ 2210687 h 22363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874859" h="2236392">
                <a:moveTo>
                  <a:pt x="0" y="1849586"/>
                </a:moveTo>
                <a:cubicBezTo>
                  <a:pt x="154826" y="1851527"/>
                  <a:pt x="309653" y="1853469"/>
                  <a:pt x="413518" y="1762223"/>
                </a:cubicBezTo>
                <a:cubicBezTo>
                  <a:pt x="517383" y="1670977"/>
                  <a:pt x="529032" y="1410829"/>
                  <a:pt x="623190" y="1302111"/>
                </a:cubicBezTo>
                <a:cubicBezTo>
                  <a:pt x="717348" y="1193392"/>
                  <a:pt x="817330" y="1137092"/>
                  <a:pt x="978466" y="1109912"/>
                </a:cubicBezTo>
                <a:cubicBezTo>
                  <a:pt x="1139602" y="1082732"/>
                  <a:pt x="1463817" y="1193392"/>
                  <a:pt x="1590008" y="1139033"/>
                </a:cubicBezTo>
                <a:cubicBezTo>
                  <a:pt x="1716199" y="1084674"/>
                  <a:pt x="1649221" y="916743"/>
                  <a:pt x="1735613" y="783757"/>
                </a:cubicBezTo>
                <a:cubicBezTo>
                  <a:pt x="1822005" y="650771"/>
                  <a:pt x="1973435" y="382857"/>
                  <a:pt x="2108362" y="341117"/>
                </a:cubicBezTo>
                <a:cubicBezTo>
                  <a:pt x="2243289" y="299377"/>
                  <a:pt x="2369480" y="588646"/>
                  <a:pt x="2545177" y="533316"/>
                </a:cubicBezTo>
                <a:cubicBezTo>
                  <a:pt x="2720874" y="477986"/>
                  <a:pt x="2947048" y="60585"/>
                  <a:pt x="3162543" y="9138"/>
                </a:cubicBezTo>
                <a:cubicBezTo>
                  <a:pt x="3378038" y="-42309"/>
                  <a:pt x="3701281" y="136299"/>
                  <a:pt x="3838150" y="224633"/>
                </a:cubicBezTo>
                <a:cubicBezTo>
                  <a:pt x="3975019" y="312967"/>
                  <a:pt x="3902216" y="242106"/>
                  <a:pt x="3983755" y="539140"/>
                </a:cubicBezTo>
                <a:cubicBezTo>
                  <a:pt x="4065294" y="836174"/>
                  <a:pt x="4178866" y="1728249"/>
                  <a:pt x="4327383" y="2006840"/>
                </a:cubicBezTo>
                <a:cubicBezTo>
                  <a:pt x="4475900" y="2285431"/>
                  <a:pt x="4675379" y="2248059"/>
                  <a:pt x="4874859" y="2210687"/>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5" name="Connettore diritto 4"/>
          <p:cNvCxnSpPr/>
          <p:nvPr/>
        </p:nvCxnSpPr>
        <p:spPr>
          <a:xfrm>
            <a:off x="1193962" y="7932566"/>
            <a:ext cx="4956397" cy="5824"/>
          </a:xfrm>
          <a:prstGeom prst="line">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Connettore diritto 14"/>
          <p:cNvCxnSpPr/>
          <p:nvPr/>
        </p:nvCxnSpPr>
        <p:spPr>
          <a:xfrm flipH="1" flipV="1">
            <a:off x="1187167" y="5741694"/>
            <a:ext cx="6795" cy="2190872"/>
          </a:xfrm>
          <a:prstGeom prst="line">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 name="CasellaDiTesto 10"/>
          <p:cNvSpPr txBox="1"/>
          <p:nvPr/>
        </p:nvSpPr>
        <p:spPr>
          <a:xfrm>
            <a:off x="2915988" y="7994891"/>
            <a:ext cx="1168718" cy="369332"/>
          </a:xfrm>
          <a:prstGeom prst="rect">
            <a:avLst/>
          </a:prstGeom>
          <a:noFill/>
        </p:spPr>
        <p:txBody>
          <a:bodyPr wrap="none" rtlCol="0">
            <a:spAutoFit/>
          </a:bodyPr>
          <a:lstStyle/>
          <a:p>
            <a:r>
              <a:rPr lang="it-IT" dirty="0" smtClean="0"/>
              <a:t>Parametro</a:t>
            </a:r>
            <a:endParaRPr lang="it-IT" dirty="0"/>
          </a:p>
        </p:txBody>
      </p:sp>
      <p:sp>
        <p:nvSpPr>
          <p:cNvPr id="17" name="CasellaDiTesto 16"/>
          <p:cNvSpPr txBox="1"/>
          <p:nvPr/>
        </p:nvSpPr>
        <p:spPr>
          <a:xfrm rot="16200000">
            <a:off x="120021" y="6632112"/>
            <a:ext cx="1643591" cy="369332"/>
          </a:xfrm>
          <a:prstGeom prst="rect">
            <a:avLst/>
          </a:prstGeom>
          <a:noFill/>
        </p:spPr>
        <p:txBody>
          <a:bodyPr wrap="none" rtlCol="0">
            <a:spAutoFit/>
          </a:bodyPr>
          <a:lstStyle/>
          <a:p>
            <a:r>
              <a:rPr lang="it-IT" dirty="0" smtClean="0"/>
              <a:t>Verosimiglianza</a:t>
            </a:r>
            <a:endParaRPr lang="it-IT" dirty="0"/>
          </a:p>
        </p:txBody>
      </p:sp>
      <p:cxnSp>
        <p:nvCxnSpPr>
          <p:cNvPr id="19" name="Connettore diritto 18"/>
          <p:cNvCxnSpPr/>
          <p:nvPr/>
        </p:nvCxnSpPr>
        <p:spPr>
          <a:xfrm>
            <a:off x="2204347" y="6031414"/>
            <a:ext cx="1296000"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0" name="Connettore diritto 19"/>
          <p:cNvCxnSpPr/>
          <p:nvPr/>
        </p:nvCxnSpPr>
        <p:spPr>
          <a:xfrm>
            <a:off x="3436706" y="5689414"/>
            <a:ext cx="1296000"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3" name="Connettore diritto 22"/>
          <p:cNvCxnSpPr/>
          <p:nvPr/>
        </p:nvCxnSpPr>
        <p:spPr>
          <a:xfrm>
            <a:off x="3946769" y="5600473"/>
            <a:ext cx="964269" cy="682847"/>
          </a:xfrm>
          <a:prstGeom prst="line">
            <a:avLst/>
          </a:prstGeom>
          <a:ln w="12700"/>
        </p:spPr>
        <p:style>
          <a:lnRef idx="1">
            <a:schemeClr val="accent2"/>
          </a:lnRef>
          <a:fillRef idx="0">
            <a:schemeClr val="accent2"/>
          </a:fillRef>
          <a:effectRef idx="0">
            <a:schemeClr val="accent2"/>
          </a:effectRef>
          <a:fontRef idx="minor">
            <a:schemeClr val="tx1"/>
          </a:fontRef>
        </p:style>
      </p:cxnSp>
      <p:cxnSp>
        <p:nvCxnSpPr>
          <p:cNvPr id="25" name="Connettore diritto 24"/>
          <p:cNvCxnSpPr/>
          <p:nvPr/>
        </p:nvCxnSpPr>
        <p:spPr>
          <a:xfrm>
            <a:off x="1981741" y="6803806"/>
            <a:ext cx="1296000" cy="0"/>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cxnSp>
        <p:nvCxnSpPr>
          <p:cNvPr id="26" name="Connettore diritto 25"/>
          <p:cNvCxnSpPr/>
          <p:nvPr/>
        </p:nvCxnSpPr>
        <p:spPr>
          <a:xfrm>
            <a:off x="826041" y="6803806"/>
            <a:ext cx="1296000" cy="0"/>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cxnSp>
        <p:nvCxnSpPr>
          <p:cNvPr id="27" name="Connettore diritto 26"/>
          <p:cNvCxnSpPr/>
          <p:nvPr/>
        </p:nvCxnSpPr>
        <p:spPr>
          <a:xfrm>
            <a:off x="2851691" y="6035456"/>
            <a:ext cx="1296000" cy="0"/>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cxnSp>
        <p:nvCxnSpPr>
          <p:cNvPr id="28" name="Connettore diritto 27"/>
          <p:cNvCxnSpPr/>
          <p:nvPr/>
        </p:nvCxnSpPr>
        <p:spPr>
          <a:xfrm>
            <a:off x="1695991" y="6035456"/>
            <a:ext cx="1296000" cy="0"/>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cxnSp>
        <p:nvCxnSpPr>
          <p:cNvPr id="29" name="Connettore diritto 28"/>
          <p:cNvCxnSpPr/>
          <p:nvPr/>
        </p:nvCxnSpPr>
        <p:spPr>
          <a:xfrm>
            <a:off x="4096291" y="5692556"/>
            <a:ext cx="1296000" cy="0"/>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cxnSp>
        <p:nvCxnSpPr>
          <p:cNvPr id="30" name="Connettore diritto 29"/>
          <p:cNvCxnSpPr/>
          <p:nvPr/>
        </p:nvCxnSpPr>
        <p:spPr>
          <a:xfrm>
            <a:off x="2940591" y="5692556"/>
            <a:ext cx="1296000" cy="0"/>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cxnSp>
        <p:nvCxnSpPr>
          <p:cNvPr id="32" name="Connettore diritto 31"/>
          <p:cNvCxnSpPr/>
          <p:nvPr/>
        </p:nvCxnSpPr>
        <p:spPr>
          <a:xfrm>
            <a:off x="3490187" y="5266690"/>
            <a:ext cx="925195" cy="671765"/>
          </a:xfrm>
          <a:prstGeom prst="line">
            <a:avLst/>
          </a:prstGeom>
          <a:ln>
            <a:prstDash val="dash"/>
          </a:ln>
        </p:spPr>
        <p:style>
          <a:lnRef idx="1">
            <a:schemeClr val="accent2"/>
          </a:lnRef>
          <a:fillRef idx="0">
            <a:schemeClr val="accent2"/>
          </a:fillRef>
          <a:effectRef idx="0">
            <a:schemeClr val="accent2"/>
          </a:effectRef>
          <a:fontRef idx="minor">
            <a:schemeClr val="tx1"/>
          </a:fontRef>
        </p:style>
      </p:cxnSp>
      <p:cxnSp>
        <p:nvCxnSpPr>
          <p:cNvPr id="37" name="Connettore diritto 36"/>
          <p:cNvCxnSpPr/>
          <p:nvPr/>
        </p:nvCxnSpPr>
        <p:spPr>
          <a:xfrm>
            <a:off x="4473463" y="5971591"/>
            <a:ext cx="223522" cy="1027038"/>
          </a:xfrm>
          <a:prstGeom prst="line">
            <a:avLst/>
          </a:prstGeom>
          <a:ln>
            <a:prstDash val="dash"/>
          </a:ln>
        </p:spPr>
        <p:style>
          <a:lnRef idx="1">
            <a:schemeClr val="accent2"/>
          </a:lnRef>
          <a:fillRef idx="0">
            <a:schemeClr val="accent2"/>
          </a:fillRef>
          <a:effectRef idx="0">
            <a:schemeClr val="accent2"/>
          </a:effectRef>
          <a:fontRef idx="minor">
            <a:schemeClr val="tx1"/>
          </a:fontRef>
        </p:style>
      </p:cxnSp>
      <p:cxnSp>
        <p:nvCxnSpPr>
          <p:cNvPr id="38" name="Connettore diritto 37"/>
          <p:cNvCxnSpPr/>
          <p:nvPr/>
        </p:nvCxnSpPr>
        <p:spPr>
          <a:xfrm>
            <a:off x="4281463" y="5115574"/>
            <a:ext cx="249243" cy="1098744"/>
          </a:xfrm>
          <a:prstGeom prst="line">
            <a:avLst/>
          </a:prstGeom>
          <a:ln>
            <a:prstDash val="dash"/>
          </a:ln>
        </p:spPr>
        <p:style>
          <a:lnRef idx="1">
            <a:schemeClr val="accent2"/>
          </a:lnRef>
          <a:fillRef idx="0">
            <a:schemeClr val="accent2"/>
          </a:fillRef>
          <a:effectRef idx="0">
            <a:schemeClr val="accent2"/>
          </a:effectRef>
          <a:fontRef idx="minor">
            <a:schemeClr val="tx1"/>
          </a:fontRef>
        </p:style>
      </p:cxnSp>
      <p:cxnSp>
        <p:nvCxnSpPr>
          <p:cNvPr id="53" name="Connettore diritto 52"/>
          <p:cNvCxnSpPr/>
          <p:nvPr/>
        </p:nvCxnSpPr>
        <p:spPr>
          <a:xfrm>
            <a:off x="4376726" y="5555396"/>
            <a:ext cx="241863" cy="1089295"/>
          </a:xfrm>
          <a:prstGeom prst="line">
            <a:avLst/>
          </a:prstGeom>
          <a:ln w="12700"/>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34090626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ttangolo arrotondato 10"/>
          <p:cNvSpPr/>
          <p:nvPr/>
        </p:nvSpPr>
        <p:spPr>
          <a:xfrm>
            <a:off x="1762760" y="6944360"/>
            <a:ext cx="3434080" cy="401320"/>
          </a:xfrm>
          <a:prstGeom prst="roundRect">
            <a:avLst/>
          </a:prstGeom>
          <a:solidFill>
            <a:schemeClr val="bg1">
              <a:lumMod val="95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it-IT"/>
          </a:p>
        </p:txBody>
      </p:sp>
      <p:sp>
        <p:nvSpPr>
          <p:cNvPr id="10" name="Rettangolo arrotondato 9"/>
          <p:cNvSpPr/>
          <p:nvPr/>
        </p:nvSpPr>
        <p:spPr>
          <a:xfrm>
            <a:off x="944880" y="5552440"/>
            <a:ext cx="5196840" cy="706120"/>
          </a:xfrm>
          <a:prstGeom prst="roundRect">
            <a:avLst/>
          </a:prstGeom>
          <a:solidFill>
            <a:schemeClr val="bg1">
              <a:lumMod val="95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it-IT"/>
          </a:p>
        </p:txBody>
      </p:sp>
      <mc:AlternateContent xmlns:mc="http://schemas.openxmlformats.org/markup-compatibility/2006" xmlns:a14="http://schemas.microsoft.com/office/drawing/2010/main">
        <mc:Choice Requires="a14">
          <p:sp>
            <p:nvSpPr>
              <p:cNvPr id="6" name="CasellaDiTesto 5"/>
              <p:cNvSpPr txBox="1"/>
              <p:nvPr/>
            </p:nvSpPr>
            <p:spPr>
              <a:xfrm>
                <a:off x="757147" y="3630802"/>
                <a:ext cx="5486400" cy="5662512"/>
              </a:xfrm>
              <a:prstGeom prst="rect">
                <a:avLst/>
              </a:prstGeom>
              <a:noFill/>
            </p:spPr>
            <p:txBody>
              <a:bodyPr wrap="square" rtlCol="0">
                <a:spAutoFit/>
              </a:bodyPr>
              <a:lstStyle/>
              <a:p>
                <a:pPr marL="342900" indent="-342900">
                  <a:buFont typeface="+mj-lt"/>
                  <a:buAutoNum type="arabicPeriod"/>
                </a:pPr>
                <a:endParaRPr lang="it-IT" dirty="0" smtClean="0"/>
              </a:p>
              <a:p>
                <a:r>
                  <a:rPr lang="it-IT" dirty="0" smtClean="0"/>
                  <a:t>Log-verosimiglianza </a:t>
                </a:r>
                <a:r>
                  <a:rPr lang="it-IT" dirty="0"/>
                  <a:t>[</a:t>
                </a:r>
                <a:r>
                  <a:rPr lang="it-IT" b="1" dirty="0" err="1" smtClean="0"/>
                  <a:t>Eq</a:t>
                </a:r>
                <a:r>
                  <a:rPr lang="it-IT" b="1" dirty="0" smtClean="0"/>
                  <a:t>(9)]</a:t>
                </a:r>
              </a:p>
              <a:p>
                <a:endParaRPr lang="it-IT" b="1" dirty="0" smtClean="0"/>
              </a:p>
              <a:p>
                <a:pPr/>
                <a14:m>
                  <m:oMathPara xmlns:m="http://schemas.openxmlformats.org/officeDocument/2006/math">
                    <m:oMathParaPr>
                      <m:jc m:val="centerGroup"/>
                    </m:oMathParaPr>
                    <m:oMath xmlns:m="http://schemas.openxmlformats.org/officeDocument/2006/math">
                      <m:r>
                        <a:rPr lang="it-IT" i="1" smtClean="0">
                          <a:solidFill>
                            <a:sysClr val="windowText" lastClr="000000"/>
                          </a:solidFill>
                          <a:latin typeface="Cambria Math" panose="02040503050406030204" pitchFamily="18" charset="0"/>
                        </a:rPr>
                        <m:t>𝑙</m:t>
                      </m:r>
                      <m:d>
                        <m:dPr>
                          <m:ctrlPr>
                            <a:rPr lang="it-IT" i="1">
                              <a:solidFill>
                                <a:sysClr val="windowText" lastClr="000000"/>
                              </a:solidFill>
                              <a:latin typeface="Cambria Math" panose="02040503050406030204" pitchFamily="18" charset="0"/>
                            </a:rPr>
                          </m:ctrlPr>
                        </m:dPr>
                        <m:e>
                          <m:sSub>
                            <m:sSubPr>
                              <m:ctrlPr>
                                <a:rPr lang="it-IT" i="1">
                                  <a:solidFill>
                                    <a:sysClr val="windowText" lastClr="000000"/>
                                  </a:solidFill>
                                  <a:latin typeface="Cambria Math" panose="02040503050406030204" pitchFamily="18" charset="0"/>
                                </a:rPr>
                              </m:ctrlPr>
                            </m:sSubPr>
                            <m:e>
                              <m:r>
                                <a:rPr lang="it-IT" i="1" smtClean="0">
                                  <a:solidFill>
                                    <a:srgbClr val="FF0000"/>
                                  </a:solidFill>
                                  <a:latin typeface="Cambria Math" panose="02040503050406030204" pitchFamily="18" charset="0"/>
                                </a:rPr>
                                <m:t>𝑝</m:t>
                              </m:r>
                              <m:r>
                                <a:rPr lang="it-IT" i="1">
                                  <a:solidFill>
                                    <a:sysClr val="windowText" lastClr="000000"/>
                                  </a:solidFill>
                                  <a:latin typeface="Cambria Math" panose="02040503050406030204" pitchFamily="18" charset="0"/>
                                </a:rPr>
                                <m:t>;</m:t>
                              </m:r>
                              <m:r>
                                <a:rPr lang="it-IT" i="1">
                                  <a:solidFill>
                                    <a:sysClr val="windowText" lastClr="000000"/>
                                  </a:solidFill>
                                  <a:latin typeface="Cambria Math" panose="02040503050406030204" pitchFamily="18" charset="0"/>
                                </a:rPr>
                                <m:t>𝑦</m:t>
                              </m:r>
                            </m:e>
                            <m:sub>
                              <m:r>
                                <a:rPr lang="it-IT" i="1">
                                  <a:solidFill>
                                    <a:sysClr val="windowText" lastClr="000000"/>
                                  </a:solidFill>
                                  <a:latin typeface="Cambria Math" panose="02040503050406030204" pitchFamily="18" charset="0"/>
                                </a:rPr>
                                <m:t>𝑖</m:t>
                              </m:r>
                            </m:sub>
                          </m:sSub>
                        </m:e>
                      </m:d>
                      <m:r>
                        <a:rPr lang="it-IT" b="0" i="1" smtClean="0">
                          <a:solidFill>
                            <a:sysClr val="windowText" lastClr="000000"/>
                          </a:solidFill>
                          <a:latin typeface="Cambria Math" panose="02040503050406030204" pitchFamily="18" charset="0"/>
                        </a:rPr>
                        <m:t>=</m:t>
                      </m:r>
                      <m:r>
                        <a:rPr lang="it-IT" i="1">
                          <a:solidFill>
                            <a:sysClr val="windowText" lastClr="000000"/>
                          </a:solidFill>
                          <a:latin typeface="Cambria Math" panose="02040503050406030204" pitchFamily="18" charset="0"/>
                          <a:ea typeface="Cambria Math" panose="02040503050406030204" pitchFamily="18" charset="0"/>
                        </a:rPr>
                        <m:t>𝑘</m:t>
                      </m:r>
                      <m:r>
                        <m:rPr>
                          <m:sty m:val="p"/>
                        </m:rPr>
                        <a:rPr lang="it-IT">
                          <a:solidFill>
                            <a:sysClr val="windowText" lastClr="000000"/>
                          </a:solidFill>
                          <a:latin typeface="Cambria Math" panose="02040503050406030204" pitchFamily="18" charset="0"/>
                          <a:ea typeface="Cambria Math" panose="02040503050406030204" pitchFamily="18" charset="0"/>
                        </a:rPr>
                        <m:t>ln</m:t>
                      </m:r>
                      <m:d>
                        <m:dPr>
                          <m:ctrlPr>
                            <a:rPr lang="it-IT" i="1">
                              <a:solidFill>
                                <a:sysClr val="windowText" lastClr="000000"/>
                              </a:solidFill>
                              <a:latin typeface="Cambria Math" panose="02040503050406030204" pitchFamily="18" charset="0"/>
                              <a:ea typeface="Cambria Math" panose="02040503050406030204" pitchFamily="18" charset="0"/>
                            </a:rPr>
                          </m:ctrlPr>
                        </m:dPr>
                        <m:e>
                          <m:r>
                            <a:rPr lang="it-IT" i="1">
                              <a:solidFill>
                                <a:sysClr val="windowText" lastClr="000000"/>
                              </a:solidFill>
                              <a:latin typeface="Cambria Math" panose="02040503050406030204" pitchFamily="18" charset="0"/>
                              <a:ea typeface="Cambria Math" panose="02040503050406030204" pitchFamily="18" charset="0"/>
                            </a:rPr>
                            <m:t>𝑝</m:t>
                          </m:r>
                        </m:e>
                      </m:d>
                      <m:r>
                        <a:rPr lang="it-IT" i="1">
                          <a:solidFill>
                            <a:sysClr val="windowText" lastClr="000000"/>
                          </a:solidFill>
                          <a:latin typeface="Cambria Math" panose="02040503050406030204" pitchFamily="18" charset="0"/>
                          <a:ea typeface="Cambria Math" panose="02040503050406030204" pitchFamily="18" charset="0"/>
                        </a:rPr>
                        <m:t>+</m:t>
                      </m:r>
                      <m:d>
                        <m:dPr>
                          <m:ctrlPr>
                            <a:rPr lang="it-IT" i="1">
                              <a:solidFill>
                                <a:sysClr val="windowText" lastClr="000000"/>
                              </a:solidFill>
                              <a:latin typeface="Cambria Math" panose="02040503050406030204" pitchFamily="18" charset="0"/>
                              <a:ea typeface="Cambria Math" panose="02040503050406030204" pitchFamily="18" charset="0"/>
                            </a:rPr>
                          </m:ctrlPr>
                        </m:dPr>
                        <m:e>
                          <m:r>
                            <a:rPr lang="it-IT" i="1">
                              <a:solidFill>
                                <a:sysClr val="windowText" lastClr="000000"/>
                              </a:solidFill>
                              <a:latin typeface="Cambria Math" panose="02040503050406030204" pitchFamily="18" charset="0"/>
                              <a:ea typeface="Cambria Math" panose="02040503050406030204" pitchFamily="18" charset="0"/>
                            </a:rPr>
                            <m:t>𝑛</m:t>
                          </m:r>
                          <m:r>
                            <a:rPr lang="it-IT" i="1">
                              <a:solidFill>
                                <a:sysClr val="windowText" lastClr="000000"/>
                              </a:solidFill>
                              <a:latin typeface="Cambria Math" panose="02040503050406030204" pitchFamily="18" charset="0"/>
                              <a:ea typeface="Cambria Math" panose="02040503050406030204" pitchFamily="18" charset="0"/>
                            </a:rPr>
                            <m:t>−</m:t>
                          </m:r>
                          <m:r>
                            <a:rPr lang="it-IT" i="1">
                              <a:solidFill>
                                <a:sysClr val="windowText" lastClr="000000"/>
                              </a:solidFill>
                              <a:latin typeface="Cambria Math" panose="02040503050406030204" pitchFamily="18" charset="0"/>
                              <a:ea typeface="Cambria Math" panose="02040503050406030204" pitchFamily="18" charset="0"/>
                            </a:rPr>
                            <m:t>𝑘</m:t>
                          </m:r>
                        </m:e>
                      </m:d>
                      <m:r>
                        <m:rPr>
                          <m:sty m:val="p"/>
                        </m:rPr>
                        <a:rPr lang="it-IT">
                          <a:solidFill>
                            <a:sysClr val="windowText" lastClr="000000"/>
                          </a:solidFill>
                          <a:latin typeface="Cambria Math" panose="02040503050406030204" pitchFamily="18" charset="0"/>
                          <a:ea typeface="Cambria Math" panose="02040503050406030204" pitchFamily="18" charset="0"/>
                        </a:rPr>
                        <m:t>ln</m:t>
                      </m:r>
                      <m:r>
                        <a:rPr lang="it-IT" i="1">
                          <a:solidFill>
                            <a:sysClr val="windowText" lastClr="000000"/>
                          </a:solidFill>
                          <a:latin typeface="Cambria Math" panose="02040503050406030204" pitchFamily="18" charset="0"/>
                          <a:ea typeface="Cambria Math" panose="02040503050406030204" pitchFamily="18" charset="0"/>
                        </a:rPr>
                        <m:t>⁡(1−</m:t>
                      </m:r>
                      <m:r>
                        <a:rPr lang="it-IT" i="1">
                          <a:solidFill>
                            <a:sysClr val="windowText" lastClr="000000"/>
                          </a:solidFill>
                          <a:latin typeface="Cambria Math" panose="02040503050406030204" pitchFamily="18" charset="0"/>
                          <a:ea typeface="Cambria Math" panose="02040503050406030204" pitchFamily="18" charset="0"/>
                        </a:rPr>
                        <m:t>𝑝</m:t>
                      </m:r>
                      <m:r>
                        <a:rPr lang="it-IT" i="1">
                          <a:solidFill>
                            <a:sysClr val="windowText" lastClr="000000"/>
                          </a:solidFill>
                          <a:latin typeface="Cambria Math" panose="02040503050406030204" pitchFamily="18" charset="0"/>
                          <a:ea typeface="Cambria Math" panose="02040503050406030204" pitchFamily="18" charset="0"/>
                        </a:rPr>
                        <m:t>)</m:t>
                      </m:r>
                    </m:oMath>
                  </m:oMathPara>
                </a14:m>
                <a:endParaRPr lang="it-IT" dirty="0"/>
              </a:p>
              <a:p>
                <a:endParaRPr lang="it-IT" dirty="0" smtClean="0"/>
              </a:p>
              <a:p>
                <a:r>
                  <a:rPr lang="it-IT" dirty="0" smtClean="0"/>
                  <a:t>Derivata prima [</a:t>
                </a:r>
                <a:r>
                  <a:rPr lang="it-IT" b="1" dirty="0" err="1" smtClean="0"/>
                  <a:t>Eq</a:t>
                </a:r>
                <a:r>
                  <a:rPr lang="it-IT" b="1" dirty="0" smtClean="0"/>
                  <a:t>(10)]</a:t>
                </a:r>
              </a:p>
              <a:p>
                <a:endParaRPr lang="it-IT" b="1" dirty="0"/>
              </a:p>
              <a:p>
                <a:pPr/>
                <a14:m>
                  <m:oMathPara xmlns:m="http://schemas.openxmlformats.org/officeDocument/2006/math">
                    <m:oMathParaPr>
                      <m:jc m:val="centerGroup"/>
                    </m:oMathParaPr>
                    <m:oMath xmlns:m="http://schemas.openxmlformats.org/officeDocument/2006/math">
                      <m:r>
                        <a:rPr lang="it-IT" b="0" i="1" smtClean="0">
                          <a:latin typeface="Cambria Math" panose="02040503050406030204" pitchFamily="18" charset="0"/>
                        </a:rPr>
                        <m:t>𝑢</m:t>
                      </m:r>
                      <m:r>
                        <a:rPr lang="it-IT" b="0" i="1" smtClean="0">
                          <a:latin typeface="Cambria Math" panose="02040503050406030204" pitchFamily="18" charset="0"/>
                        </a:rPr>
                        <m:t>=</m:t>
                      </m:r>
                      <m:f>
                        <m:fPr>
                          <m:ctrlPr>
                            <a:rPr lang="it-IT" i="1">
                              <a:latin typeface="Cambria Math" panose="02040503050406030204" pitchFamily="18" charset="0"/>
                            </a:rPr>
                          </m:ctrlPr>
                        </m:fPr>
                        <m:num>
                          <m:r>
                            <a:rPr lang="en-US" i="1">
                              <a:latin typeface="Cambria Math" panose="02040503050406030204" pitchFamily="18" charset="0"/>
                            </a:rPr>
                            <m:t>𝑘</m:t>
                          </m:r>
                        </m:num>
                        <m:den>
                          <m:r>
                            <a:rPr lang="en-US" i="1">
                              <a:latin typeface="Cambria Math" panose="02040503050406030204" pitchFamily="18" charset="0"/>
                            </a:rPr>
                            <m:t>𝑝</m:t>
                          </m:r>
                        </m:den>
                      </m:f>
                      <m:r>
                        <a:rPr lang="en-US" i="1">
                          <a:latin typeface="Cambria Math" panose="02040503050406030204" pitchFamily="18" charset="0"/>
                        </a:rPr>
                        <m:t>−</m:t>
                      </m:r>
                      <m:f>
                        <m:fPr>
                          <m:ctrlPr>
                            <a:rPr lang="it-IT" i="1">
                              <a:latin typeface="Cambria Math" panose="02040503050406030204" pitchFamily="18" charset="0"/>
                            </a:rPr>
                          </m:ctrlPr>
                        </m:fPr>
                        <m:num>
                          <m:d>
                            <m:dPr>
                              <m:ctrlPr>
                                <a:rPr lang="it-IT" i="1">
                                  <a:latin typeface="Cambria Math" panose="02040503050406030204" pitchFamily="18" charset="0"/>
                                </a:rPr>
                              </m:ctrlPr>
                            </m:dPr>
                            <m:e>
                              <m:r>
                                <a:rPr lang="en-US" i="1">
                                  <a:latin typeface="Cambria Math" panose="02040503050406030204" pitchFamily="18" charset="0"/>
                                </a:rPr>
                                <m:t>𝑛</m:t>
                              </m:r>
                              <m:r>
                                <a:rPr lang="en-US" i="1">
                                  <a:latin typeface="Cambria Math" panose="02040503050406030204" pitchFamily="18" charset="0"/>
                                </a:rPr>
                                <m:t>−</m:t>
                              </m:r>
                              <m:r>
                                <a:rPr lang="en-US" i="1">
                                  <a:latin typeface="Cambria Math" panose="02040503050406030204" pitchFamily="18" charset="0"/>
                                </a:rPr>
                                <m:t>𝑘</m:t>
                              </m:r>
                            </m:e>
                          </m:d>
                        </m:num>
                        <m:den>
                          <m:d>
                            <m:dPr>
                              <m:ctrlPr>
                                <a:rPr lang="it-IT" i="1">
                                  <a:latin typeface="Cambria Math" panose="02040503050406030204" pitchFamily="18" charset="0"/>
                                </a:rPr>
                              </m:ctrlPr>
                            </m:dPr>
                            <m:e>
                              <m:r>
                                <a:rPr lang="en-US" i="1">
                                  <a:latin typeface="Cambria Math" panose="02040503050406030204" pitchFamily="18" charset="0"/>
                                </a:rPr>
                                <m:t>1−</m:t>
                              </m:r>
                              <m:r>
                                <a:rPr lang="en-US" i="1">
                                  <a:latin typeface="Cambria Math" panose="02040503050406030204" pitchFamily="18" charset="0"/>
                                </a:rPr>
                                <m:t>𝑝</m:t>
                              </m:r>
                            </m:e>
                          </m:d>
                        </m:den>
                      </m:f>
                      <m:r>
                        <a:rPr lang="it-IT" b="0" i="1" smtClean="0">
                          <a:latin typeface="Cambria Math" panose="02040503050406030204" pitchFamily="18" charset="0"/>
                        </a:rPr>
                        <m:t>=</m:t>
                      </m:r>
                      <m:f>
                        <m:fPr>
                          <m:ctrlPr>
                            <a:rPr lang="it-IT" i="1">
                              <a:latin typeface="Cambria Math" panose="02040503050406030204" pitchFamily="18" charset="0"/>
                            </a:rPr>
                          </m:ctrlPr>
                        </m:fPr>
                        <m:num>
                          <m:r>
                            <a:rPr lang="en-US" i="1">
                              <a:latin typeface="Cambria Math" panose="02040503050406030204" pitchFamily="18" charset="0"/>
                            </a:rPr>
                            <m:t>𝑘</m:t>
                          </m:r>
                          <m:d>
                            <m:dPr>
                              <m:ctrlPr>
                                <a:rPr lang="it-IT" i="1">
                                  <a:latin typeface="Cambria Math" panose="02040503050406030204" pitchFamily="18" charset="0"/>
                                </a:rPr>
                              </m:ctrlPr>
                            </m:dPr>
                            <m:e>
                              <m:r>
                                <a:rPr lang="en-US" i="1">
                                  <a:latin typeface="Cambria Math" panose="02040503050406030204" pitchFamily="18" charset="0"/>
                                </a:rPr>
                                <m:t>1−</m:t>
                              </m:r>
                              <m:r>
                                <a:rPr lang="en-US" i="1">
                                  <a:latin typeface="Cambria Math" panose="02040503050406030204" pitchFamily="18" charset="0"/>
                                </a:rPr>
                                <m:t>𝑝</m:t>
                              </m:r>
                            </m:e>
                          </m:d>
                          <m:r>
                            <a:rPr lang="it-IT" b="0" i="1" smtClean="0">
                              <a:latin typeface="Cambria Math" panose="02040503050406030204" pitchFamily="18" charset="0"/>
                            </a:rPr>
                            <m:t>−</m:t>
                          </m:r>
                          <m:r>
                            <a:rPr lang="it-IT" b="0" i="1" smtClean="0">
                              <a:latin typeface="Cambria Math" panose="02040503050406030204" pitchFamily="18" charset="0"/>
                            </a:rPr>
                            <m:t>𝑝</m:t>
                          </m:r>
                          <m:d>
                            <m:dPr>
                              <m:ctrlPr>
                                <a:rPr lang="it-IT" i="1">
                                  <a:latin typeface="Cambria Math" panose="02040503050406030204" pitchFamily="18" charset="0"/>
                                </a:rPr>
                              </m:ctrlPr>
                            </m:dPr>
                            <m:e>
                              <m:r>
                                <a:rPr lang="en-US" i="1">
                                  <a:latin typeface="Cambria Math" panose="02040503050406030204" pitchFamily="18" charset="0"/>
                                </a:rPr>
                                <m:t>𝑛</m:t>
                              </m:r>
                              <m:r>
                                <a:rPr lang="en-US" i="1">
                                  <a:latin typeface="Cambria Math" panose="02040503050406030204" pitchFamily="18" charset="0"/>
                                </a:rPr>
                                <m:t>−</m:t>
                              </m:r>
                              <m:r>
                                <a:rPr lang="en-US" i="1">
                                  <a:latin typeface="Cambria Math" panose="02040503050406030204" pitchFamily="18" charset="0"/>
                                </a:rPr>
                                <m:t>𝑘</m:t>
                              </m:r>
                            </m:e>
                          </m:d>
                        </m:num>
                        <m:den>
                          <m:r>
                            <a:rPr lang="it-IT" b="0" i="1" smtClean="0">
                              <a:latin typeface="Cambria Math" panose="02040503050406030204" pitchFamily="18" charset="0"/>
                            </a:rPr>
                            <m:t>𝑝</m:t>
                          </m:r>
                          <m:d>
                            <m:dPr>
                              <m:ctrlPr>
                                <a:rPr lang="it-IT" i="1">
                                  <a:latin typeface="Cambria Math" panose="02040503050406030204" pitchFamily="18" charset="0"/>
                                </a:rPr>
                              </m:ctrlPr>
                            </m:dPr>
                            <m:e>
                              <m:r>
                                <a:rPr lang="en-US" i="1">
                                  <a:latin typeface="Cambria Math" panose="02040503050406030204" pitchFamily="18" charset="0"/>
                                </a:rPr>
                                <m:t>1−</m:t>
                              </m:r>
                              <m:r>
                                <a:rPr lang="en-US" i="1">
                                  <a:latin typeface="Cambria Math" panose="02040503050406030204" pitchFamily="18" charset="0"/>
                                </a:rPr>
                                <m:t>𝑝</m:t>
                              </m:r>
                            </m:e>
                          </m:d>
                        </m:den>
                      </m:f>
                      <m:r>
                        <a:rPr lang="it-IT" b="0" i="1" smtClean="0">
                          <a:latin typeface="Cambria Math" panose="02040503050406030204" pitchFamily="18" charset="0"/>
                        </a:rPr>
                        <m:t>=</m:t>
                      </m:r>
                      <m:f>
                        <m:fPr>
                          <m:ctrlPr>
                            <a:rPr lang="it-IT" i="1">
                              <a:latin typeface="Cambria Math" panose="02040503050406030204" pitchFamily="18" charset="0"/>
                            </a:rPr>
                          </m:ctrlPr>
                        </m:fPr>
                        <m:num>
                          <m:r>
                            <a:rPr lang="en-US" i="1">
                              <a:latin typeface="Cambria Math" panose="02040503050406030204" pitchFamily="18" charset="0"/>
                            </a:rPr>
                            <m:t>𝑘</m:t>
                          </m:r>
                          <m:r>
                            <a:rPr lang="it-IT" i="1">
                              <a:latin typeface="Cambria Math" panose="02040503050406030204" pitchFamily="18" charset="0"/>
                            </a:rPr>
                            <m:t>−</m:t>
                          </m:r>
                          <m:r>
                            <a:rPr lang="it-IT" i="1" smtClean="0">
                              <a:solidFill>
                                <a:srgbClr val="FF0000"/>
                              </a:solidFill>
                              <a:latin typeface="Cambria Math" panose="02040503050406030204" pitchFamily="18" charset="0"/>
                            </a:rPr>
                            <m:t>𝑝</m:t>
                          </m:r>
                          <m:r>
                            <a:rPr lang="it-IT" b="0" i="1" smtClean="0">
                              <a:latin typeface="Cambria Math" panose="02040503050406030204" pitchFamily="18" charset="0"/>
                            </a:rPr>
                            <m:t>𝑛</m:t>
                          </m:r>
                        </m:num>
                        <m:den>
                          <m:r>
                            <a:rPr lang="it-IT" i="1" smtClean="0">
                              <a:solidFill>
                                <a:srgbClr val="FF0000"/>
                              </a:solidFill>
                              <a:latin typeface="Cambria Math" panose="02040503050406030204" pitchFamily="18" charset="0"/>
                            </a:rPr>
                            <m:t>𝑝</m:t>
                          </m:r>
                          <m:d>
                            <m:dPr>
                              <m:ctrlPr>
                                <a:rPr lang="it-IT" i="1">
                                  <a:latin typeface="Cambria Math" panose="02040503050406030204" pitchFamily="18" charset="0"/>
                                </a:rPr>
                              </m:ctrlPr>
                            </m:dPr>
                            <m:e>
                              <m:r>
                                <a:rPr lang="en-US" i="1">
                                  <a:latin typeface="Cambria Math" panose="02040503050406030204" pitchFamily="18" charset="0"/>
                                </a:rPr>
                                <m:t>1−</m:t>
                              </m:r>
                              <m:r>
                                <a:rPr lang="en-US" i="1" smtClean="0">
                                  <a:solidFill>
                                    <a:srgbClr val="FF0000"/>
                                  </a:solidFill>
                                  <a:latin typeface="Cambria Math" panose="02040503050406030204" pitchFamily="18" charset="0"/>
                                </a:rPr>
                                <m:t>𝑝</m:t>
                              </m:r>
                            </m:e>
                          </m:d>
                        </m:den>
                      </m:f>
                    </m:oMath>
                  </m:oMathPara>
                </a14:m>
                <a:endParaRPr lang="it-IT" dirty="0" smtClean="0"/>
              </a:p>
              <a:p>
                <a:endParaRPr lang="it-IT" dirty="0" smtClean="0"/>
              </a:p>
              <a:p>
                <a:r>
                  <a:rPr lang="it-IT" dirty="0" smtClean="0"/>
                  <a:t>Derivata seconda [</a:t>
                </a:r>
                <a:r>
                  <a:rPr lang="it-IT" b="1" dirty="0" err="1" smtClean="0"/>
                  <a:t>Eq</a:t>
                </a:r>
                <a:r>
                  <a:rPr lang="it-IT" b="1" dirty="0" smtClean="0"/>
                  <a:t>(12)]</a:t>
                </a:r>
              </a:p>
              <a:p>
                <a:endParaRPr lang="it-IT" dirty="0" smtClean="0"/>
              </a:p>
              <a:p>
                <a:pPr/>
                <a14:m>
                  <m:oMathPara xmlns:m="http://schemas.openxmlformats.org/officeDocument/2006/math">
                    <m:oMathParaPr>
                      <m:jc m:val="centerGroup"/>
                    </m:oMathParaPr>
                    <m:oMath xmlns:m="http://schemas.openxmlformats.org/officeDocument/2006/math">
                      <m:r>
                        <a:rPr lang="it-IT" i="1">
                          <a:latin typeface="Cambria Math" panose="02040503050406030204" pitchFamily="18" charset="0"/>
                          <a:ea typeface="Times New Roman" panose="02020603050405020304" pitchFamily="18" charset="0"/>
                          <a:cs typeface="Courier New" panose="02070309020205020404" pitchFamily="49" charset="0"/>
                        </a:rPr>
                        <m:t>𝐻</m:t>
                      </m:r>
                      <m:r>
                        <a:rPr lang="en-US" i="1">
                          <a:latin typeface="Cambria Math" panose="02040503050406030204" pitchFamily="18" charset="0"/>
                          <a:ea typeface="Times New Roman" panose="02020603050405020304" pitchFamily="18" charset="0"/>
                          <a:cs typeface="Courier New" panose="02070309020205020404" pitchFamily="49" charset="0"/>
                        </a:rPr>
                        <m:t>=−</m:t>
                      </m:r>
                      <m:d>
                        <m:dPr>
                          <m:begChr m:val="["/>
                          <m:endChr m:val="]"/>
                          <m:ctrlPr>
                            <a:rPr lang="en-US" i="1" smtClean="0">
                              <a:latin typeface="Cambria Math" panose="02040503050406030204" pitchFamily="18" charset="0"/>
                              <a:cs typeface="Courier New" panose="02070309020205020404" pitchFamily="49" charset="0"/>
                            </a:rPr>
                          </m:ctrlPr>
                        </m:dPr>
                        <m:e>
                          <m:f>
                            <m:fPr>
                              <m:type m:val="lin"/>
                              <m:ctrlPr>
                                <a:rPr lang="en-US" i="1">
                                  <a:latin typeface="Cambria Math" panose="02040503050406030204" pitchFamily="18" charset="0"/>
                                  <a:cs typeface="Courier New" panose="02070309020205020404" pitchFamily="49" charset="0"/>
                                </a:rPr>
                              </m:ctrlPr>
                            </m:fPr>
                            <m:num>
                              <m:r>
                                <a:rPr lang="en-US" i="1">
                                  <a:latin typeface="Cambria Math" panose="02040503050406030204" pitchFamily="18" charset="0"/>
                                  <a:ea typeface="Times New Roman" panose="02020603050405020304" pitchFamily="18" charset="0"/>
                                  <a:cs typeface="Courier New" panose="02070309020205020404" pitchFamily="49" charset="0"/>
                                </a:rPr>
                                <m:t>𝑘</m:t>
                              </m:r>
                            </m:num>
                            <m:den>
                              <m:sSup>
                                <m:sSupPr>
                                  <m:ctrlPr>
                                    <a:rPr lang="it-IT" i="1">
                                      <a:latin typeface="Cambria Math" panose="02040503050406030204" pitchFamily="18" charset="0"/>
                                      <a:ea typeface="Times New Roman" panose="02020603050405020304" pitchFamily="18" charset="0"/>
                                      <a:cs typeface="Courier New" panose="02070309020205020404" pitchFamily="49" charset="0"/>
                                    </a:rPr>
                                  </m:ctrlPr>
                                </m:sSupPr>
                                <m:e>
                                  <m:r>
                                    <a:rPr lang="en-US" i="1">
                                      <a:solidFill>
                                        <a:srgbClr val="FF0000"/>
                                      </a:solidFill>
                                      <a:latin typeface="Cambria Math" panose="02040503050406030204" pitchFamily="18" charset="0"/>
                                      <a:ea typeface="Times New Roman" panose="02020603050405020304" pitchFamily="18" charset="0"/>
                                      <a:cs typeface="Courier New" panose="02070309020205020404" pitchFamily="49" charset="0"/>
                                    </a:rPr>
                                    <m:t>𝑝</m:t>
                                  </m:r>
                                </m:e>
                                <m:sup>
                                  <m:r>
                                    <a:rPr lang="en-US" i="1">
                                      <a:latin typeface="Cambria Math" panose="02040503050406030204" pitchFamily="18" charset="0"/>
                                      <a:ea typeface="Times New Roman" panose="02020603050405020304" pitchFamily="18" charset="0"/>
                                      <a:cs typeface="Courier New" panose="02070309020205020404" pitchFamily="49" charset="0"/>
                                    </a:rPr>
                                    <m:t>2</m:t>
                                  </m:r>
                                </m:sup>
                              </m:sSup>
                            </m:den>
                          </m:f>
                          <m:r>
                            <a:rPr lang="it-IT" i="1">
                              <a:latin typeface="Cambria Math" panose="02040503050406030204" pitchFamily="18" charset="0"/>
                              <a:ea typeface="Times New Roman" panose="02020603050405020304" pitchFamily="18" charset="0"/>
                              <a:cs typeface="Courier New" panose="02070309020205020404" pitchFamily="49" charset="0"/>
                            </a:rPr>
                            <m:t>+</m:t>
                          </m:r>
                          <m:f>
                            <m:fPr>
                              <m:type m:val="lin"/>
                              <m:ctrlPr>
                                <a:rPr lang="it-IT" i="1">
                                  <a:latin typeface="Cambria Math" panose="02040503050406030204" pitchFamily="18" charset="0"/>
                                  <a:cs typeface="Courier New" panose="02070309020205020404" pitchFamily="49" charset="0"/>
                                </a:rPr>
                              </m:ctrlPr>
                            </m:fPr>
                            <m:num>
                              <m:d>
                                <m:dPr>
                                  <m:ctrlPr>
                                    <a:rPr lang="it-IT" i="1">
                                      <a:latin typeface="Cambria Math" panose="02040503050406030204" pitchFamily="18" charset="0"/>
                                      <a:ea typeface="Times New Roman" panose="02020603050405020304" pitchFamily="18" charset="0"/>
                                      <a:cs typeface="Courier New" panose="02070309020205020404" pitchFamily="49" charset="0"/>
                                    </a:rPr>
                                  </m:ctrlPr>
                                </m:dPr>
                                <m:e>
                                  <m:r>
                                    <a:rPr lang="en-US" i="1">
                                      <a:latin typeface="Cambria Math" panose="02040503050406030204" pitchFamily="18" charset="0"/>
                                      <a:ea typeface="Times New Roman" panose="02020603050405020304" pitchFamily="18" charset="0"/>
                                      <a:cs typeface="Courier New" panose="02070309020205020404" pitchFamily="49" charset="0"/>
                                    </a:rPr>
                                    <m:t>𝑛</m:t>
                                  </m:r>
                                  <m:r>
                                    <a:rPr lang="en-US" i="1">
                                      <a:latin typeface="Cambria Math" panose="02040503050406030204" pitchFamily="18" charset="0"/>
                                      <a:ea typeface="Times New Roman" panose="02020603050405020304" pitchFamily="18" charset="0"/>
                                      <a:cs typeface="Courier New" panose="02070309020205020404" pitchFamily="49" charset="0"/>
                                    </a:rPr>
                                    <m:t>−</m:t>
                                  </m:r>
                                  <m:r>
                                    <a:rPr lang="en-US" i="1">
                                      <a:latin typeface="Cambria Math" panose="02040503050406030204" pitchFamily="18" charset="0"/>
                                      <a:ea typeface="Times New Roman" panose="02020603050405020304" pitchFamily="18" charset="0"/>
                                      <a:cs typeface="Courier New" panose="02070309020205020404" pitchFamily="49" charset="0"/>
                                    </a:rPr>
                                    <m:t>𝑘</m:t>
                                  </m:r>
                                </m:e>
                              </m:d>
                            </m:num>
                            <m:den>
                              <m:sSup>
                                <m:sSupPr>
                                  <m:ctrlPr>
                                    <a:rPr lang="it-IT" i="1">
                                      <a:latin typeface="Cambria Math" panose="02040503050406030204" pitchFamily="18" charset="0"/>
                                      <a:ea typeface="Times New Roman" panose="02020603050405020304" pitchFamily="18" charset="0"/>
                                      <a:cs typeface="Courier New" panose="02070309020205020404" pitchFamily="49" charset="0"/>
                                    </a:rPr>
                                  </m:ctrlPr>
                                </m:sSupPr>
                                <m:e>
                                  <m:d>
                                    <m:dPr>
                                      <m:ctrlPr>
                                        <a:rPr lang="it-IT" i="1">
                                          <a:latin typeface="Cambria Math" panose="02040503050406030204" pitchFamily="18" charset="0"/>
                                          <a:ea typeface="Times New Roman" panose="02020603050405020304" pitchFamily="18" charset="0"/>
                                          <a:cs typeface="Courier New" panose="02070309020205020404" pitchFamily="49" charset="0"/>
                                        </a:rPr>
                                      </m:ctrlPr>
                                    </m:dPr>
                                    <m:e>
                                      <m:r>
                                        <a:rPr lang="en-US" i="1">
                                          <a:latin typeface="Cambria Math" panose="02040503050406030204" pitchFamily="18" charset="0"/>
                                          <a:ea typeface="Times New Roman" panose="02020603050405020304" pitchFamily="18" charset="0"/>
                                          <a:cs typeface="Courier New" panose="02070309020205020404" pitchFamily="49" charset="0"/>
                                        </a:rPr>
                                        <m:t>1−</m:t>
                                      </m:r>
                                      <m:r>
                                        <a:rPr lang="en-US" i="1">
                                          <a:solidFill>
                                            <a:srgbClr val="FF0000"/>
                                          </a:solidFill>
                                          <a:latin typeface="Cambria Math" panose="02040503050406030204" pitchFamily="18" charset="0"/>
                                          <a:ea typeface="Times New Roman" panose="02020603050405020304" pitchFamily="18" charset="0"/>
                                          <a:cs typeface="Courier New" panose="02070309020205020404" pitchFamily="49" charset="0"/>
                                        </a:rPr>
                                        <m:t>𝑝</m:t>
                                      </m:r>
                                    </m:e>
                                  </m:d>
                                </m:e>
                                <m:sup>
                                  <m:r>
                                    <a:rPr lang="en-US" i="1">
                                      <a:latin typeface="Cambria Math" panose="02040503050406030204" pitchFamily="18" charset="0"/>
                                      <a:ea typeface="Times New Roman" panose="02020603050405020304" pitchFamily="18" charset="0"/>
                                      <a:cs typeface="Courier New" panose="02070309020205020404" pitchFamily="49" charset="0"/>
                                    </a:rPr>
                                    <m:t>2</m:t>
                                  </m:r>
                                </m:sup>
                              </m:sSup>
                            </m:den>
                          </m:f>
                        </m:e>
                      </m:d>
                    </m:oMath>
                  </m:oMathPara>
                </a14:m>
                <a:endParaRPr lang="it-IT" dirty="0" smtClean="0"/>
              </a:p>
              <a:p>
                <a:endParaRPr lang="it-IT" dirty="0" smtClean="0"/>
              </a:p>
              <a:p>
                <a:r>
                  <a:rPr lang="it-IT" dirty="0" smtClean="0"/>
                  <a:t>In rosso viene indicato il parametro da stimare, la cui prima (</a:t>
                </a:r>
                <a:r>
                  <a:rPr lang="it-IT" i="1" dirty="0" smtClean="0"/>
                  <a:t>t</a:t>
                </a:r>
                <a:r>
                  <a:rPr lang="it-IT" dirty="0" smtClean="0"/>
                  <a:t>-esima, secondo la nomenclatura usata in Agresti) «approssimazione» potrebbe essere </a:t>
                </a:r>
                <a14:m>
                  <m:oMath xmlns:m="http://schemas.openxmlformats.org/officeDocument/2006/math">
                    <m:sSup>
                      <m:sSupPr>
                        <m:ctrlPr>
                          <a:rPr lang="it-IT" i="1" smtClean="0">
                            <a:latin typeface="Cambria Math" panose="02040503050406030204" pitchFamily="18" charset="0"/>
                          </a:rPr>
                        </m:ctrlPr>
                      </m:sSupPr>
                      <m:e>
                        <m:r>
                          <a:rPr lang="it-IT" b="0" i="1" smtClean="0">
                            <a:latin typeface="Cambria Math" panose="02040503050406030204" pitchFamily="18" charset="0"/>
                          </a:rPr>
                          <m:t>𝑝</m:t>
                        </m:r>
                      </m:e>
                      <m:sup>
                        <m:r>
                          <a:rPr lang="it-IT" b="0" i="1" smtClean="0">
                            <a:latin typeface="Cambria Math" panose="02040503050406030204" pitchFamily="18" charset="0"/>
                          </a:rPr>
                          <m:t>(1)</m:t>
                        </m:r>
                      </m:sup>
                    </m:sSup>
                    <m:r>
                      <a:rPr lang="it-IT" b="0" i="1" smtClean="0">
                        <a:latin typeface="Cambria Math" panose="02040503050406030204" pitchFamily="18" charset="0"/>
                      </a:rPr>
                      <m:t>=.10</m:t>
                    </m:r>
                  </m:oMath>
                </a14:m>
                <a:r>
                  <a:rPr lang="it-IT" dirty="0" smtClean="0"/>
                  <a:t>, ma qualsiasi altro valore plausibile va bene come stima iniziale (compreso nei limiti [0,1]).</a:t>
                </a:r>
                <a:endParaRPr lang="it-IT" dirty="0"/>
              </a:p>
              <a:p>
                <a:endParaRPr lang="it-IT" dirty="0" smtClean="0"/>
              </a:p>
            </p:txBody>
          </p:sp>
        </mc:Choice>
        <mc:Fallback xmlns="">
          <p:sp>
            <p:nvSpPr>
              <p:cNvPr id="6" name="CasellaDiTesto 5"/>
              <p:cNvSpPr txBox="1">
                <a:spLocks noRot="1" noChangeAspect="1" noMove="1" noResize="1" noEditPoints="1" noAdjustHandles="1" noChangeArrowheads="1" noChangeShapeType="1" noTextEdit="1"/>
              </p:cNvSpPr>
              <p:nvPr/>
            </p:nvSpPr>
            <p:spPr>
              <a:xfrm>
                <a:off x="757147" y="3630802"/>
                <a:ext cx="5486400" cy="5662512"/>
              </a:xfrm>
              <a:prstGeom prst="rect">
                <a:avLst/>
              </a:prstGeom>
              <a:blipFill>
                <a:blip r:embed="rId2"/>
                <a:stretch>
                  <a:fillRect l="-889" r="-444"/>
                </a:stretch>
              </a:blipFill>
            </p:spPr>
            <p:txBody>
              <a:bodyPr/>
              <a:lstStyle/>
              <a:p>
                <a:r>
                  <a:rPr lang="it-IT">
                    <a:noFill/>
                  </a:rPr>
                  <a:t> </a:t>
                </a:r>
              </a:p>
            </p:txBody>
          </p:sp>
        </mc:Fallback>
      </mc:AlternateContent>
      <p:sp>
        <p:nvSpPr>
          <p:cNvPr id="4" name="CasellaDiTesto 3"/>
          <p:cNvSpPr txBox="1"/>
          <p:nvPr/>
        </p:nvSpPr>
        <p:spPr>
          <a:xfrm>
            <a:off x="757147" y="629013"/>
            <a:ext cx="5486400" cy="2862322"/>
          </a:xfrm>
          <a:prstGeom prst="rect">
            <a:avLst/>
          </a:prstGeom>
          <a:noFill/>
        </p:spPr>
        <p:txBody>
          <a:bodyPr wrap="square" rtlCol="0">
            <a:spAutoFit/>
          </a:bodyPr>
          <a:lstStyle/>
          <a:p>
            <a:r>
              <a:rPr lang="it-IT" dirty="0" smtClean="0"/>
              <a:t>Illustreremo il procedimento risolvendo due problemi di massimizzazione per i quali conosciamo già la soluzione formale:</a:t>
            </a:r>
          </a:p>
          <a:p>
            <a:endParaRPr lang="it-IT" dirty="0"/>
          </a:p>
          <a:p>
            <a:pPr marL="342900" indent="-342900">
              <a:buFont typeface="+mj-lt"/>
              <a:buAutoNum type="arabicPeriod"/>
            </a:pPr>
            <a:r>
              <a:rPr lang="it-IT" dirty="0" smtClean="0"/>
              <a:t>Massimo della log-verosimiglianza basata sul conteggio di successi in </a:t>
            </a:r>
            <a:r>
              <a:rPr lang="it-IT" i="1" dirty="0" smtClean="0"/>
              <a:t>n</a:t>
            </a:r>
            <a:r>
              <a:rPr lang="it-IT" dirty="0" smtClean="0"/>
              <a:t> prove indipendenti di </a:t>
            </a:r>
            <a:r>
              <a:rPr lang="it-IT" dirty="0" err="1"/>
              <a:t>B</a:t>
            </a:r>
            <a:r>
              <a:rPr lang="it-IT" dirty="0" err="1" smtClean="0"/>
              <a:t>ernoulli</a:t>
            </a:r>
            <a:r>
              <a:rPr lang="it-IT" dirty="0" smtClean="0"/>
              <a:t>, distribuito secondo una </a:t>
            </a:r>
            <a:r>
              <a:rPr lang="it-IT" i="1" dirty="0" smtClean="0"/>
              <a:t>binomiale</a:t>
            </a:r>
            <a:r>
              <a:rPr lang="it-IT" dirty="0" smtClean="0"/>
              <a:t>. [</a:t>
            </a:r>
            <a:r>
              <a:rPr lang="it-IT" b="1" i="1" dirty="0" err="1" smtClean="0"/>
              <a:t>Eq</a:t>
            </a:r>
            <a:r>
              <a:rPr lang="it-IT" b="1" i="1" dirty="0" smtClean="0"/>
              <a:t>(9)</a:t>
            </a:r>
            <a:r>
              <a:rPr lang="it-IT" dirty="0"/>
              <a:t>]</a:t>
            </a:r>
            <a:endParaRPr lang="it-IT" dirty="0" smtClean="0"/>
          </a:p>
          <a:p>
            <a:pPr marL="342900" indent="-342900">
              <a:buFont typeface="+mj-lt"/>
              <a:buAutoNum type="arabicPeriod"/>
            </a:pPr>
            <a:r>
              <a:rPr lang="it-IT" dirty="0" smtClean="0"/>
              <a:t>Massimo della log-verosimiglianza basata su </a:t>
            </a:r>
            <a:r>
              <a:rPr lang="it-IT" i="1" dirty="0" smtClean="0"/>
              <a:t>n </a:t>
            </a:r>
            <a:r>
              <a:rPr lang="it-IT" dirty="0" smtClean="0"/>
              <a:t>osservazioni indipendenti distribuite secondo una </a:t>
            </a:r>
            <a:r>
              <a:rPr lang="it-IT" i="1" dirty="0" smtClean="0"/>
              <a:t>normale</a:t>
            </a:r>
            <a:r>
              <a:rPr lang="it-IT" dirty="0" smtClean="0"/>
              <a:t>. [</a:t>
            </a:r>
            <a:r>
              <a:rPr lang="it-IT" b="1" i="1" dirty="0" err="1" smtClean="0"/>
              <a:t>Eq</a:t>
            </a:r>
            <a:r>
              <a:rPr lang="it-IT" b="1" i="1" dirty="0" smtClean="0"/>
              <a:t>.(1)</a:t>
            </a:r>
            <a:r>
              <a:rPr lang="it-IT" dirty="0"/>
              <a:t>]</a:t>
            </a:r>
            <a:endParaRPr lang="it-IT" dirty="0" smtClean="0"/>
          </a:p>
        </p:txBody>
      </p:sp>
      <p:sp>
        <p:nvSpPr>
          <p:cNvPr id="7" name="CasellaDiTesto 6"/>
          <p:cNvSpPr txBox="1"/>
          <p:nvPr/>
        </p:nvSpPr>
        <p:spPr>
          <a:xfrm>
            <a:off x="324465" y="3911271"/>
            <a:ext cx="359394" cy="369332"/>
          </a:xfrm>
          <a:prstGeom prst="rect">
            <a:avLst/>
          </a:prstGeom>
        </p:spPr>
        <p:style>
          <a:lnRef idx="1">
            <a:schemeClr val="accent3"/>
          </a:lnRef>
          <a:fillRef idx="2">
            <a:schemeClr val="accent3"/>
          </a:fillRef>
          <a:effectRef idx="1">
            <a:schemeClr val="accent3"/>
          </a:effectRef>
          <a:fontRef idx="minor">
            <a:schemeClr val="dk1"/>
          </a:fontRef>
        </p:style>
        <p:txBody>
          <a:bodyPr wrap="none" rtlCol="0">
            <a:spAutoFit/>
          </a:bodyPr>
          <a:lstStyle/>
          <a:p>
            <a:r>
              <a:rPr lang="it-IT" b="1" dirty="0" smtClean="0">
                <a:ln w="6600">
                  <a:solidFill>
                    <a:schemeClr val="accent2"/>
                  </a:solidFill>
                  <a:prstDash val="solid"/>
                </a:ln>
                <a:solidFill>
                  <a:srgbClr val="FFFFFF"/>
                </a:solidFill>
                <a:effectLst>
                  <a:outerShdw dist="38100" dir="2700000" algn="tl" rotWithShape="0">
                    <a:schemeClr val="accent2"/>
                  </a:outerShdw>
                </a:effectLst>
              </a:rPr>
              <a:t>1.</a:t>
            </a:r>
            <a:endParaRPr lang="it-IT" b="1" dirty="0">
              <a:ln w="6600">
                <a:solidFill>
                  <a:schemeClr val="accent2"/>
                </a:solidFill>
                <a:prstDash val="solid"/>
              </a:ln>
              <a:solidFill>
                <a:srgbClr val="FFFFFF"/>
              </a:solidFill>
              <a:effectLst>
                <a:outerShdw dist="38100" dir="2700000" algn="tl" rotWithShape="0">
                  <a:schemeClr val="accent2"/>
                </a:outerShdw>
              </a:effectLst>
            </a:endParaRPr>
          </a:p>
        </p:txBody>
      </p:sp>
    </p:spTree>
    <p:extLst>
      <p:ext uri="{BB962C8B-B14F-4D97-AF65-F5344CB8AC3E}">
        <p14:creationId xmlns:p14="http://schemas.microsoft.com/office/powerpoint/2010/main" val="19994875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ttangolo arrotondato 8"/>
          <p:cNvSpPr/>
          <p:nvPr/>
        </p:nvSpPr>
        <p:spPr>
          <a:xfrm>
            <a:off x="1056640" y="4114800"/>
            <a:ext cx="4851400" cy="1610360"/>
          </a:xfrm>
          <a:prstGeom prst="roundRect">
            <a:avLst/>
          </a:prstGeom>
          <a:solidFill>
            <a:schemeClr val="bg1">
              <a:lumMod val="95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it-IT"/>
          </a:p>
        </p:txBody>
      </p:sp>
      <mc:AlternateContent xmlns:mc="http://schemas.openxmlformats.org/markup-compatibility/2006" xmlns:a14="http://schemas.microsoft.com/office/drawing/2010/main">
        <mc:Choice Requires="a14">
          <p:sp>
            <p:nvSpPr>
              <p:cNvPr id="6" name="CasellaDiTesto 5"/>
              <p:cNvSpPr txBox="1"/>
              <p:nvPr/>
            </p:nvSpPr>
            <p:spPr>
              <a:xfrm>
                <a:off x="617366" y="763728"/>
                <a:ext cx="5626181" cy="6716006"/>
              </a:xfrm>
              <a:prstGeom prst="rect">
                <a:avLst/>
              </a:prstGeom>
              <a:noFill/>
            </p:spPr>
            <p:txBody>
              <a:bodyPr wrap="square" rtlCol="0">
                <a:spAutoFit/>
              </a:bodyPr>
              <a:lstStyle/>
              <a:p>
                <a:pPr marL="342900" indent="-342900">
                  <a:buFont typeface="+mj-lt"/>
                  <a:buAutoNum type="arabicPeriod"/>
                </a:pPr>
                <a:endParaRPr lang="it-IT" dirty="0" smtClean="0"/>
              </a:p>
              <a:p>
                <a:r>
                  <a:rPr lang="it-IT" dirty="0" smtClean="0"/>
                  <a:t>Il valore della Log-verosimiglianza sostituendo </a:t>
                </a:r>
                <a14:m>
                  <m:oMath xmlns:m="http://schemas.openxmlformats.org/officeDocument/2006/math">
                    <m:sSup>
                      <m:sSupPr>
                        <m:ctrlPr>
                          <a:rPr lang="it-IT" i="1" smtClean="0">
                            <a:solidFill>
                              <a:schemeClr val="tx1"/>
                            </a:solidFill>
                            <a:latin typeface="Cambria Math" panose="02040503050406030204" pitchFamily="18" charset="0"/>
                          </a:rPr>
                        </m:ctrlPr>
                      </m:sSupPr>
                      <m:e>
                        <m:r>
                          <a:rPr lang="it-IT" i="1">
                            <a:solidFill>
                              <a:schemeClr val="tx1"/>
                            </a:solidFill>
                            <a:latin typeface="Cambria Math" panose="02040503050406030204" pitchFamily="18" charset="0"/>
                          </a:rPr>
                          <m:t>𝑝</m:t>
                        </m:r>
                      </m:e>
                      <m:sup>
                        <m:r>
                          <a:rPr lang="it-IT" i="1">
                            <a:solidFill>
                              <a:schemeClr val="tx1"/>
                            </a:solidFill>
                            <a:latin typeface="Cambria Math" panose="02040503050406030204" pitchFamily="18" charset="0"/>
                          </a:rPr>
                          <m:t>(</m:t>
                        </m:r>
                        <m:r>
                          <a:rPr lang="it-IT" i="1">
                            <a:solidFill>
                              <a:schemeClr val="tx1"/>
                            </a:solidFill>
                            <a:latin typeface="Cambria Math" panose="02040503050406030204" pitchFamily="18" charset="0"/>
                          </a:rPr>
                          <m:t>𝑡</m:t>
                        </m:r>
                        <m:r>
                          <a:rPr lang="it-IT" i="1">
                            <a:solidFill>
                              <a:schemeClr val="tx1"/>
                            </a:solidFill>
                            <a:latin typeface="Cambria Math" panose="02040503050406030204" pitchFamily="18" charset="0"/>
                          </a:rPr>
                          <m:t>)</m:t>
                        </m:r>
                      </m:sup>
                    </m:sSup>
                  </m:oMath>
                </a14:m>
                <a:r>
                  <a:rPr lang="it-IT" b="1" dirty="0" smtClean="0"/>
                  <a:t>:</a:t>
                </a:r>
              </a:p>
              <a:p>
                <a:endParaRPr lang="it-IT" b="1" dirty="0" smtClean="0"/>
              </a:p>
              <a:p>
                <a:pPr/>
                <a14:m>
                  <m:oMathPara xmlns:m="http://schemas.openxmlformats.org/officeDocument/2006/math">
                    <m:oMathParaPr>
                      <m:jc m:val="centerGroup"/>
                    </m:oMathParaPr>
                    <m:oMath xmlns:m="http://schemas.openxmlformats.org/officeDocument/2006/math">
                      <m:r>
                        <a:rPr lang="it-IT" i="1" smtClean="0">
                          <a:solidFill>
                            <a:sysClr val="windowText" lastClr="000000"/>
                          </a:solidFill>
                          <a:latin typeface="Cambria Math" panose="02040503050406030204" pitchFamily="18" charset="0"/>
                        </a:rPr>
                        <m:t>𝑙</m:t>
                      </m:r>
                      <m:d>
                        <m:dPr>
                          <m:ctrlPr>
                            <a:rPr lang="it-IT" i="1">
                              <a:solidFill>
                                <a:sysClr val="windowText" lastClr="000000"/>
                              </a:solidFill>
                              <a:latin typeface="Cambria Math" panose="02040503050406030204" pitchFamily="18" charset="0"/>
                            </a:rPr>
                          </m:ctrlPr>
                        </m:dPr>
                        <m:e>
                          <m:sSub>
                            <m:sSubPr>
                              <m:ctrlPr>
                                <a:rPr lang="it-IT" i="1">
                                  <a:solidFill>
                                    <a:sysClr val="windowText" lastClr="000000"/>
                                  </a:solidFill>
                                  <a:latin typeface="Cambria Math" panose="02040503050406030204" pitchFamily="18" charset="0"/>
                                </a:rPr>
                              </m:ctrlPr>
                            </m:sSubPr>
                            <m:e>
                              <m:sSup>
                                <m:sSupPr>
                                  <m:ctrlPr>
                                    <a:rPr lang="it-IT" i="1">
                                      <a:solidFill>
                                        <a:srgbClr val="FF0000"/>
                                      </a:solidFill>
                                      <a:latin typeface="Cambria Math" panose="02040503050406030204" pitchFamily="18" charset="0"/>
                                    </a:rPr>
                                  </m:ctrlPr>
                                </m:sSupPr>
                                <m:e>
                                  <m:r>
                                    <a:rPr lang="it-IT" i="1">
                                      <a:solidFill>
                                        <a:srgbClr val="FF0000"/>
                                      </a:solidFill>
                                      <a:latin typeface="Cambria Math" panose="02040503050406030204" pitchFamily="18" charset="0"/>
                                    </a:rPr>
                                    <m:t>𝑝</m:t>
                                  </m:r>
                                </m:e>
                                <m:sup>
                                  <m:r>
                                    <a:rPr lang="it-IT" i="1">
                                      <a:solidFill>
                                        <a:srgbClr val="FF0000"/>
                                      </a:solidFill>
                                      <a:latin typeface="Cambria Math" panose="02040503050406030204" pitchFamily="18" charset="0"/>
                                    </a:rPr>
                                    <m:t>(</m:t>
                                  </m:r>
                                  <m:r>
                                    <a:rPr lang="it-IT" i="1">
                                      <a:solidFill>
                                        <a:srgbClr val="FF0000"/>
                                      </a:solidFill>
                                      <a:latin typeface="Cambria Math" panose="02040503050406030204" pitchFamily="18" charset="0"/>
                                    </a:rPr>
                                    <m:t>𝑡</m:t>
                                  </m:r>
                                  <m:r>
                                    <a:rPr lang="it-IT" i="1">
                                      <a:solidFill>
                                        <a:srgbClr val="FF0000"/>
                                      </a:solidFill>
                                      <a:latin typeface="Cambria Math" panose="02040503050406030204" pitchFamily="18" charset="0"/>
                                    </a:rPr>
                                    <m:t>)</m:t>
                                  </m:r>
                                </m:sup>
                              </m:sSup>
                              <m:r>
                                <a:rPr lang="it-IT" i="1">
                                  <a:solidFill>
                                    <a:sysClr val="windowText" lastClr="000000"/>
                                  </a:solidFill>
                                  <a:latin typeface="Cambria Math" panose="02040503050406030204" pitchFamily="18" charset="0"/>
                                </a:rPr>
                                <m:t>;</m:t>
                              </m:r>
                              <m:r>
                                <a:rPr lang="it-IT" i="1">
                                  <a:solidFill>
                                    <a:sysClr val="windowText" lastClr="000000"/>
                                  </a:solidFill>
                                  <a:latin typeface="Cambria Math" panose="02040503050406030204" pitchFamily="18" charset="0"/>
                                </a:rPr>
                                <m:t>𝑦</m:t>
                              </m:r>
                            </m:e>
                            <m:sub>
                              <m:r>
                                <a:rPr lang="it-IT" i="1">
                                  <a:solidFill>
                                    <a:sysClr val="windowText" lastClr="000000"/>
                                  </a:solidFill>
                                  <a:latin typeface="Cambria Math" panose="02040503050406030204" pitchFamily="18" charset="0"/>
                                </a:rPr>
                                <m:t>𝑖</m:t>
                              </m:r>
                            </m:sub>
                          </m:sSub>
                        </m:e>
                      </m:d>
                      <m:r>
                        <a:rPr lang="it-IT" b="0" i="1" smtClean="0">
                          <a:solidFill>
                            <a:sysClr val="windowText" lastClr="000000"/>
                          </a:solidFill>
                          <a:latin typeface="Cambria Math" panose="02040503050406030204" pitchFamily="18" charset="0"/>
                        </a:rPr>
                        <m:t>=</m:t>
                      </m:r>
                      <m:r>
                        <a:rPr lang="it-IT" i="1">
                          <a:solidFill>
                            <a:sysClr val="windowText" lastClr="000000"/>
                          </a:solidFill>
                          <a:latin typeface="Cambria Math" panose="02040503050406030204" pitchFamily="18" charset="0"/>
                          <a:ea typeface="Cambria Math" panose="02040503050406030204" pitchFamily="18" charset="0"/>
                        </a:rPr>
                        <m:t>𝑘</m:t>
                      </m:r>
                      <m:r>
                        <m:rPr>
                          <m:sty m:val="p"/>
                        </m:rPr>
                        <a:rPr lang="it-IT">
                          <a:solidFill>
                            <a:sysClr val="windowText" lastClr="000000"/>
                          </a:solidFill>
                          <a:latin typeface="Cambria Math" panose="02040503050406030204" pitchFamily="18" charset="0"/>
                          <a:ea typeface="Cambria Math" panose="02040503050406030204" pitchFamily="18" charset="0"/>
                        </a:rPr>
                        <m:t>ln</m:t>
                      </m:r>
                      <m:d>
                        <m:dPr>
                          <m:ctrlPr>
                            <a:rPr lang="it-IT" i="1">
                              <a:solidFill>
                                <a:sysClr val="windowText" lastClr="000000"/>
                              </a:solidFill>
                              <a:latin typeface="Cambria Math" panose="02040503050406030204" pitchFamily="18" charset="0"/>
                              <a:ea typeface="Cambria Math" panose="02040503050406030204" pitchFamily="18" charset="0"/>
                            </a:rPr>
                          </m:ctrlPr>
                        </m:dPr>
                        <m:e>
                          <m:sSup>
                            <m:sSupPr>
                              <m:ctrlPr>
                                <a:rPr lang="it-IT" i="1">
                                  <a:solidFill>
                                    <a:srgbClr val="FF0000"/>
                                  </a:solidFill>
                                  <a:latin typeface="Cambria Math" panose="02040503050406030204" pitchFamily="18" charset="0"/>
                                </a:rPr>
                              </m:ctrlPr>
                            </m:sSupPr>
                            <m:e>
                              <m:r>
                                <a:rPr lang="it-IT" i="1">
                                  <a:solidFill>
                                    <a:srgbClr val="FF0000"/>
                                  </a:solidFill>
                                  <a:latin typeface="Cambria Math" panose="02040503050406030204" pitchFamily="18" charset="0"/>
                                </a:rPr>
                                <m:t>𝑝</m:t>
                              </m:r>
                            </m:e>
                            <m:sup>
                              <m:r>
                                <a:rPr lang="it-IT" i="1">
                                  <a:solidFill>
                                    <a:srgbClr val="FF0000"/>
                                  </a:solidFill>
                                  <a:latin typeface="Cambria Math" panose="02040503050406030204" pitchFamily="18" charset="0"/>
                                </a:rPr>
                                <m:t>(</m:t>
                              </m:r>
                              <m:r>
                                <a:rPr lang="it-IT" i="1">
                                  <a:solidFill>
                                    <a:srgbClr val="FF0000"/>
                                  </a:solidFill>
                                  <a:latin typeface="Cambria Math" panose="02040503050406030204" pitchFamily="18" charset="0"/>
                                </a:rPr>
                                <m:t>𝑡</m:t>
                              </m:r>
                              <m:r>
                                <a:rPr lang="it-IT" i="1">
                                  <a:solidFill>
                                    <a:srgbClr val="FF0000"/>
                                  </a:solidFill>
                                  <a:latin typeface="Cambria Math" panose="02040503050406030204" pitchFamily="18" charset="0"/>
                                </a:rPr>
                                <m:t>)</m:t>
                              </m:r>
                            </m:sup>
                          </m:sSup>
                        </m:e>
                      </m:d>
                      <m:r>
                        <a:rPr lang="it-IT" i="1">
                          <a:solidFill>
                            <a:sysClr val="windowText" lastClr="000000"/>
                          </a:solidFill>
                          <a:latin typeface="Cambria Math" panose="02040503050406030204" pitchFamily="18" charset="0"/>
                          <a:ea typeface="Cambria Math" panose="02040503050406030204" pitchFamily="18" charset="0"/>
                        </a:rPr>
                        <m:t>+</m:t>
                      </m:r>
                      <m:d>
                        <m:dPr>
                          <m:ctrlPr>
                            <a:rPr lang="it-IT" i="1">
                              <a:solidFill>
                                <a:sysClr val="windowText" lastClr="000000"/>
                              </a:solidFill>
                              <a:latin typeface="Cambria Math" panose="02040503050406030204" pitchFamily="18" charset="0"/>
                              <a:ea typeface="Cambria Math" panose="02040503050406030204" pitchFamily="18" charset="0"/>
                            </a:rPr>
                          </m:ctrlPr>
                        </m:dPr>
                        <m:e>
                          <m:r>
                            <a:rPr lang="it-IT" i="1">
                              <a:solidFill>
                                <a:sysClr val="windowText" lastClr="000000"/>
                              </a:solidFill>
                              <a:latin typeface="Cambria Math" panose="02040503050406030204" pitchFamily="18" charset="0"/>
                              <a:ea typeface="Cambria Math" panose="02040503050406030204" pitchFamily="18" charset="0"/>
                            </a:rPr>
                            <m:t>𝑛</m:t>
                          </m:r>
                          <m:r>
                            <a:rPr lang="it-IT" i="1">
                              <a:solidFill>
                                <a:sysClr val="windowText" lastClr="000000"/>
                              </a:solidFill>
                              <a:latin typeface="Cambria Math" panose="02040503050406030204" pitchFamily="18" charset="0"/>
                              <a:ea typeface="Cambria Math" panose="02040503050406030204" pitchFamily="18" charset="0"/>
                            </a:rPr>
                            <m:t>−</m:t>
                          </m:r>
                          <m:r>
                            <a:rPr lang="it-IT" i="1">
                              <a:solidFill>
                                <a:sysClr val="windowText" lastClr="000000"/>
                              </a:solidFill>
                              <a:latin typeface="Cambria Math" panose="02040503050406030204" pitchFamily="18" charset="0"/>
                              <a:ea typeface="Cambria Math" panose="02040503050406030204" pitchFamily="18" charset="0"/>
                            </a:rPr>
                            <m:t>𝑘</m:t>
                          </m:r>
                        </m:e>
                      </m:d>
                      <m:r>
                        <m:rPr>
                          <m:sty m:val="p"/>
                        </m:rPr>
                        <a:rPr lang="it-IT">
                          <a:solidFill>
                            <a:sysClr val="windowText" lastClr="000000"/>
                          </a:solidFill>
                          <a:latin typeface="Cambria Math" panose="02040503050406030204" pitchFamily="18" charset="0"/>
                          <a:ea typeface="Cambria Math" panose="02040503050406030204" pitchFamily="18" charset="0"/>
                        </a:rPr>
                        <m:t>ln</m:t>
                      </m:r>
                      <m:r>
                        <a:rPr lang="it-IT" i="1">
                          <a:solidFill>
                            <a:sysClr val="windowText" lastClr="000000"/>
                          </a:solidFill>
                          <a:latin typeface="Cambria Math" panose="02040503050406030204" pitchFamily="18" charset="0"/>
                          <a:ea typeface="Cambria Math" panose="02040503050406030204" pitchFamily="18" charset="0"/>
                        </a:rPr>
                        <m:t>⁡(1−</m:t>
                      </m:r>
                      <m:sSup>
                        <m:sSupPr>
                          <m:ctrlPr>
                            <a:rPr lang="it-IT" i="1">
                              <a:solidFill>
                                <a:srgbClr val="FF0000"/>
                              </a:solidFill>
                              <a:latin typeface="Cambria Math" panose="02040503050406030204" pitchFamily="18" charset="0"/>
                            </a:rPr>
                          </m:ctrlPr>
                        </m:sSupPr>
                        <m:e>
                          <m:r>
                            <a:rPr lang="it-IT" i="1">
                              <a:solidFill>
                                <a:srgbClr val="FF0000"/>
                              </a:solidFill>
                              <a:latin typeface="Cambria Math" panose="02040503050406030204" pitchFamily="18" charset="0"/>
                            </a:rPr>
                            <m:t>𝑝</m:t>
                          </m:r>
                        </m:e>
                        <m:sup>
                          <m:r>
                            <a:rPr lang="it-IT" i="1">
                              <a:solidFill>
                                <a:srgbClr val="FF0000"/>
                              </a:solidFill>
                              <a:latin typeface="Cambria Math" panose="02040503050406030204" pitchFamily="18" charset="0"/>
                            </a:rPr>
                            <m:t>(</m:t>
                          </m:r>
                          <m:r>
                            <a:rPr lang="it-IT" i="1">
                              <a:solidFill>
                                <a:srgbClr val="FF0000"/>
                              </a:solidFill>
                              <a:latin typeface="Cambria Math" panose="02040503050406030204" pitchFamily="18" charset="0"/>
                            </a:rPr>
                            <m:t>𝑡</m:t>
                          </m:r>
                          <m:r>
                            <a:rPr lang="it-IT" i="1">
                              <a:solidFill>
                                <a:srgbClr val="FF0000"/>
                              </a:solidFill>
                              <a:latin typeface="Cambria Math" panose="02040503050406030204" pitchFamily="18" charset="0"/>
                            </a:rPr>
                            <m:t>)</m:t>
                          </m:r>
                        </m:sup>
                      </m:sSup>
                      <m:r>
                        <a:rPr lang="it-IT" i="1">
                          <a:solidFill>
                            <a:sysClr val="windowText" lastClr="000000"/>
                          </a:solidFill>
                          <a:latin typeface="Cambria Math" panose="02040503050406030204" pitchFamily="18" charset="0"/>
                          <a:ea typeface="Cambria Math" panose="02040503050406030204" pitchFamily="18" charset="0"/>
                        </a:rPr>
                        <m:t>)</m:t>
                      </m:r>
                    </m:oMath>
                  </m:oMathPara>
                </a14:m>
                <a:endParaRPr lang="it-IT" dirty="0"/>
              </a:p>
              <a:p>
                <a:endParaRPr lang="it-IT" dirty="0" smtClean="0"/>
              </a:p>
              <a:p>
                <a:r>
                  <a:rPr lang="it-IT" dirty="0"/>
                  <a:t>v</a:t>
                </a:r>
                <a:r>
                  <a:rPr lang="it-IT" dirty="0" smtClean="0"/>
                  <a:t>errà confrontato con quello della stima successiva </a:t>
                </a:r>
                <a14:m>
                  <m:oMath xmlns:m="http://schemas.openxmlformats.org/officeDocument/2006/math">
                    <m:sSup>
                      <m:sSupPr>
                        <m:ctrlPr>
                          <a:rPr lang="it-IT" i="1">
                            <a:latin typeface="Cambria Math" panose="02040503050406030204" pitchFamily="18" charset="0"/>
                          </a:rPr>
                        </m:ctrlPr>
                      </m:sSupPr>
                      <m:e>
                        <m:r>
                          <a:rPr lang="it-IT" i="1">
                            <a:latin typeface="Cambria Math" panose="02040503050406030204" pitchFamily="18" charset="0"/>
                          </a:rPr>
                          <m:t>𝑝</m:t>
                        </m:r>
                      </m:e>
                      <m:sup>
                        <m:r>
                          <a:rPr lang="it-IT" b="0" i="1" smtClean="0">
                            <a:latin typeface="Cambria Math" panose="02040503050406030204" pitchFamily="18" charset="0"/>
                          </a:rPr>
                          <m:t>(</m:t>
                        </m:r>
                        <m:r>
                          <a:rPr lang="it-IT" i="1">
                            <a:latin typeface="Cambria Math" panose="02040503050406030204" pitchFamily="18" charset="0"/>
                          </a:rPr>
                          <m:t>𝑡</m:t>
                        </m:r>
                        <m:r>
                          <a:rPr lang="it-IT" b="0" i="1" smtClean="0">
                            <a:latin typeface="Cambria Math" panose="02040503050406030204" pitchFamily="18" charset="0"/>
                          </a:rPr>
                          <m:t>+1)</m:t>
                        </m:r>
                      </m:sup>
                    </m:sSup>
                  </m:oMath>
                </a14:m>
                <a:r>
                  <a:rPr lang="it-IT" dirty="0" smtClean="0"/>
                  <a:t>,</a:t>
                </a:r>
              </a:p>
              <a:p>
                <a:endParaRPr lang="it-IT" dirty="0"/>
              </a:p>
              <a:p>
                <a:pPr/>
                <a14:m>
                  <m:oMathPara xmlns:m="http://schemas.openxmlformats.org/officeDocument/2006/math">
                    <m:oMathParaPr>
                      <m:jc m:val="centerGroup"/>
                    </m:oMathParaPr>
                    <m:oMath xmlns:m="http://schemas.openxmlformats.org/officeDocument/2006/math">
                      <m:r>
                        <a:rPr lang="it-IT" i="1">
                          <a:solidFill>
                            <a:sysClr val="windowText" lastClr="000000"/>
                          </a:solidFill>
                          <a:latin typeface="Cambria Math" panose="02040503050406030204" pitchFamily="18" charset="0"/>
                        </a:rPr>
                        <m:t>𝑙</m:t>
                      </m:r>
                      <m:d>
                        <m:dPr>
                          <m:ctrlPr>
                            <a:rPr lang="it-IT" i="1">
                              <a:solidFill>
                                <a:sysClr val="windowText" lastClr="000000"/>
                              </a:solidFill>
                              <a:latin typeface="Cambria Math" panose="02040503050406030204" pitchFamily="18" charset="0"/>
                            </a:rPr>
                          </m:ctrlPr>
                        </m:dPr>
                        <m:e>
                          <m:sSub>
                            <m:sSubPr>
                              <m:ctrlPr>
                                <a:rPr lang="it-IT" i="1">
                                  <a:solidFill>
                                    <a:sysClr val="windowText" lastClr="000000"/>
                                  </a:solidFill>
                                  <a:latin typeface="Cambria Math" panose="02040503050406030204" pitchFamily="18" charset="0"/>
                                </a:rPr>
                              </m:ctrlPr>
                            </m:sSubPr>
                            <m:e>
                              <m:sSup>
                                <m:sSupPr>
                                  <m:ctrlPr>
                                    <a:rPr lang="it-IT" i="1">
                                      <a:solidFill>
                                        <a:srgbClr val="FF0000"/>
                                      </a:solidFill>
                                      <a:latin typeface="Cambria Math" panose="02040503050406030204" pitchFamily="18" charset="0"/>
                                    </a:rPr>
                                  </m:ctrlPr>
                                </m:sSupPr>
                                <m:e>
                                  <m:r>
                                    <a:rPr lang="it-IT" i="1">
                                      <a:solidFill>
                                        <a:srgbClr val="FF0000"/>
                                      </a:solidFill>
                                      <a:latin typeface="Cambria Math" panose="02040503050406030204" pitchFamily="18" charset="0"/>
                                    </a:rPr>
                                    <m:t>𝑝</m:t>
                                  </m:r>
                                </m:e>
                                <m:sup>
                                  <m:r>
                                    <a:rPr lang="it-IT" i="1">
                                      <a:solidFill>
                                        <a:srgbClr val="FF0000"/>
                                      </a:solidFill>
                                      <a:latin typeface="Cambria Math" panose="02040503050406030204" pitchFamily="18" charset="0"/>
                                    </a:rPr>
                                    <m:t>(</m:t>
                                  </m:r>
                                  <m:r>
                                    <a:rPr lang="it-IT" i="1">
                                      <a:solidFill>
                                        <a:srgbClr val="FF0000"/>
                                      </a:solidFill>
                                      <a:latin typeface="Cambria Math" panose="02040503050406030204" pitchFamily="18" charset="0"/>
                                    </a:rPr>
                                    <m:t>𝑡</m:t>
                                  </m:r>
                                  <m:r>
                                    <a:rPr lang="it-IT" b="0" i="1" smtClean="0">
                                      <a:solidFill>
                                        <a:srgbClr val="FF0000"/>
                                      </a:solidFill>
                                      <a:latin typeface="Cambria Math" panose="02040503050406030204" pitchFamily="18" charset="0"/>
                                    </a:rPr>
                                    <m:t>+1</m:t>
                                  </m:r>
                                  <m:r>
                                    <a:rPr lang="it-IT" i="1">
                                      <a:solidFill>
                                        <a:srgbClr val="FF0000"/>
                                      </a:solidFill>
                                      <a:latin typeface="Cambria Math" panose="02040503050406030204" pitchFamily="18" charset="0"/>
                                    </a:rPr>
                                    <m:t>)</m:t>
                                  </m:r>
                                </m:sup>
                              </m:sSup>
                              <m:r>
                                <a:rPr lang="it-IT" i="1">
                                  <a:solidFill>
                                    <a:sysClr val="windowText" lastClr="000000"/>
                                  </a:solidFill>
                                  <a:latin typeface="Cambria Math" panose="02040503050406030204" pitchFamily="18" charset="0"/>
                                </a:rPr>
                                <m:t>;</m:t>
                              </m:r>
                              <m:r>
                                <a:rPr lang="it-IT" i="1">
                                  <a:solidFill>
                                    <a:sysClr val="windowText" lastClr="000000"/>
                                  </a:solidFill>
                                  <a:latin typeface="Cambria Math" panose="02040503050406030204" pitchFamily="18" charset="0"/>
                                </a:rPr>
                                <m:t>𝑦</m:t>
                              </m:r>
                            </m:e>
                            <m:sub>
                              <m:r>
                                <a:rPr lang="it-IT" i="1">
                                  <a:solidFill>
                                    <a:sysClr val="windowText" lastClr="000000"/>
                                  </a:solidFill>
                                  <a:latin typeface="Cambria Math" panose="02040503050406030204" pitchFamily="18" charset="0"/>
                                </a:rPr>
                                <m:t>𝑖</m:t>
                              </m:r>
                            </m:sub>
                          </m:sSub>
                        </m:e>
                      </m:d>
                      <m:r>
                        <a:rPr lang="it-IT" i="1">
                          <a:solidFill>
                            <a:sysClr val="windowText" lastClr="000000"/>
                          </a:solidFill>
                          <a:latin typeface="Cambria Math" panose="02040503050406030204" pitchFamily="18" charset="0"/>
                        </a:rPr>
                        <m:t>=</m:t>
                      </m:r>
                      <m:r>
                        <a:rPr lang="it-IT" i="1">
                          <a:solidFill>
                            <a:sysClr val="windowText" lastClr="000000"/>
                          </a:solidFill>
                          <a:latin typeface="Cambria Math" panose="02040503050406030204" pitchFamily="18" charset="0"/>
                          <a:ea typeface="Cambria Math" panose="02040503050406030204" pitchFamily="18" charset="0"/>
                        </a:rPr>
                        <m:t>𝑘</m:t>
                      </m:r>
                      <m:r>
                        <m:rPr>
                          <m:sty m:val="p"/>
                        </m:rPr>
                        <a:rPr lang="it-IT">
                          <a:solidFill>
                            <a:sysClr val="windowText" lastClr="000000"/>
                          </a:solidFill>
                          <a:latin typeface="Cambria Math" panose="02040503050406030204" pitchFamily="18" charset="0"/>
                          <a:ea typeface="Cambria Math" panose="02040503050406030204" pitchFamily="18" charset="0"/>
                        </a:rPr>
                        <m:t>ln</m:t>
                      </m:r>
                      <m:d>
                        <m:dPr>
                          <m:ctrlPr>
                            <a:rPr lang="it-IT" i="1">
                              <a:solidFill>
                                <a:sysClr val="windowText" lastClr="000000"/>
                              </a:solidFill>
                              <a:latin typeface="Cambria Math" panose="02040503050406030204" pitchFamily="18" charset="0"/>
                              <a:ea typeface="Cambria Math" panose="02040503050406030204" pitchFamily="18" charset="0"/>
                            </a:rPr>
                          </m:ctrlPr>
                        </m:dPr>
                        <m:e>
                          <m:sSup>
                            <m:sSupPr>
                              <m:ctrlPr>
                                <a:rPr lang="it-IT" i="1">
                                  <a:solidFill>
                                    <a:srgbClr val="FF0000"/>
                                  </a:solidFill>
                                  <a:latin typeface="Cambria Math" panose="02040503050406030204" pitchFamily="18" charset="0"/>
                                </a:rPr>
                              </m:ctrlPr>
                            </m:sSupPr>
                            <m:e>
                              <m:r>
                                <a:rPr lang="it-IT" i="1">
                                  <a:solidFill>
                                    <a:srgbClr val="FF0000"/>
                                  </a:solidFill>
                                  <a:latin typeface="Cambria Math" panose="02040503050406030204" pitchFamily="18" charset="0"/>
                                </a:rPr>
                                <m:t>𝑝</m:t>
                              </m:r>
                            </m:e>
                            <m:sup>
                              <m:r>
                                <a:rPr lang="it-IT" i="1">
                                  <a:solidFill>
                                    <a:srgbClr val="FF0000"/>
                                  </a:solidFill>
                                  <a:latin typeface="Cambria Math" panose="02040503050406030204" pitchFamily="18" charset="0"/>
                                </a:rPr>
                                <m:t>(</m:t>
                              </m:r>
                              <m:r>
                                <a:rPr lang="it-IT" i="1">
                                  <a:solidFill>
                                    <a:srgbClr val="FF0000"/>
                                  </a:solidFill>
                                  <a:latin typeface="Cambria Math" panose="02040503050406030204" pitchFamily="18" charset="0"/>
                                </a:rPr>
                                <m:t>𝑡</m:t>
                              </m:r>
                              <m:r>
                                <a:rPr lang="it-IT" b="0" i="1" smtClean="0">
                                  <a:solidFill>
                                    <a:srgbClr val="FF0000"/>
                                  </a:solidFill>
                                  <a:latin typeface="Cambria Math" panose="02040503050406030204" pitchFamily="18" charset="0"/>
                                </a:rPr>
                                <m:t>+1</m:t>
                              </m:r>
                              <m:r>
                                <a:rPr lang="it-IT" i="1">
                                  <a:solidFill>
                                    <a:srgbClr val="FF0000"/>
                                  </a:solidFill>
                                  <a:latin typeface="Cambria Math" panose="02040503050406030204" pitchFamily="18" charset="0"/>
                                </a:rPr>
                                <m:t>)</m:t>
                              </m:r>
                            </m:sup>
                          </m:sSup>
                        </m:e>
                      </m:d>
                      <m:r>
                        <a:rPr lang="it-IT" i="1">
                          <a:solidFill>
                            <a:sysClr val="windowText" lastClr="000000"/>
                          </a:solidFill>
                          <a:latin typeface="Cambria Math" panose="02040503050406030204" pitchFamily="18" charset="0"/>
                          <a:ea typeface="Cambria Math" panose="02040503050406030204" pitchFamily="18" charset="0"/>
                        </a:rPr>
                        <m:t>+</m:t>
                      </m:r>
                      <m:d>
                        <m:dPr>
                          <m:ctrlPr>
                            <a:rPr lang="it-IT" i="1">
                              <a:solidFill>
                                <a:sysClr val="windowText" lastClr="000000"/>
                              </a:solidFill>
                              <a:latin typeface="Cambria Math" panose="02040503050406030204" pitchFamily="18" charset="0"/>
                              <a:ea typeface="Cambria Math" panose="02040503050406030204" pitchFamily="18" charset="0"/>
                            </a:rPr>
                          </m:ctrlPr>
                        </m:dPr>
                        <m:e>
                          <m:r>
                            <a:rPr lang="it-IT" i="1">
                              <a:solidFill>
                                <a:sysClr val="windowText" lastClr="000000"/>
                              </a:solidFill>
                              <a:latin typeface="Cambria Math" panose="02040503050406030204" pitchFamily="18" charset="0"/>
                              <a:ea typeface="Cambria Math" panose="02040503050406030204" pitchFamily="18" charset="0"/>
                            </a:rPr>
                            <m:t>𝑛</m:t>
                          </m:r>
                          <m:r>
                            <a:rPr lang="it-IT" i="1">
                              <a:solidFill>
                                <a:sysClr val="windowText" lastClr="000000"/>
                              </a:solidFill>
                              <a:latin typeface="Cambria Math" panose="02040503050406030204" pitchFamily="18" charset="0"/>
                              <a:ea typeface="Cambria Math" panose="02040503050406030204" pitchFamily="18" charset="0"/>
                            </a:rPr>
                            <m:t>−</m:t>
                          </m:r>
                          <m:r>
                            <a:rPr lang="it-IT" i="1">
                              <a:solidFill>
                                <a:sysClr val="windowText" lastClr="000000"/>
                              </a:solidFill>
                              <a:latin typeface="Cambria Math" panose="02040503050406030204" pitchFamily="18" charset="0"/>
                              <a:ea typeface="Cambria Math" panose="02040503050406030204" pitchFamily="18" charset="0"/>
                            </a:rPr>
                            <m:t>𝑘</m:t>
                          </m:r>
                        </m:e>
                      </m:d>
                      <m:r>
                        <m:rPr>
                          <m:sty m:val="p"/>
                        </m:rPr>
                        <a:rPr lang="it-IT">
                          <a:solidFill>
                            <a:sysClr val="windowText" lastClr="000000"/>
                          </a:solidFill>
                          <a:latin typeface="Cambria Math" panose="02040503050406030204" pitchFamily="18" charset="0"/>
                          <a:ea typeface="Cambria Math" panose="02040503050406030204" pitchFamily="18" charset="0"/>
                        </a:rPr>
                        <m:t>ln</m:t>
                      </m:r>
                      <m:r>
                        <a:rPr lang="it-IT" i="1">
                          <a:solidFill>
                            <a:sysClr val="windowText" lastClr="000000"/>
                          </a:solidFill>
                          <a:latin typeface="Cambria Math" panose="02040503050406030204" pitchFamily="18" charset="0"/>
                          <a:ea typeface="Cambria Math" panose="02040503050406030204" pitchFamily="18" charset="0"/>
                        </a:rPr>
                        <m:t>⁡(1−</m:t>
                      </m:r>
                      <m:sSup>
                        <m:sSupPr>
                          <m:ctrlPr>
                            <a:rPr lang="it-IT" i="1">
                              <a:solidFill>
                                <a:srgbClr val="FF0000"/>
                              </a:solidFill>
                              <a:latin typeface="Cambria Math" panose="02040503050406030204" pitchFamily="18" charset="0"/>
                            </a:rPr>
                          </m:ctrlPr>
                        </m:sSupPr>
                        <m:e>
                          <m:r>
                            <a:rPr lang="it-IT" i="1">
                              <a:solidFill>
                                <a:srgbClr val="FF0000"/>
                              </a:solidFill>
                              <a:latin typeface="Cambria Math" panose="02040503050406030204" pitchFamily="18" charset="0"/>
                            </a:rPr>
                            <m:t>𝑝</m:t>
                          </m:r>
                        </m:e>
                        <m:sup>
                          <m:r>
                            <a:rPr lang="it-IT" i="1">
                              <a:solidFill>
                                <a:srgbClr val="FF0000"/>
                              </a:solidFill>
                              <a:latin typeface="Cambria Math" panose="02040503050406030204" pitchFamily="18" charset="0"/>
                            </a:rPr>
                            <m:t>(</m:t>
                          </m:r>
                          <m:r>
                            <a:rPr lang="it-IT" i="1">
                              <a:solidFill>
                                <a:srgbClr val="FF0000"/>
                              </a:solidFill>
                              <a:latin typeface="Cambria Math" panose="02040503050406030204" pitchFamily="18" charset="0"/>
                            </a:rPr>
                            <m:t>𝑡</m:t>
                          </m:r>
                          <m:r>
                            <a:rPr lang="it-IT" b="0" i="1" smtClean="0">
                              <a:solidFill>
                                <a:srgbClr val="FF0000"/>
                              </a:solidFill>
                              <a:latin typeface="Cambria Math" panose="02040503050406030204" pitchFamily="18" charset="0"/>
                            </a:rPr>
                            <m:t>+1</m:t>
                          </m:r>
                          <m:r>
                            <a:rPr lang="it-IT" i="1">
                              <a:solidFill>
                                <a:srgbClr val="FF0000"/>
                              </a:solidFill>
                              <a:latin typeface="Cambria Math" panose="02040503050406030204" pitchFamily="18" charset="0"/>
                            </a:rPr>
                            <m:t>)</m:t>
                          </m:r>
                        </m:sup>
                      </m:sSup>
                      <m:r>
                        <a:rPr lang="it-IT" i="1">
                          <a:solidFill>
                            <a:sysClr val="windowText" lastClr="000000"/>
                          </a:solidFill>
                          <a:latin typeface="Cambria Math" panose="02040503050406030204" pitchFamily="18" charset="0"/>
                          <a:ea typeface="Cambria Math" panose="02040503050406030204" pitchFamily="18" charset="0"/>
                        </a:rPr>
                        <m:t>)</m:t>
                      </m:r>
                    </m:oMath>
                  </m:oMathPara>
                </a14:m>
                <a:endParaRPr lang="it-IT" dirty="0"/>
              </a:p>
              <a:p>
                <a:endParaRPr lang="it-IT" dirty="0" smtClean="0"/>
              </a:p>
              <a:p>
                <a:r>
                  <a:rPr lang="it-IT" dirty="0"/>
                  <a:t>o</a:t>
                </a:r>
                <a:r>
                  <a:rPr lang="it-IT" dirty="0" smtClean="0"/>
                  <a:t>ttenuto mediante la seguente funzione generale («Newton-</a:t>
                </a:r>
                <a:r>
                  <a:rPr lang="it-IT" dirty="0" err="1" smtClean="0"/>
                  <a:t>Raphson</a:t>
                </a:r>
                <a:r>
                  <a:rPr lang="it-IT" dirty="0" smtClean="0"/>
                  <a:t> </a:t>
                </a:r>
                <a:r>
                  <a:rPr lang="it-IT" dirty="0" err="1" smtClean="0"/>
                  <a:t>step</a:t>
                </a:r>
                <a:r>
                  <a:rPr lang="it-IT" dirty="0" smtClean="0"/>
                  <a:t>»),</a:t>
                </a:r>
              </a:p>
              <a:p>
                <a:endParaRPr lang="it-IT" dirty="0"/>
              </a:p>
              <a:p>
                <a:pPr/>
                <a14:m>
                  <m:oMathPara xmlns:m="http://schemas.openxmlformats.org/officeDocument/2006/math">
                    <m:oMathParaPr>
                      <m:jc m:val="centerGroup"/>
                    </m:oMathParaPr>
                    <m:oMath xmlns:m="http://schemas.openxmlformats.org/officeDocument/2006/math">
                      <m:sSup>
                        <m:sSupPr>
                          <m:ctrlPr>
                            <a:rPr lang="it-IT" i="1" smtClean="0">
                              <a:solidFill>
                                <a:schemeClr val="tx1"/>
                              </a:solidFill>
                              <a:latin typeface="Cambria Math" panose="02040503050406030204" pitchFamily="18" charset="0"/>
                            </a:rPr>
                          </m:ctrlPr>
                        </m:sSupPr>
                        <m:e>
                          <m:r>
                            <a:rPr lang="it-IT" i="1">
                              <a:solidFill>
                                <a:schemeClr val="tx1"/>
                              </a:solidFill>
                              <a:latin typeface="Cambria Math" panose="02040503050406030204" pitchFamily="18" charset="0"/>
                            </a:rPr>
                            <m:t>𝑝</m:t>
                          </m:r>
                        </m:e>
                        <m:sup>
                          <m:d>
                            <m:dPr>
                              <m:ctrlPr>
                                <a:rPr lang="it-IT" i="1" smtClean="0">
                                  <a:solidFill>
                                    <a:schemeClr val="tx1"/>
                                  </a:solidFill>
                                  <a:latin typeface="Cambria Math" panose="02040503050406030204" pitchFamily="18" charset="0"/>
                                </a:rPr>
                              </m:ctrlPr>
                            </m:dPr>
                            <m:e>
                              <m:r>
                                <a:rPr lang="it-IT" b="0" i="1" smtClean="0">
                                  <a:solidFill>
                                    <a:schemeClr val="tx1"/>
                                  </a:solidFill>
                                  <a:latin typeface="Cambria Math" panose="02040503050406030204" pitchFamily="18" charset="0"/>
                                </a:rPr>
                                <m:t>𝑡</m:t>
                              </m:r>
                              <m:r>
                                <a:rPr lang="it-IT" b="0" i="1" smtClean="0">
                                  <a:solidFill>
                                    <a:schemeClr val="tx1"/>
                                  </a:solidFill>
                                  <a:latin typeface="Cambria Math" panose="02040503050406030204" pitchFamily="18" charset="0"/>
                                </a:rPr>
                                <m:t>+1</m:t>
                              </m:r>
                            </m:e>
                          </m:d>
                        </m:sup>
                      </m:sSup>
                      <m:r>
                        <a:rPr lang="it-IT" b="0" i="1" smtClean="0">
                          <a:solidFill>
                            <a:schemeClr val="tx1"/>
                          </a:solidFill>
                          <a:latin typeface="Cambria Math" panose="02040503050406030204" pitchFamily="18" charset="0"/>
                        </a:rPr>
                        <m:t>=</m:t>
                      </m:r>
                      <m:sSup>
                        <m:sSupPr>
                          <m:ctrlPr>
                            <a:rPr lang="it-IT" i="1">
                              <a:latin typeface="Cambria Math" panose="02040503050406030204" pitchFamily="18" charset="0"/>
                            </a:rPr>
                          </m:ctrlPr>
                        </m:sSupPr>
                        <m:e>
                          <m:r>
                            <a:rPr lang="it-IT" i="1">
                              <a:latin typeface="Cambria Math" panose="02040503050406030204" pitchFamily="18" charset="0"/>
                            </a:rPr>
                            <m:t>𝑝</m:t>
                          </m:r>
                        </m:e>
                        <m:sup>
                          <m:d>
                            <m:dPr>
                              <m:ctrlPr>
                                <a:rPr lang="it-IT" i="1">
                                  <a:latin typeface="Cambria Math" panose="02040503050406030204" pitchFamily="18" charset="0"/>
                                </a:rPr>
                              </m:ctrlPr>
                            </m:dPr>
                            <m:e>
                              <m:r>
                                <a:rPr lang="it-IT" b="0" i="1" smtClean="0">
                                  <a:latin typeface="Cambria Math" panose="02040503050406030204" pitchFamily="18" charset="0"/>
                                </a:rPr>
                                <m:t>𝑡</m:t>
                              </m:r>
                            </m:e>
                          </m:d>
                        </m:sup>
                      </m:sSup>
                      <m:r>
                        <a:rPr lang="it-IT" b="0" i="1" smtClean="0">
                          <a:latin typeface="Cambria Math" panose="02040503050406030204" pitchFamily="18" charset="0"/>
                        </a:rPr>
                        <m:t>−</m:t>
                      </m:r>
                      <m:sSup>
                        <m:sSupPr>
                          <m:ctrlPr>
                            <a:rPr lang="it-IT" b="0" i="1" smtClean="0">
                              <a:latin typeface="Cambria Math" panose="02040503050406030204" pitchFamily="18" charset="0"/>
                            </a:rPr>
                          </m:ctrlPr>
                        </m:sSupPr>
                        <m:e>
                          <m:d>
                            <m:dPr>
                              <m:ctrlPr>
                                <a:rPr lang="it-IT" b="0" i="1" smtClean="0">
                                  <a:latin typeface="Cambria Math" panose="02040503050406030204" pitchFamily="18" charset="0"/>
                                </a:rPr>
                              </m:ctrlPr>
                            </m:dPr>
                            <m:e>
                              <m:sSup>
                                <m:sSupPr>
                                  <m:ctrlPr>
                                    <a:rPr lang="it-IT" i="1">
                                      <a:latin typeface="Cambria Math" panose="02040503050406030204" pitchFamily="18" charset="0"/>
                                    </a:rPr>
                                  </m:ctrlPr>
                                </m:sSupPr>
                                <m:e>
                                  <m:r>
                                    <a:rPr lang="it-IT" b="0" i="1" smtClean="0">
                                      <a:latin typeface="Cambria Math" panose="02040503050406030204" pitchFamily="18" charset="0"/>
                                    </a:rPr>
                                    <m:t>𝐻</m:t>
                                  </m:r>
                                </m:e>
                                <m:sup>
                                  <m:d>
                                    <m:dPr>
                                      <m:ctrlPr>
                                        <a:rPr lang="it-IT" i="1">
                                          <a:latin typeface="Cambria Math" panose="02040503050406030204" pitchFamily="18" charset="0"/>
                                        </a:rPr>
                                      </m:ctrlPr>
                                    </m:dPr>
                                    <m:e>
                                      <m:r>
                                        <a:rPr lang="it-IT" b="0" i="1" smtClean="0">
                                          <a:latin typeface="Cambria Math" panose="02040503050406030204" pitchFamily="18" charset="0"/>
                                        </a:rPr>
                                        <m:t>𝑡</m:t>
                                      </m:r>
                                    </m:e>
                                  </m:d>
                                </m:sup>
                              </m:sSup>
                            </m:e>
                          </m:d>
                        </m:e>
                        <m:sup>
                          <m:r>
                            <a:rPr lang="it-IT" b="0" i="1" smtClean="0">
                              <a:latin typeface="Cambria Math" panose="02040503050406030204" pitchFamily="18" charset="0"/>
                            </a:rPr>
                            <m:t>−1</m:t>
                          </m:r>
                        </m:sup>
                      </m:sSup>
                      <m:sSup>
                        <m:sSupPr>
                          <m:ctrlPr>
                            <a:rPr lang="it-IT" i="1">
                              <a:latin typeface="Cambria Math" panose="02040503050406030204" pitchFamily="18" charset="0"/>
                            </a:rPr>
                          </m:ctrlPr>
                        </m:sSupPr>
                        <m:e>
                          <m:r>
                            <a:rPr lang="it-IT" i="1">
                              <a:latin typeface="Cambria Math" panose="02040503050406030204" pitchFamily="18" charset="0"/>
                            </a:rPr>
                            <m:t>𝑢</m:t>
                          </m:r>
                        </m:e>
                        <m:sup>
                          <m:d>
                            <m:dPr>
                              <m:ctrlPr>
                                <a:rPr lang="it-IT" i="1">
                                  <a:latin typeface="Cambria Math" panose="02040503050406030204" pitchFamily="18" charset="0"/>
                                </a:rPr>
                              </m:ctrlPr>
                            </m:dPr>
                            <m:e>
                              <m:r>
                                <a:rPr lang="it-IT" i="1">
                                  <a:latin typeface="Cambria Math" panose="02040503050406030204" pitchFamily="18" charset="0"/>
                                </a:rPr>
                                <m:t>𝑡</m:t>
                              </m:r>
                            </m:e>
                          </m:d>
                        </m:sup>
                      </m:sSup>
                    </m:oMath>
                  </m:oMathPara>
                </a14:m>
                <a:endParaRPr lang="it-IT" b="0" i="1" dirty="0" smtClean="0">
                  <a:solidFill>
                    <a:schemeClr val="tx1"/>
                  </a:solidFill>
                  <a:latin typeface="Cambria Math" panose="02040503050406030204" pitchFamily="18" charset="0"/>
                </a:endParaRPr>
              </a:p>
              <a:p>
                <a:endParaRPr lang="it-IT" b="0" i="1" dirty="0" smtClean="0">
                  <a:solidFill>
                    <a:schemeClr val="tx1"/>
                  </a:solidFill>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a:rPr lang="it-IT" b="0" i="1" smtClean="0">
                          <a:solidFill>
                            <a:schemeClr val="tx1"/>
                          </a:solidFill>
                          <a:latin typeface="Cambria Math" panose="02040503050406030204" pitchFamily="18" charset="0"/>
                        </a:rPr>
                        <m:t>=</m:t>
                      </m:r>
                      <m:sSup>
                        <m:sSupPr>
                          <m:ctrlPr>
                            <a:rPr lang="it-IT" i="1">
                              <a:latin typeface="Cambria Math" panose="02040503050406030204" pitchFamily="18" charset="0"/>
                            </a:rPr>
                          </m:ctrlPr>
                        </m:sSupPr>
                        <m:e>
                          <m:r>
                            <a:rPr lang="it-IT" i="1">
                              <a:latin typeface="Cambria Math" panose="02040503050406030204" pitchFamily="18" charset="0"/>
                            </a:rPr>
                            <m:t>𝑝</m:t>
                          </m:r>
                        </m:e>
                        <m:sup>
                          <m:d>
                            <m:dPr>
                              <m:ctrlPr>
                                <a:rPr lang="it-IT" i="1">
                                  <a:latin typeface="Cambria Math" panose="02040503050406030204" pitchFamily="18" charset="0"/>
                                </a:rPr>
                              </m:ctrlPr>
                            </m:dPr>
                            <m:e>
                              <m:r>
                                <a:rPr lang="it-IT" i="1">
                                  <a:latin typeface="Cambria Math" panose="02040503050406030204" pitchFamily="18" charset="0"/>
                                </a:rPr>
                                <m:t>𝑡</m:t>
                              </m:r>
                            </m:e>
                          </m:d>
                        </m:sup>
                      </m:sSup>
                      <m:r>
                        <a:rPr lang="it-IT" b="0" i="1" smtClean="0">
                          <a:latin typeface="Cambria Math" panose="02040503050406030204" pitchFamily="18" charset="0"/>
                        </a:rPr>
                        <m:t>+</m:t>
                      </m:r>
                      <m:sSup>
                        <m:sSupPr>
                          <m:ctrlPr>
                            <a:rPr lang="it-IT" b="0" i="1" smtClean="0">
                              <a:latin typeface="Cambria Math" panose="02040503050406030204" pitchFamily="18" charset="0"/>
                            </a:rPr>
                          </m:ctrlPr>
                        </m:sSupPr>
                        <m:e>
                          <m:d>
                            <m:dPr>
                              <m:begChr m:val="["/>
                              <m:endChr m:val="]"/>
                              <m:ctrlPr>
                                <a:rPr lang="it-IT" i="1">
                                  <a:latin typeface="Cambria Math" panose="02040503050406030204" pitchFamily="18" charset="0"/>
                                </a:rPr>
                              </m:ctrlPr>
                            </m:dPr>
                            <m:e>
                              <m:f>
                                <m:fPr>
                                  <m:ctrlPr>
                                    <a:rPr lang="it-IT" i="1">
                                      <a:latin typeface="Cambria Math" panose="02040503050406030204" pitchFamily="18" charset="0"/>
                                    </a:rPr>
                                  </m:ctrlPr>
                                </m:fPr>
                                <m:num>
                                  <m:r>
                                    <a:rPr lang="it-IT" i="1">
                                      <a:latin typeface="Cambria Math" panose="02040503050406030204" pitchFamily="18" charset="0"/>
                                    </a:rPr>
                                    <m:t>𝑘</m:t>
                                  </m:r>
                                </m:num>
                                <m:den>
                                  <m:sSup>
                                    <m:sSupPr>
                                      <m:ctrlPr>
                                        <a:rPr lang="it-IT" i="1">
                                          <a:latin typeface="Cambria Math" panose="02040503050406030204" pitchFamily="18" charset="0"/>
                                        </a:rPr>
                                      </m:ctrlPr>
                                    </m:sSupPr>
                                    <m:e>
                                      <m:d>
                                        <m:dPr>
                                          <m:ctrlPr>
                                            <a:rPr lang="it-IT" i="1">
                                              <a:latin typeface="Cambria Math" panose="02040503050406030204" pitchFamily="18" charset="0"/>
                                            </a:rPr>
                                          </m:ctrlPr>
                                        </m:dPr>
                                        <m:e>
                                          <m:sSup>
                                            <m:sSupPr>
                                              <m:ctrlPr>
                                                <a:rPr lang="it-IT" i="1">
                                                  <a:latin typeface="Cambria Math" panose="02040503050406030204" pitchFamily="18" charset="0"/>
                                                </a:rPr>
                                              </m:ctrlPr>
                                            </m:sSupPr>
                                            <m:e>
                                              <m:r>
                                                <a:rPr lang="it-IT" i="1">
                                                  <a:latin typeface="Cambria Math" panose="02040503050406030204" pitchFamily="18" charset="0"/>
                                                </a:rPr>
                                                <m:t>𝑝</m:t>
                                              </m:r>
                                            </m:e>
                                            <m:sup>
                                              <m:d>
                                                <m:dPr>
                                                  <m:ctrlPr>
                                                    <a:rPr lang="it-IT" i="1">
                                                      <a:latin typeface="Cambria Math" panose="02040503050406030204" pitchFamily="18" charset="0"/>
                                                    </a:rPr>
                                                  </m:ctrlPr>
                                                </m:dPr>
                                                <m:e>
                                                  <m:r>
                                                    <a:rPr lang="it-IT" i="1">
                                                      <a:latin typeface="Cambria Math" panose="02040503050406030204" pitchFamily="18" charset="0"/>
                                                    </a:rPr>
                                                    <m:t>𝑡</m:t>
                                                  </m:r>
                                                </m:e>
                                              </m:d>
                                            </m:sup>
                                          </m:sSup>
                                        </m:e>
                                      </m:d>
                                    </m:e>
                                    <m:sup>
                                      <m:r>
                                        <a:rPr lang="it-IT" i="1">
                                          <a:latin typeface="Cambria Math" panose="02040503050406030204" pitchFamily="18" charset="0"/>
                                        </a:rPr>
                                        <m:t>2</m:t>
                                      </m:r>
                                    </m:sup>
                                  </m:sSup>
                                </m:den>
                              </m:f>
                              <m:r>
                                <a:rPr lang="it-IT" i="1">
                                  <a:latin typeface="Cambria Math" panose="02040503050406030204" pitchFamily="18" charset="0"/>
                                </a:rPr>
                                <m:t>+</m:t>
                              </m:r>
                              <m:f>
                                <m:fPr>
                                  <m:ctrlPr>
                                    <a:rPr lang="it-IT" i="1">
                                      <a:latin typeface="Cambria Math" panose="02040503050406030204" pitchFamily="18" charset="0"/>
                                    </a:rPr>
                                  </m:ctrlPr>
                                </m:fPr>
                                <m:num>
                                  <m:r>
                                    <a:rPr lang="it-IT" i="1">
                                      <a:latin typeface="Cambria Math" panose="02040503050406030204" pitchFamily="18" charset="0"/>
                                    </a:rPr>
                                    <m:t>𝑛</m:t>
                                  </m:r>
                                  <m:r>
                                    <a:rPr lang="it-IT" i="1">
                                      <a:latin typeface="Cambria Math" panose="02040503050406030204" pitchFamily="18" charset="0"/>
                                    </a:rPr>
                                    <m:t>−</m:t>
                                  </m:r>
                                  <m:r>
                                    <a:rPr lang="it-IT" i="1">
                                      <a:latin typeface="Cambria Math" panose="02040503050406030204" pitchFamily="18" charset="0"/>
                                    </a:rPr>
                                    <m:t>𝑘</m:t>
                                  </m:r>
                                </m:num>
                                <m:den>
                                  <m:sSup>
                                    <m:sSupPr>
                                      <m:ctrlPr>
                                        <a:rPr lang="it-IT" i="1">
                                          <a:latin typeface="Cambria Math" panose="02040503050406030204" pitchFamily="18" charset="0"/>
                                        </a:rPr>
                                      </m:ctrlPr>
                                    </m:sSupPr>
                                    <m:e>
                                      <m:d>
                                        <m:dPr>
                                          <m:ctrlPr>
                                            <a:rPr lang="it-IT" i="1">
                                              <a:latin typeface="Cambria Math" panose="02040503050406030204" pitchFamily="18" charset="0"/>
                                            </a:rPr>
                                          </m:ctrlPr>
                                        </m:dPr>
                                        <m:e>
                                          <m:sSup>
                                            <m:sSupPr>
                                              <m:ctrlPr>
                                                <a:rPr lang="it-IT" i="1">
                                                  <a:latin typeface="Cambria Math" panose="02040503050406030204" pitchFamily="18" charset="0"/>
                                                </a:rPr>
                                              </m:ctrlPr>
                                            </m:sSupPr>
                                            <m:e>
                                              <m:r>
                                                <a:rPr lang="it-IT" b="0" i="1" smtClean="0">
                                                  <a:latin typeface="Cambria Math" panose="02040503050406030204" pitchFamily="18" charset="0"/>
                                                </a:rPr>
                                                <m:t>1−</m:t>
                                              </m:r>
                                              <m:r>
                                                <a:rPr lang="it-IT" i="1">
                                                  <a:latin typeface="Cambria Math" panose="02040503050406030204" pitchFamily="18" charset="0"/>
                                                </a:rPr>
                                                <m:t>𝑝</m:t>
                                              </m:r>
                                            </m:e>
                                            <m:sup>
                                              <m:d>
                                                <m:dPr>
                                                  <m:ctrlPr>
                                                    <a:rPr lang="it-IT" i="1">
                                                      <a:latin typeface="Cambria Math" panose="02040503050406030204" pitchFamily="18" charset="0"/>
                                                    </a:rPr>
                                                  </m:ctrlPr>
                                                </m:dPr>
                                                <m:e>
                                                  <m:r>
                                                    <a:rPr lang="it-IT" i="1">
                                                      <a:latin typeface="Cambria Math" panose="02040503050406030204" pitchFamily="18" charset="0"/>
                                                    </a:rPr>
                                                    <m:t>𝑡</m:t>
                                                  </m:r>
                                                </m:e>
                                              </m:d>
                                            </m:sup>
                                          </m:sSup>
                                        </m:e>
                                      </m:d>
                                    </m:e>
                                    <m:sup>
                                      <m:r>
                                        <a:rPr lang="it-IT" i="1">
                                          <a:latin typeface="Cambria Math" panose="02040503050406030204" pitchFamily="18" charset="0"/>
                                        </a:rPr>
                                        <m:t>2</m:t>
                                      </m:r>
                                    </m:sup>
                                  </m:sSup>
                                </m:den>
                              </m:f>
                            </m:e>
                          </m:d>
                        </m:e>
                        <m:sup>
                          <m:r>
                            <a:rPr lang="it-IT" b="0" i="1" smtClean="0">
                              <a:latin typeface="Cambria Math" panose="02040503050406030204" pitchFamily="18" charset="0"/>
                            </a:rPr>
                            <m:t>−1</m:t>
                          </m:r>
                        </m:sup>
                      </m:sSup>
                      <m:f>
                        <m:fPr>
                          <m:ctrlPr>
                            <a:rPr lang="it-IT" i="1">
                              <a:latin typeface="Cambria Math" panose="02040503050406030204" pitchFamily="18" charset="0"/>
                            </a:rPr>
                          </m:ctrlPr>
                        </m:fPr>
                        <m:num>
                          <m:r>
                            <a:rPr lang="en-US" i="1">
                              <a:latin typeface="Cambria Math" panose="02040503050406030204" pitchFamily="18" charset="0"/>
                            </a:rPr>
                            <m:t>𝑘</m:t>
                          </m:r>
                          <m:r>
                            <a:rPr lang="it-IT" i="1">
                              <a:latin typeface="Cambria Math" panose="02040503050406030204" pitchFamily="18" charset="0"/>
                            </a:rPr>
                            <m:t>−</m:t>
                          </m:r>
                          <m:r>
                            <a:rPr lang="it-IT" i="1">
                              <a:latin typeface="Cambria Math" panose="02040503050406030204" pitchFamily="18" charset="0"/>
                            </a:rPr>
                            <m:t>𝑛</m:t>
                          </m:r>
                          <m:sSup>
                            <m:sSupPr>
                              <m:ctrlPr>
                                <a:rPr lang="it-IT" i="1">
                                  <a:latin typeface="Cambria Math" panose="02040503050406030204" pitchFamily="18" charset="0"/>
                                </a:rPr>
                              </m:ctrlPr>
                            </m:sSupPr>
                            <m:e>
                              <m:r>
                                <a:rPr lang="it-IT" i="1">
                                  <a:latin typeface="Cambria Math" panose="02040503050406030204" pitchFamily="18" charset="0"/>
                                </a:rPr>
                                <m:t>𝑝</m:t>
                              </m:r>
                            </m:e>
                            <m:sup>
                              <m:d>
                                <m:dPr>
                                  <m:ctrlPr>
                                    <a:rPr lang="it-IT" i="1">
                                      <a:latin typeface="Cambria Math" panose="02040503050406030204" pitchFamily="18" charset="0"/>
                                    </a:rPr>
                                  </m:ctrlPr>
                                </m:dPr>
                                <m:e>
                                  <m:r>
                                    <a:rPr lang="it-IT" i="1">
                                      <a:latin typeface="Cambria Math" panose="02040503050406030204" pitchFamily="18" charset="0"/>
                                    </a:rPr>
                                    <m:t>𝑡</m:t>
                                  </m:r>
                                </m:e>
                              </m:d>
                            </m:sup>
                          </m:sSup>
                        </m:num>
                        <m:den>
                          <m:sSup>
                            <m:sSupPr>
                              <m:ctrlPr>
                                <a:rPr lang="it-IT" i="1">
                                  <a:latin typeface="Cambria Math" panose="02040503050406030204" pitchFamily="18" charset="0"/>
                                </a:rPr>
                              </m:ctrlPr>
                            </m:sSupPr>
                            <m:e>
                              <m:r>
                                <a:rPr lang="it-IT" i="1">
                                  <a:latin typeface="Cambria Math" panose="02040503050406030204" pitchFamily="18" charset="0"/>
                                </a:rPr>
                                <m:t>𝑝</m:t>
                              </m:r>
                            </m:e>
                            <m:sup>
                              <m:d>
                                <m:dPr>
                                  <m:ctrlPr>
                                    <a:rPr lang="it-IT" i="1">
                                      <a:latin typeface="Cambria Math" panose="02040503050406030204" pitchFamily="18" charset="0"/>
                                    </a:rPr>
                                  </m:ctrlPr>
                                </m:dPr>
                                <m:e>
                                  <m:r>
                                    <a:rPr lang="it-IT" i="1">
                                      <a:latin typeface="Cambria Math" panose="02040503050406030204" pitchFamily="18" charset="0"/>
                                    </a:rPr>
                                    <m:t>𝑡</m:t>
                                  </m:r>
                                </m:e>
                              </m:d>
                            </m:sup>
                          </m:sSup>
                          <m:d>
                            <m:dPr>
                              <m:ctrlPr>
                                <a:rPr lang="it-IT" i="1">
                                  <a:latin typeface="Cambria Math" panose="02040503050406030204" pitchFamily="18" charset="0"/>
                                </a:rPr>
                              </m:ctrlPr>
                            </m:dPr>
                            <m:e>
                              <m:r>
                                <a:rPr lang="en-US" i="1">
                                  <a:latin typeface="Cambria Math" panose="02040503050406030204" pitchFamily="18" charset="0"/>
                                </a:rPr>
                                <m:t>1−</m:t>
                              </m:r>
                              <m:sSup>
                                <m:sSupPr>
                                  <m:ctrlPr>
                                    <a:rPr lang="it-IT" i="1">
                                      <a:latin typeface="Cambria Math" panose="02040503050406030204" pitchFamily="18" charset="0"/>
                                    </a:rPr>
                                  </m:ctrlPr>
                                </m:sSupPr>
                                <m:e>
                                  <m:r>
                                    <a:rPr lang="it-IT" i="1">
                                      <a:latin typeface="Cambria Math" panose="02040503050406030204" pitchFamily="18" charset="0"/>
                                    </a:rPr>
                                    <m:t>𝑝</m:t>
                                  </m:r>
                                </m:e>
                                <m:sup>
                                  <m:d>
                                    <m:dPr>
                                      <m:ctrlPr>
                                        <a:rPr lang="it-IT" i="1">
                                          <a:latin typeface="Cambria Math" panose="02040503050406030204" pitchFamily="18" charset="0"/>
                                        </a:rPr>
                                      </m:ctrlPr>
                                    </m:dPr>
                                    <m:e>
                                      <m:r>
                                        <a:rPr lang="it-IT" i="1">
                                          <a:latin typeface="Cambria Math" panose="02040503050406030204" pitchFamily="18" charset="0"/>
                                        </a:rPr>
                                        <m:t>𝑡</m:t>
                                      </m:r>
                                    </m:e>
                                  </m:d>
                                </m:sup>
                              </m:sSup>
                            </m:e>
                          </m:d>
                        </m:den>
                      </m:f>
                      <m:r>
                        <a:rPr lang="it-IT" b="0" i="1" smtClean="0">
                          <a:solidFill>
                            <a:schemeClr val="tx1"/>
                          </a:solidFill>
                          <a:latin typeface="Cambria Math" panose="02040503050406030204" pitchFamily="18" charset="0"/>
                        </a:rPr>
                        <m:t>.</m:t>
                      </m:r>
                    </m:oMath>
                  </m:oMathPara>
                </a14:m>
                <a:endParaRPr lang="it-IT" dirty="0" smtClean="0"/>
              </a:p>
              <a:p>
                <a:endParaRPr lang="it-IT" dirty="0"/>
              </a:p>
              <a:p>
                <a:r>
                  <a:rPr lang="it-IT" b="1" dirty="0"/>
                  <a:t>Applicazione </a:t>
                </a:r>
                <a:r>
                  <a:rPr lang="it-IT" b="1" dirty="0" smtClean="0"/>
                  <a:t>pratica. </a:t>
                </a:r>
                <a:r>
                  <a:rPr lang="it-IT" dirty="0" smtClean="0"/>
                  <a:t>Ad esempio, osservando k = 15 successi in n =  60 prove di </a:t>
                </a:r>
                <a:r>
                  <a:rPr lang="it-IT" dirty="0" err="1" smtClean="0"/>
                  <a:t>Bernoulli</a:t>
                </a:r>
                <a:r>
                  <a:rPr lang="it-IT" dirty="0" smtClean="0"/>
                  <a:t>, avremo che la stima MLE è data da </a:t>
                </a:r>
                <a14:m>
                  <m:oMath xmlns:m="http://schemas.openxmlformats.org/officeDocument/2006/math">
                    <m:r>
                      <a:rPr lang="it-IT" b="0" i="1" smtClean="0">
                        <a:latin typeface="Cambria Math" panose="02040503050406030204" pitchFamily="18" charset="0"/>
                      </a:rPr>
                      <m:t>𝑝</m:t>
                    </m:r>
                    <m:r>
                      <a:rPr lang="it-IT" b="0" i="1" smtClean="0">
                        <a:latin typeface="Cambria Math" panose="02040503050406030204" pitchFamily="18" charset="0"/>
                      </a:rPr>
                      <m:t>=</m:t>
                    </m:r>
                    <m:f>
                      <m:fPr>
                        <m:ctrlPr>
                          <a:rPr lang="it-IT" b="0" i="1" smtClean="0">
                            <a:latin typeface="Cambria Math" panose="02040503050406030204" pitchFamily="18" charset="0"/>
                          </a:rPr>
                        </m:ctrlPr>
                      </m:fPr>
                      <m:num>
                        <m:r>
                          <a:rPr lang="it-IT" b="0" i="1" smtClean="0">
                            <a:latin typeface="Cambria Math" panose="02040503050406030204" pitchFamily="18" charset="0"/>
                          </a:rPr>
                          <m:t>𝑘</m:t>
                        </m:r>
                      </m:num>
                      <m:den>
                        <m:r>
                          <a:rPr lang="it-IT" b="0" i="1" smtClean="0">
                            <a:latin typeface="Cambria Math" panose="02040503050406030204" pitchFamily="18" charset="0"/>
                          </a:rPr>
                          <m:t>𝑛</m:t>
                        </m:r>
                      </m:den>
                    </m:f>
                    <m:r>
                      <a:rPr lang="it-IT" b="0" i="1" smtClean="0">
                        <a:latin typeface="Cambria Math" panose="02040503050406030204" pitchFamily="18" charset="0"/>
                      </a:rPr>
                      <m:t>=0.25</m:t>
                    </m:r>
                  </m:oMath>
                </a14:m>
                <a:r>
                  <a:rPr lang="it-IT" dirty="0" smtClean="0"/>
                  <a:t>. Iniziando dalla stima  </a:t>
                </a:r>
                <a14:m>
                  <m:oMath xmlns:m="http://schemas.openxmlformats.org/officeDocument/2006/math">
                    <m:sSup>
                      <m:sSupPr>
                        <m:ctrlPr>
                          <a:rPr lang="it-IT" i="1">
                            <a:latin typeface="Cambria Math" panose="02040503050406030204" pitchFamily="18" charset="0"/>
                          </a:rPr>
                        </m:ctrlPr>
                      </m:sSupPr>
                      <m:e>
                        <m:r>
                          <a:rPr lang="it-IT" i="1">
                            <a:latin typeface="Cambria Math" panose="02040503050406030204" pitchFamily="18" charset="0"/>
                          </a:rPr>
                          <m:t>𝑝</m:t>
                        </m:r>
                      </m:e>
                      <m:sup>
                        <m:r>
                          <a:rPr lang="it-IT" i="1">
                            <a:latin typeface="Cambria Math" panose="02040503050406030204" pitchFamily="18" charset="0"/>
                          </a:rPr>
                          <m:t>(</m:t>
                        </m:r>
                        <m:r>
                          <a:rPr lang="it-IT" b="0" i="1" smtClean="0">
                            <a:latin typeface="Cambria Math" panose="02040503050406030204" pitchFamily="18" charset="0"/>
                          </a:rPr>
                          <m:t>1</m:t>
                        </m:r>
                        <m:r>
                          <a:rPr lang="it-IT" i="1">
                            <a:latin typeface="Cambria Math" panose="02040503050406030204" pitchFamily="18" charset="0"/>
                          </a:rPr>
                          <m:t>)</m:t>
                        </m:r>
                      </m:sup>
                    </m:sSup>
                    <m:r>
                      <a:rPr lang="it-IT" i="1">
                        <a:latin typeface="Cambria Math" panose="02040503050406030204" pitchFamily="18" charset="0"/>
                      </a:rPr>
                      <m:t>=.</m:t>
                    </m:r>
                    <m:r>
                      <a:rPr lang="it-IT" b="0" i="1" smtClean="0">
                        <a:latin typeface="Cambria Math" panose="02040503050406030204" pitchFamily="18" charset="0"/>
                      </a:rPr>
                      <m:t>1</m:t>
                    </m:r>
                    <m:r>
                      <a:rPr lang="it-IT" i="1">
                        <a:latin typeface="Cambria Math" panose="02040503050406030204" pitchFamily="18" charset="0"/>
                      </a:rPr>
                      <m:t>0</m:t>
                    </m:r>
                  </m:oMath>
                </a14:m>
                <a:r>
                  <a:rPr lang="it-IT" dirty="0" smtClean="0"/>
                  <a:t>, l’algoritmo converge in poche iterazioni.</a:t>
                </a:r>
              </a:p>
              <a:p>
                <a:endParaRPr lang="it-IT" dirty="0" smtClean="0"/>
              </a:p>
            </p:txBody>
          </p:sp>
        </mc:Choice>
        <mc:Fallback xmlns="">
          <p:sp>
            <p:nvSpPr>
              <p:cNvPr id="6" name="CasellaDiTesto 5"/>
              <p:cNvSpPr txBox="1">
                <a:spLocks noRot="1" noChangeAspect="1" noMove="1" noResize="1" noEditPoints="1" noAdjustHandles="1" noChangeArrowheads="1" noChangeShapeType="1" noTextEdit="1"/>
              </p:cNvSpPr>
              <p:nvPr/>
            </p:nvSpPr>
            <p:spPr>
              <a:xfrm>
                <a:off x="617366" y="763728"/>
                <a:ext cx="5626181" cy="6716006"/>
              </a:xfrm>
              <a:prstGeom prst="rect">
                <a:avLst/>
              </a:prstGeom>
              <a:blipFill>
                <a:blip r:embed="rId2"/>
                <a:stretch>
                  <a:fillRect l="-867" r="-325"/>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5" name="Rettangolo 4"/>
              <p:cNvSpPr/>
              <p:nvPr/>
            </p:nvSpPr>
            <p:spPr>
              <a:xfrm>
                <a:off x="5826613" y="4196953"/>
                <a:ext cx="995785"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it-IT" b="1" i="1" smtClean="0">
                          <a:solidFill>
                            <a:sysClr val="windowText" lastClr="000000"/>
                          </a:solidFill>
                          <a:latin typeface="Cambria Math" panose="02040503050406030204" pitchFamily="18" charset="0"/>
                          <a:ea typeface="Cambria Math" panose="02040503050406030204" pitchFamily="18" charset="0"/>
                        </a:rPr>
                        <m:t>𝑬𝒒</m:t>
                      </m:r>
                      <m:r>
                        <a:rPr lang="it-IT" b="1" i="1" smtClean="0">
                          <a:solidFill>
                            <a:sysClr val="windowText" lastClr="000000"/>
                          </a:solidFill>
                          <a:latin typeface="Cambria Math" panose="02040503050406030204" pitchFamily="18" charset="0"/>
                          <a:ea typeface="Cambria Math" panose="02040503050406030204" pitchFamily="18" charset="0"/>
                        </a:rPr>
                        <m:t>(</m:t>
                      </m:r>
                      <m:r>
                        <a:rPr lang="it-IT" b="1" i="1" smtClean="0">
                          <a:solidFill>
                            <a:sysClr val="windowText" lastClr="000000"/>
                          </a:solidFill>
                          <a:latin typeface="Cambria Math" panose="02040503050406030204" pitchFamily="18" charset="0"/>
                          <a:ea typeface="Cambria Math" panose="02040503050406030204" pitchFamily="18" charset="0"/>
                        </a:rPr>
                        <m:t>𝟏𝟒</m:t>
                      </m:r>
                      <m:r>
                        <a:rPr lang="it-IT" b="1" i="1">
                          <a:solidFill>
                            <a:sysClr val="windowText" lastClr="000000"/>
                          </a:solidFill>
                          <a:latin typeface="Cambria Math" panose="02040503050406030204" pitchFamily="18" charset="0"/>
                          <a:ea typeface="Cambria Math" panose="02040503050406030204" pitchFamily="18" charset="0"/>
                        </a:rPr>
                        <m:t>)</m:t>
                      </m:r>
                    </m:oMath>
                  </m:oMathPara>
                </a14:m>
                <a:endParaRPr lang="it-IT" dirty="0"/>
              </a:p>
            </p:txBody>
          </p:sp>
        </mc:Choice>
        <mc:Fallback xmlns="">
          <p:sp>
            <p:nvSpPr>
              <p:cNvPr id="5" name="Rettangolo 4"/>
              <p:cNvSpPr>
                <a:spLocks noRot="1" noChangeAspect="1" noMove="1" noResize="1" noEditPoints="1" noAdjustHandles="1" noChangeArrowheads="1" noChangeShapeType="1" noTextEdit="1"/>
              </p:cNvSpPr>
              <p:nvPr/>
            </p:nvSpPr>
            <p:spPr>
              <a:xfrm>
                <a:off x="5826613" y="4196953"/>
                <a:ext cx="995785" cy="369332"/>
              </a:xfrm>
              <a:prstGeom prst="rect">
                <a:avLst/>
              </a:prstGeom>
              <a:blipFill>
                <a:blip r:embed="rId3"/>
                <a:stretch>
                  <a:fillRect b="-13115"/>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8" name="Rettangolo 7"/>
              <p:cNvSpPr/>
              <p:nvPr/>
            </p:nvSpPr>
            <p:spPr>
              <a:xfrm>
                <a:off x="5826613" y="5015135"/>
                <a:ext cx="995785"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it-IT" b="1" i="1" smtClean="0">
                          <a:solidFill>
                            <a:sysClr val="windowText" lastClr="000000"/>
                          </a:solidFill>
                          <a:latin typeface="Cambria Math" panose="02040503050406030204" pitchFamily="18" charset="0"/>
                          <a:ea typeface="Cambria Math" panose="02040503050406030204" pitchFamily="18" charset="0"/>
                        </a:rPr>
                        <m:t>𝑬𝒒</m:t>
                      </m:r>
                      <m:r>
                        <a:rPr lang="it-IT" b="1" i="1" smtClean="0">
                          <a:solidFill>
                            <a:sysClr val="windowText" lastClr="000000"/>
                          </a:solidFill>
                          <a:latin typeface="Cambria Math" panose="02040503050406030204" pitchFamily="18" charset="0"/>
                          <a:ea typeface="Cambria Math" panose="02040503050406030204" pitchFamily="18" charset="0"/>
                        </a:rPr>
                        <m:t>(</m:t>
                      </m:r>
                      <m:r>
                        <a:rPr lang="it-IT" b="1" i="1" smtClean="0">
                          <a:solidFill>
                            <a:sysClr val="windowText" lastClr="000000"/>
                          </a:solidFill>
                          <a:latin typeface="Cambria Math" panose="02040503050406030204" pitchFamily="18" charset="0"/>
                          <a:ea typeface="Cambria Math" panose="02040503050406030204" pitchFamily="18" charset="0"/>
                        </a:rPr>
                        <m:t>𝟏𝟓</m:t>
                      </m:r>
                      <m:r>
                        <a:rPr lang="it-IT" b="1" i="1">
                          <a:solidFill>
                            <a:sysClr val="windowText" lastClr="000000"/>
                          </a:solidFill>
                          <a:latin typeface="Cambria Math" panose="02040503050406030204" pitchFamily="18" charset="0"/>
                          <a:ea typeface="Cambria Math" panose="02040503050406030204" pitchFamily="18" charset="0"/>
                        </a:rPr>
                        <m:t>)</m:t>
                      </m:r>
                    </m:oMath>
                  </m:oMathPara>
                </a14:m>
                <a:endParaRPr lang="it-IT" dirty="0"/>
              </a:p>
            </p:txBody>
          </p:sp>
        </mc:Choice>
        <mc:Fallback xmlns="">
          <p:sp>
            <p:nvSpPr>
              <p:cNvPr id="8" name="Rettangolo 7"/>
              <p:cNvSpPr>
                <a:spLocks noRot="1" noChangeAspect="1" noMove="1" noResize="1" noEditPoints="1" noAdjustHandles="1" noChangeArrowheads="1" noChangeShapeType="1" noTextEdit="1"/>
              </p:cNvSpPr>
              <p:nvPr/>
            </p:nvSpPr>
            <p:spPr>
              <a:xfrm>
                <a:off x="5826613" y="5015135"/>
                <a:ext cx="995785" cy="369332"/>
              </a:xfrm>
              <a:prstGeom prst="rect">
                <a:avLst/>
              </a:prstGeom>
              <a:blipFill>
                <a:blip r:embed="rId4"/>
                <a:stretch>
                  <a:fillRect b="-13333"/>
                </a:stretch>
              </a:blipFill>
            </p:spPr>
            <p:txBody>
              <a:bodyPr/>
              <a:lstStyle/>
              <a:p>
                <a:r>
                  <a:rPr lang="it-IT">
                    <a:noFill/>
                  </a:rPr>
                  <a:t> </a:t>
                </a:r>
              </a:p>
            </p:txBody>
          </p:sp>
        </mc:Fallback>
      </mc:AlternateContent>
      <p:pic>
        <p:nvPicPr>
          <p:cNvPr id="7" name="Immagine 6"/>
          <p:cNvPicPr>
            <a:picLocks noChangeAspect="1"/>
          </p:cNvPicPr>
          <p:nvPr/>
        </p:nvPicPr>
        <p:blipFill>
          <a:blip r:embed="rId5"/>
          <a:stretch>
            <a:fillRect/>
          </a:stretch>
        </p:blipFill>
        <p:spPr>
          <a:xfrm>
            <a:off x="46006" y="7210759"/>
            <a:ext cx="6791423" cy="2537090"/>
          </a:xfrm>
          <a:prstGeom prst="rect">
            <a:avLst/>
          </a:prstGeom>
        </p:spPr>
      </p:pic>
    </p:spTree>
    <p:extLst>
      <p:ext uri="{BB962C8B-B14F-4D97-AF65-F5344CB8AC3E}">
        <p14:creationId xmlns:p14="http://schemas.microsoft.com/office/powerpoint/2010/main" val="19644176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ttangolo arrotondato 11"/>
          <p:cNvSpPr/>
          <p:nvPr/>
        </p:nvSpPr>
        <p:spPr>
          <a:xfrm>
            <a:off x="889846" y="4576275"/>
            <a:ext cx="4851400" cy="1623242"/>
          </a:xfrm>
          <a:prstGeom prst="roundRect">
            <a:avLst/>
          </a:prstGeom>
          <a:solidFill>
            <a:schemeClr val="bg1">
              <a:lumMod val="95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it-IT"/>
          </a:p>
        </p:txBody>
      </p:sp>
      <mc:AlternateContent xmlns:mc="http://schemas.openxmlformats.org/markup-compatibility/2006" xmlns:a14="http://schemas.microsoft.com/office/drawing/2010/main">
        <mc:Choice Requires="a14">
          <p:sp>
            <p:nvSpPr>
              <p:cNvPr id="6" name="CasellaDiTesto 5"/>
              <p:cNvSpPr txBox="1"/>
              <p:nvPr/>
            </p:nvSpPr>
            <p:spPr>
              <a:xfrm>
                <a:off x="572346" y="268560"/>
                <a:ext cx="5486400" cy="7581371"/>
              </a:xfrm>
              <a:prstGeom prst="rect">
                <a:avLst/>
              </a:prstGeom>
              <a:noFill/>
            </p:spPr>
            <p:txBody>
              <a:bodyPr wrap="square" rtlCol="0">
                <a:spAutoFit/>
              </a:bodyPr>
              <a:lstStyle/>
              <a:p>
                <a:r>
                  <a:rPr lang="it-IT" dirty="0" smtClean="0"/>
                  <a:t>Il valore della Log-verosimiglianza dopo la settima iterazione è rimasto invariato raggiungendo il valore MLE </a:t>
                </a:r>
                <a14:m>
                  <m:oMath xmlns:m="http://schemas.openxmlformats.org/officeDocument/2006/math">
                    <m:sSup>
                      <m:sSupPr>
                        <m:ctrlPr>
                          <a:rPr lang="it-IT" i="1">
                            <a:latin typeface="Cambria Math" panose="02040503050406030204" pitchFamily="18" charset="0"/>
                          </a:rPr>
                        </m:ctrlPr>
                      </m:sSupPr>
                      <m:e>
                        <m:r>
                          <a:rPr lang="it-IT" i="1">
                            <a:latin typeface="Cambria Math" panose="02040503050406030204" pitchFamily="18" charset="0"/>
                          </a:rPr>
                          <m:t>𝑝</m:t>
                        </m:r>
                      </m:e>
                      <m:sup>
                        <m:r>
                          <a:rPr lang="it-IT" i="1">
                            <a:latin typeface="Cambria Math" panose="02040503050406030204" pitchFamily="18" charset="0"/>
                          </a:rPr>
                          <m:t>(</m:t>
                        </m:r>
                        <m:r>
                          <a:rPr lang="it-IT" b="0" i="1" smtClean="0">
                            <a:latin typeface="Cambria Math" panose="02040503050406030204" pitchFamily="18" charset="0"/>
                          </a:rPr>
                          <m:t>7</m:t>
                        </m:r>
                        <m:r>
                          <a:rPr lang="it-IT" i="1">
                            <a:latin typeface="Cambria Math" panose="02040503050406030204" pitchFamily="18" charset="0"/>
                          </a:rPr>
                          <m:t>)</m:t>
                        </m:r>
                      </m:sup>
                    </m:sSup>
                    <m:r>
                      <a:rPr lang="it-IT" i="1">
                        <a:latin typeface="Cambria Math" panose="02040503050406030204" pitchFamily="18" charset="0"/>
                      </a:rPr>
                      <m:t>=</m:t>
                    </m:r>
                    <m:f>
                      <m:fPr>
                        <m:ctrlPr>
                          <a:rPr lang="it-IT" b="0" i="1" smtClean="0">
                            <a:latin typeface="Cambria Math" panose="02040503050406030204" pitchFamily="18" charset="0"/>
                          </a:rPr>
                        </m:ctrlPr>
                      </m:fPr>
                      <m:num>
                        <m:r>
                          <a:rPr lang="it-IT" b="0" i="1" smtClean="0">
                            <a:latin typeface="Cambria Math" panose="02040503050406030204" pitchFamily="18" charset="0"/>
                          </a:rPr>
                          <m:t>15</m:t>
                        </m:r>
                      </m:num>
                      <m:den>
                        <m:r>
                          <a:rPr lang="it-IT" b="0" i="1" smtClean="0">
                            <a:latin typeface="Cambria Math" panose="02040503050406030204" pitchFamily="18" charset="0"/>
                          </a:rPr>
                          <m:t>60</m:t>
                        </m:r>
                      </m:den>
                    </m:f>
                    <m:r>
                      <a:rPr lang="it-IT" b="0" i="1" smtClean="0">
                        <a:latin typeface="Cambria Math" panose="02040503050406030204" pitchFamily="18" charset="0"/>
                      </a:rPr>
                      <m:t>=</m:t>
                    </m:r>
                    <m:r>
                      <a:rPr lang="it-IT" i="1">
                        <a:latin typeface="Cambria Math" panose="02040503050406030204" pitchFamily="18" charset="0"/>
                      </a:rPr>
                      <m:t>.</m:t>
                    </m:r>
                    <m:r>
                      <a:rPr lang="it-IT" b="0" i="1" smtClean="0">
                        <a:latin typeface="Cambria Math" panose="02040503050406030204" pitchFamily="18" charset="0"/>
                      </a:rPr>
                      <m:t>25</m:t>
                    </m:r>
                    <m:r>
                      <a:rPr lang="it-IT" b="1" i="0" smtClean="0">
                        <a:latin typeface="Cambria Math" panose="02040503050406030204" pitchFamily="18" charset="0"/>
                      </a:rPr>
                      <m:t>. </m:t>
                    </m:r>
                  </m:oMath>
                </a14:m>
                <a:r>
                  <a:rPr lang="it-IT" dirty="0" smtClean="0"/>
                  <a:t>La varianza della stima MLE si ottiene mediante l’equazione:</a:t>
                </a:r>
                <a:endParaRPr lang="it-IT" dirty="0"/>
              </a:p>
              <a:p>
                <a:pPr/>
                <a14:m>
                  <m:oMathPara xmlns:m="http://schemas.openxmlformats.org/officeDocument/2006/math">
                    <m:oMathParaPr>
                      <m:jc m:val="centerGroup"/>
                    </m:oMathParaPr>
                    <m:oMath xmlns:m="http://schemas.openxmlformats.org/officeDocument/2006/math">
                      <m:r>
                        <a:rPr lang="it-IT" b="0" i="1" smtClean="0">
                          <a:latin typeface="Cambria Math" panose="02040503050406030204" pitchFamily="18" charset="0"/>
                        </a:rPr>
                        <m:t>𝑉𝑎𝑟</m:t>
                      </m:r>
                      <m:d>
                        <m:dPr>
                          <m:ctrlPr>
                            <a:rPr lang="it-IT" b="0" i="1" smtClean="0">
                              <a:latin typeface="Cambria Math" panose="02040503050406030204" pitchFamily="18" charset="0"/>
                            </a:rPr>
                          </m:ctrlPr>
                        </m:dPr>
                        <m:e>
                          <m:acc>
                            <m:accPr>
                              <m:chr m:val="̂"/>
                              <m:ctrlPr>
                                <a:rPr lang="it-IT" b="0" i="1" smtClean="0">
                                  <a:latin typeface="Cambria Math" panose="02040503050406030204" pitchFamily="18" charset="0"/>
                                </a:rPr>
                              </m:ctrlPr>
                            </m:accPr>
                            <m:e>
                              <m:r>
                                <a:rPr lang="it-IT" b="0" i="1" smtClean="0">
                                  <a:latin typeface="Cambria Math" panose="02040503050406030204" pitchFamily="18" charset="0"/>
                                </a:rPr>
                                <m:t>𝑝</m:t>
                              </m:r>
                            </m:e>
                          </m:acc>
                        </m:e>
                      </m:d>
                      <m:r>
                        <a:rPr lang="it-IT" i="1">
                          <a:latin typeface="Cambria Math" panose="02040503050406030204" pitchFamily="18" charset="0"/>
                        </a:rPr>
                        <m:t>=−</m:t>
                      </m:r>
                      <m:sSup>
                        <m:sSupPr>
                          <m:ctrlPr>
                            <a:rPr lang="it-IT" i="1">
                              <a:latin typeface="Cambria Math" panose="02040503050406030204" pitchFamily="18" charset="0"/>
                            </a:rPr>
                          </m:ctrlPr>
                        </m:sSupPr>
                        <m:e>
                          <m:d>
                            <m:dPr>
                              <m:ctrlPr>
                                <a:rPr lang="it-IT" i="1">
                                  <a:latin typeface="Cambria Math" panose="02040503050406030204" pitchFamily="18" charset="0"/>
                                </a:rPr>
                              </m:ctrlPr>
                            </m:dPr>
                            <m:e>
                              <m:sSup>
                                <m:sSupPr>
                                  <m:ctrlPr>
                                    <a:rPr lang="it-IT" i="1">
                                      <a:latin typeface="Cambria Math" panose="02040503050406030204" pitchFamily="18" charset="0"/>
                                    </a:rPr>
                                  </m:ctrlPr>
                                </m:sSupPr>
                                <m:e>
                                  <m:r>
                                    <a:rPr lang="it-IT" i="1">
                                      <a:latin typeface="Cambria Math" panose="02040503050406030204" pitchFamily="18" charset="0"/>
                                    </a:rPr>
                                    <m:t>𝐻</m:t>
                                  </m:r>
                                </m:e>
                                <m:sup>
                                  <m:d>
                                    <m:dPr>
                                      <m:ctrlPr>
                                        <a:rPr lang="it-IT" i="1">
                                          <a:latin typeface="Cambria Math" panose="02040503050406030204" pitchFamily="18" charset="0"/>
                                        </a:rPr>
                                      </m:ctrlPr>
                                    </m:dPr>
                                    <m:e>
                                      <m:r>
                                        <a:rPr lang="it-IT" i="1">
                                          <a:latin typeface="Cambria Math" panose="02040503050406030204" pitchFamily="18" charset="0"/>
                                        </a:rPr>
                                        <m:t>𝑡</m:t>
                                      </m:r>
                                    </m:e>
                                  </m:d>
                                </m:sup>
                              </m:sSup>
                            </m:e>
                          </m:d>
                        </m:e>
                        <m:sup>
                          <m:r>
                            <a:rPr lang="it-IT" i="1">
                              <a:latin typeface="Cambria Math" panose="02040503050406030204" pitchFamily="18" charset="0"/>
                            </a:rPr>
                            <m:t>−1</m:t>
                          </m:r>
                        </m:sup>
                      </m:sSup>
                      <m:r>
                        <a:rPr lang="it-IT" b="0" i="1" smtClean="0">
                          <a:latin typeface="Cambria Math" panose="02040503050406030204" pitchFamily="18" charset="0"/>
                        </a:rPr>
                        <m:t>=−</m:t>
                      </m:r>
                      <m:d>
                        <m:dPr>
                          <m:ctrlPr>
                            <a:rPr lang="it-IT" b="0" i="1" smtClean="0">
                              <a:latin typeface="Cambria Math" panose="02040503050406030204" pitchFamily="18" charset="0"/>
                            </a:rPr>
                          </m:ctrlPr>
                        </m:dPr>
                        <m:e>
                          <m:r>
                            <a:rPr lang="it-IT" b="0" i="1" smtClean="0">
                              <a:latin typeface="Cambria Math" panose="02040503050406030204" pitchFamily="18" charset="0"/>
                            </a:rPr>
                            <m:t>−</m:t>
                          </m:r>
                          <m:f>
                            <m:fPr>
                              <m:ctrlPr>
                                <a:rPr lang="it-IT" b="0" i="1" smtClean="0">
                                  <a:latin typeface="Cambria Math" panose="02040503050406030204" pitchFamily="18" charset="0"/>
                                </a:rPr>
                              </m:ctrlPr>
                            </m:fPr>
                            <m:num>
                              <m:r>
                                <a:rPr lang="it-IT" b="0" i="1" smtClean="0">
                                  <a:latin typeface="Cambria Math" panose="02040503050406030204" pitchFamily="18" charset="0"/>
                                </a:rPr>
                                <m:t>1</m:t>
                              </m:r>
                            </m:num>
                            <m:den>
                              <m:r>
                                <a:rPr lang="it-IT" b="0" i="1" smtClean="0">
                                  <a:latin typeface="Cambria Math" panose="02040503050406030204" pitchFamily="18" charset="0"/>
                                </a:rPr>
                                <m:t>320.000</m:t>
                              </m:r>
                            </m:den>
                          </m:f>
                        </m:e>
                      </m:d>
                      <m:r>
                        <a:rPr lang="it-IT" b="0" i="1" smtClean="0">
                          <a:latin typeface="Cambria Math" panose="02040503050406030204" pitchFamily="18" charset="0"/>
                        </a:rPr>
                        <m:t>=.003125</m:t>
                      </m:r>
                    </m:oMath>
                  </m:oMathPara>
                </a14:m>
                <a:endParaRPr lang="it-IT" dirty="0" smtClean="0"/>
              </a:p>
              <a:p>
                <a:endParaRPr lang="it-IT" dirty="0" smtClean="0"/>
              </a:p>
              <a:p>
                <a:r>
                  <a:rPr lang="it-IT" dirty="0"/>
                  <a:t>c</a:t>
                </a:r>
                <a:r>
                  <a:rPr lang="it-IT" dirty="0" smtClean="0"/>
                  <a:t>he coincide naturalmente con il risultato:</a:t>
                </a:r>
              </a:p>
              <a:p>
                <a:endParaRPr lang="it-IT" dirty="0"/>
              </a:p>
              <a:p>
                <a:pPr/>
                <a14:m>
                  <m:oMathPara xmlns:m="http://schemas.openxmlformats.org/officeDocument/2006/math">
                    <m:oMathParaPr>
                      <m:jc m:val="centerGroup"/>
                    </m:oMathParaPr>
                    <m:oMath xmlns:m="http://schemas.openxmlformats.org/officeDocument/2006/math">
                      <m:r>
                        <a:rPr lang="it-IT" i="1">
                          <a:latin typeface="Cambria Math" panose="02040503050406030204" pitchFamily="18" charset="0"/>
                        </a:rPr>
                        <m:t>𝑉𝑎𝑟</m:t>
                      </m:r>
                      <m:d>
                        <m:dPr>
                          <m:ctrlPr>
                            <a:rPr lang="it-IT" i="1">
                              <a:latin typeface="Cambria Math" panose="02040503050406030204" pitchFamily="18" charset="0"/>
                            </a:rPr>
                          </m:ctrlPr>
                        </m:dPr>
                        <m:e>
                          <m:acc>
                            <m:accPr>
                              <m:chr m:val="̂"/>
                              <m:ctrlPr>
                                <a:rPr lang="it-IT" i="1">
                                  <a:latin typeface="Cambria Math" panose="02040503050406030204" pitchFamily="18" charset="0"/>
                                </a:rPr>
                              </m:ctrlPr>
                            </m:accPr>
                            <m:e>
                              <m:r>
                                <a:rPr lang="it-IT" i="1">
                                  <a:latin typeface="Cambria Math" panose="02040503050406030204" pitchFamily="18" charset="0"/>
                                </a:rPr>
                                <m:t>𝑝</m:t>
                              </m:r>
                            </m:e>
                          </m:acc>
                        </m:e>
                      </m:d>
                      <m:r>
                        <a:rPr lang="it-IT" i="1">
                          <a:latin typeface="Cambria Math" panose="02040503050406030204" pitchFamily="18" charset="0"/>
                        </a:rPr>
                        <m:t>=</m:t>
                      </m:r>
                      <m:f>
                        <m:fPr>
                          <m:ctrlPr>
                            <a:rPr lang="it-IT" i="1">
                              <a:latin typeface="Cambria Math" panose="02040503050406030204" pitchFamily="18" charset="0"/>
                            </a:rPr>
                          </m:ctrlPr>
                        </m:fPr>
                        <m:num>
                          <m:acc>
                            <m:accPr>
                              <m:chr m:val="̂"/>
                              <m:ctrlPr>
                                <a:rPr lang="it-IT" i="1">
                                  <a:latin typeface="Cambria Math" panose="02040503050406030204" pitchFamily="18" charset="0"/>
                                </a:rPr>
                              </m:ctrlPr>
                            </m:accPr>
                            <m:e>
                              <m:r>
                                <a:rPr lang="it-IT" i="1">
                                  <a:latin typeface="Cambria Math" panose="02040503050406030204" pitchFamily="18" charset="0"/>
                                </a:rPr>
                                <m:t>𝑝</m:t>
                              </m:r>
                            </m:e>
                          </m:acc>
                          <m:r>
                            <a:rPr lang="it-IT" b="0" i="1" smtClean="0">
                              <a:latin typeface="Cambria Math" panose="02040503050406030204" pitchFamily="18" charset="0"/>
                            </a:rPr>
                            <m:t>(1−</m:t>
                          </m:r>
                          <m:acc>
                            <m:accPr>
                              <m:chr m:val="̂"/>
                              <m:ctrlPr>
                                <a:rPr lang="it-IT" i="1">
                                  <a:latin typeface="Cambria Math" panose="02040503050406030204" pitchFamily="18" charset="0"/>
                                </a:rPr>
                              </m:ctrlPr>
                            </m:accPr>
                            <m:e>
                              <m:r>
                                <a:rPr lang="it-IT" i="1">
                                  <a:latin typeface="Cambria Math" panose="02040503050406030204" pitchFamily="18" charset="0"/>
                                </a:rPr>
                                <m:t>𝑝</m:t>
                              </m:r>
                            </m:e>
                          </m:acc>
                          <m:r>
                            <a:rPr lang="it-IT" b="0" i="1" smtClean="0">
                              <a:latin typeface="Cambria Math" panose="02040503050406030204" pitchFamily="18" charset="0"/>
                            </a:rPr>
                            <m:t>)</m:t>
                          </m:r>
                        </m:num>
                        <m:den>
                          <m:r>
                            <a:rPr lang="it-IT" b="0" i="1" smtClean="0">
                              <a:latin typeface="Cambria Math" panose="02040503050406030204" pitchFamily="18" charset="0"/>
                            </a:rPr>
                            <m:t>𝑛</m:t>
                          </m:r>
                        </m:den>
                      </m:f>
                      <m:r>
                        <a:rPr lang="it-IT" i="1">
                          <a:latin typeface="Cambria Math" panose="02040503050406030204" pitchFamily="18" charset="0"/>
                        </a:rPr>
                        <m:t>=</m:t>
                      </m:r>
                      <m:f>
                        <m:fPr>
                          <m:ctrlPr>
                            <a:rPr lang="it-IT" i="1">
                              <a:latin typeface="Cambria Math" panose="02040503050406030204" pitchFamily="18" charset="0"/>
                            </a:rPr>
                          </m:ctrlPr>
                        </m:fPr>
                        <m:num>
                          <m:r>
                            <a:rPr lang="it-IT" b="0" i="1" smtClean="0">
                              <a:latin typeface="Cambria Math" panose="02040503050406030204" pitchFamily="18" charset="0"/>
                            </a:rPr>
                            <m:t>.25</m:t>
                          </m:r>
                          <m:r>
                            <a:rPr lang="it-IT" i="1" smtClean="0">
                              <a:latin typeface="Cambria Math" panose="02040503050406030204" pitchFamily="18" charset="0"/>
                            </a:rPr>
                            <m:t> </m:t>
                          </m:r>
                          <m:r>
                            <a:rPr lang="it-IT" i="1">
                              <a:latin typeface="Cambria Math" panose="02040503050406030204" pitchFamily="18" charset="0"/>
                            </a:rPr>
                            <m:t>(1−</m:t>
                          </m:r>
                          <m:r>
                            <a:rPr lang="it-IT" b="0" i="1" smtClean="0">
                              <a:latin typeface="Cambria Math" panose="02040503050406030204" pitchFamily="18" charset="0"/>
                            </a:rPr>
                            <m:t>.25</m:t>
                          </m:r>
                          <m:r>
                            <a:rPr lang="it-IT" i="1">
                              <a:latin typeface="Cambria Math" panose="02040503050406030204" pitchFamily="18" charset="0"/>
                            </a:rPr>
                            <m:t>)</m:t>
                          </m:r>
                        </m:num>
                        <m:den>
                          <m:r>
                            <a:rPr lang="it-IT" b="0" i="1" smtClean="0">
                              <a:latin typeface="Cambria Math" panose="02040503050406030204" pitchFamily="18" charset="0"/>
                            </a:rPr>
                            <m:t>60</m:t>
                          </m:r>
                        </m:den>
                      </m:f>
                      <m:r>
                        <a:rPr lang="it-IT" i="1">
                          <a:latin typeface="Cambria Math" panose="02040503050406030204" pitchFamily="18" charset="0"/>
                        </a:rPr>
                        <m:t>=.003125</m:t>
                      </m:r>
                      <m:r>
                        <a:rPr lang="it-IT" b="0" i="1" smtClean="0">
                          <a:latin typeface="Cambria Math" panose="02040503050406030204" pitchFamily="18" charset="0"/>
                        </a:rPr>
                        <m:t>.</m:t>
                      </m:r>
                    </m:oMath>
                  </m:oMathPara>
                </a14:m>
                <a:endParaRPr lang="it-IT" b="0" dirty="0" smtClean="0"/>
              </a:p>
              <a:p>
                <a:endParaRPr lang="it-IT" dirty="0"/>
              </a:p>
              <a:p>
                <a:r>
                  <a:rPr lang="it-IT" b="1" dirty="0" smtClean="0"/>
                  <a:t>Fisher </a:t>
                </a:r>
                <a:r>
                  <a:rPr lang="it-IT" b="1" dirty="0" err="1" smtClean="0"/>
                  <a:t>scoring</a:t>
                </a:r>
                <a:r>
                  <a:rPr lang="it-IT" b="1" dirty="0" smtClean="0"/>
                  <a:t>. </a:t>
                </a:r>
                <a:r>
                  <a:rPr lang="it-IT" dirty="0" smtClean="0"/>
                  <a:t>Se nell’equazione </a:t>
                </a:r>
                <a:r>
                  <a:rPr lang="it-IT" b="1" i="1" dirty="0" err="1" smtClean="0"/>
                  <a:t>Eq</a:t>
                </a:r>
                <a:r>
                  <a:rPr lang="it-IT" b="1" i="1" dirty="0" smtClean="0"/>
                  <a:t>(15)</a:t>
                </a:r>
                <a:r>
                  <a:rPr lang="it-IT" b="1" dirty="0" smtClean="0"/>
                  <a:t> </a:t>
                </a:r>
                <a:r>
                  <a:rPr lang="it-IT" dirty="0" smtClean="0"/>
                  <a:t>sostituiamo il valore atteso di </a:t>
                </a:r>
                <a14:m>
                  <m:oMath xmlns:m="http://schemas.openxmlformats.org/officeDocument/2006/math">
                    <m:r>
                      <a:rPr lang="it-IT" i="1" smtClean="0">
                        <a:latin typeface="Cambria Math" panose="02040503050406030204" pitchFamily="18" charset="0"/>
                      </a:rPr>
                      <m:t>𝐻</m:t>
                    </m:r>
                  </m:oMath>
                </a14:m>
                <a:r>
                  <a:rPr lang="it-IT" i="1" dirty="0" smtClean="0"/>
                  <a:t>, </a:t>
                </a:r>
                <a:r>
                  <a:rPr lang="it-IT" dirty="0">
                    <a:ea typeface="Times New Roman" panose="02020603050405020304" pitchFamily="18" charset="0"/>
                    <a:cs typeface="Courier New" panose="02070309020205020404" pitchFamily="49" charset="0"/>
                  </a:rPr>
                  <a:t>dal risultato noto della </a:t>
                </a:r>
                <a:r>
                  <a:rPr lang="it-IT" dirty="0" smtClean="0">
                    <a:ea typeface="Times New Roman" panose="02020603050405020304" pitchFamily="18" charset="0"/>
                    <a:cs typeface="Courier New" panose="02070309020205020404" pitchFamily="49" charset="0"/>
                  </a:rPr>
                  <a:t>binomiale </a:t>
                </a:r>
                <a14:m>
                  <m:oMath xmlns:m="http://schemas.openxmlformats.org/officeDocument/2006/math">
                    <m:r>
                      <m:rPr>
                        <m:sty m:val="p"/>
                      </m:rPr>
                      <a:rPr lang="it-IT" dirty="0">
                        <a:latin typeface="Cambria Math" panose="02040503050406030204" pitchFamily="18" charset="0"/>
                        <a:cs typeface="Courier New" panose="02070309020205020404" pitchFamily="49" charset="0"/>
                      </a:rPr>
                      <m:t>E</m:t>
                    </m:r>
                    <m:d>
                      <m:dPr>
                        <m:ctrlPr>
                          <a:rPr lang="it-IT" i="1" dirty="0" smtClean="0">
                            <a:latin typeface="Cambria Math" panose="02040503050406030204" pitchFamily="18" charset="0"/>
                            <a:cs typeface="Courier New" panose="02070309020205020404" pitchFamily="49" charset="0"/>
                          </a:rPr>
                        </m:ctrlPr>
                      </m:dPr>
                      <m:e>
                        <m:r>
                          <a:rPr lang="it-IT" b="0" i="1" dirty="0" smtClean="0">
                            <a:latin typeface="Cambria Math" panose="02040503050406030204" pitchFamily="18" charset="0"/>
                            <a:cs typeface="Courier New" panose="02070309020205020404" pitchFamily="49" charset="0"/>
                          </a:rPr>
                          <m:t>𝑘</m:t>
                        </m:r>
                      </m:e>
                    </m:d>
                    <m:r>
                      <a:rPr lang="it-IT" b="0" i="1" dirty="0" smtClean="0">
                        <a:latin typeface="Cambria Math" panose="02040503050406030204" pitchFamily="18" charset="0"/>
                        <a:cs typeface="Courier New" panose="02070309020205020404" pitchFamily="49" charset="0"/>
                      </a:rPr>
                      <m:t>=</m:t>
                    </m:r>
                    <m:r>
                      <a:rPr lang="it-IT" i="1">
                        <a:latin typeface="Cambria Math" panose="02040503050406030204" pitchFamily="18" charset="0"/>
                        <a:cs typeface="Courier New" panose="02070309020205020404" pitchFamily="49" charset="0"/>
                      </a:rPr>
                      <m:t>𝑛𝑝</m:t>
                    </m:r>
                  </m:oMath>
                </a14:m>
                <a:r>
                  <a:rPr lang="it-IT" i="1" dirty="0" smtClean="0">
                    <a:latin typeface="Cambria Math" panose="02040503050406030204" pitchFamily="18" charset="0"/>
                    <a:ea typeface="Times New Roman" panose="02020603050405020304" pitchFamily="18" charset="0"/>
                    <a:cs typeface="Courier New" panose="02070309020205020404" pitchFamily="49" charset="0"/>
                  </a:rPr>
                  <a:t> </a:t>
                </a:r>
                <a:r>
                  <a:rPr lang="it-IT" dirty="0" smtClean="0">
                    <a:ea typeface="Times New Roman" panose="02020603050405020304" pitchFamily="18" charset="0"/>
                    <a:cs typeface="Courier New" panose="02070309020205020404" pitchFamily="49" charset="0"/>
                  </a:rPr>
                  <a:t>abbiamo che:</a:t>
                </a:r>
                <a:endParaRPr lang="it-IT" dirty="0" smtClean="0"/>
              </a:p>
              <a:p>
                <a:pPr/>
                <a14:m>
                  <m:oMathPara xmlns:m="http://schemas.openxmlformats.org/officeDocument/2006/math">
                    <m:oMathParaPr>
                      <m:jc m:val="centerGroup"/>
                    </m:oMathParaPr>
                    <m:oMath xmlns:m="http://schemas.openxmlformats.org/officeDocument/2006/math">
                      <m:r>
                        <a:rPr lang="it-IT" b="0" i="1" smtClean="0">
                          <a:solidFill>
                            <a:schemeClr val="tx1"/>
                          </a:solidFill>
                          <a:latin typeface="Cambria Math" panose="02040503050406030204" pitchFamily="18" charset="0"/>
                          <a:ea typeface="Times New Roman" panose="02020603050405020304" pitchFamily="18" charset="0"/>
                          <a:cs typeface="Courier New" panose="02070309020205020404" pitchFamily="49" charset="0"/>
                        </a:rPr>
                        <m:t>𝐸</m:t>
                      </m:r>
                      <m:d>
                        <m:dPr>
                          <m:ctrlPr>
                            <a:rPr lang="it-IT" b="0" i="1" smtClean="0">
                              <a:solidFill>
                                <a:schemeClr val="tx1"/>
                              </a:solidFill>
                              <a:latin typeface="Cambria Math" panose="02040503050406030204" pitchFamily="18" charset="0"/>
                              <a:ea typeface="Times New Roman" panose="02020603050405020304" pitchFamily="18" charset="0"/>
                              <a:cs typeface="Courier New" panose="02070309020205020404" pitchFamily="49" charset="0"/>
                            </a:rPr>
                          </m:ctrlPr>
                        </m:dPr>
                        <m:e>
                          <m:r>
                            <a:rPr lang="it-IT" i="1">
                              <a:solidFill>
                                <a:schemeClr val="tx1"/>
                              </a:solidFill>
                              <a:latin typeface="Cambria Math" panose="02040503050406030204" pitchFamily="18" charset="0"/>
                              <a:ea typeface="Times New Roman" panose="02020603050405020304" pitchFamily="18" charset="0"/>
                              <a:cs typeface="Courier New" panose="02070309020205020404" pitchFamily="49" charset="0"/>
                            </a:rPr>
                            <m:t>𝐻</m:t>
                          </m:r>
                        </m:e>
                      </m:d>
                      <m:r>
                        <a:rPr lang="en-US" i="1">
                          <a:solidFill>
                            <a:schemeClr val="tx1"/>
                          </a:solidFill>
                          <a:latin typeface="Cambria Math" panose="02040503050406030204" pitchFamily="18" charset="0"/>
                          <a:ea typeface="Times New Roman" panose="02020603050405020304" pitchFamily="18" charset="0"/>
                          <a:cs typeface="Courier New" panose="02070309020205020404" pitchFamily="49" charset="0"/>
                        </a:rPr>
                        <m:t>=−</m:t>
                      </m:r>
                      <m:d>
                        <m:dPr>
                          <m:begChr m:val="["/>
                          <m:endChr m:val="]"/>
                          <m:ctrlPr>
                            <a:rPr lang="en-US" i="1">
                              <a:solidFill>
                                <a:schemeClr val="tx1"/>
                              </a:solidFill>
                              <a:latin typeface="Cambria Math" panose="02040503050406030204" pitchFamily="18" charset="0"/>
                              <a:cs typeface="Courier New" panose="02070309020205020404" pitchFamily="49" charset="0"/>
                            </a:rPr>
                          </m:ctrlPr>
                        </m:dPr>
                        <m:e>
                          <m:r>
                            <a:rPr lang="it-IT" b="0" i="1" smtClean="0">
                              <a:solidFill>
                                <a:schemeClr val="tx1"/>
                              </a:solidFill>
                              <a:latin typeface="Cambria Math" panose="02040503050406030204" pitchFamily="18" charset="0"/>
                              <a:cs typeface="Courier New" panose="02070309020205020404" pitchFamily="49" charset="0"/>
                            </a:rPr>
                            <m:t>𝐸</m:t>
                          </m:r>
                          <m:d>
                            <m:dPr>
                              <m:ctrlPr>
                                <a:rPr lang="it-IT" b="0" i="1" smtClean="0">
                                  <a:solidFill>
                                    <a:schemeClr val="tx1"/>
                                  </a:solidFill>
                                  <a:latin typeface="Cambria Math" panose="02040503050406030204" pitchFamily="18" charset="0"/>
                                  <a:cs typeface="Courier New" panose="02070309020205020404" pitchFamily="49" charset="0"/>
                                </a:rPr>
                              </m:ctrlPr>
                            </m:dPr>
                            <m:e>
                              <m:r>
                                <a:rPr lang="it-IT" b="0" i="1" smtClean="0">
                                  <a:solidFill>
                                    <a:schemeClr val="tx1"/>
                                  </a:solidFill>
                                  <a:latin typeface="Cambria Math" panose="02040503050406030204" pitchFamily="18" charset="0"/>
                                  <a:cs typeface="Courier New" panose="02070309020205020404" pitchFamily="49" charset="0"/>
                                </a:rPr>
                                <m:t>𝑘</m:t>
                              </m:r>
                            </m:e>
                          </m:d>
                          <m:f>
                            <m:fPr>
                              <m:ctrlPr>
                                <a:rPr lang="en-US" i="1" smtClean="0">
                                  <a:solidFill>
                                    <a:schemeClr val="tx1"/>
                                  </a:solidFill>
                                  <a:latin typeface="Cambria Math" panose="02040503050406030204" pitchFamily="18" charset="0"/>
                                  <a:cs typeface="Courier New" panose="02070309020205020404" pitchFamily="49" charset="0"/>
                                </a:rPr>
                              </m:ctrlPr>
                            </m:fPr>
                            <m:num>
                              <m:r>
                                <a:rPr lang="it-IT" b="0" i="1" smtClean="0">
                                  <a:solidFill>
                                    <a:schemeClr val="tx1"/>
                                  </a:solidFill>
                                  <a:latin typeface="Cambria Math" panose="02040503050406030204" pitchFamily="18" charset="0"/>
                                  <a:cs typeface="Courier New" panose="02070309020205020404" pitchFamily="49" charset="0"/>
                                </a:rPr>
                                <m:t>1</m:t>
                              </m:r>
                            </m:num>
                            <m:den>
                              <m:sSup>
                                <m:sSupPr>
                                  <m:ctrlPr>
                                    <a:rPr lang="it-IT" i="1" smtClean="0">
                                      <a:solidFill>
                                        <a:schemeClr val="tx1"/>
                                      </a:solidFill>
                                      <a:latin typeface="Cambria Math" panose="02040503050406030204" pitchFamily="18" charset="0"/>
                                      <a:ea typeface="Times New Roman" panose="02020603050405020304" pitchFamily="18" charset="0"/>
                                      <a:cs typeface="Courier New" panose="02070309020205020404" pitchFamily="49" charset="0"/>
                                    </a:rPr>
                                  </m:ctrlPr>
                                </m:sSupPr>
                                <m:e>
                                  <m:r>
                                    <a:rPr lang="en-US" i="1">
                                      <a:solidFill>
                                        <a:schemeClr val="tx1"/>
                                      </a:solidFill>
                                      <a:latin typeface="Cambria Math" panose="02040503050406030204" pitchFamily="18" charset="0"/>
                                      <a:ea typeface="Times New Roman" panose="02020603050405020304" pitchFamily="18" charset="0"/>
                                      <a:cs typeface="Courier New" panose="02070309020205020404" pitchFamily="49" charset="0"/>
                                    </a:rPr>
                                    <m:t>𝑝</m:t>
                                  </m:r>
                                </m:e>
                                <m:sup>
                                  <m:r>
                                    <a:rPr lang="en-US" i="1">
                                      <a:solidFill>
                                        <a:schemeClr val="tx1"/>
                                      </a:solidFill>
                                      <a:latin typeface="Cambria Math" panose="02040503050406030204" pitchFamily="18" charset="0"/>
                                      <a:ea typeface="Times New Roman" panose="02020603050405020304" pitchFamily="18" charset="0"/>
                                      <a:cs typeface="Courier New" panose="02070309020205020404" pitchFamily="49" charset="0"/>
                                    </a:rPr>
                                    <m:t>2</m:t>
                                  </m:r>
                                </m:sup>
                              </m:sSup>
                            </m:den>
                          </m:f>
                          <m:r>
                            <a:rPr lang="it-IT" b="0" i="1" smtClean="0">
                              <a:solidFill>
                                <a:schemeClr val="tx1"/>
                              </a:solidFill>
                              <a:latin typeface="Cambria Math" panose="02040503050406030204" pitchFamily="18" charset="0"/>
                              <a:ea typeface="Times New Roman" panose="02020603050405020304" pitchFamily="18" charset="0"/>
                              <a:cs typeface="Courier New" panose="02070309020205020404" pitchFamily="49" charset="0"/>
                            </a:rPr>
                            <m:t> </m:t>
                          </m:r>
                          <m:r>
                            <a:rPr lang="it-IT" i="1">
                              <a:solidFill>
                                <a:schemeClr val="tx1"/>
                              </a:solidFill>
                              <a:latin typeface="Cambria Math" panose="02040503050406030204" pitchFamily="18" charset="0"/>
                              <a:ea typeface="Times New Roman" panose="02020603050405020304" pitchFamily="18" charset="0"/>
                              <a:cs typeface="Courier New" panose="02070309020205020404" pitchFamily="49" charset="0"/>
                            </a:rPr>
                            <m:t>+</m:t>
                          </m:r>
                          <m:r>
                            <a:rPr lang="it-IT" i="1">
                              <a:solidFill>
                                <a:schemeClr val="tx1"/>
                              </a:solidFill>
                              <a:latin typeface="Cambria Math" panose="02040503050406030204" pitchFamily="18" charset="0"/>
                              <a:cs typeface="Courier New" panose="02070309020205020404" pitchFamily="49" charset="0"/>
                            </a:rPr>
                            <m:t>𝐸</m:t>
                          </m:r>
                          <m:d>
                            <m:dPr>
                              <m:ctrlPr>
                                <a:rPr lang="it-IT" i="1">
                                  <a:solidFill>
                                    <a:schemeClr val="tx1"/>
                                  </a:solidFill>
                                  <a:latin typeface="Cambria Math" panose="02040503050406030204" pitchFamily="18" charset="0"/>
                                  <a:cs typeface="Courier New" panose="02070309020205020404" pitchFamily="49" charset="0"/>
                                </a:rPr>
                              </m:ctrlPr>
                            </m:dPr>
                            <m:e>
                              <m:r>
                                <a:rPr lang="it-IT" b="0" i="1" smtClean="0">
                                  <a:solidFill>
                                    <a:schemeClr val="tx1"/>
                                  </a:solidFill>
                                  <a:latin typeface="Cambria Math" panose="02040503050406030204" pitchFamily="18" charset="0"/>
                                  <a:cs typeface="Courier New" panose="02070309020205020404" pitchFamily="49" charset="0"/>
                                </a:rPr>
                                <m:t>𝑛</m:t>
                              </m:r>
                              <m:r>
                                <a:rPr lang="it-IT" b="0" i="1" smtClean="0">
                                  <a:solidFill>
                                    <a:schemeClr val="tx1"/>
                                  </a:solidFill>
                                  <a:latin typeface="Cambria Math" panose="02040503050406030204" pitchFamily="18" charset="0"/>
                                  <a:cs typeface="Courier New" panose="02070309020205020404" pitchFamily="49" charset="0"/>
                                </a:rPr>
                                <m:t>−</m:t>
                              </m:r>
                              <m:r>
                                <a:rPr lang="it-IT" i="1">
                                  <a:solidFill>
                                    <a:schemeClr val="tx1"/>
                                  </a:solidFill>
                                  <a:latin typeface="Cambria Math" panose="02040503050406030204" pitchFamily="18" charset="0"/>
                                  <a:cs typeface="Courier New" panose="02070309020205020404" pitchFamily="49" charset="0"/>
                                </a:rPr>
                                <m:t>𝑘</m:t>
                              </m:r>
                            </m:e>
                          </m:d>
                          <m:f>
                            <m:fPr>
                              <m:ctrlPr>
                                <a:rPr lang="en-US" i="1">
                                  <a:solidFill>
                                    <a:schemeClr val="tx1"/>
                                  </a:solidFill>
                                  <a:latin typeface="Cambria Math" panose="02040503050406030204" pitchFamily="18" charset="0"/>
                                  <a:cs typeface="Courier New" panose="02070309020205020404" pitchFamily="49" charset="0"/>
                                </a:rPr>
                              </m:ctrlPr>
                            </m:fPr>
                            <m:num>
                              <m:r>
                                <a:rPr lang="it-IT" i="1">
                                  <a:solidFill>
                                    <a:schemeClr val="tx1"/>
                                  </a:solidFill>
                                  <a:latin typeface="Cambria Math" panose="02040503050406030204" pitchFamily="18" charset="0"/>
                                  <a:cs typeface="Courier New" panose="02070309020205020404" pitchFamily="49" charset="0"/>
                                </a:rPr>
                                <m:t>1</m:t>
                              </m:r>
                            </m:num>
                            <m:den>
                              <m:sSup>
                                <m:sSupPr>
                                  <m:ctrlPr>
                                    <a:rPr lang="it-IT" i="1">
                                      <a:solidFill>
                                        <a:schemeClr val="tx1"/>
                                      </a:solidFill>
                                      <a:latin typeface="Cambria Math" panose="02040503050406030204" pitchFamily="18" charset="0"/>
                                      <a:ea typeface="Times New Roman" panose="02020603050405020304" pitchFamily="18" charset="0"/>
                                      <a:cs typeface="Courier New" panose="02070309020205020404" pitchFamily="49" charset="0"/>
                                    </a:rPr>
                                  </m:ctrlPr>
                                </m:sSupPr>
                                <m:e>
                                  <m:d>
                                    <m:dPr>
                                      <m:ctrlPr>
                                        <a:rPr lang="it-IT" i="1">
                                          <a:solidFill>
                                            <a:schemeClr val="tx1"/>
                                          </a:solidFill>
                                          <a:latin typeface="Cambria Math" panose="02040503050406030204" pitchFamily="18" charset="0"/>
                                          <a:ea typeface="Times New Roman" panose="02020603050405020304" pitchFamily="18" charset="0"/>
                                          <a:cs typeface="Courier New" panose="02070309020205020404" pitchFamily="49" charset="0"/>
                                        </a:rPr>
                                      </m:ctrlPr>
                                    </m:dPr>
                                    <m:e>
                                      <m:r>
                                        <a:rPr lang="en-US" i="1">
                                          <a:solidFill>
                                            <a:schemeClr val="tx1"/>
                                          </a:solidFill>
                                          <a:latin typeface="Cambria Math" panose="02040503050406030204" pitchFamily="18" charset="0"/>
                                          <a:ea typeface="Times New Roman" panose="02020603050405020304" pitchFamily="18" charset="0"/>
                                          <a:cs typeface="Courier New" panose="02070309020205020404" pitchFamily="49" charset="0"/>
                                        </a:rPr>
                                        <m:t>1−</m:t>
                                      </m:r>
                                      <m:r>
                                        <a:rPr lang="en-US" i="1">
                                          <a:solidFill>
                                            <a:schemeClr val="tx1"/>
                                          </a:solidFill>
                                          <a:latin typeface="Cambria Math" panose="02040503050406030204" pitchFamily="18" charset="0"/>
                                          <a:ea typeface="Times New Roman" panose="02020603050405020304" pitchFamily="18" charset="0"/>
                                          <a:cs typeface="Courier New" panose="02070309020205020404" pitchFamily="49" charset="0"/>
                                        </a:rPr>
                                        <m:t>𝑝</m:t>
                                      </m:r>
                                    </m:e>
                                  </m:d>
                                </m:e>
                                <m:sup>
                                  <m:r>
                                    <a:rPr lang="en-US" i="1">
                                      <a:solidFill>
                                        <a:schemeClr val="tx1"/>
                                      </a:solidFill>
                                      <a:latin typeface="Cambria Math" panose="02040503050406030204" pitchFamily="18" charset="0"/>
                                      <a:ea typeface="Times New Roman" panose="02020603050405020304" pitchFamily="18" charset="0"/>
                                      <a:cs typeface="Courier New" panose="02070309020205020404" pitchFamily="49" charset="0"/>
                                    </a:rPr>
                                    <m:t>2</m:t>
                                  </m:r>
                                </m:sup>
                              </m:sSup>
                            </m:den>
                          </m:f>
                        </m:e>
                      </m:d>
                    </m:oMath>
                  </m:oMathPara>
                </a14:m>
                <a:endParaRPr lang="it-IT" b="0" i="1" dirty="0" smtClean="0">
                  <a:solidFill>
                    <a:schemeClr val="tx1"/>
                  </a:solidFill>
                  <a:latin typeface="Cambria Math" panose="02040503050406030204" pitchFamily="18" charset="0"/>
                  <a:ea typeface="Times New Roman" panose="02020603050405020304" pitchFamily="18" charset="0"/>
                  <a:cs typeface="Courier New" panose="02070309020205020404" pitchFamily="49" charset="0"/>
                </a:endParaRPr>
              </a:p>
              <a:p>
                <a:endParaRPr lang="it-IT" b="0" i="1" dirty="0" smtClean="0">
                  <a:solidFill>
                    <a:schemeClr val="tx1"/>
                  </a:solidFill>
                  <a:latin typeface="Cambria Math" panose="02040503050406030204" pitchFamily="18" charset="0"/>
                  <a:ea typeface="Times New Roman" panose="02020603050405020304" pitchFamily="18" charset="0"/>
                  <a:cs typeface="Courier New" panose="02070309020205020404" pitchFamily="49" charset="0"/>
                </a:endParaRPr>
              </a:p>
              <a:p>
                <a:pPr/>
                <a14:m>
                  <m:oMathPara xmlns:m="http://schemas.openxmlformats.org/officeDocument/2006/math">
                    <m:oMathParaPr>
                      <m:jc m:val="centerGroup"/>
                    </m:oMathParaPr>
                    <m:oMath xmlns:m="http://schemas.openxmlformats.org/officeDocument/2006/math">
                      <m:r>
                        <a:rPr lang="it-IT" b="0" i="1" smtClean="0">
                          <a:solidFill>
                            <a:schemeClr val="tx1"/>
                          </a:solidFill>
                          <a:latin typeface="Cambria Math" panose="02040503050406030204" pitchFamily="18" charset="0"/>
                          <a:ea typeface="Times New Roman" panose="02020603050405020304" pitchFamily="18" charset="0"/>
                          <a:cs typeface="Courier New" panose="02070309020205020404" pitchFamily="49" charset="0"/>
                        </a:rPr>
                        <m:t>=</m:t>
                      </m:r>
                      <m:r>
                        <a:rPr lang="en-US" i="1">
                          <a:solidFill>
                            <a:schemeClr val="tx1"/>
                          </a:solidFill>
                          <a:latin typeface="Cambria Math" panose="02040503050406030204" pitchFamily="18" charset="0"/>
                          <a:ea typeface="Times New Roman" panose="02020603050405020304" pitchFamily="18" charset="0"/>
                          <a:cs typeface="Courier New" panose="02070309020205020404" pitchFamily="49" charset="0"/>
                        </a:rPr>
                        <m:t>−</m:t>
                      </m:r>
                      <m:d>
                        <m:dPr>
                          <m:begChr m:val="["/>
                          <m:endChr m:val="]"/>
                          <m:ctrlPr>
                            <a:rPr lang="en-US" i="1">
                              <a:solidFill>
                                <a:schemeClr val="tx1"/>
                              </a:solidFill>
                              <a:latin typeface="Cambria Math" panose="02040503050406030204" pitchFamily="18" charset="0"/>
                              <a:cs typeface="Courier New" panose="02070309020205020404" pitchFamily="49" charset="0"/>
                            </a:rPr>
                          </m:ctrlPr>
                        </m:dPr>
                        <m:e>
                          <m:r>
                            <a:rPr lang="it-IT" b="0" i="1" smtClean="0">
                              <a:solidFill>
                                <a:schemeClr val="tx1"/>
                              </a:solidFill>
                              <a:latin typeface="Cambria Math" panose="02040503050406030204" pitchFamily="18" charset="0"/>
                              <a:cs typeface="Courier New" panose="02070309020205020404" pitchFamily="49" charset="0"/>
                            </a:rPr>
                            <m:t>𝑛𝑝</m:t>
                          </m:r>
                          <m:f>
                            <m:fPr>
                              <m:ctrlPr>
                                <a:rPr lang="en-US" i="1">
                                  <a:solidFill>
                                    <a:schemeClr val="tx1"/>
                                  </a:solidFill>
                                  <a:latin typeface="Cambria Math" panose="02040503050406030204" pitchFamily="18" charset="0"/>
                                  <a:cs typeface="Courier New" panose="02070309020205020404" pitchFamily="49" charset="0"/>
                                </a:rPr>
                              </m:ctrlPr>
                            </m:fPr>
                            <m:num>
                              <m:r>
                                <a:rPr lang="it-IT" i="1">
                                  <a:solidFill>
                                    <a:schemeClr val="tx1"/>
                                  </a:solidFill>
                                  <a:latin typeface="Cambria Math" panose="02040503050406030204" pitchFamily="18" charset="0"/>
                                  <a:cs typeface="Courier New" panose="02070309020205020404" pitchFamily="49" charset="0"/>
                                </a:rPr>
                                <m:t>1</m:t>
                              </m:r>
                            </m:num>
                            <m:den>
                              <m:sSup>
                                <m:sSupPr>
                                  <m:ctrlPr>
                                    <a:rPr lang="it-IT" i="1">
                                      <a:solidFill>
                                        <a:schemeClr val="tx1"/>
                                      </a:solidFill>
                                      <a:latin typeface="Cambria Math" panose="02040503050406030204" pitchFamily="18" charset="0"/>
                                      <a:ea typeface="Times New Roman" panose="02020603050405020304" pitchFamily="18" charset="0"/>
                                      <a:cs typeface="Courier New" panose="02070309020205020404" pitchFamily="49" charset="0"/>
                                    </a:rPr>
                                  </m:ctrlPr>
                                </m:sSupPr>
                                <m:e>
                                  <m:r>
                                    <a:rPr lang="en-US" i="1">
                                      <a:solidFill>
                                        <a:schemeClr val="tx1"/>
                                      </a:solidFill>
                                      <a:latin typeface="Cambria Math" panose="02040503050406030204" pitchFamily="18" charset="0"/>
                                      <a:ea typeface="Times New Roman" panose="02020603050405020304" pitchFamily="18" charset="0"/>
                                      <a:cs typeface="Courier New" panose="02070309020205020404" pitchFamily="49" charset="0"/>
                                    </a:rPr>
                                    <m:t>𝑝</m:t>
                                  </m:r>
                                </m:e>
                                <m:sup>
                                  <m:r>
                                    <a:rPr lang="en-US" i="1">
                                      <a:solidFill>
                                        <a:schemeClr val="tx1"/>
                                      </a:solidFill>
                                      <a:latin typeface="Cambria Math" panose="02040503050406030204" pitchFamily="18" charset="0"/>
                                      <a:ea typeface="Times New Roman" panose="02020603050405020304" pitchFamily="18" charset="0"/>
                                      <a:cs typeface="Courier New" panose="02070309020205020404" pitchFamily="49" charset="0"/>
                                    </a:rPr>
                                    <m:t>2</m:t>
                                  </m:r>
                                </m:sup>
                              </m:sSup>
                            </m:den>
                          </m:f>
                          <m:r>
                            <a:rPr lang="it-IT" i="1">
                              <a:solidFill>
                                <a:schemeClr val="tx1"/>
                              </a:solidFill>
                              <a:latin typeface="Cambria Math" panose="02040503050406030204" pitchFamily="18" charset="0"/>
                              <a:ea typeface="Times New Roman" panose="02020603050405020304" pitchFamily="18" charset="0"/>
                              <a:cs typeface="Courier New" panose="02070309020205020404" pitchFamily="49" charset="0"/>
                            </a:rPr>
                            <m:t> +</m:t>
                          </m:r>
                          <m:d>
                            <m:dPr>
                              <m:ctrlPr>
                                <a:rPr lang="it-IT" i="1">
                                  <a:solidFill>
                                    <a:schemeClr val="tx1"/>
                                  </a:solidFill>
                                  <a:latin typeface="Cambria Math" panose="02040503050406030204" pitchFamily="18" charset="0"/>
                                  <a:cs typeface="Courier New" panose="02070309020205020404" pitchFamily="49" charset="0"/>
                                </a:rPr>
                              </m:ctrlPr>
                            </m:dPr>
                            <m:e>
                              <m:r>
                                <a:rPr lang="it-IT" i="1">
                                  <a:solidFill>
                                    <a:schemeClr val="tx1"/>
                                  </a:solidFill>
                                  <a:latin typeface="Cambria Math" panose="02040503050406030204" pitchFamily="18" charset="0"/>
                                  <a:cs typeface="Courier New" panose="02070309020205020404" pitchFamily="49" charset="0"/>
                                </a:rPr>
                                <m:t>𝑛</m:t>
                              </m:r>
                              <m:r>
                                <a:rPr lang="it-IT" i="1">
                                  <a:solidFill>
                                    <a:schemeClr val="tx1"/>
                                  </a:solidFill>
                                  <a:latin typeface="Cambria Math" panose="02040503050406030204" pitchFamily="18" charset="0"/>
                                  <a:cs typeface="Courier New" panose="02070309020205020404" pitchFamily="49" charset="0"/>
                                </a:rPr>
                                <m:t>−</m:t>
                              </m:r>
                              <m:r>
                                <a:rPr lang="it-IT" b="0" i="1" smtClean="0">
                                  <a:solidFill>
                                    <a:schemeClr val="tx1"/>
                                  </a:solidFill>
                                  <a:latin typeface="Cambria Math" panose="02040503050406030204" pitchFamily="18" charset="0"/>
                                  <a:cs typeface="Courier New" panose="02070309020205020404" pitchFamily="49" charset="0"/>
                                </a:rPr>
                                <m:t>𝑛𝑝</m:t>
                              </m:r>
                            </m:e>
                          </m:d>
                          <m:f>
                            <m:fPr>
                              <m:ctrlPr>
                                <a:rPr lang="en-US" i="1">
                                  <a:solidFill>
                                    <a:schemeClr val="tx1"/>
                                  </a:solidFill>
                                  <a:latin typeface="Cambria Math" panose="02040503050406030204" pitchFamily="18" charset="0"/>
                                  <a:cs typeface="Courier New" panose="02070309020205020404" pitchFamily="49" charset="0"/>
                                </a:rPr>
                              </m:ctrlPr>
                            </m:fPr>
                            <m:num>
                              <m:r>
                                <a:rPr lang="it-IT" i="1">
                                  <a:solidFill>
                                    <a:schemeClr val="tx1"/>
                                  </a:solidFill>
                                  <a:latin typeface="Cambria Math" panose="02040503050406030204" pitchFamily="18" charset="0"/>
                                  <a:cs typeface="Courier New" panose="02070309020205020404" pitchFamily="49" charset="0"/>
                                </a:rPr>
                                <m:t>1</m:t>
                              </m:r>
                            </m:num>
                            <m:den>
                              <m:sSup>
                                <m:sSupPr>
                                  <m:ctrlPr>
                                    <a:rPr lang="it-IT" i="1">
                                      <a:solidFill>
                                        <a:schemeClr val="tx1"/>
                                      </a:solidFill>
                                      <a:latin typeface="Cambria Math" panose="02040503050406030204" pitchFamily="18" charset="0"/>
                                      <a:ea typeface="Times New Roman" panose="02020603050405020304" pitchFamily="18" charset="0"/>
                                      <a:cs typeface="Courier New" panose="02070309020205020404" pitchFamily="49" charset="0"/>
                                    </a:rPr>
                                  </m:ctrlPr>
                                </m:sSupPr>
                                <m:e>
                                  <m:d>
                                    <m:dPr>
                                      <m:ctrlPr>
                                        <a:rPr lang="it-IT" i="1">
                                          <a:solidFill>
                                            <a:schemeClr val="tx1"/>
                                          </a:solidFill>
                                          <a:latin typeface="Cambria Math" panose="02040503050406030204" pitchFamily="18" charset="0"/>
                                          <a:ea typeface="Times New Roman" panose="02020603050405020304" pitchFamily="18" charset="0"/>
                                          <a:cs typeface="Courier New" panose="02070309020205020404" pitchFamily="49" charset="0"/>
                                        </a:rPr>
                                      </m:ctrlPr>
                                    </m:dPr>
                                    <m:e>
                                      <m:r>
                                        <a:rPr lang="en-US" i="1">
                                          <a:solidFill>
                                            <a:schemeClr val="tx1"/>
                                          </a:solidFill>
                                          <a:latin typeface="Cambria Math" panose="02040503050406030204" pitchFamily="18" charset="0"/>
                                          <a:ea typeface="Times New Roman" panose="02020603050405020304" pitchFamily="18" charset="0"/>
                                          <a:cs typeface="Courier New" panose="02070309020205020404" pitchFamily="49" charset="0"/>
                                        </a:rPr>
                                        <m:t>1−</m:t>
                                      </m:r>
                                      <m:r>
                                        <a:rPr lang="en-US" i="1" smtClean="0">
                                          <a:solidFill>
                                            <a:schemeClr val="tx1"/>
                                          </a:solidFill>
                                          <a:latin typeface="Cambria Math" panose="02040503050406030204" pitchFamily="18" charset="0"/>
                                          <a:ea typeface="Times New Roman" panose="02020603050405020304" pitchFamily="18" charset="0"/>
                                          <a:cs typeface="Courier New" panose="02070309020205020404" pitchFamily="49" charset="0"/>
                                        </a:rPr>
                                        <m:t>𝑝</m:t>
                                      </m:r>
                                    </m:e>
                                  </m:d>
                                </m:e>
                                <m:sup>
                                  <m:r>
                                    <a:rPr lang="en-US" i="1">
                                      <a:solidFill>
                                        <a:schemeClr val="tx1"/>
                                      </a:solidFill>
                                      <a:latin typeface="Cambria Math" panose="02040503050406030204" pitchFamily="18" charset="0"/>
                                      <a:ea typeface="Times New Roman" panose="02020603050405020304" pitchFamily="18" charset="0"/>
                                      <a:cs typeface="Courier New" panose="02070309020205020404" pitchFamily="49" charset="0"/>
                                    </a:rPr>
                                    <m:t>2</m:t>
                                  </m:r>
                                </m:sup>
                              </m:sSup>
                            </m:den>
                          </m:f>
                        </m:e>
                      </m:d>
                      <m:r>
                        <a:rPr lang="it-IT" b="0" i="1" smtClean="0">
                          <a:solidFill>
                            <a:schemeClr val="tx1"/>
                          </a:solidFill>
                          <a:latin typeface="Cambria Math" panose="02040503050406030204" pitchFamily="18" charset="0"/>
                          <a:ea typeface="Times New Roman" panose="02020603050405020304" pitchFamily="18" charset="0"/>
                          <a:cs typeface="Courier New" panose="02070309020205020404" pitchFamily="49" charset="0"/>
                        </a:rPr>
                        <m:t>=−</m:t>
                      </m:r>
                      <m:d>
                        <m:dPr>
                          <m:begChr m:val="["/>
                          <m:endChr m:val="]"/>
                          <m:ctrlPr>
                            <a:rPr lang="it-IT" b="0" i="1" smtClean="0">
                              <a:solidFill>
                                <a:schemeClr val="tx1"/>
                              </a:solidFill>
                              <a:latin typeface="Cambria Math" panose="02040503050406030204" pitchFamily="18" charset="0"/>
                              <a:cs typeface="Courier New" panose="02070309020205020404" pitchFamily="49" charset="0"/>
                            </a:rPr>
                          </m:ctrlPr>
                        </m:dPr>
                        <m:e>
                          <m:f>
                            <m:fPr>
                              <m:ctrlPr>
                                <a:rPr lang="en-US" i="1">
                                  <a:solidFill>
                                    <a:schemeClr val="tx1"/>
                                  </a:solidFill>
                                  <a:latin typeface="Cambria Math" panose="02040503050406030204" pitchFamily="18" charset="0"/>
                                  <a:cs typeface="Courier New" panose="02070309020205020404" pitchFamily="49" charset="0"/>
                                </a:rPr>
                              </m:ctrlPr>
                            </m:fPr>
                            <m:num>
                              <m:r>
                                <a:rPr lang="it-IT" i="1">
                                  <a:solidFill>
                                    <a:schemeClr val="tx1"/>
                                  </a:solidFill>
                                  <a:latin typeface="Cambria Math" panose="02040503050406030204" pitchFamily="18" charset="0"/>
                                  <a:cs typeface="Courier New" panose="02070309020205020404" pitchFamily="49" charset="0"/>
                                </a:rPr>
                                <m:t>𝑛</m:t>
                              </m:r>
                            </m:num>
                            <m:den>
                              <m:r>
                                <a:rPr lang="it-IT" i="1">
                                  <a:solidFill>
                                    <a:schemeClr val="tx1"/>
                                  </a:solidFill>
                                  <a:latin typeface="Cambria Math" panose="02040503050406030204" pitchFamily="18" charset="0"/>
                                  <a:cs typeface="Courier New" panose="02070309020205020404" pitchFamily="49" charset="0"/>
                                </a:rPr>
                                <m:t>𝑝</m:t>
                              </m:r>
                              <m:d>
                                <m:dPr>
                                  <m:ctrlPr>
                                    <a:rPr lang="it-IT" i="1">
                                      <a:solidFill>
                                        <a:schemeClr val="tx1"/>
                                      </a:solidFill>
                                      <a:latin typeface="Cambria Math" panose="02040503050406030204" pitchFamily="18" charset="0"/>
                                      <a:cs typeface="Courier New" panose="02070309020205020404" pitchFamily="49" charset="0"/>
                                    </a:rPr>
                                  </m:ctrlPr>
                                </m:dPr>
                                <m:e>
                                  <m:r>
                                    <a:rPr lang="it-IT" i="1">
                                      <a:solidFill>
                                        <a:schemeClr val="tx1"/>
                                      </a:solidFill>
                                      <a:latin typeface="Cambria Math" panose="02040503050406030204" pitchFamily="18" charset="0"/>
                                      <a:cs typeface="Courier New" panose="02070309020205020404" pitchFamily="49" charset="0"/>
                                    </a:rPr>
                                    <m:t>1−</m:t>
                                  </m:r>
                                  <m:r>
                                    <a:rPr lang="it-IT" i="1">
                                      <a:solidFill>
                                        <a:schemeClr val="tx1"/>
                                      </a:solidFill>
                                      <a:latin typeface="Cambria Math" panose="02040503050406030204" pitchFamily="18" charset="0"/>
                                      <a:cs typeface="Courier New" panose="02070309020205020404" pitchFamily="49" charset="0"/>
                                    </a:rPr>
                                    <m:t>𝑝</m:t>
                                  </m:r>
                                </m:e>
                              </m:d>
                            </m:den>
                          </m:f>
                        </m:e>
                      </m:d>
                      <m:r>
                        <a:rPr lang="it-IT" b="0" i="1" smtClean="0">
                          <a:solidFill>
                            <a:schemeClr val="tx1"/>
                          </a:solidFill>
                          <a:latin typeface="Cambria Math" panose="02040503050406030204" pitchFamily="18" charset="0"/>
                          <a:cs typeface="Courier New" panose="02070309020205020404" pitchFamily="49" charset="0"/>
                        </a:rPr>
                        <m:t>.</m:t>
                      </m:r>
                    </m:oMath>
                  </m:oMathPara>
                </a14:m>
                <a:endParaRPr lang="it-IT" b="0" i="1" dirty="0" smtClean="0">
                  <a:solidFill>
                    <a:schemeClr val="tx1"/>
                  </a:solidFill>
                  <a:cs typeface="Courier New" panose="02070309020205020404" pitchFamily="49" charset="0"/>
                </a:endParaRPr>
              </a:p>
              <a:p>
                <a:endParaRPr lang="it-IT" b="1" i="1" dirty="0" smtClean="0"/>
              </a:p>
              <a:p>
                <a:r>
                  <a:rPr lang="it-IT" dirty="0" smtClean="0"/>
                  <a:t>Analogamente a quanto visto in precedenza, la stima dell’algoritmo di «Fisher </a:t>
                </a:r>
                <a:r>
                  <a:rPr lang="it-IT" dirty="0" err="1" smtClean="0"/>
                  <a:t>scoring</a:t>
                </a:r>
                <a:r>
                  <a:rPr lang="it-IT" dirty="0" smtClean="0"/>
                  <a:t>» procede secondo la formula:</a:t>
                </a:r>
                <a:endParaRPr lang="it-IT" dirty="0"/>
              </a:p>
              <a:p>
                <a:endParaRPr lang="it-IT" b="1" i="1" dirty="0" smtClean="0"/>
              </a:p>
            </p:txBody>
          </p:sp>
        </mc:Choice>
        <mc:Fallback xmlns="">
          <p:sp>
            <p:nvSpPr>
              <p:cNvPr id="6" name="CasellaDiTesto 5"/>
              <p:cNvSpPr txBox="1">
                <a:spLocks noRot="1" noChangeAspect="1" noMove="1" noResize="1" noEditPoints="1" noAdjustHandles="1" noChangeArrowheads="1" noChangeShapeType="1" noTextEdit="1"/>
              </p:cNvSpPr>
              <p:nvPr/>
            </p:nvSpPr>
            <p:spPr>
              <a:xfrm>
                <a:off x="572346" y="268560"/>
                <a:ext cx="5486400" cy="7581371"/>
              </a:xfrm>
              <a:prstGeom prst="rect">
                <a:avLst/>
              </a:prstGeom>
              <a:blipFill>
                <a:blip r:embed="rId2"/>
                <a:stretch>
                  <a:fillRect l="-1000" t="-402" r="-1444"/>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9" name="Rettangolo 8"/>
              <p:cNvSpPr/>
              <p:nvPr/>
            </p:nvSpPr>
            <p:spPr>
              <a:xfrm>
                <a:off x="5826613" y="5566930"/>
                <a:ext cx="995785"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it-IT" b="1" i="1" smtClean="0">
                          <a:solidFill>
                            <a:sysClr val="windowText" lastClr="000000"/>
                          </a:solidFill>
                          <a:latin typeface="Cambria Math" panose="02040503050406030204" pitchFamily="18" charset="0"/>
                          <a:ea typeface="Cambria Math" panose="02040503050406030204" pitchFamily="18" charset="0"/>
                        </a:rPr>
                        <m:t>𝑬𝒒</m:t>
                      </m:r>
                      <m:r>
                        <a:rPr lang="it-IT" b="1" i="1" smtClean="0">
                          <a:solidFill>
                            <a:sysClr val="windowText" lastClr="000000"/>
                          </a:solidFill>
                          <a:latin typeface="Cambria Math" panose="02040503050406030204" pitchFamily="18" charset="0"/>
                          <a:ea typeface="Cambria Math" panose="02040503050406030204" pitchFamily="18" charset="0"/>
                        </a:rPr>
                        <m:t>(</m:t>
                      </m:r>
                      <m:r>
                        <a:rPr lang="it-IT" b="1" i="1" smtClean="0">
                          <a:solidFill>
                            <a:sysClr val="windowText" lastClr="000000"/>
                          </a:solidFill>
                          <a:latin typeface="Cambria Math" panose="02040503050406030204" pitchFamily="18" charset="0"/>
                          <a:ea typeface="Cambria Math" panose="02040503050406030204" pitchFamily="18" charset="0"/>
                        </a:rPr>
                        <m:t>𝟏𝟔</m:t>
                      </m:r>
                      <m:r>
                        <a:rPr lang="it-IT" b="1" i="1">
                          <a:solidFill>
                            <a:sysClr val="windowText" lastClr="000000"/>
                          </a:solidFill>
                          <a:latin typeface="Cambria Math" panose="02040503050406030204" pitchFamily="18" charset="0"/>
                          <a:ea typeface="Cambria Math" panose="02040503050406030204" pitchFamily="18" charset="0"/>
                        </a:rPr>
                        <m:t>)</m:t>
                      </m:r>
                    </m:oMath>
                  </m:oMathPara>
                </a14:m>
                <a:endParaRPr lang="it-IT" dirty="0"/>
              </a:p>
            </p:txBody>
          </p:sp>
        </mc:Choice>
        <mc:Fallback xmlns="">
          <p:sp>
            <p:nvSpPr>
              <p:cNvPr id="9" name="Rettangolo 8"/>
              <p:cNvSpPr>
                <a:spLocks noRot="1" noChangeAspect="1" noMove="1" noResize="1" noEditPoints="1" noAdjustHandles="1" noChangeArrowheads="1" noChangeShapeType="1" noTextEdit="1"/>
              </p:cNvSpPr>
              <p:nvPr/>
            </p:nvSpPr>
            <p:spPr>
              <a:xfrm>
                <a:off x="5826613" y="5566930"/>
                <a:ext cx="995785" cy="369332"/>
              </a:xfrm>
              <a:prstGeom prst="rect">
                <a:avLst/>
              </a:prstGeom>
              <a:blipFill>
                <a:blip r:embed="rId3"/>
                <a:stretch>
                  <a:fillRect b="-13115"/>
                </a:stretch>
              </a:blipFill>
            </p:spPr>
            <p:txBody>
              <a:bodyPr/>
              <a:lstStyle/>
              <a:p>
                <a:r>
                  <a:rPr lang="it-IT">
                    <a:noFill/>
                  </a:rPr>
                  <a:t> </a:t>
                </a:r>
              </a:p>
            </p:txBody>
          </p:sp>
        </mc:Fallback>
      </mc:AlternateContent>
      <p:sp>
        <p:nvSpPr>
          <p:cNvPr id="4" name="Rettangolo 3"/>
          <p:cNvSpPr/>
          <p:nvPr/>
        </p:nvSpPr>
        <p:spPr>
          <a:xfrm>
            <a:off x="0" y="9536668"/>
            <a:ext cx="6858000" cy="369332"/>
          </a:xfrm>
          <a:prstGeom prst="rect">
            <a:avLst/>
          </a:prstGeom>
          <a:gradFill flip="none" rotWithShape="1">
            <a:gsLst>
              <a:gs pos="0">
                <a:schemeClr val="dk1">
                  <a:lumMod val="67000"/>
                </a:schemeClr>
              </a:gs>
              <a:gs pos="48000">
                <a:schemeClr val="dk1">
                  <a:lumMod val="97000"/>
                  <a:lumOff val="3000"/>
                </a:schemeClr>
              </a:gs>
              <a:gs pos="100000">
                <a:schemeClr val="dk1">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wrap="square">
            <a:spAutoFit/>
          </a:bodyPr>
          <a:lstStyle/>
          <a:p>
            <a:pPr algn="ctr"/>
            <a:r>
              <a:rPr lang="it-IT" dirty="0" smtClean="0"/>
              <a:t>Risultato in una singola iterazione, stabile in tutte quelle successive!!!</a:t>
            </a:r>
            <a:endParaRPr lang="it-IT" dirty="0"/>
          </a:p>
        </p:txBody>
      </p:sp>
      <mc:AlternateContent xmlns:mc="http://schemas.openxmlformats.org/markup-compatibility/2006" xmlns:a14="http://schemas.microsoft.com/office/drawing/2010/main">
        <mc:Choice Requires="a14">
          <p:sp>
            <p:nvSpPr>
              <p:cNvPr id="10" name="Rettangolo 9"/>
              <p:cNvSpPr/>
              <p:nvPr/>
            </p:nvSpPr>
            <p:spPr>
              <a:xfrm>
                <a:off x="0" y="7046880"/>
                <a:ext cx="6758609" cy="2462725"/>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sSup>
                        <m:sSupPr>
                          <m:ctrlPr>
                            <a:rPr lang="it-IT" i="1" smtClean="0">
                              <a:latin typeface="Cambria Math" panose="02040503050406030204" pitchFamily="18" charset="0"/>
                            </a:rPr>
                          </m:ctrlPr>
                        </m:sSupPr>
                        <m:e>
                          <m:r>
                            <a:rPr lang="it-IT" i="1">
                              <a:latin typeface="Cambria Math" panose="02040503050406030204" pitchFamily="18" charset="0"/>
                            </a:rPr>
                            <m:t>𝑝</m:t>
                          </m:r>
                        </m:e>
                        <m:sup>
                          <m:d>
                            <m:dPr>
                              <m:ctrlPr>
                                <a:rPr lang="it-IT" i="1">
                                  <a:latin typeface="Cambria Math" panose="02040503050406030204" pitchFamily="18" charset="0"/>
                                </a:rPr>
                              </m:ctrlPr>
                            </m:dPr>
                            <m:e>
                              <m:r>
                                <a:rPr lang="it-IT" i="1">
                                  <a:latin typeface="Cambria Math" panose="02040503050406030204" pitchFamily="18" charset="0"/>
                                </a:rPr>
                                <m:t>𝑡</m:t>
                              </m:r>
                              <m:r>
                                <a:rPr lang="it-IT" i="1">
                                  <a:latin typeface="Cambria Math" panose="02040503050406030204" pitchFamily="18" charset="0"/>
                                </a:rPr>
                                <m:t>+1</m:t>
                              </m:r>
                            </m:e>
                          </m:d>
                        </m:sup>
                      </m:sSup>
                      <m:r>
                        <a:rPr lang="it-IT" i="1">
                          <a:latin typeface="Cambria Math" panose="02040503050406030204" pitchFamily="18" charset="0"/>
                        </a:rPr>
                        <m:t>=</m:t>
                      </m:r>
                      <m:sSup>
                        <m:sSupPr>
                          <m:ctrlPr>
                            <a:rPr lang="it-IT" i="1">
                              <a:latin typeface="Cambria Math" panose="02040503050406030204" pitchFamily="18" charset="0"/>
                            </a:rPr>
                          </m:ctrlPr>
                        </m:sSupPr>
                        <m:e>
                          <m:r>
                            <a:rPr lang="it-IT" i="1">
                              <a:latin typeface="Cambria Math" panose="02040503050406030204" pitchFamily="18" charset="0"/>
                            </a:rPr>
                            <m:t>𝑝</m:t>
                          </m:r>
                        </m:e>
                        <m:sup>
                          <m:d>
                            <m:dPr>
                              <m:ctrlPr>
                                <a:rPr lang="it-IT" i="1">
                                  <a:latin typeface="Cambria Math" panose="02040503050406030204" pitchFamily="18" charset="0"/>
                                </a:rPr>
                              </m:ctrlPr>
                            </m:dPr>
                            <m:e>
                              <m:r>
                                <a:rPr lang="it-IT" i="1">
                                  <a:latin typeface="Cambria Math" panose="02040503050406030204" pitchFamily="18" charset="0"/>
                                </a:rPr>
                                <m:t>𝑡</m:t>
                              </m:r>
                            </m:e>
                          </m:d>
                        </m:sup>
                      </m:sSup>
                      <m:r>
                        <a:rPr lang="it-IT" i="1">
                          <a:latin typeface="Cambria Math" panose="02040503050406030204" pitchFamily="18" charset="0"/>
                        </a:rPr>
                        <m:t>−</m:t>
                      </m:r>
                      <m:sSup>
                        <m:sSupPr>
                          <m:ctrlPr>
                            <a:rPr lang="it-IT" i="1">
                              <a:latin typeface="Cambria Math" panose="02040503050406030204" pitchFamily="18" charset="0"/>
                            </a:rPr>
                          </m:ctrlPr>
                        </m:sSupPr>
                        <m:e>
                          <m:d>
                            <m:dPr>
                              <m:ctrlPr>
                                <a:rPr lang="it-IT" i="1">
                                  <a:latin typeface="Cambria Math" panose="02040503050406030204" pitchFamily="18" charset="0"/>
                                </a:rPr>
                              </m:ctrlPr>
                            </m:dPr>
                            <m:e>
                              <m:r>
                                <a:rPr lang="it-IT" i="1">
                                  <a:solidFill>
                                    <a:srgbClr val="C00000"/>
                                  </a:solidFill>
                                  <a:latin typeface="Cambria Math" panose="02040503050406030204" pitchFamily="18" charset="0"/>
                                </a:rPr>
                                <m:t>𝐸</m:t>
                              </m:r>
                              <m:d>
                                <m:dPr>
                                  <m:ctrlPr>
                                    <a:rPr lang="it-IT" i="1">
                                      <a:solidFill>
                                        <a:srgbClr val="C00000"/>
                                      </a:solidFill>
                                      <a:latin typeface="Cambria Math" panose="02040503050406030204" pitchFamily="18" charset="0"/>
                                    </a:rPr>
                                  </m:ctrlPr>
                                </m:dPr>
                                <m:e>
                                  <m:sSup>
                                    <m:sSupPr>
                                      <m:ctrlPr>
                                        <a:rPr lang="it-IT" i="1">
                                          <a:solidFill>
                                            <a:srgbClr val="C00000"/>
                                          </a:solidFill>
                                          <a:latin typeface="Cambria Math" panose="02040503050406030204" pitchFamily="18" charset="0"/>
                                        </a:rPr>
                                      </m:ctrlPr>
                                    </m:sSupPr>
                                    <m:e>
                                      <m:r>
                                        <a:rPr lang="it-IT" i="1">
                                          <a:solidFill>
                                            <a:srgbClr val="C00000"/>
                                          </a:solidFill>
                                          <a:latin typeface="Cambria Math" panose="02040503050406030204" pitchFamily="18" charset="0"/>
                                        </a:rPr>
                                        <m:t>𝐻</m:t>
                                      </m:r>
                                    </m:e>
                                    <m:sup>
                                      <m:d>
                                        <m:dPr>
                                          <m:ctrlPr>
                                            <a:rPr lang="it-IT" i="1">
                                              <a:solidFill>
                                                <a:srgbClr val="C00000"/>
                                              </a:solidFill>
                                              <a:latin typeface="Cambria Math" panose="02040503050406030204" pitchFamily="18" charset="0"/>
                                            </a:rPr>
                                          </m:ctrlPr>
                                        </m:dPr>
                                        <m:e>
                                          <m:r>
                                            <a:rPr lang="it-IT" i="1">
                                              <a:solidFill>
                                                <a:srgbClr val="C00000"/>
                                              </a:solidFill>
                                              <a:latin typeface="Cambria Math" panose="02040503050406030204" pitchFamily="18" charset="0"/>
                                            </a:rPr>
                                            <m:t>𝑡</m:t>
                                          </m:r>
                                        </m:e>
                                      </m:d>
                                    </m:sup>
                                  </m:sSup>
                                </m:e>
                              </m:d>
                            </m:e>
                          </m:d>
                        </m:e>
                        <m:sup>
                          <m:r>
                            <a:rPr lang="it-IT" i="1">
                              <a:latin typeface="Cambria Math" panose="02040503050406030204" pitchFamily="18" charset="0"/>
                            </a:rPr>
                            <m:t>−1</m:t>
                          </m:r>
                        </m:sup>
                      </m:sSup>
                      <m:sSup>
                        <m:sSupPr>
                          <m:ctrlPr>
                            <a:rPr lang="it-IT" i="1">
                              <a:latin typeface="Cambria Math" panose="02040503050406030204" pitchFamily="18" charset="0"/>
                            </a:rPr>
                          </m:ctrlPr>
                        </m:sSupPr>
                        <m:e>
                          <m:r>
                            <a:rPr lang="it-IT" i="1">
                              <a:latin typeface="Cambria Math" panose="02040503050406030204" pitchFamily="18" charset="0"/>
                            </a:rPr>
                            <m:t>𝑢</m:t>
                          </m:r>
                        </m:e>
                        <m:sup>
                          <m:d>
                            <m:dPr>
                              <m:ctrlPr>
                                <a:rPr lang="it-IT" i="1">
                                  <a:latin typeface="Cambria Math" panose="02040503050406030204" pitchFamily="18" charset="0"/>
                                </a:rPr>
                              </m:ctrlPr>
                            </m:dPr>
                            <m:e>
                              <m:r>
                                <a:rPr lang="it-IT" i="1">
                                  <a:latin typeface="Cambria Math" panose="02040503050406030204" pitchFamily="18" charset="0"/>
                                </a:rPr>
                                <m:t>𝑡</m:t>
                              </m:r>
                            </m:e>
                          </m:d>
                        </m:sup>
                      </m:sSup>
                      <m:r>
                        <a:rPr lang="it-IT" b="0" i="1" smtClean="0">
                          <a:latin typeface="Cambria Math" panose="02040503050406030204" pitchFamily="18" charset="0"/>
                        </a:rPr>
                        <m:t>=</m:t>
                      </m:r>
                    </m:oMath>
                  </m:oMathPara>
                </a14:m>
                <a:endParaRPr lang="it-IT" i="1" dirty="0" smtClean="0">
                  <a:latin typeface="Cambria Math" panose="02040503050406030204" pitchFamily="18" charset="0"/>
                </a:endParaRPr>
              </a:p>
              <a:p>
                <a:endParaRPr lang="it-IT" i="1" dirty="0">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a:rPr lang="it-IT" i="1">
                          <a:latin typeface="Cambria Math" panose="02040503050406030204" pitchFamily="18" charset="0"/>
                        </a:rPr>
                        <m:t>=</m:t>
                      </m:r>
                      <m:sSup>
                        <m:sSupPr>
                          <m:ctrlPr>
                            <a:rPr lang="it-IT" i="1">
                              <a:latin typeface="Cambria Math" panose="02040503050406030204" pitchFamily="18" charset="0"/>
                            </a:rPr>
                          </m:ctrlPr>
                        </m:sSupPr>
                        <m:e>
                          <m:r>
                            <a:rPr lang="it-IT" i="1">
                              <a:latin typeface="Cambria Math" panose="02040503050406030204" pitchFamily="18" charset="0"/>
                            </a:rPr>
                            <m:t>𝑝</m:t>
                          </m:r>
                        </m:e>
                        <m:sup>
                          <m:d>
                            <m:dPr>
                              <m:ctrlPr>
                                <a:rPr lang="it-IT" i="1">
                                  <a:latin typeface="Cambria Math" panose="02040503050406030204" pitchFamily="18" charset="0"/>
                                </a:rPr>
                              </m:ctrlPr>
                            </m:dPr>
                            <m:e>
                              <m:r>
                                <a:rPr lang="it-IT" i="1">
                                  <a:latin typeface="Cambria Math" panose="02040503050406030204" pitchFamily="18" charset="0"/>
                                </a:rPr>
                                <m:t>𝑡</m:t>
                              </m:r>
                            </m:e>
                          </m:d>
                        </m:sup>
                      </m:sSup>
                      <m:r>
                        <a:rPr lang="it-IT" i="1">
                          <a:latin typeface="Cambria Math" panose="02040503050406030204" pitchFamily="18" charset="0"/>
                        </a:rPr>
                        <m:t>+</m:t>
                      </m:r>
                      <m:sSup>
                        <m:sSupPr>
                          <m:ctrlPr>
                            <a:rPr lang="it-IT" i="1">
                              <a:latin typeface="Cambria Math" panose="02040503050406030204" pitchFamily="18" charset="0"/>
                            </a:rPr>
                          </m:ctrlPr>
                        </m:sSupPr>
                        <m:e>
                          <m:d>
                            <m:dPr>
                              <m:begChr m:val="["/>
                              <m:endChr m:val="]"/>
                              <m:ctrlPr>
                                <a:rPr lang="it-IT" i="1">
                                  <a:latin typeface="Cambria Math" panose="02040503050406030204" pitchFamily="18" charset="0"/>
                                </a:rPr>
                              </m:ctrlPr>
                            </m:dPr>
                            <m:e>
                              <m:f>
                                <m:fPr>
                                  <m:ctrlPr>
                                    <a:rPr lang="en-US" i="1">
                                      <a:latin typeface="Cambria Math" panose="02040503050406030204" pitchFamily="18" charset="0"/>
                                      <a:cs typeface="Courier New" panose="02070309020205020404" pitchFamily="49" charset="0"/>
                                    </a:rPr>
                                  </m:ctrlPr>
                                </m:fPr>
                                <m:num>
                                  <m:r>
                                    <a:rPr lang="it-IT" i="1">
                                      <a:latin typeface="Cambria Math" panose="02040503050406030204" pitchFamily="18" charset="0"/>
                                      <a:cs typeface="Courier New" panose="02070309020205020404" pitchFamily="49" charset="0"/>
                                    </a:rPr>
                                    <m:t>𝑛</m:t>
                                  </m:r>
                                </m:num>
                                <m:den>
                                  <m:sSup>
                                    <m:sSupPr>
                                      <m:ctrlPr>
                                        <a:rPr lang="it-IT" i="1">
                                          <a:latin typeface="Cambria Math" panose="02040503050406030204" pitchFamily="18" charset="0"/>
                                        </a:rPr>
                                      </m:ctrlPr>
                                    </m:sSupPr>
                                    <m:e>
                                      <m:r>
                                        <a:rPr lang="it-IT" i="1">
                                          <a:latin typeface="Cambria Math" panose="02040503050406030204" pitchFamily="18" charset="0"/>
                                        </a:rPr>
                                        <m:t>𝑝</m:t>
                                      </m:r>
                                    </m:e>
                                    <m:sup>
                                      <m:d>
                                        <m:dPr>
                                          <m:ctrlPr>
                                            <a:rPr lang="it-IT" i="1">
                                              <a:latin typeface="Cambria Math" panose="02040503050406030204" pitchFamily="18" charset="0"/>
                                            </a:rPr>
                                          </m:ctrlPr>
                                        </m:dPr>
                                        <m:e>
                                          <m:r>
                                            <a:rPr lang="it-IT" i="1">
                                              <a:latin typeface="Cambria Math" panose="02040503050406030204" pitchFamily="18" charset="0"/>
                                            </a:rPr>
                                            <m:t>𝑡</m:t>
                                          </m:r>
                                        </m:e>
                                      </m:d>
                                    </m:sup>
                                  </m:sSup>
                                  <m:d>
                                    <m:dPr>
                                      <m:ctrlPr>
                                        <a:rPr lang="it-IT" i="1">
                                          <a:latin typeface="Cambria Math" panose="02040503050406030204" pitchFamily="18" charset="0"/>
                                        </a:rPr>
                                      </m:ctrlPr>
                                    </m:dPr>
                                    <m:e>
                                      <m:r>
                                        <a:rPr lang="en-US" i="1">
                                          <a:latin typeface="Cambria Math" panose="02040503050406030204" pitchFamily="18" charset="0"/>
                                        </a:rPr>
                                        <m:t>1−</m:t>
                                      </m:r>
                                      <m:sSup>
                                        <m:sSupPr>
                                          <m:ctrlPr>
                                            <a:rPr lang="it-IT" i="1">
                                              <a:latin typeface="Cambria Math" panose="02040503050406030204" pitchFamily="18" charset="0"/>
                                            </a:rPr>
                                          </m:ctrlPr>
                                        </m:sSupPr>
                                        <m:e>
                                          <m:r>
                                            <a:rPr lang="it-IT" i="1">
                                              <a:latin typeface="Cambria Math" panose="02040503050406030204" pitchFamily="18" charset="0"/>
                                            </a:rPr>
                                            <m:t>𝑝</m:t>
                                          </m:r>
                                        </m:e>
                                        <m:sup>
                                          <m:d>
                                            <m:dPr>
                                              <m:ctrlPr>
                                                <a:rPr lang="it-IT" i="1">
                                                  <a:latin typeface="Cambria Math" panose="02040503050406030204" pitchFamily="18" charset="0"/>
                                                </a:rPr>
                                              </m:ctrlPr>
                                            </m:dPr>
                                            <m:e>
                                              <m:r>
                                                <a:rPr lang="it-IT" i="1">
                                                  <a:latin typeface="Cambria Math" panose="02040503050406030204" pitchFamily="18" charset="0"/>
                                                </a:rPr>
                                                <m:t>𝑡</m:t>
                                              </m:r>
                                            </m:e>
                                          </m:d>
                                        </m:sup>
                                      </m:sSup>
                                    </m:e>
                                  </m:d>
                                </m:den>
                              </m:f>
                            </m:e>
                          </m:d>
                        </m:e>
                        <m:sup>
                          <m:r>
                            <a:rPr lang="it-IT" i="1">
                              <a:latin typeface="Cambria Math" panose="02040503050406030204" pitchFamily="18" charset="0"/>
                            </a:rPr>
                            <m:t>−1</m:t>
                          </m:r>
                        </m:sup>
                      </m:sSup>
                      <m:f>
                        <m:fPr>
                          <m:ctrlPr>
                            <a:rPr lang="it-IT" i="1">
                              <a:latin typeface="Cambria Math" panose="02040503050406030204" pitchFamily="18" charset="0"/>
                            </a:rPr>
                          </m:ctrlPr>
                        </m:fPr>
                        <m:num>
                          <m:r>
                            <a:rPr lang="en-US" i="1">
                              <a:latin typeface="Cambria Math" panose="02040503050406030204" pitchFamily="18" charset="0"/>
                            </a:rPr>
                            <m:t>𝑘</m:t>
                          </m:r>
                          <m:r>
                            <a:rPr lang="it-IT" i="1">
                              <a:latin typeface="Cambria Math" panose="02040503050406030204" pitchFamily="18" charset="0"/>
                            </a:rPr>
                            <m:t>−</m:t>
                          </m:r>
                          <m:r>
                            <a:rPr lang="it-IT" i="1">
                              <a:latin typeface="Cambria Math" panose="02040503050406030204" pitchFamily="18" charset="0"/>
                            </a:rPr>
                            <m:t>𝑛</m:t>
                          </m:r>
                          <m:sSup>
                            <m:sSupPr>
                              <m:ctrlPr>
                                <a:rPr lang="it-IT" i="1">
                                  <a:latin typeface="Cambria Math" panose="02040503050406030204" pitchFamily="18" charset="0"/>
                                </a:rPr>
                              </m:ctrlPr>
                            </m:sSupPr>
                            <m:e>
                              <m:r>
                                <a:rPr lang="it-IT" i="1">
                                  <a:latin typeface="Cambria Math" panose="02040503050406030204" pitchFamily="18" charset="0"/>
                                </a:rPr>
                                <m:t>𝑝</m:t>
                              </m:r>
                            </m:e>
                            <m:sup>
                              <m:d>
                                <m:dPr>
                                  <m:ctrlPr>
                                    <a:rPr lang="it-IT" i="1">
                                      <a:latin typeface="Cambria Math" panose="02040503050406030204" pitchFamily="18" charset="0"/>
                                    </a:rPr>
                                  </m:ctrlPr>
                                </m:dPr>
                                <m:e>
                                  <m:r>
                                    <a:rPr lang="it-IT" i="1">
                                      <a:latin typeface="Cambria Math" panose="02040503050406030204" pitchFamily="18" charset="0"/>
                                    </a:rPr>
                                    <m:t>𝑡</m:t>
                                  </m:r>
                                </m:e>
                              </m:d>
                            </m:sup>
                          </m:sSup>
                        </m:num>
                        <m:den>
                          <m:sSup>
                            <m:sSupPr>
                              <m:ctrlPr>
                                <a:rPr lang="it-IT" i="1">
                                  <a:latin typeface="Cambria Math" panose="02040503050406030204" pitchFamily="18" charset="0"/>
                                </a:rPr>
                              </m:ctrlPr>
                            </m:sSupPr>
                            <m:e>
                              <m:r>
                                <a:rPr lang="it-IT" i="1">
                                  <a:latin typeface="Cambria Math" panose="02040503050406030204" pitchFamily="18" charset="0"/>
                                </a:rPr>
                                <m:t>𝑝</m:t>
                              </m:r>
                            </m:e>
                            <m:sup>
                              <m:d>
                                <m:dPr>
                                  <m:ctrlPr>
                                    <a:rPr lang="it-IT" i="1">
                                      <a:latin typeface="Cambria Math" panose="02040503050406030204" pitchFamily="18" charset="0"/>
                                    </a:rPr>
                                  </m:ctrlPr>
                                </m:dPr>
                                <m:e>
                                  <m:r>
                                    <a:rPr lang="it-IT" i="1">
                                      <a:latin typeface="Cambria Math" panose="02040503050406030204" pitchFamily="18" charset="0"/>
                                    </a:rPr>
                                    <m:t>𝑡</m:t>
                                  </m:r>
                                </m:e>
                              </m:d>
                            </m:sup>
                          </m:sSup>
                          <m:d>
                            <m:dPr>
                              <m:ctrlPr>
                                <a:rPr lang="it-IT" i="1">
                                  <a:latin typeface="Cambria Math" panose="02040503050406030204" pitchFamily="18" charset="0"/>
                                </a:rPr>
                              </m:ctrlPr>
                            </m:dPr>
                            <m:e>
                              <m:r>
                                <a:rPr lang="en-US" i="1">
                                  <a:latin typeface="Cambria Math" panose="02040503050406030204" pitchFamily="18" charset="0"/>
                                </a:rPr>
                                <m:t>1−</m:t>
                              </m:r>
                              <m:sSup>
                                <m:sSupPr>
                                  <m:ctrlPr>
                                    <a:rPr lang="it-IT" i="1">
                                      <a:latin typeface="Cambria Math" panose="02040503050406030204" pitchFamily="18" charset="0"/>
                                    </a:rPr>
                                  </m:ctrlPr>
                                </m:sSupPr>
                                <m:e>
                                  <m:r>
                                    <a:rPr lang="it-IT" i="1">
                                      <a:latin typeface="Cambria Math" panose="02040503050406030204" pitchFamily="18" charset="0"/>
                                    </a:rPr>
                                    <m:t>𝑝</m:t>
                                  </m:r>
                                </m:e>
                                <m:sup>
                                  <m:d>
                                    <m:dPr>
                                      <m:ctrlPr>
                                        <a:rPr lang="it-IT" i="1">
                                          <a:latin typeface="Cambria Math" panose="02040503050406030204" pitchFamily="18" charset="0"/>
                                        </a:rPr>
                                      </m:ctrlPr>
                                    </m:dPr>
                                    <m:e>
                                      <m:r>
                                        <a:rPr lang="it-IT" i="1">
                                          <a:latin typeface="Cambria Math" panose="02040503050406030204" pitchFamily="18" charset="0"/>
                                        </a:rPr>
                                        <m:t>𝑡</m:t>
                                      </m:r>
                                    </m:e>
                                  </m:d>
                                </m:sup>
                              </m:sSup>
                            </m:e>
                          </m:d>
                        </m:den>
                      </m:f>
                    </m:oMath>
                  </m:oMathPara>
                </a14:m>
                <a:endParaRPr lang="it-IT" i="1" dirty="0" smtClean="0">
                  <a:latin typeface="Cambria Math" panose="02040503050406030204" pitchFamily="18" charset="0"/>
                </a:endParaRPr>
              </a:p>
              <a:p>
                <a:endParaRPr lang="it-IT" i="1" dirty="0" smtClean="0">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a:rPr lang="it-IT" i="1">
                          <a:latin typeface="Cambria Math" panose="02040503050406030204" pitchFamily="18" charset="0"/>
                        </a:rPr>
                        <m:t>=</m:t>
                      </m:r>
                      <m:sSup>
                        <m:sSupPr>
                          <m:ctrlPr>
                            <a:rPr lang="it-IT" i="1">
                              <a:latin typeface="Cambria Math" panose="02040503050406030204" pitchFamily="18" charset="0"/>
                            </a:rPr>
                          </m:ctrlPr>
                        </m:sSupPr>
                        <m:e>
                          <m:r>
                            <a:rPr lang="it-IT" i="1">
                              <a:latin typeface="Cambria Math" panose="02040503050406030204" pitchFamily="18" charset="0"/>
                            </a:rPr>
                            <m:t>𝑝</m:t>
                          </m:r>
                        </m:e>
                        <m:sup>
                          <m:d>
                            <m:dPr>
                              <m:ctrlPr>
                                <a:rPr lang="it-IT" i="1">
                                  <a:latin typeface="Cambria Math" panose="02040503050406030204" pitchFamily="18" charset="0"/>
                                </a:rPr>
                              </m:ctrlPr>
                            </m:dPr>
                            <m:e>
                              <m:r>
                                <a:rPr lang="it-IT" i="1">
                                  <a:latin typeface="Cambria Math" panose="02040503050406030204" pitchFamily="18" charset="0"/>
                                </a:rPr>
                                <m:t>𝑡</m:t>
                              </m:r>
                            </m:e>
                          </m:d>
                        </m:sup>
                      </m:sSup>
                      <m:r>
                        <a:rPr lang="it-IT" i="1">
                          <a:latin typeface="Cambria Math" panose="02040503050406030204" pitchFamily="18" charset="0"/>
                        </a:rPr>
                        <m:t>+</m:t>
                      </m:r>
                      <m:f>
                        <m:fPr>
                          <m:ctrlPr>
                            <a:rPr lang="it-IT" i="1">
                              <a:latin typeface="Cambria Math" panose="02040503050406030204" pitchFamily="18" charset="0"/>
                            </a:rPr>
                          </m:ctrlPr>
                        </m:fPr>
                        <m:num>
                          <m:r>
                            <a:rPr lang="en-US" i="1">
                              <a:latin typeface="Cambria Math" panose="02040503050406030204" pitchFamily="18" charset="0"/>
                            </a:rPr>
                            <m:t>𝑘</m:t>
                          </m:r>
                          <m:r>
                            <a:rPr lang="it-IT" i="1">
                              <a:latin typeface="Cambria Math" panose="02040503050406030204" pitchFamily="18" charset="0"/>
                            </a:rPr>
                            <m:t>−</m:t>
                          </m:r>
                          <m:r>
                            <a:rPr lang="it-IT" i="1">
                              <a:latin typeface="Cambria Math" panose="02040503050406030204" pitchFamily="18" charset="0"/>
                            </a:rPr>
                            <m:t>𝑛</m:t>
                          </m:r>
                          <m:sSup>
                            <m:sSupPr>
                              <m:ctrlPr>
                                <a:rPr lang="it-IT" i="1">
                                  <a:latin typeface="Cambria Math" panose="02040503050406030204" pitchFamily="18" charset="0"/>
                                </a:rPr>
                              </m:ctrlPr>
                            </m:sSupPr>
                            <m:e>
                              <m:r>
                                <a:rPr lang="it-IT" i="1">
                                  <a:latin typeface="Cambria Math" panose="02040503050406030204" pitchFamily="18" charset="0"/>
                                </a:rPr>
                                <m:t>𝑝</m:t>
                              </m:r>
                            </m:e>
                            <m:sup>
                              <m:d>
                                <m:dPr>
                                  <m:ctrlPr>
                                    <a:rPr lang="it-IT" i="1">
                                      <a:latin typeface="Cambria Math" panose="02040503050406030204" pitchFamily="18" charset="0"/>
                                    </a:rPr>
                                  </m:ctrlPr>
                                </m:dPr>
                                <m:e>
                                  <m:r>
                                    <a:rPr lang="it-IT" i="1">
                                      <a:latin typeface="Cambria Math" panose="02040503050406030204" pitchFamily="18" charset="0"/>
                                    </a:rPr>
                                    <m:t>𝑡</m:t>
                                  </m:r>
                                </m:e>
                              </m:d>
                            </m:sup>
                          </m:sSup>
                        </m:num>
                        <m:den>
                          <m:r>
                            <a:rPr lang="it-IT" i="1">
                              <a:latin typeface="Cambria Math" panose="02040503050406030204" pitchFamily="18" charset="0"/>
                            </a:rPr>
                            <m:t>𝑛</m:t>
                          </m:r>
                        </m:den>
                      </m:f>
                      <m:r>
                        <a:rPr lang="it-IT" i="1">
                          <a:latin typeface="Cambria Math" panose="02040503050406030204" pitchFamily="18" charset="0"/>
                        </a:rPr>
                        <m:t>=</m:t>
                      </m:r>
                      <m:f>
                        <m:fPr>
                          <m:ctrlPr>
                            <a:rPr lang="it-IT" i="1">
                              <a:latin typeface="Cambria Math" panose="02040503050406030204" pitchFamily="18" charset="0"/>
                            </a:rPr>
                          </m:ctrlPr>
                        </m:fPr>
                        <m:num>
                          <m:r>
                            <a:rPr lang="it-IT" i="1">
                              <a:latin typeface="Cambria Math" panose="02040503050406030204" pitchFamily="18" charset="0"/>
                            </a:rPr>
                            <m:t>𝑛</m:t>
                          </m:r>
                          <m:sSup>
                            <m:sSupPr>
                              <m:ctrlPr>
                                <a:rPr lang="it-IT" i="1">
                                  <a:latin typeface="Cambria Math" panose="02040503050406030204" pitchFamily="18" charset="0"/>
                                </a:rPr>
                              </m:ctrlPr>
                            </m:sSupPr>
                            <m:e>
                              <m:r>
                                <a:rPr lang="it-IT" i="1">
                                  <a:latin typeface="Cambria Math" panose="02040503050406030204" pitchFamily="18" charset="0"/>
                                </a:rPr>
                                <m:t>𝑝</m:t>
                              </m:r>
                            </m:e>
                            <m:sup>
                              <m:d>
                                <m:dPr>
                                  <m:ctrlPr>
                                    <a:rPr lang="it-IT" i="1">
                                      <a:latin typeface="Cambria Math" panose="02040503050406030204" pitchFamily="18" charset="0"/>
                                    </a:rPr>
                                  </m:ctrlPr>
                                </m:dPr>
                                <m:e>
                                  <m:r>
                                    <a:rPr lang="it-IT" i="1">
                                      <a:latin typeface="Cambria Math" panose="02040503050406030204" pitchFamily="18" charset="0"/>
                                    </a:rPr>
                                    <m:t>𝑡</m:t>
                                  </m:r>
                                </m:e>
                              </m:d>
                            </m:sup>
                          </m:sSup>
                          <m:r>
                            <a:rPr lang="it-IT" i="1">
                              <a:latin typeface="Cambria Math" panose="02040503050406030204" pitchFamily="18" charset="0"/>
                            </a:rPr>
                            <m:t>+</m:t>
                          </m:r>
                          <m:r>
                            <a:rPr lang="en-US" i="1">
                              <a:latin typeface="Cambria Math" panose="02040503050406030204" pitchFamily="18" charset="0"/>
                            </a:rPr>
                            <m:t>𝑘</m:t>
                          </m:r>
                          <m:r>
                            <a:rPr lang="it-IT" i="1">
                              <a:latin typeface="Cambria Math" panose="02040503050406030204" pitchFamily="18" charset="0"/>
                            </a:rPr>
                            <m:t>−</m:t>
                          </m:r>
                          <m:r>
                            <a:rPr lang="it-IT" i="1">
                              <a:latin typeface="Cambria Math" panose="02040503050406030204" pitchFamily="18" charset="0"/>
                            </a:rPr>
                            <m:t>𝑛</m:t>
                          </m:r>
                          <m:sSup>
                            <m:sSupPr>
                              <m:ctrlPr>
                                <a:rPr lang="it-IT" i="1">
                                  <a:latin typeface="Cambria Math" panose="02040503050406030204" pitchFamily="18" charset="0"/>
                                </a:rPr>
                              </m:ctrlPr>
                            </m:sSupPr>
                            <m:e>
                              <m:r>
                                <a:rPr lang="it-IT" i="1">
                                  <a:latin typeface="Cambria Math" panose="02040503050406030204" pitchFamily="18" charset="0"/>
                                </a:rPr>
                                <m:t>𝑝</m:t>
                              </m:r>
                            </m:e>
                            <m:sup>
                              <m:d>
                                <m:dPr>
                                  <m:ctrlPr>
                                    <a:rPr lang="it-IT" i="1">
                                      <a:latin typeface="Cambria Math" panose="02040503050406030204" pitchFamily="18" charset="0"/>
                                    </a:rPr>
                                  </m:ctrlPr>
                                </m:dPr>
                                <m:e>
                                  <m:r>
                                    <a:rPr lang="it-IT" i="1">
                                      <a:latin typeface="Cambria Math" panose="02040503050406030204" pitchFamily="18" charset="0"/>
                                    </a:rPr>
                                    <m:t>𝑡</m:t>
                                  </m:r>
                                </m:e>
                              </m:d>
                            </m:sup>
                          </m:sSup>
                        </m:num>
                        <m:den>
                          <m:r>
                            <a:rPr lang="it-IT" i="1">
                              <a:latin typeface="Cambria Math" panose="02040503050406030204" pitchFamily="18" charset="0"/>
                            </a:rPr>
                            <m:t>𝑛</m:t>
                          </m:r>
                        </m:den>
                      </m:f>
                      <m:r>
                        <a:rPr lang="it-IT" i="1">
                          <a:latin typeface="Cambria Math" panose="02040503050406030204" pitchFamily="18" charset="0"/>
                        </a:rPr>
                        <m:t>=</m:t>
                      </m:r>
                      <m:f>
                        <m:fPr>
                          <m:ctrlPr>
                            <a:rPr lang="it-IT" i="1">
                              <a:latin typeface="Cambria Math" panose="02040503050406030204" pitchFamily="18" charset="0"/>
                            </a:rPr>
                          </m:ctrlPr>
                        </m:fPr>
                        <m:num>
                          <m:r>
                            <a:rPr lang="it-IT" i="1">
                              <a:latin typeface="Cambria Math" panose="02040503050406030204" pitchFamily="18" charset="0"/>
                            </a:rPr>
                            <m:t>𝑘</m:t>
                          </m:r>
                        </m:num>
                        <m:den>
                          <m:r>
                            <a:rPr lang="it-IT" i="1">
                              <a:latin typeface="Cambria Math" panose="02040503050406030204" pitchFamily="18" charset="0"/>
                            </a:rPr>
                            <m:t>𝑛</m:t>
                          </m:r>
                        </m:den>
                      </m:f>
                      <m:r>
                        <a:rPr lang="it-IT" i="1">
                          <a:latin typeface="Cambria Math" panose="02040503050406030204" pitchFamily="18" charset="0"/>
                        </a:rPr>
                        <m:t>.</m:t>
                      </m:r>
                    </m:oMath>
                  </m:oMathPara>
                </a14:m>
                <a:endParaRPr lang="it-IT" dirty="0"/>
              </a:p>
            </p:txBody>
          </p:sp>
        </mc:Choice>
        <mc:Fallback xmlns="">
          <p:sp>
            <p:nvSpPr>
              <p:cNvPr id="10" name="Rettangolo 9"/>
              <p:cNvSpPr>
                <a:spLocks noRot="1" noChangeAspect="1" noMove="1" noResize="1" noEditPoints="1" noAdjustHandles="1" noChangeArrowheads="1" noChangeShapeType="1" noTextEdit="1"/>
              </p:cNvSpPr>
              <p:nvPr/>
            </p:nvSpPr>
            <p:spPr>
              <a:xfrm>
                <a:off x="0" y="7046880"/>
                <a:ext cx="6758609" cy="2462725"/>
              </a:xfrm>
              <a:prstGeom prst="rect">
                <a:avLst/>
              </a:prstGeom>
              <a:blipFill>
                <a:blip r:embed="rId4"/>
                <a:stretch>
                  <a:fillRect/>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11" name="Rettangolo 10"/>
              <p:cNvSpPr/>
              <p:nvPr/>
            </p:nvSpPr>
            <p:spPr>
              <a:xfrm>
                <a:off x="5826613" y="7128311"/>
                <a:ext cx="995785"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it-IT" b="1" i="1" smtClean="0">
                          <a:solidFill>
                            <a:sysClr val="windowText" lastClr="000000"/>
                          </a:solidFill>
                          <a:latin typeface="Cambria Math" panose="02040503050406030204" pitchFamily="18" charset="0"/>
                          <a:ea typeface="Cambria Math" panose="02040503050406030204" pitchFamily="18" charset="0"/>
                        </a:rPr>
                        <m:t>𝑬𝒒</m:t>
                      </m:r>
                      <m:r>
                        <a:rPr lang="it-IT" b="1" i="1" smtClean="0">
                          <a:solidFill>
                            <a:sysClr val="windowText" lastClr="000000"/>
                          </a:solidFill>
                          <a:latin typeface="Cambria Math" panose="02040503050406030204" pitchFamily="18" charset="0"/>
                          <a:ea typeface="Cambria Math" panose="02040503050406030204" pitchFamily="18" charset="0"/>
                        </a:rPr>
                        <m:t>(</m:t>
                      </m:r>
                      <m:r>
                        <a:rPr lang="it-IT" b="1" i="1" smtClean="0">
                          <a:solidFill>
                            <a:sysClr val="windowText" lastClr="000000"/>
                          </a:solidFill>
                          <a:latin typeface="Cambria Math" panose="02040503050406030204" pitchFamily="18" charset="0"/>
                          <a:ea typeface="Cambria Math" panose="02040503050406030204" pitchFamily="18" charset="0"/>
                        </a:rPr>
                        <m:t>𝟏𝟕</m:t>
                      </m:r>
                      <m:r>
                        <a:rPr lang="it-IT" b="1" i="1">
                          <a:solidFill>
                            <a:sysClr val="windowText" lastClr="000000"/>
                          </a:solidFill>
                          <a:latin typeface="Cambria Math" panose="02040503050406030204" pitchFamily="18" charset="0"/>
                          <a:ea typeface="Cambria Math" panose="02040503050406030204" pitchFamily="18" charset="0"/>
                        </a:rPr>
                        <m:t>)</m:t>
                      </m:r>
                    </m:oMath>
                  </m:oMathPara>
                </a14:m>
                <a:endParaRPr lang="it-IT" dirty="0"/>
              </a:p>
            </p:txBody>
          </p:sp>
        </mc:Choice>
        <mc:Fallback xmlns="">
          <p:sp>
            <p:nvSpPr>
              <p:cNvPr id="11" name="Rettangolo 10"/>
              <p:cNvSpPr>
                <a:spLocks noRot="1" noChangeAspect="1" noMove="1" noResize="1" noEditPoints="1" noAdjustHandles="1" noChangeArrowheads="1" noChangeShapeType="1" noTextEdit="1"/>
              </p:cNvSpPr>
              <p:nvPr/>
            </p:nvSpPr>
            <p:spPr>
              <a:xfrm>
                <a:off x="5826613" y="7128311"/>
                <a:ext cx="995785" cy="369332"/>
              </a:xfrm>
              <a:prstGeom prst="rect">
                <a:avLst/>
              </a:prstGeom>
              <a:blipFill>
                <a:blip r:embed="rId5"/>
                <a:stretch>
                  <a:fillRect b="-13115"/>
                </a:stretch>
              </a:blipFill>
            </p:spPr>
            <p:txBody>
              <a:bodyPr/>
              <a:lstStyle/>
              <a:p>
                <a:r>
                  <a:rPr lang="it-IT">
                    <a:noFill/>
                  </a:rPr>
                  <a:t> </a:t>
                </a:r>
              </a:p>
            </p:txBody>
          </p:sp>
        </mc:Fallback>
      </mc:AlternateContent>
    </p:spTree>
    <p:extLst>
      <p:ext uri="{BB962C8B-B14F-4D97-AF65-F5344CB8AC3E}">
        <p14:creationId xmlns:p14="http://schemas.microsoft.com/office/powerpoint/2010/main" val="17138621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magine 6"/>
          <p:cNvPicPr>
            <a:picLocks noChangeAspect="1"/>
          </p:cNvPicPr>
          <p:nvPr/>
        </p:nvPicPr>
        <p:blipFill>
          <a:blip r:embed="rId2"/>
          <a:stretch>
            <a:fillRect/>
          </a:stretch>
        </p:blipFill>
        <p:spPr>
          <a:xfrm>
            <a:off x="127481" y="233543"/>
            <a:ext cx="6641020" cy="2480903"/>
          </a:xfrm>
          <a:prstGeom prst="rect">
            <a:avLst/>
          </a:prstGeom>
        </p:spPr>
      </p:pic>
      <p:pic>
        <p:nvPicPr>
          <p:cNvPr id="9" name="Immagine 8"/>
          <p:cNvPicPr>
            <a:picLocks noChangeAspect="1"/>
          </p:cNvPicPr>
          <p:nvPr/>
        </p:nvPicPr>
        <p:blipFill>
          <a:blip r:embed="rId3"/>
          <a:stretch>
            <a:fillRect/>
          </a:stretch>
        </p:blipFill>
        <p:spPr>
          <a:xfrm>
            <a:off x="130024" y="3195277"/>
            <a:ext cx="6638477" cy="2457900"/>
          </a:xfrm>
          <a:prstGeom prst="rect">
            <a:avLst/>
          </a:prstGeom>
        </p:spPr>
      </p:pic>
      <p:pic>
        <p:nvPicPr>
          <p:cNvPr id="11" name="Immagine 10"/>
          <p:cNvPicPr>
            <a:picLocks noChangeAspect="1"/>
          </p:cNvPicPr>
          <p:nvPr/>
        </p:nvPicPr>
        <p:blipFill>
          <a:blip r:embed="rId4"/>
          <a:stretch>
            <a:fillRect/>
          </a:stretch>
        </p:blipFill>
        <p:spPr>
          <a:xfrm>
            <a:off x="130024" y="6214522"/>
            <a:ext cx="6638477" cy="2457900"/>
          </a:xfrm>
          <a:prstGeom prst="rect">
            <a:avLst/>
          </a:prstGeom>
        </p:spPr>
      </p:pic>
      <p:sp>
        <p:nvSpPr>
          <p:cNvPr id="12" name="Rettangolo 11"/>
          <p:cNvSpPr/>
          <p:nvPr/>
        </p:nvSpPr>
        <p:spPr>
          <a:xfrm>
            <a:off x="0" y="9536668"/>
            <a:ext cx="6858000" cy="369332"/>
          </a:xfrm>
          <a:prstGeom prst="rect">
            <a:avLst/>
          </a:prstGeom>
          <a:gradFill flip="none" rotWithShape="1">
            <a:gsLst>
              <a:gs pos="0">
                <a:schemeClr val="dk1">
                  <a:lumMod val="67000"/>
                </a:schemeClr>
              </a:gs>
              <a:gs pos="48000">
                <a:schemeClr val="dk1">
                  <a:lumMod val="97000"/>
                  <a:lumOff val="3000"/>
                </a:schemeClr>
              </a:gs>
              <a:gs pos="100000">
                <a:schemeClr val="dk1">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wrap="square">
            <a:spAutoFit/>
          </a:bodyPr>
          <a:lstStyle/>
          <a:p>
            <a:pPr algn="ctr"/>
            <a:r>
              <a:rPr lang="it-IT" dirty="0" smtClean="0"/>
              <a:t>Risultato in una singola iterazione, stabile in tutte quelle successive!!!</a:t>
            </a:r>
            <a:endParaRPr lang="it-IT" dirty="0"/>
          </a:p>
        </p:txBody>
      </p:sp>
      <p:sp>
        <p:nvSpPr>
          <p:cNvPr id="13" name="Ovale 12"/>
          <p:cNvSpPr/>
          <p:nvPr/>
        </p:nvSpPr>
        <p:spPr>
          <a:xfrm>
            <a:off x="1909313" y="1984075"/>
            <a:ext cx="517585" cy="385314"/>
          </a:xfrm>
          <a:prstGeom prst="ellipse">
            <a:avLst/>
          </a:prstGeom>
          <a:solidFill>
            <a:srgbClr val="FF0000">
              <a:alpha val="46000"/>
            </a:srgb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4" name="Ovale 13"/>
          <p:cNvSpPr/>
          <p:nvPr/>
        </p:nvSpPr>
        <p:spPr>
          <a:xfrm>
            <a:off x="1909313" y="4959211"/>
            <a:ext cx="517585" cy="385314"/>
          </a:xfrm>
          <a:prstGeom prst="ellipse">
            <a:avLst/>
          </a:prstGeom>
          <a:solidFill>
            <a:srgbClr val="FF0000">
              <a:alpha val="46000"/>
            </a:srgb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5" name="Ovale 14"/>
          <p:cNvSpPr/>
          <p:nvPr/>
        </p:nvSpPr>
        <p:spPr>
          <a:xfrm>
            <a:off x="1909313" y="7956410"/>
            <a:ext cx="517585" cy="385314"/>
          </a:xfrm>
          <a:prstGeom prst="ellipse">
            <a:avLst/>
          </a:prstGeom>
          <a:solidFill>
            <a:srgbClr val="FF0000">
              <a:alpha val="46000"/>
            </a:srgb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6" name="Ovale 15"/>
          <p:cNvSpPr/>
          <p:nvPr/>
        </p:nvSpPr>
        <p:spPr>
          <a:xfrm>
            <a:off x="1917938" y="756243"/>
            <a:ext cx="517585" cy="385314"/>
          </a:xfrm>
          <a:prstGeom prst="ellipse">
            <a:avLst/>
          </a:prstGeom>
          <a:solidFill>
            <a:srgbClr val="0070C0">
              <a:alpha val="46000"/>
            </a:srgbClr>
          </a:solidFill>
          <a:ln>
            <a:solidFill>
              <a:schemeClr val="accent1">
                <a:lumMod val="40000"/>
                <a:lumOff val="60000"/>
              </a:schemeClr>
            </a:solid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7" name="Ovale 16"/>
          <p:cNvSpPr/>
          <p:nvPr/>
        </p:nvSpPr>
        <p:spPr>
          <a:xfrm>
            <a:off x="1917938" y="3731379"/>
            <a:ext cx="517585" cy="385314"/>
          </a:xfrm>
          <a:prstGeom prst="ellipse">
            <a:avLst/>
          </a:prstGeom>
          <a:solidFill>
            <a:srgbClr val="0070C0">
              <a:alpha val="46000"/>
            </a:srgbClr>
          </a:solidFill>
          <a:ln>
            <a:solidFill>
              <a:schemeClr val="accent1">
                <a:lumMod val="40000"/>
                <a:lumOff val="60000"/>
              </a:schemeClr>
            </a:solid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8" name="Ovale 17"/>
          <p:cNvSpPr/>
          <p:nvPr/>
        </p:nvSpPr>
        <p:spPr>
          <a:xfrm>
            <a:off x="1917938" y="6728578"/>
            <a:ext cx="517585" cy="385314"/>
          </a:xfrm>
          <a:prstGeom prst="ellipse">
            <a:avLst/>
          </a:prstGeom>
          <a:solidFill>
            <a:srgbClr val="0070C0">
              <a:alpha val="46000"/>
            </a:srgbClr>
          </a:solidFill>
          <a:ln>
            <a:solidFill>
              <a:schemeClr val="accent1">
                <a:lumMod val="40000"/>
                <a:lumOff val="60000"/>
              </a:schemeClr>
            </a:solid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6335121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6" name="CasellaDiTesto 5"/>
              <p:cNvSpPr txBox="1"/>
              <p:nvPr/>
            </p:nvSpPr>
            <p:spPr>
              <a:xfrm>
                <a:off x="646487" y="197478"/>
                <a:ext cx="6284316" cy="9636612"/>
              </a:xfrm>
              <a:prstGeom prst="rect">
                <a:avLst/>
              </a:prstGeom>
              <a:noFill/>
            </p:spPr>
            <p:txBody>
              <a:bodyPr wrap="square" rtlCol="0">
                <a:spAutoFit/>
              </a:bodyPr>
              <a:lstStyle/>
              <a:p>
                <a:pPr marL="342900" indent="-342900">
                  <a:buFont typeface="+mj-lt"/>
                  <a:buAutoNum type="arabicPeriod"/>
                </a:pPr>
                <a:endParaRPr lang="it-IT" dirty="0" smtClean="0"/>
              </a:p>
              <a:p>
                <a:r>
                  <a:rPr lang="it-IT" dirty="0" smtClean="0"/>
                  <a:t>Log-verosimiglianza </a:t>
                </a:r>
                <a:r>
                  <a:rPr lang="it-IT" dirty="0"/>
                  <a:t>[</a:t>
                </a:r>
                <a:r>
                  <a:rPr lang="it-IT" b="1" dirty="0" err="1" smtClean="0"/>
                  <a:t>Eq</a:t>
                </a:r>
                <a:r>
                  <a:rPr lang="it-IT" b="1" dirty="0" smtClean="0"/>
                  <a:t>(1)]</a:t>
                </a:r>
              </a:p>
              <a:p>
                <a:endParaRPr lang="it-IT" b="1" dirty="0" smtClean="0"/>
              </a:p>
              <a:p>
                <a:pPr/>
                <a14:m>
                  <m:oMathPara xmlns:m="http://schemas.openxmlformats.org/officeDocument/2006/math">
                    <m:oMathParaPr>
                      <m:jc m:val="centerGroup"/>
                    </m:oMathParaPr>
                    <m:oMath xmlns:m="http://schemas.openxmlformats.org/officeDocument/2006/math">
                      <m:r>
                        <a:rPr lang="it-IT" i="1" smtClean="0">
                          <a:solidFill>
                            <a:sysClr val="windowText" lastClr="000000"/>
                          </a:solidFill>
                          <a:latin typeface="Cambria Math" panose="02040503050406030204" pitchFamily="18" charset="0"/>
                        </a:rPr>
                        <m:t>𝑙</m:t>
                      </m:r>
                      <m:d>
                        <m:dPr>
                          <m:ctrlPr>
                            <a:rPr lang="it-IT" i="1">
                              <a:solidFill>
                                <a:sysClr val="windowText" lastClr="000000"/>
                              </a:solidFill>
                              <a:latin typeface="Cambria Math" panose="02040503050406030204" pitchFamily="18" charset="0"/>
                            </a:rPr>
                          </m:ctrlPr>
                        </m:dPr>
                        <m:e>
                          <m:sSub>
                            <m:sSubPr>
                              <m:ctrlPr>
                                <a:rPr lang="it-IT" i="1">
                                  <a:solidFill>
                                    <a:sysClr val="windowText" lastClr="000000"/>
                                  </a:solidFill>
                                  <a:latin typeface="Cambria Math" panose="02040503050406030204" pitchFamily="18" charset="0"/>
                                </a:rPr>
                              </m:ctrlPr>
                            </m:sSubPr>
                            <m:e>
                              <m:r>
                                <a:rPr lang="it-IT" i="1" smtClean="0">
                                  <a:solidFill>
                                    <a:sysClr val="windowText" lastClr="000000"/>
                                  </a:solidFill>
                                  <a:latin typeface="Cambria Math" panose="02040503050406030204" pitchFamily="18" charset="0"/>
                                  <a:ea typeface="Cambria Math" panose="02040503050406030204" pitchFamily="18" charset="0"/>
                                </a:rPr>
                                <m:t>𝜇</m:t>
                              </m:r>
                              <m:r>
                                <a:rPr lang="it-IT" i="1">
                                  <a:solidFill>
                                    <a:sysClr val="windowText" lastClr="000000"/>
                                  </a:solidFill>
                                  <a:latin typeface="Cambria Math" panose="02040503050406030204" pitchFamily="18" charset="0"/>
                                </a:rPr>
                                <m:t>,</m:t>
                              </m:r>
                              <m:sSup>
                                <m:sSupPr>
                                  <m:ctrlPr>
                                    <a:rPr lang="it-IT" i="1">
                                      <a:solidFill>
                                        <a:sysClr val="windowText" lastClr="000000"/>
                                      </a:solidFill>
                                      <a:latin typeface="Cambria Math" panose="02040503050406030204" pitchFamily="18" charset="0"/>
                                      <a:ea typeface="Cambria Math" panose="02040503050406030204" pitchFamily="18" charset="0"/>
                                    </a:rPr>
                                  </m:ctrlPr>
                                </m:sSupPr>
                                <m:e>
                                  <m:r>
                                    <a:rPr lang="it-IT" i="1">
                                      <a:solidFill>
                                        <a:sysClr val="windowText" lastClr="000000"/>
                                      </a:solidFill>
                                      <a:latin typeface="Cambria Math" panose="02040503050406030204" pitchFamily="18" charset="0"/>
                                      <a:ea typeface="Cambria Math" panose="02040503050406030204" pitchFamily="18" charset="0"/>
                                    </a:rPr>
                                    <m:t>𝜎</m:t>
                                  </m:r>
                                </m:e>
                                <m:sup>
                                  <m:r>
                                    <a:rPr lang="it-IT" i="1">
                                      <a:solidFill>
                                        <a:sysClr val="windowText" lastClr="000000"/>
                                      </a:solidFill>
                                      <a:latin typeface="Cambria Math" panose="02040503050406030204" pitchFamily="18" charset="0"/>
                                      <a:ea typeface="Cambria Math" panose="02040503050406030204" pitchFamily="18" charset="0"/>
                                    </a:rPr>
                                    <m:t>2</m:t>
                                  </m:r>
                                </m:sup>
                              </m:sSup>
                              <m:r>
                                <a:rPr lang="it-IT" i="1">
                                  <a:solidFill>
                                    <a:sysClr val="windowText" lastClr="000000"/>
                                  </a:solidFill>
                                  <a:latin typeface="Cambria Math" panose="02040503050406030204" pitchFamily="18" charset="0"/>
                                </a:rPr>
                                <m:t>;</m:t>
                              </m:r>
                              <m:r>
                                <a:rPr lang="it-IT" i="1">
                                  <a:solidFill>
                                    <a:sysClr val="windowText" lastClr="000000"/>
                                  </a:solidFill>
                                  <a:latin typeface="Cambria Math" panose="02040503050406030204" pitchFamily="18" charset="0"/>
                                </a:rPr>
                                <m:t>𝑦</m:t>
                              </m:r>
                            </m:e>
                            <m:sub>
                              <m:r>
                                <a:rPr lang="it-IT" i="1">
                                  <a:solidFill>
                                    <a:sysClr val="windowText" lastClr="000000"/>
                                  </a:solidFill>
                                  <a:latin typeface="Cambria Math" panose="02040503050406030204" pitchFamily="18" charset="0"/>
                                </a:rPr>
                                <m:t>𝑖</m:t>
                              </m:r>
                            </m:sub>
                          </m:sSub>
                        </m:e>
                      </m:d>
                      <m:r>
                        <a:rPr lang="it-IT" b="0" i="1" smtClean="0">
                          <a:solidFill>
                            <a:sysClr val="windowText" lastClr="000000"/>
                          </a:solidFill>
                          <a:latin typeface="Cambria Math" panose="02040503050406030204" pitchFamily="18" charset="0"/>
                        </a:rPr>
                        <m:t>=</m:t>
                      </m:r>
                      <m:r>
                        <a:rPr lang="it-IT" i="1">
                          <a:solidFill>
                            <a:sysClr val="windowText" lastClr="000000"/>
                          </a:solidFill>
                          <a:latin typeface="Cambria Math" panose="02040503050406030204" pitchFamily="18" charset="0"/>
                          <a:ea typeface="Cambria Math" panose="02040503050406030204" pitchFamily="18" charset="0"/>
                        </a:rPr>
                        <m:t>−</m:t>
                      </m:r>
                      <m:f>
                        <m:fPr>
                          <m:ctrlPr>
                            <a:rPr lang="it-IT" i="1">
                              <a:solidFill>
                                <a:sysClr val="windowText" lastClr="000000"/>
                              </a:solidFill>
                              <a:latin typeface="Cambria Math" panose="02040503050406030204" pitchFamily="18" charset="0"/>
                              <a:ea typeface="Cambria Math" panose="02040503050406030204" pitchFamily="18" charset="0"/>
                            </a:rPr>
                          </m:ctrlPr>
                        </m:fPr>
                        <m:num>
                          <m:r>
                            <a:rPr lang="it-IT" i="1">
                              <a:solidFill>
                                <a:sysClr val="windowText" lastClr="000000"/>
                              </a:solidFill>
                              <a:latin typeface="Cambria Math" panose="02040503050406030204" pitchFamily="18" charset="0"/>
                              <a:ea typeface="Cambria Math" panose="02040503050406030204" pitchFamily="18" charset="0"/>
                            </a:rPr>
                            <m:t>𝑛</m:t>
                          </m:r>
                        </m:num>
                        <m:den>
                          <m:r>
                            <a:rPr lang="it-IT" i="1">
                              <a:solidFill>
                                <a:sysClr val="windowText" lastClr="000000"/>
                              </a:solidFill>
                              <a:latin typeface="Cambria Math" panose="02040503050406030204" pitchFamily="18" charset="0"/>
                              <a:ea typeface="Cambria Math" panose="02040503050406030204" pitchFamily="18" charset="0"/>
                            </a:rPr>
                            <m:t>2</m:t>
                          </m:r>
                        </m:den>
                      </m:f>
                      <m:r>
                        <a:rPr lang="it-IT" i="1">
                          <a:solidFill>
                            <a:sysClr val="windowText" lastClr="000000"/>
                          </a:solidFill>
                          <a:latin typeface="Cambria Math" panose="02040503050406030204" pitchFamily="18" charset="0"/>
                          <a:ea typeface="Cambria Math" panose="02040503050406030204" pitchFamily="18" charset="0"/>
                        </a:rPr>
                        <m:t>𝑙𝑛</m:t>
                      </m:r>
                      <m:d>
                        <m:dPr>
                          <m:ctrlPr>
                            <a:rPr lang="it-IT" i="1">
                              <a:solidFill>
                                <a:sysClr val="windowText" lastClr="000000"/>
                              </a:solidFill>
                              <a:latin typeface="Cambria Math" panose="02040503050406030204" pitchFamily="18" charset="0"/>
                              <a:ea typeface="Cambria Math" panose="02040503050406030204" pitchFamily="18" charset="0"/>
                            </a:rPr>
                          </m:ctrlPr>
                        </m:dPr>
                        <m:e>
                          <m:r>
                            <a:rPr lang="it-IT" i="1">
                              <a:solidFill>
                                <a:sysClr val="windowText" lastClr="000000"/>
                              </a:solidFill>
                              <a:latin typeface="Cambria Math" panose="02040503050406030204" pitchFamily="18" charset="0"/>
                              <a:ea typeface="Cambria Math" panose="02040503050406030204" pitchFamily="18" charset="0"/>
                            </a:rPr>
                            <m:t>2</m:t>
                          </m:r>
                          <m:r>
                            <a:rPr lang="it-IT" i="1">
                              <a:solidFill>
                                <a:sysClr val="windowText" lastClr="000000"/>
                              </a:solidFill>
                              <a:latin typeface="Cambria Math" panose="02040503050406030204" pitchFamily="18" charset="0"/>
                              <a:ea typeface="Cambria Math" panose="02040503050406030204" pitchFamily="18" charset="0"/>
                            </a:rPr>
                            <m:t>𝜋</m:t>
                          </m:r>
                        </m:e>
                      </m:d>
                      <m:r>
                        <a:rPr lang="it-IT" i="1">
                          <a:solidFill>
                            <a:sysClr val="windowText" lastClr="000000"/>
                          </a:solidFill>
                          <a:latin typeface="Cambria Math" panose="02040503050406030204" pitchFamily="18" charset="0"/>
                          <a:ea typeface="Cambria Math" panose="02040503050406030204" pitchFamily="18" charset="0"/>
                        </a:rPr>
                        <m:t>−</m:t>
                      </m:r>
                      <m:f>
                        <m:fPr>
                          <m:ctrlPr>
                            <a:rPr lang="it-IT" i="1">
                              <a:solidFill>
                                <a:sysClr val="windowText" lastClr="000000"/>
                              </a:solidFill>
                              <a:latin typeface="Cambria Math" panose="02040503050406030204" pitchFamily="18" charset="0"/>
                              <a:ea typeface="Cambria Math" panose="02040503050406030204" pitchFamily="18" charset="0"/>
                            </a:rPr>
                          </m:ctrlPr>
                        </m:fPr>
                        <m:num>
                          <m:r>
                            <a:rPr lang="it-IT" i="1">
                              <a:solidFill>
                                <a:sysClr val="windowText" lastClr="000000"/>
                              </a:solidFill>
                              <a:latin typeface="Cambria Math" panose="02040503050406030204" pitchFamily="18" charset="0"/>
                              <a:ea typeface="Cambria Math" panose="02040503050406030204" pitchFamily="18" charset="0"/>
                            </a:rPr>
                            <m:t>𝑛</m:t>
                          </m:r>
                        </m:num>
                        <m:den>
                          <m:r>
                            <a:rPr lang="it-IT" i="1">
                              <a:solidFill>
                                <a:sysClr val="windowText" lastClr="000000"/>
                              </a:solidFill>
                              <a:latin typeface="Cambria Math" panose="02040503050406030204" pitchFamily="18" charset="0"/>
                              <a:ea typeface="Cambria Math" panose="02040503050406030204" pitchFamily="18" charset="0"/>
                            </a:rPr>
                            <m:t>2</m:t>
                          </m:r>
                        </m:den>
                      </m:f>
                      <m:r>
                        <a:rPr lang="it-IT" i="1">
                          <a:solidFill>
                            <a:sysClr val="windowText" lastClr="000000"/>
                          </a:solidFill>
                          <a:latin typeface="Cambria Math" panose="02040503050406030204" pitchFamily="18" charset="0"/>
                          <a:ea typeface="Cambria Math" panose="02040503050406030204" pitchFamily="18" charset="0"/>
                        </a:rPr>
                        <m:t>𝑙𝑛</m:t>
                      </m:r>
                      <m:d>
                        <m:dPr>
                          <m:ctrlPr>
                            <a:rPr lang="it-IT" i="1">
                              <a:solidFill>
                                <a:sysClr val="windowText" lastClr="000000"/>
                              </a:solidFill>
                              <a:latin typeface="Cambria Math" panose="02040503050406030204" pitchFamily="18" charset="0"/>
                              <a:ea typeface="Cambria Math" panose="02040503050406030204" pitchFamily="18" charset="0"/>
                            </a:rPr>
                          </m:ctrlPr>
                        </m:dPr>
                        <m:e>
                          <m:sSup>
                            <m:sSupPr>
                              <m:ctrlPr>
                                <a:rPr lang="it-IT" i="1" smtClean="0">
                                  <a:solidFill>
                                    <a:sysClr val="windowText" lastClr="000000"/>
                                  </a:solidFill>
                                  <a:latin typeface="Cambria Math" panose="02040503050406030204" pitchFamily="18" charset="0"/>
                                  <a:ea typeface="Cambria Math" panose="02040503050406030204" pitchFamily="18" charset="0"/>
                                </a:rPr>
                              </m:ctrlPr>
                            </m:sSupPr>
                            <m:e>
                              <m:r>
                                <a:rPr lang="it-IT" i="1" smtClean="0">
                                  <a:solidFill>
                                    <a:sysClr val="windowText" lastClr="000000"/>
                                  </a:solidFill>
                                  <a:latin typeface="Cambria Math" panose="02040503050406030204" pitchFamily="18" charset="0"/>
                                  <a:ea typeface="Cambria Math" panose="02040503050406030204" pitchFamily="18" charset="0"/>
                                </a:rPr>
                                <m:t>𝜎</m:t>
                              </m:r>
                            </m:e>
                            <m:sup>
                              <m:r>
                                <a:rPr lang="it-IT" b="0" i="1" smtClean="0">
                                  <a:solidFill>
                                    <a:sysClr val="windowText" lastClr="000000"/>
                                  </a:solidFill>
                                  <a:latin typeface="Cambria Math" panose="02040503050406030204" pitchFamily="18" charset="0"/>
                                  <a:ea typeface="Cambria Math" panose="02040503050406030204" pitchFamily="18" charset="0"/>
                                </a:rPr>
                                <m:t>2</m:t>
                              </m:r>
                            </m:sup>
                          </m:sSup>
                        </m:e>
                      </m:d>
                      <m:r>
                        <a:rPr lang="it-IT" i="1">
                          <a:solidFill>
                            <a:sysClr val="windowText" lastClr="000000"/>
                          </a:solidFill>
                          <a:latin typeface="Cambria Math" panose="02040503050406030204" pitchFamily="18" charset="0"/>
                          <a:ea typeface="Cambria Math" panose="02040503050406030204" pitchFamily="18" charset="0"/>
                        </a:rPr>
                        <m:t>−</m:t>
                      </m:r>
                      <m:f>
                        <m:fPr>
                          <m:ctrlPr>
                            <a:rPr lang="it-IT" i="1">
                              <a:solidFill>
                                <a:sysClr val="windowText" lastClr="000000"/>
                              </a:solidFill>
                              <a:latin typeface="Cambria Math" panose="02040503050406030204" pitchFamily="18" charset="0"/>
                              <a:ea typeface="Cambria Math" panose="02040503050406030204" pitchFamily="18" charset="0"/>
                            </a:rPr>
                          </m:ctrlPr>
                        </m:fPr>
                        <m:num>
                          <m:r>
                            <a:rPr lang="it-IT" i="1">
                              <a:solidFill>
                                <a:sysClr val="windowText" lastClr="000000"/>
                              </a:solidFill>
                              <a:latin typeface="Cambria Math" panose="02040503050406030204" pitchFamily="18" charset="0"/>
                              <a:ea typeface="Cambria Math" panose="02040503050406030204" pitchFamily="18" charset="0"/>
                            </a:rPr>
                            <m:t>1</m:t>
                          </m:r>
                        </m:num>
                        <m:den>
                          <m:r>
                            <a:rPr lang="it-IT" i="1">
                              <a:solidFill>
                                <a:sysClr val="windowText" lastClr="000000"/>
                              </a:solidFill>
                              <a:latin typeface="Cambria Math" panose="02040503050406030204" pitchFamily="18" charset="0"/>
                              <a:ea typeface="Cambria Math" panose="02040503050406030204" pitchFamily="18" charset="0"/>
                            </a:rPr>
                            <m:t>2</m:t>
                          </m:r>
                          <m:sSup>
                            <m:sSupPr>
                              <m:ctrlPr>
                                <a:rPr lang="it-IT" i="1">
                                  <a:solidFill>
                                    <a:sysClr val="windowText" lastClr="000000"/>
                                  </a:solidFill>
                                  <a:latin typeface="Cambria Math" panose="02040503050406030204" pitchFamily="18" charset="0"/>
                                  <a:ea typeface="Cambria Math" panose="02040503050406030204" pitchFamily="18" charset="0"/>
                                </a:rPr>
                              </m:ctrlPr>
                            </m:sSupPr>
                            <m:e>
                              <m:r>
                                <a:rPr lang="it-IT" i="1">
                                  <a:solidFill>
                                    <a:sysClr val="windowText" lastClr="000000"/>
                                  </a:solidFill>
                                  <a:latin typeface="Cambria Math" panose="02040503050406030204" pitchFamily="18" charset="0"/>
                                  <a:ea typeface="Cambria Math" panose="02040503050406030204" pitchFamily="18" charset="0"/>
                                </a:rPr>
                                <m:t>𝜎</m:t>
                              </m:r>
                            </m:e>
                            <m:sup>
                              <m:r>
                                <a:rPr lang="it-IT" i="1">
                                  <a:solidFill>
                                    <a:sysClr val="windowText" lastClr="000000"/>
                                  </a:solidFill>
                                  <a:latin typeface="Cambria Math" panose="02040503050406030204" pitchFamily="18" charset="0"/>
                                  <a:ea typeface="Cambria Math" panose="02040503050406030204" pitchFamily="18" charset="0"/>
                                </a:rPr>
                                <m:t>2</m:t>
                              </m:r>
                            </m:sup>
                          </m:sSup>
                        </m:den>
                      </m:f>
                      <m:nary>
                        <m:naryPr>
                          <m:chr m:val="∑"/>
                          <m:ctrlPr>
                            <a:rPr lang="it-IT" i="1">
                              <a:solidFill>
                                <a:sysClr val="windowText" lastClr="000000"/>
                              </a:solidFill>
                              <a:latin typeface="Cambria Math" panose="02040503050406030204" pitchFamily="18" charset="0"/>
                              <a:ea typeface="Cambria Math" panose="02040503050406030204" pitchFamily="18" charset="0"/>
                            </a:rPr>
                          </m:ctrlPr>
                        </m:naryPr>
                        <m:sub>
                          <m:r>
                            <m:rPr>
                              <m:brk m:alnAt="23"/>
                            </m:rPr>
                            <a:rPr lang="it-IT" i="1">
                              <a:solidFill>
                                <a:sysClr val="windowText" lastClr="000000"/>
                              </a:solidFill>
                              <a:latin typeface="Cambria Math" panose="02040503050406030204" pitchFamily="18" charset="0"/>
                              <a:ea typeface="Cambria Math" panose="02040503050406030204" pitchFamily="18" charset="0"/>
                            </a:rPr>
                            <m:t>𝑖</m:t>
                          </m:r>
                          <m:r>
                            <a:rPr lang="it-IT" i="1">
                              <a:solidFill>
                                <a:sysClr val="windowText" lastClr="000000"/>
                              </a:solidFill>
                              <a:latin typeface="Cambria Math" panose="02040503050406030204" pitchFamily="18" charset="0"/>
                              <a:ea typeface="Cambria Math" panose="02040503050406030204" pitchFamily="18" charset="0"/>
                            </a:rPr>
                            <m:t>=1</m:t>
                          </m:r>
                        </m:sub>
                        <m:sup>
                          <m:r>
                            <a:rPr lang="it-IT" i="1">
                              <a:solidFill>
                                <a:sysClr val="windowText" lastClr="000000"/>
                              </a:solidFill>
                              <a:latin typeface="Cambria Math" panose="02040503050406030204" pitchFamily="18" charset="0"/>
                              <a:ea typeface="Cambria Math" panose="02040503050406030204" pitchFamily="18" charset="0"/>
                            </a:rPr>
                            <m:t>𝑛</m:t>
                          </m:r>
                        </m:sup>
                        <m:e>
                          <m:sSup>
                            <m:sSupPr>
                              <m:ctrlPr>
                                <a:rPr lang="it-IT" i="1">
                                  <a:solidFill>
                                    <a:sysClr val="windowText" lastClr="000000"/>
                                  </a:solidFill>
                                  <a:latin typeface="Cambria Math" panose="02040503050406030204" pitchFamily="18" charset="0"/>
                                  <a:ea typeface="Cambria Math" panose="02040503050406030204" pitchFamily="18" charset="0"/>
                                </a:rPr>
                              </m:ctrlPr>
                            </m:sSupPr>
                            <m:e>
                              <m:d>
                                <m:dPr>
                                  <m:ctrlPr>
                                    <a:rPr lang="it-IT" i="1" smtClean="0">
                                      <a:solidFill>
                                        <a:sysClr val="windowText" lastClr="000000"/>
                                      </a:solidFill>
                                      <a:latin typeface="Cambria Math" panose="02040503050406030204" pitchFamily="18" charset="0"/>
                                      <a:ea typeface="Cambria Math" panose="02040503050406030204" pitchFamily="18" charset="0"/>
                                    </a:rPr>
                                  </m:ctrlPr>
                                </m:dPr>
                                <m:e>
                                  <m:sSub>
                                    <m:sSubPr>
                                      <m:ctrlPr>
                                        <a:rPr lang="it-IT" i="1">
                                          <a:solidFill>
                                            <a:sysClr val="windowText" lastClr="000000"/>
                                          </a:solidFill>
                                          <a:latin typeface="Cambria Math" panose="02040503050406030204" pitchFamily="18" charset="0"/>
                                        </a:rPr>
                                      </m:ctrlPr>
                                    </m:sSubPr>
                                    <m:e>
                                      <m:r>
                                        <a:rPr lang="it-IT" i="1">
                                          <a:solidFill>
                                            <a:sysClr val="windowText" lastClr="000000"/>
                                          </a:solidFill>
                                          <a:latin typeface="Cambria Math" panose="02040503050406030204" pitchFamily="18" charset="0"/>
                                        </a:rPr>
                                        <m:t>𝑦</m:t>
                                      </m:r>
                                    </m:e>
                                    <m:sub>
                                      <m:r>
                                        <a:rPr lang="it-IT" i="1">
                                          <a:solidFill>
                                            <a:sysClr val="windowText" lastClr="000000"/>
                                          </a:solidFill>
                                          <a:latin typeface="Cambria Math" panose="02040503050406030204" pitchFamily="18" charset="0"/>
                                        </a:rPr>
                                        <m:t>𝑖</m:t>
                                      </m:r>
                                    </m:sub>
                                  </m:sSub>
                                  <m:r>
                                    <a:rPr lang="it-IT" i="1">
                                      <a:solidFill>
                                        <a:sysClr val="windowText" lastClr="000000"/>
                                      </a:solidFill>
                                      <a:latin typeface="Cambria Math" panose="02040503050406030204" pitchFamily="18" charset="0"/>
                                    </a:rPr>
                                    <m:t>−</m:t>
                                  </m:r>
                                  <m:r>
                                    <a:rPr lang="it-IT" i="1" smtClean="0">
                                      <a:solidFill>
                                        <a:sysClr val="windowText" lastClr="000000"/>
                                      </a:solidFill>
                                      <a:latin typeface="Cambria Math" panose="02040503050406030204" pitchFamily="18" charset="0"/>
                                      <a:ea typeface="Cambria Math" panose="02040503050406030204" pitchFamily="18" charset="0"/>
                                    </a:rPr>
                                    <m:t>𝜇</m:t>
                                  </m:r>
                                </m:e>
                              </m:d>
                            </m:e>
                            <m:sup>
                              <m:r>
                                <a:rPr lang="it-IT" i="1">
                                  <a:solidFill>
                                    <a:sysClr val="windowText" lastClr="000000"/>
                                  </a:solidFill>
                                  <a:latin typeface="Cambria Math" panose="02040503050406030204" pitchFamily="18" charset="0"/>
                                  <a:ea typeface="Cambria Math" panose="02040503050406030204" pitchFamily="18" charset="0"/>
                                </a:rPr>
                                <m:t>2</m:t>
                              </m:r>
                            </m:sup>
                          </m:sSup>
                        </m:e>
                      </m:nary>
                    </m:oMath>
                  </m:oMathPara>
                </a14:m>
                <a:endParaRPr lang="it-IT" dirty="0" smtClean="0"/>
              </a:p>
              <a:p>
                <a:endParaRPr lang="it-IT" dirty="0" smtClean="0"/>
              </a:p>
              <a:p>
                <a:r>
                  <a:rPr lang="it-IT" dirty="0" smtClean="0"/>
                  <a:t>Vettore delle derivate prime (</a:t>
                </a:r>
                <a:r>
                  <a:rPr lang="it-IT" i="1" dirty="0" smtClean="0"/>
                  <a:t>gradiente</a:t>
                </a:r>
                <a:r>
                  <a:rPr lang="it-IT" dirty="0" smtClean="0"/>
                  <a:t>) [</a:t>
                </a:r>
                <a:r>
                  <a:rPr lang="it-IT" b="1" dirty="0" err="1" smtClean="0"/>
                  <a:t>Eq</a:t>
                </a:r>
                <a:r>
                  <a:rPr lang="it-IT" b="1" dirty="0" smtClean="0"/>
                  <a:t>(4, 7)]</a:t>
                </a:r>
              </a:p>
              <a:p>
                <a:endParaRPr lang="it-IT" b="1" dirty="0" smtClean="0"/>
              </a:p>
              <a:p>
                <a:endParaRPr lang="it-IT" b="1" dirty="0"/>
              </a:p>
              <a:p>
                <a:pPr/>
                <a14:m>
                  <m:oMathPara xmlns:m="http://schemas.openxmlformats.org/officeDocument/2006/math">
                    <m:oMathParaPr>
                      <m:jc m:val="centerGroup"/>
                    </m:oMathParaPr>
                    <m:oMath xmlns:m="http://schemas.openxmlformats.org/officeDocument/2006/math">
                      <m:r>
                        <a:rPr lang="it-IT" b="1" i="1" smtClean="0">
                          <a:latin typeface="Cambria Math" panose="02040503050406030204" pitchFamily="18" charset="0"/>
                        </a:rPr>
                        <m:t>𝒖</m:t>
                      </m:r>
                      <m:r>
                        <a:rPr lang="it-IT" b="0" i="1" smtClean="0">
                          <a:latin typeface="Cambria Math" panose="02040503050406030204" pitchFamily="18" charset="0"/>
                        </a:rPr>
                        <m:t>=</m:t>
                      </m:r>
                      <m:d>
                        <m:dPr>
                          <m:begChr m:val="["/>
                          <m:endChr m:val="]"/>
                          <m:ctrlPr>
                            <a:rPr lang="it-IT" b="0" i="1" smtClean="0">
                              <a:latin typeface="Cambria Math" panose="02040503050406030204" pitchFamily="18" charset="0"/>
                            </a:rPr>
                          </m:ctrlPr>
                        </m:dPr>
                        <m:e>
                          <m:m>
                            <m:mPr>
                              <m:mcs>
                                <m:mc>
                                  <m:mcPr>
                                    <m:count m:val="1"/>
                                    <m:mcJc m:val="center"/>
                                  </m:mcPr>
                                </m:mc>
                              </m:mcs>
                              <m:ctrlPr>
                                <a:rPr lang="it-IT" b="0" i="1" smtClean="0">
                                  <a:latin typeface="Cambria Math" panose="02040503050406030204" pitchFamily="18" charset="0"/>
                                </a:rPr>
                              </m:ctrlPr>
                            </m:mPr>
                            <m:mr>
                              <m:e>
                                <m:f>
                                  <m:fPr>
                                    <m:ctrlPr>
                                      <a:rPr lang="it-IT" i="1">
                                        <a:latin typeface="Cambria Math" panose="02040503050406030204" pitchFamily="18" charset="0"/>
                                      </a:rPr>
                                    </m:ctrlPr>
                                  </m:fPr>
                                  <m:num>
                                    <m:r>
                                      <a:rPr lang="it-IT" i="1">
                                        <a:latin typeface="Cambria Math" panose="02040503050406030204" pitchFamily="18" charset="0"/>
                                      </a:rPr>
                                      <m:t>𝜕</m:t>
                                    </m:r>
                                    <m:r>
                                      <a:rPr lang="it-IT" i="1">
                                        <a:solidFill>
                                          <a:sysClr val="windowText" lastClr="000000"/>
                                        </a:solidFill>
                                        <a:latin typeface="Cambria Math" panose="02040503050406030204" pitchFamily="18" charset="0"/>
                                      </a:rPr>
                                      <m:t>𝑙</m:t>
                                    </m:r>
                                    <m:d>
                                      <m:dPr>
                                        <m:ctrlPr>
                                          <a:rPr lang="it-IT" i="1">
                                            <a:solidFill>
                                              <a:sysClr val="windowText" lastClr="000000"/>
                                            </a:solidFill>
                                            <a:latin typeface="Cambria Math" panose="02040503050406030204" pitchFamily="18" charset="0"/>
                                          </a:rPr>
                                        </m:ctrlPr>
                                      </m:dPr>
                                      <m:e>
                                        <m:sSub>
                                          <m:sSubPr>
                                            <m:ctrlPr>
                                              <a:rPr lang="it-IT" i="1">
                                                <a:solidFill>
                                                  <a:sysClr val="windowText" lastClr="000000"/>
                                                </a:solidFill>
                                                <a:latin typeface="Cambria Math" panose="02040503050406030204" pitchFamily="18" charset="0"/>
                                              </a:rPr>
                                            </m:ctrlPr>
                                          </m:sSubPr>
                                          <m:e>
                                            <m:r>
                                              <a:rPr lang="it-IT" i="1">
                                                <a:solidFill>
                                                  <a:sysClr val="windowText" lastClr="000000"/>
                                                </a:solidFill>
                                                <a:latin typeface="Cambria Math" panose="02040503050406030204" pitchFamily="18" charset="0"/>
                                                <a:ea typeface="Cambria Math" panose="02040503050406030204" pitchFamily="18" charset="0"/>
                                              </a:rPr>
                                              <m:t>𝜇</m:t>
                                            </m:r>
                                            <m:r>
                                              <a:rPr lang="it-IT" i="1">
                                                <a:solidFill>
                                                  <a:sysClr val="windowText" lastClr="000000"/>
                                                </a:solidFill>
                                                <a:latin typeface="Cambria Math" panose="02040503050406030204" pitchFamily="18" charset="0"/>
                                              </a:rPr>
                                              <m:t>,</m:t>
                                            </m:r>
                                            <m:sSup>
                                              <m:sSupPr>
                                                <m:ctrlPr>
                                                  <a:rPr lang="it-IT" i="1">
                                                    <a:solidFill>
                                                      <a:sysClr val="windowText" lastClr="000000"/>
                                                    </a:solidFill>
                                                    <a:latin typeface="Cambria Math" panose="02040503050406030204" pitchFamily="18" charset="0"/>
                                                    <a:ea typeface="Cambria Math" panose="02040503050406030204" pitchFamily="18" charset="0"/>
                                                  </a:rPr>
                                                </m:ctrlPr>
                                              </m:sSupPr>
                                              <m:e>
                                                <m:r>
                                                  <a:rPr lang="it-IT" i="1">
                                                    <a:solidFill>
                                                      <a:sysClr val="windowText" lastClr="000000"/>
                                                    </a:solidFill>
                                                    <a:latin typeface="Cambria Math" panose="02040503050406030204" pitchFamily="18" charset="0"/>
                                                    <a:ea typeface="Cambria Math" panose="02040503050406030204" pitchFamily="18" charset="0"/>
                                                  </a:rPr>
                                                  <m:t>𝜎</m:t>
                                                </m:r>
                                              </m:e>
                                              <m:sup>
                                                <m:r>
                                                  <a:rPr lang="it-IT" i="1">
                                                    <a:solidFill>
                                                      <a:sysClr val="windowText" lastClr="000000"/>
                                                    </a:solidFill>
                                                    <a:latin typeface="Cambria Math" panose="02040503050406030204" pitchFamily="18" charset="0"/>
                                                    <a:ea typeface="Cambria Math" panose="02040503050406030204" pitchFamily="18" charset="0"/>
                                                  </a:rPr>
                                                  <m:t>2</m:t>
                                                </m:r>
                                              </m:sup>
                                            </m:sSup>
                                            <m:r>
                                              <a:rPr lang="it-IT" i="1">
                                                <a:solidFill>
                                                  <a:sysClr val="windowText" lastClr="000000"/>
                                                </a:solidFill>
                                                <a:latin typeface="Cambria Math" panose="02040503050406030204" pitchFamily="18" charset="0"/>
                                              </a:rPr>
                                              <m:t>;</m:t>
                                            </m:r>
                                            <m:r>
                                              <a:rPr lang="it-IT" i="1">
                                                <a:solidFill>
                                                  <a:sysClr val="windowText" lastClr="000000"/>
                                                </a:solidFill>
                                                <a:latin typeface="Cambria Math" panose="02040503050406030204" pitchFamily="18" charset="0"/>
                                              </a:rPr>
                                              <m:t>𝑦</m:t>
                                            </m:r>
                                          </m:e>
                                          <m:sub>
                                            <m:r>
                                              <a:rPr lang="it-IT" i="1">
                                                <a:solidFill>
                                                  <a:sysClr val="windowText" lastClr="000000"/>
                                                </a:solidFill>
                                                <a:latin typeface="Cambria Math" panose="02040503050406030204" pitchFamily="18" charset="0"/>
                                              </a:rPr>
                                              <m:t>𝑖</m:t>
                                            </m:r>
                                          </m:sub>
                                        </m:sSub>
                                      </m:e>
                                    </m:d>
                                  </m:num>
                                  <m:den>
                                    <m:r>
                                      <a:rPr lang="it-IT" i="1">
                                        <a:latin typeface="Cambria Math" panose="02040503050406030204" pitchFamily="18" charset="0"/>
                                      </a:rPr>
                                      <m:t>𝜕</m:t>
                                    </m:r>
                                    <m:r>
                                      <a:rPr lang="it-IT" i="1">
                                        <a:solidFill>
                                          <a:sysClr val="windowText" lastClr="000000"/>
                                        </a:solidFill>
                                        <a:latin typeface="Cambria Math" panose="02040503050406030204" pitchFamily="18" charset="0"/>
                                        <a:ea typeface="Cambria Math" panose="02040503050406030204" pitchFamily="18" charset="0"/>
                                      </a:rPr>
                                      <m:t>𝜇</m:t>
                                    </m:r>
                                  </m:den>
                                </m:f>
                              </m:e>
                            </m:mr>
                            <m:mr>
                              <m:e>
                                <m:f>
                                  <m:fPr>
                                    <m:ctrlPr>
                                      <a:rPr lang="it-IT" i="1">
                                        <a:latin typeface="Cambria Math" panose="02040503050406030204" pitchFamily="18" charset="0"/>
                                      </a:rPr>
                                    </m:ctrlPr>
                                  </m:fPr>
                                  <m:num>
                                    <m:r>
                                      <a:rPr lang="it-IT" i="1">
                                        <a:latin typeface="Cambria Math" panose="02040503050406030204" pitchFamily="18" charset="0"/>
                                      </a:rPr>
                                      <m:t>𝜕</m:t>
                                    </m:r>
                                    <m:r>
                                      <a:rPr lang="it-IT" i="1">
                                        <a:solidFill>
                                          <a:sysClr val="windowText" lastClr="000000"/>
                                        </a:solidFill>
                                        <a:latin typeface="Cambria Math" panose="02040503050406030204" pitchFamily="18" charset="0"/>
                                      </a:rPr>
                                      <m:t>𝑙</m:t>
                                    </m:r>
                                    <m:d>
                                      <m:dPr>
                                        <m:ctrlPr>
                                          <a:rPr lang="it-IT" i="1">
                                            <a:solidFill>
                                              <a:sysClr val="windowText" lastClr="000000"/>
                                            </a:solidFill>
                                            <a:latin typeface="Cambria Math" panose="02040503050406030204" pitchFamily="18" charset="0"/>
                                          </a:rPr>
                                        </m:ctrlPr>
                                      </m:dPr>
                                      <m:e>
                                        <m:sSub>
                                          <m:sSubPr>
                                            <m:ctrlPr>
                                              <a:rPr lang="it-IT" i="1">
                                                <a:solidFill>
                                                  <a:sysClr val="windowText" lastClr="000000"/>
                                                </a:solidFill>
                                                <a:latin typeface="Cambria Math" panose="02040503050406030204" pitchFamily="18" charset="0"/>
                                              </a:rPr>
                                            </m:ctrlPr>
                                          </m:sSubPr>
                                          <m:e>
                                            <m:r>
                                              <a:rPr lang="it-IT" i="1">
                                                <a:solidFill>
                                                  <a:sysClr val="windowText" lastClr="000000"/>
                                                </a:solidFill>
                                                <a:latin typeface="Cambria Math" panose="02040503050406030204" pitchFamily="18" charset="0"/>
                                                <a:ea typeface="Cambria Math" panose="02040503050406030204" pitchFamily="18" charset="0"/>
                                              </a:rPr>
                                              <m:t>𝜇</m:t>
                                            </m:r>
                                            <m:r>
                                              <a:rPr lang="it-IT" i="1">
                                                <a:solidFill>
                                                  <a:sysClr val="windowText" lastClr="000000"/>
                                                </a:solidFill>
                                                <a:latin typeface="Cambria Math" panose="02040503050406030204" pitchFamily="18" charset="0"/>
                                              </a:rPr>
                                              <m:t>,</m:t>
                                            </m:r>
                                            <m:sSup>
                                              <m:sSupPr>
                                                <m:ctrlPr>
                                                  <a:rPr lang="it-IT" i="1">
                                                    <a:solidFill>
                                                      <a:sysClr val="windowText" lastClr="000000"/>
                                                    </a:solidFill>
                                                    <a:latin typeface="Cambria Math" panose="02040503050406030204" pitchFamily="18" charset="0"/>
                                                    <a:ea typeface="Cambria Math" panose="02040503050406030204" pitchFamily="18" charset="0"/>
                                                  </a:rPr>
                                                </m:ctrlPr>
                                              </m:sSupPr>
                                              <m:e>
                                                <m:r>
                                                  <a:rPr lang="it-IT" i="1">
                                                    <a:solidFill>
                                                      <a:sysClr val="windowText" lastClr="000000"/>
                                                    </a:solidFill>
                                                    <a:latin typeface="Cambria Math" panose="02040503050406030204" pitchFamily="18" charset="0"/>
                                                    <a:ea typeface="Cambria Math" panose="02040503050406030204" pitchFamily="18" charset="0"/>
                                                  </a:rPr>
                                                  <m:t>𝜎</m:t>
                                                </m:r>
                                              </m:e>
                                              <m:sup>
                                                <m:r>
                                                  <a:rPr lang="it-IT" i="1">
                                                    <a:solidFill>
                                                      <a:sysClr val="windowText" lastClr="000000"/>
                                                    </a:solidFill>
                                                    <a:latin typeface="Cambria Math" panose="02040503050406030204" pitchFamily="18" charset="0"/>
                                                    <a:ea typeface="Cambria Math" panose="02040503050406030204" pitchFamily="18" charset="0"/>
                                                  </a:rPr>
                                                  <m:t>2</m:t>
                                                </m:r>
                                              </m:sup>
                                            </m:sSup>
                                            <m:r>
                                              <a:rPr lang="it-IT" i="1">
                                                <a:solidFill>
                                                  <a:sysClr val="windowText" lastClr="000000"/>
                                                </a:solidFill>
                                                <a:latin typeface="Cambria Math" panose="02040503050406030204" pitchFamily="18" charset="0"/>
                                              </a:rPr>
                                              <m:t>;</m:t>
                                            </m:r>
                                            <m:r>
                                              <a:rPr lang="it-IT" i="1">
                                                <a:solidFill>
                                                  <a:sysClr val="windowText" lastClr="000000"/>
                                                </a:solidFill>
                                                <a:latin typeface="Cambria Math" panose="02040503050406030204" pitchFamily="18" charset="0"/>
                                              </a:rPr>
                                              <m:t>𝑦</m:t>
                                            </m:r>
                                          </m:e>
                                          <m:sub>
                                            <m:r>
                                              <a:rPr lang="it-IT" i="1">
                                                <a:solidFill>
                                                  <a:sysClr val="windowText" lastClr="000000"/>
                                                </a:solidFill>
                                                <a:latin typeface="Cambria Math" panose="02040503050406030204" pitchFamily="18" charset="0"/>
                                              </a:rPr>
                                              <m:t>𝑖</m:t>
                                            </m:r>
                                          </m:sub>
                                        </m:sSub>
                                      </m:e>
                                    </m:d>
                                  </m:num>
                                  <m:den>
                                    <m:r>
                                      <a:rPr lang="it-IT" i="1">
                                        <a:latin typeface="Cambria Math" panose="02040503050406030204" pitchFamily="18" charset="0"/>
                                      </a:rPr>
                                      <m:t>𝜕</m:t>
                                    </m:r>
                                    <m:sSup>
                                      <m:sSupPr>
                                        <m:ctrlPr>
                                          <a:rPr lang="it-IT" i="1">
                                            <a:solidFill>
                                              <a:sysClr val="windowText" lastClr="000000"/>
                                            </a:solidFill>
                                            <a:latin typeface="Cambria Math" panose="02040503050406030204" pitchFamily="18" charset="0"/>
                                            <a:ea typeface="Cambria Math" panose="02040503050406030204" pitchFamily="18" charset="0"/>
                                          </a:rPr>
                                        </m:ctrlPr>
                                      </m:sSupPr>
                                      <m:e>
                                        <m:r>
                                          <a:rPr lang="it-IT" i="1">
                                            <a:solidFill>
                                              <a:sysClr val="windowText" lastClr="000000"/>
                                            </a:solidFill>
                                            <a:latin typeface="Cambria Math" panose="02040503050406030204" pitchFamily="18" charset="0"/>
                                            <a:ea typeface="Cambria Math" panose="02040503050406030204" pitchFamily="18" charset="0"/>
                                          </a:rPr>
                                          <m:t>𝜎</m:t>
                                        </m:r>
                                      </m:e>
                                      <m:sup>
                                        <m:r>
                                          <a:rPr lang="it-IT" i="1">
                                            <a:solidFill>
                                              <a:sysClr val="windowText" lastClr="000000"/>
                                            </a:solidFill>
                                            <a:latin typeface="Cambria Math" panose="02040503050406030204" pitchFamily="18" charset="0"/>
                                            <a:ea typeface="Cambria Math" panose="02040503050406030204" pitchFamily="18" charset="0"/>
                                          </a:rPr>
                                          <m:t>2</m:t>
                                        </m:r>
                                      </m:sup>
                                    </m:sSup>
                                  </m:den>
                                </m:f>
                              </m:e>
                            </m:mr>
                          </m:m>
                        </m:e>
                      </m:d>
                      <m:r>
                        <a:rPr lang="it-IT" b="0" i="1" smtClean="0">
                          <a:latin typeface="Cambria Math" panose="02040503050406030204" pitchFamily="18" charset="0"/>
                        </a:rPr>
                        <m:t>=</m:t>
                      </m:r>
                      <m:d>
                        <m:dPr>
                          <m:begChr m:val="["/>
                          <m:endChr m:val="]"/>
                          <m:ctrlPr>
                            <a:rPr lang="it-IT" b="0" i="1" smtClean="0">
                              <a:latin typeface="Cambria Math" panose="02040503050406030204" pitchFamily="18" charset="0"/>
                            </a:rPr>
                          </m:ctrlPr>
                        </m:dPr>
                        <m:e>
                          <m:m>
                            <m:mPr>
                              <m:mcs>
                                <m:mc>
                                  <m:mcPr>
                                    <m:count m:val="1"/>
                                    <m:mcJc m:val="center"/>
                                  </m:mcPr>
                                </m:mc>
                              </m:mcs>
                              <m:ctrlPr>
                                <a:rPr lang="it-IT" b="0" i="1" smtClean="0">
                                  <a:latin typeface="Cambria Math" panose="02040503050406030204" pitchFamily="18" charset="0"/>
                                </a:rPr>
                              </m:ctrlPr>
                            </m:mPr>
                            <m:mr>
                              <m:e>
                                <m:f>
                                  <m:fPr>
                                    <m:ctrlPr>
                                      <a:rPr lang="it-IT" i="1">
                                        <a:solidFill>
                                          <a:sysClr val="windowText" lastClr="000000"/>
                                        </a:solidFill>
                                        <a:latin typeface="Cambria Math" panose="02040503050406030204" pitchFamily="18" charset="0"/>
                                        <a:ea typeface="Cambria Math" panose="02040503050406030204" pitchFamily="18" charset="0"/>
                                      </a:rPr>
                                    </m:ctrlPr>
                                  </m:fPr>
                                  <m:num>
                                    <m:r>
                                      <a:rPr lang="it-IT" i="1">
                                        <a:solidFill>
                                          <a:sysClr val="windowText" lastClr="000000"/>
                                        </a:solidFill>
                                        <a:latin typeface="Cambria Math" panose="02040503050406030204" pitchFamily="18" charset="0"/>
                                        <a:ea typeface="Cambria Math" panose="02040503050406030204" pitchFamily="18" charset="0"/>
                                      </a:rPr>
                                      <m:t>1</m:t>
                                    </m:r>
                                  </m:num>
                                  <m:den>
                                    <m:sSup>
                                      <m:sSupPr>
                                        <m:ctrlPr>
                                          <a:rPr lang="it-IT" i="1">
                                            <a:solidFill>
                                              <a:sysClr val="windowText" lastClr="000000"/>
                                            </a:solidFill>
                                            <a:latin typeface="Cambria Math" panose="02040503050406030204" pitchFamily="18" charset="0"/>
                                            <a:ea typeface="Cambria Math" panose="02040503050406030204" pitchFamily="18" charset="0"/>
                                          </a:rPr>
                                        </m:ctrlPr>
                                      </m:sSupPr>
                                      <m:e>
                                        <m:r>
                                          <a:rPr lang="it-IT" i="1">
                                            <a:solidFill>
                                              <a:sysClr val="windowText" lastClr="000000"/>
                                            </a:solidFill>
                                            <a:latin typeface="Cambria Math" panose="02040503050406030204" pitchFamily="18" charset="0"/>
                                            <a:ea typeface="Cambria Math" panose="02040503050406030204" pitchFamily="18" charset="0"/>
                                          </a:rPr>
                                          <m:t>𝜎</m:t>
                                        </m:r>
                                      </m:e>
                                      <m:sup>
                                        <m:r>
                                          <a:rPr lang="it-IT" i="1">
                                            <a:solidFill>
                                              <a:sysClr val="windowText" lastClr="000000"/>
                                            </a:solidFill>
                                            <a:latin typeface="Cambria Math" panose="02040503050406030204" pitchFamily="18" charset="0"/>
                                            <a:ea typeface="Cambria Math" panose="02040503050406030204" pitchFamily="18" charset="0"/>
                                          </a:rPr>
                                          <m:t>2</m:t>
                                        </m:r>
                                      </m:sup>
                                    </m:sSup>
                                  </m:den>
                                </m:f>
                                <m:d>
                                  <m:dPr>
                                    <m:ctrlPr>
                                      <a:rPr lang="it-IT" i="1">
                                        <a:solidFill>
                                          <a:sysClr val="windowText" lastClr="000000"/>
                                        </a:solidFill>
                                        <a:latin typeface="Cambria Math" panose="02040503050406030204" pitchFamily="18" charset="0"/>
                                        <a:ea typeface="Cambria Math" panose="02040503050406030204" pitchFamily="18" charset="0"/>
                                      </a:rPr>
                                    </m:ctrlPr>
                                  </m:dPr>
                                  <m:e>
                                    <m:nary>
                                      <m:naryPr>
                                        <m:chr m:val="∑"/>
                                        <m:ctrlPr>
                                          <a:rPr lang="it-IT" i="1">
                                            <a:solidFill>
                                              <a:sysClr val="windowText" lastClr="000000"/>
                                            </a:solidFill>
                                            <a:latin typeface="Cambria Math" panose="02040503050406030204" pitchFamily="18" charset="0"/>
                                            <a:ea typeface="Cambria Math" panose="02040503050406030204" pitchFamily="18" charset="0"/>
                                          </a:rPr>
                                        </m:ctrlPr>
                                      </m:naryPr>
                                      <m:sub>
                                        <m:r>
                                          <m:rPr>
                                            <m:brk m:alnAt="23"/>
                                          </m:rPr>
                                          <a:rPr lang="it-IT" i="1">
                                            <a:solidFill>
                                              <a:sysClr val="windowText" lastClr="000000"/>
                                            </a:solidFill>
                                            <a:latin typeface="Cambria Math" panose="02040503050406030204" pitchFamily="18" charset="0"/>
                                            <a:ea typeface="Cambria Math" panose="02040503050406030204" pitchFamily="18" charset="0"/>
                                          </a:rPr>
                                          <m:t>𝑖</m:t>
                                        </m:r>
                                        <m:r>
                                          <a:rPr lang="it-IT" i="1">
                                            <a:solidFill>
                                              <a:sysClr val="windowText" lastClr="000000"/>
                                            </a:solidFill>
                                            <a:latin typeface="Cambria Math" panose="02040503050406030204" pitchFamily="18" charset="0"/>
                                            <a:ea typeface="Cambria Math" panose="02040503050406030204" pitchFamily="18" charset="0"/>
                                          </a:rPr>
                                          <m:t>=1</m:t>
                                        </m:r>
                                      </m:sub>
                                      <m:sup>
                                        <m:r>
                                          <a:rPr lang="it-IT" i="1">
                                            <a:solidFill>
                                              <a:sysClr val="windowText" lastClr="000000"/>
                                            </a:solidFill>
                                            <a:latin typeface="Cambria Math" panose="02040503050406030204" pitchFamily="18" charset="0"/>
                                            <a:ea typeface="Cambria Math" panose="02040503050406030204" pitchFamily="18" charset="0"/>
                                          </a:rPr>
                                          <m:t>𝑛</m:t>
                                        </m:r>
                                      </m:sup>
                                      <m:e>
                                        <m:sSub>
                                          <m:sSubPr>
                                            <m:ctrlPr>
                                              <a:rPr lang="it-IT" i="1">
                                                <a:solidFill>
                                                  <a:sysClr val="windowText" lastClr="000000"/>
                                                </a:solidFill>
                                                <a:latin typeface="Cambria Math" panose="02040503050406030204" pitchFamily="18" charset="0"/>
                                              </a:rPr>
                                            </m:ctrlPr>
                                          </m:sSubPr>
                                          <m:e>
                                            <m:r>
                                              <a:rPr lang="it-IT" i="1">
                                                <a:solidFill>
                                                  <a:sysClr val="windowText" lastClr="000000"/>
                                                </a:solidFill>
                                                <a:latin typeface="Cambria Math" panose="02040503050406030204" pitchFamily="18" charset="0"/>
                                              </a:rPr>
                                              <m:t>𝑦</m:t>
                                            </m:r>
                                          </m:e>
                                          <m:sub>
                                            <m:r>
                                              <a:rPr lang="it-IT" i="1">
                                                <a:solidFill>
                                                  <a:sysClr val="windowText" lastClr="000000"/>
                                                </a:solidFill>
                                                <a:latin typeface="Cambria Math" panose="02040503050406030204" pitchFamily="18" charset="0"/>
                                              </a:rPr>
                                              <m:t>𝑖</m:t>
                                            </m:r>
                                          </m:sub>
                                        </m:sSub>
                                      </m:e>
                                    </m:nary>
                                    <m:r>
                                      <a:rPr lang="it-IT" i="1">
                                        <a:solidFill>
                                          <a:sysClr val="windowText" lastClr="000000"/>
                                        </a:solidFill>
                                        <a:latin typeface="Cambria Math" panose="02040503050406030204" pitchFamily="18" charset="0"/>
                                      </a:rPr>
                                      <m:t>−</m:t>
                                    </m:r>
                                    <m:r>
                                      <a:rPr lang="it-IT" i="1">
                                        <a:solidFill>
                                          <a:sysClr val="windowText" lastClr="000000"/>
                                        </a:solidFill>
                                        <a:latin typeface="Cambria Math" panose="02040503050406030204" pitchFamily="18" charset="0"/>
                                      </a:rPr>
                                      <m:t>𝑛</m:t>
                                    </m:r>
                                    <m:r>
                                      <a:rPr lang="it-IT" i="1">
                                        <a:solidFill>
                                          <a:sysClr val="windowText" lastClr="000000"/>
                                        </a:solidFill>
                                        <a:latin typeface="Cambria Math" panose="02040503050406030204" pitchFamily="18" charset="0"/>
                                        <a:ea typeface="Cambria Math" panose="02040503050406030204" pitchFamily="18" charset="0"/>
                                      </a:rPr>
                                      <m:t>𝜇</m:t>
                                    </m:r>
                                  </m:e>
                                </m:d>
                              </m:e>
                            </m:mr>
                            <m:mr>
                              <m:e>
                                <m:f>
                                  <m:fPr>
                                    <m:ctrlPr>
                                      <a:rPr lang="it-IT" i="1">
                                        <a:solidFill>
                                          <a:sysClr val="windowText" lastClr="000000"/>
                                        </a:solidFill>
                                        <a:latin typeface="Cambria Math" panose="02040503050406030204" pitchFamily="18" charset="0"/>
                                        <a:ea typeface="Cambria Math" panose="02040503050406030204" pitchFamily="18" charset="0"/>
                                      </a:rPr>
                                    </m:ctrlPr>
                                  </m:fPr>
                                  <m:num>
                                    <m:r>
                                      <a:rPr lang="it-IT" i="1">
                                        <a:solidFill>
                                          <a:sysClr val="windowText" lastClr="000000"/>
                                        </a:solidFill>
                                        <a:latin typeface="Cambria Math" panose="02040503050406030204" pitchFamily="18" charset="0"/>
                                        <a:ea typeface="Cambria Math" panose="02040503050406030204" pitchFamily="18" charset="0"/>
                                      </a:rPr>
                                      <m:t>1</m:t>
                                    </m:r>
                                  </m:num>
                                  <m:den>
                                    <m:r>
                                      <a:rPr lang="it-IT" i="1">
                                        <a:solidFill>
                                          <a:sysClr val="windowText" lastClr="000000"/>
                                        </a:solidFill>
                                        <a:latin typeface="Cambria Math" panose="02040503050406030204" pitchFamily="18" charset="0"/>
                                        <a:ea typeface="Cambria Math" panose="02040503050406030204" pitchFamily="18" charset="0"/>
                                      </a:rPr>
                                      <m:t>2</m:t>
                                    </m:r>
                                    <m:sSup>
                                      <m:sSupPr>
                                        <m:ctrlPr>
                                          <a:rPr lang="it-IT" i="1">
                                            <a:solidFill>
                                              <a:sysClr val="windowText" lastClr="000000"/>
                                            </a:solidFill>
                                            <a:latin typeface="Cambria Math" panose="02040503050406030204" pitchFamily="18" charset="0"/>
                                            <a:ea typeface="Cambria Math" panose="02040503050406030204" pitchFamily="18" charset="0"/>
                                          </a:rPr>
                                        </m:ctrlPr>
                                      </m:sSupPr>
                                      <m:e>
                                        <m:r>
                                          <a:rPr lang="it-IT" i="1">
                                            <a:solidFill>
                                              <a:sysClr val="windowText" lastClr="000000"/>
                                            </a:solidFill>
                                            <a:latin typeface="Cambria Math" panose="02040503050406030204" pitchFamily="18" charset="0"/>
                                            <a:ea typeface="Cambria Math" panose="02040503050406030204" pitchFamily="18" charset="0"/>
                                          </a:rPr>
                                          <m:t>𝜎</m:t>
                                        </m:r>
                                      </m:e>
                                      <m:sup>
                                        <m:r>
                                          <a:rPr lang="it-IT" i="1">
                                            <a:solidFill>
                                              <a:sysClr val="windowText" lastClr="000000"/>
                                            </a:solidFill>
                                            <a:latin typeface="Cambria Math" panose="02040503050406030204" pitchFamily="18" charset="0"/>
                                            <a:ea typeface="Cambria Math" panose="02040503050406030204" pitchFamily="18" charset="0"/>
                                          </a:rPr>
                                          <m:t>2</m:t>
                                        </m:r>
                                      </m:sup>
                                    </m:sSup>
                                  </m:den>
                                </m:f>
                                <m:d>
                                  <m:dPr>
                                    <m:begChr m:val="["/>
                                    <m:endChr m:val="]"/>
                                    <m:ctrlPr>
                                      <a:rPr lang="it-IT" i="1">
                                        <a:solidFill>
                                          <a:sysClr val="windowText" lastClr="000000"/>
                                        </a:solidFill>
                                        <a:latin typeface="Cambria Math" panose="02040503050406030204" pitchFamily="18" charset="0"/>
                                        <a:ea typeface="Cambria Math" panose="02040503050406030204" pitchFamily="18" charset="0"/>
                                      </a:rPr>
                                    </m:ctrlPr>
                                  </m:dPr>
                                  <m:e>
                                    <m:r>
                                      <a:rPr lang="it-IT" i="1">
                                        <a:solidFill>
                                          <a:sysClr val="windowText" lastClr="000000"/>
                                        </a:solidFill>
                                        <a:latin typeface="Cambria Math" panose="02040503050406030204" pitchFamily="18" charset="0"/>
                                        <a:ea typeface="Cambria Math" panose="02040503050406030204" pitchFamily="18" charset="0"/>
                                      </a:rPr>
                                      <m:t>−</m:t>
                                    </m:r>
                                    <m:r>
                                      <a:rPr lang="it-IT" i="1">
                                        <a:solidFill>
                                          <a:sysClr val="windowText" lastClr="000000"/>
                                        </a:solidFill>
                                        <a:latin typeface="Cambria Math" panose="02040503050406030204" pitchFamily="18" charset="0"/>
                                        <a:ea typeface="Cambria Math" panose="02040503050406030204" pitchFamily="18" charset="0"/>
                                      </a:rPr>
                                      <m:t>𝑛</m:t>
                                    </m:r>
                                    <m:r>
                                      <a:rPr lang="it-IT" i="1">
                                        <a:solidFill>
                                          <a:sysClr val="windowText" lastClr="000000"/>
                                        </a:solidFill>
                                        <a:latin typeface="Cambria Math" panose="02040503050406030204" pitchFamily="18" charset="0"/>
                                        <a:ea typeface="Cambria Math" panose="02040503050406030204" pitchFamily="18" charset="0"/>
                                      </a:rPr>
                                      <m:t>+</m:t>
                                    </m:r>
                                    <m:f>
                                      <m:fPr>
                                        <m:ctrlPr>
                                          <a:rPr lang="it-IT" i="1">
                                            <a:solidFill>
                                              <a:sysClr val="windowText" lastClr="000000"/>
                                            </a:solidFill>
                                            <a:latin typeface="Cambria Math" panose="02040503050406030204" pitchFamily="18" charset="0"/>
                                            <a:ea typeface="Cambria Math" panose="02040503050406030204" pitchFamily="18" charset="0"/>
                                          </a:rPr>
                                        </m:ctrlPr>
                                      </m:fPr>
                                      <m:num>
                                        <m:r>
                                          <a:rPr lang="it-IT" i="1">
                                            <a:solidFill>
                                              <a:sysClr val="windowText" lastClr="000000"/>
                                            </a:solidFill>
                                            <a:latin typeface="Cambria Math" panose="02040503050406030204" pitchFamily="18" charset="0"/>
                                            <a:ea typeface="Cambria Math" panose="02040503050406030204" pitchFamily="18" charset="0"/>
                                          </a:rPr>
                                          <m:t>1</m:t>
                                        </m:r>
                                      </m:num>
                                      <m:den>
                                        <m:sSup>
                                          <m:sSupPr>
                                            <m:ctrlPr>
                                              <a:rPr lang="it-IT" i="1">
                                                <a:solidFill>
                                                  <a:sysClr val="windowText" lastClr="000000"/>
                                                </a:solidFill>
                                                <a:latin typeface="Cambria Math" panose="02040503050406030204" pitchFamily="18" charset="0"/>
                                                <a:ea typeface="Cambria Math" panose="02040503050406030204" pitchFamily="18" charset="0"/>
                                              </a:rPr>
                                            </m:ctrlPr>
                                          </m:sSupPr>
                                          <m:e>
                                            <m:r>
                                              <a:rPr lang="it-IT" i="1">
                                                <a:solidFill>
                                                  <a:sysClr val="windowText" lastClr="000000"/>
                                                </a:solidFill>
                                                <a:latin typeface="Cambria Math" panose="02040503050406030204" pitchFamily="18" charset="0"/>
                                                <a:ea typeface="Cambria Math" panose="02040503050406030204" pitchFamily="18" charset="0"/>
                                              </a:rPr>
                                              <m:t>𝜎</m:t>
                                            </m:r>
                                          </m:e>
                                          <m:sup>
                                            <m:r>
                                              <a:rPr lang="it-IT" i="1">
                                                <a:solidFill>
                                                  <a:sysClr val="windowText" lastClr="000000"/>
                                                </a:solidFill>
                                                <a:latin typeface="Cambria Math" panose="02040503050406030204" pitchFamily="18" charset="0"/>
                                                <a:ea typeface="Cambria Math" panose="02040503050406030204" pitchFamily="18" charset="0"/>
                                              </a:rPr>
                                              <m:t>2</m:t>
                                            </m:r>
                                          </m:sup>
                                        </m:sSup>
                                      </m:den>
                                    </m:f>
                                    <m:nary>
                                      <m:naryPr>
                                        <m:chr m:val="∑"/>
                                        <m:ctrlPr>
                                          <a:rPr lang="it-IT" i="1">
                                            <a:solidFill>
                                              <a:sysClr val="windowText" lastClr="000000"/>
                                            </a:solidFill>
                                            <a:latin typeface="Cambria Math" panose="02040503050406030204" pitchFamily="18" charset="0"/>
                                            <a:ea typeface="Cambria Math" panose="02040503050406030204" pitchFamily="18" charset="0"/>
                                          </a:rPr>
                                        </m:ctrlPr>
                                      </m:naryPr>
                                      <m:sub>
                                        <m:r>
                                          <m:rPr>
                                            <m:brk m:alnAt="23"/>
                                          </m:rPr>
                                          <a:rPr lang="it-IT" i="1">
                                            <a:solidFill>
                                              <a:sysClr val="windowText" lastClr="000000"/>
                                            </a:solidFill>
                                            <a:latin typeface="Cambria Math" panose="02040503050406030204" pitchFamily="18" charset="0"/>
                                            <a:ea typeface="Cambria Math" panose="02040503050406030204" pitchFamily="18" charset="0"/>
                                          </a:rPr>
                                          <m:t>𝑖</m:t>
                                        </m:r>
                                        <m:r>
                                          <a:rPr lang="it-IT" i="1">
                                            <a:solidFill>
                                              <a:sysClr val="windowText" lastClr="000000"/>
                                            </a:solidFill>
                                            <a:latin typeface="Cambria Math" panose="02040503050406030204" pitchFamily="18" charset="0"/>
                                            <a:ea typeface="Cambria Math" panose="02040503050406030204" pitchFamily="18" charset="0"/>
                                          </a:rPr>
                                          <m:t>=1</m:t>
                                        </m:r>
                                      </m:sub>
                                      <m:sup>
                                        <m:r>
                                          <a:rPr lang="it-IT" i="1">
                                            <a:solidFill>
                                              <a:sysClr val="windowText" lastClr="000000"/>
                                            </a:solidFill>
                                            <a:latin typeface="Cambria Math" panose="02040503050406030204" pitchFamily="18" charset="0"/>
                                            <a:ea typeface="Cambria Math" panose="02040503050406030204" pitchFamily="18" charset="0"/>
                                          </a:rPr>
                                          <m:t>𝑛</m:t>
                                        </m:r>
                                      </m:sup>
                                      <m:e>
                                        <m:sSup>
                                          <m:sSupPr>
                                            <m:ctrlPr>
                                              <a:rPr lang="it-IT" i="1">
                                                <a:solidFill>
                                                  <a:sysClr val="windowText" lastClr="000000"/>
                                                </a:solidFill>
                                                <a:latin typeface="Cambria Math" panose="02040503050406030204" pitchFamily="18" charset="0"/>
                                                <a:ea typeface="Cambria Math" panose="02040503050406030204" pitchFamily="18" charset="0"/>
                                              </a:rPr>
                                            </m:ctrlPr>
                                          </m:sSupPr>
                                          <m:e>
                                            <m:d>
                                              <m:dPr>
                                                <m:ctrlPr>
                                                  <a:rPr lang="it-IT" i="1">
                                                    <a:solidFill>
                                                      <a:sysClr val="windowText" lastClr="000000"/>
                                                    </a:solidFill>
                                                    <a:latin typeface="Cambria Math" panose="02040503050406030204" pitchFamily="18" charset="0"/>
                                                    <a:ea typeface="Cambria Math" panose="02040503050406030204" pitchFamily="18" charset="0"/>
                                                  </a:rPr>
                                                </m:ctrlPr>
                                              </m:dPr>
                                              <m:e>
                                                <m:sSub>
                                                  <m:sSubPr>
                                                    <m:ctrlPr>
                                                      <a:rPr lang="it-IT" i="1">
                                                        <a:solidFill>
                                                          <a:sysClr val="windowText" lastClr="000000"/>
                                                        </a:solidFill>
                                                        <a:latin typeface="Cambria Math" panose="02040503050406030204" pitchFamily="18" charset="0"/>
                                                      </a:rPr>
                                                    </m:ctrlPr>
                                                  </m:sSubPr>
                                                  <m:e>
                                                    <m:r>
                                                      <a:rPr lang="it-IT" i="1">
                                                        <a:solidFill>
                                                          <a:sysClr val="windowText" lastClr="000000"/>
                                                        </a:solidFill>
                                                        <a:latin typeface="Cambria Math" panose="02040503050406030204" pitchFamily="18" charset="0"/>
                                                      </a:rPr>
                                                      <m:t>𝑦</m:t>
                                                    </m:r>
                                                  </m:e>
                                                  <m:sub>
                                                    <m:r>
                                                      <a:rPr lang="it-IT" i="1">
                                                        <a:solidFill>
                                                          <a:sysClr val="windowText" lastClr="000000"/>
                                                        </a:solidFill>
                                                        <a:latin typeface="Cambria Math" panose="02040503050406030204" pitchFamily="18" charset="0"/>
                                                      </a:rPr>
                                                      <m:t>𝑖</m:t>
                                                    </m:r>
                                                  </m:sub>
                                                </m:sSub>
                                                <m:r>
                                                  <a:rPr lang="it-IT" i="1">
                                                    <a:solidFill>
                                                      <a:sysClr val="windowText" lastClr="000000"/>
                                                    </a:solidFill>
                                                    <a:latin typeface="Cambria Math" panose="02040503050406030204" pitchFamily="18" charset="0"/>
                                                  </a:rPr>
                                                  <m:t>−</m:t>
                                                </m:r>
                                                <m:r>
                                                  <a:rPr lang="it-IT" i="1">
                                                    <a:solidFill>
                                                      <a:sysClr val="windowText" lastClr="000000"/>
                                                    </a:solidFill>
                                                    <a:latin typeface="Cambria Math" panose="02040503050406030204" pitchFamily="18" charset="0"/>
                                                    <a:ea typeface="Cambria Math" panose="02040503050406030204" pitchFamily="18" charset="0"/>
                                                  </a:rPr>
                                                  <m:t>𝜇</m:t>
                                                </m:r>
                                              </m:e>
                                            </m:d>
                                          </m:e>
                                          <m:sup>
                                            <m:r>
                                              <a:rPr lang="it-IT" i="1">
                                                <a:solidFill>
                                                  <a:sysClr val="windowText" lastClr="000000"/>
                                                </a:solidFill>
                                                <a:latin typeface="Cambria Math" panose="02040503050406030204" pitchFamily="18" charset="0"/>
                                                <a:ea typeface="Cambria Math" panose="02040503050406030204" pitchFamily="18" charset="0"/>
                                              </a:rPr>
                                              <m:t>2</m:t>
                                            </m:r>
                                          </m:sup>
                                        </m:sSup>
                                      </m:e>
                                    </m:nary>
                                  </m:e>
                                </m:d>
                              </m:e>
                            </m:mr>
                          </m:m>
                        </m:e>
                      </m:d>
                    </m:oMath>
                  </m:oMathPara>
                </a14:m>
                <a:endParaRPr lang="it-IT" dirty="0" smtClean="0"/>
              </a:p>
              <a:p>
                <a:endParaRPr lang="it-IT" dirty="0" smtClean="0"/>
              </a:p>
              <a:p>
                <a:endParaRPr lang="it-IT" dirty="0" smtClean="0"/>
              </a:p>
              <a:p>
                <a:r>
                  <a:rPr lang="it-IT" dirty="0" smtClean="0"/>
                  <a:t>Matrice (Hessiana) delle derivate seconde [</a:t>
                </a:r>
                <a:r>
                  <a:rPr lang="it-IT" b="1" dirty="0" err="1" smtClean="0"/>
                  <a:t>Eq</a:t>
                </a:r>
                <a:r>
                  <a:rPr lang="it-IT" b="1" dirty="0" smtClean="0"/>
                  <a:t>(8.1-8.4)]</a:t>
                </a:r>
              </a:p>
              <a:p>
                <a:endParaRPr lang="it-IT" dirty="0" smtClean="0"/>
              </a:p>
              <a:p>
                <a:endParaRPr lang="it-IT" dirty="0" smtClean="0"/>
              </a:p>
              <a:p>
                <a:pPr/>
                <a14:m>
                  <m:oMathPara xmlns:m="http://schemas.openxmlformats.org/officeDocument/2006/math">
                    <m:oMathParaPr>
                      <m:jc m:val="centerGroup"/>
                    </m:oMathParaPr>
                    <m:oMath xmlns:m="http://schemas.openxmlformats.org/officeDocument/2006/math">
                      <m:r>
                        <a:rPr lang="it-IT" b="1" i="1">
                          <a:latin typeface="Cambria Math" panose="02040503050406030204" pitchFamily="18" charset="0"/>
                          <a:ea typeface="Times New Roman" panose="02020603050405020304" pitchFamily="18" charset="0"/>
                          <a:cs typeface="Courier New" panose="02070309020205020404" pitchFamily="49" charset="0"/>
                        </a:rPr>
                        <m:t>𝑯</m:t>
                      </m:r>
                      <m:r>
                        <a:rPr lang="en-US" i="1">
                          <a:latin typeface="Cambria Math" panose="02040503050406030204" pitchFamily="18" charset="0"/>
                          <a:ea typeface="Times New Roman" panose="02020603050405020304" pitchFamily="18" charset="0"/>
                          <a:cs typeface="Courier New" panose="02070309020205020404" pitchFamily="49" charset="0"/>
                        </a:rPr>
                        <m:t>=</m:t>
                      </m:r>
                      <m:d>
                        <m:dPr>
                          <m:begChr m:val="["/>
                          <m:endChr m:val="]"/>
                          <m:ctrlPr>
                            <a:rPr lang="en-US" i="1">
                              <a:latin typeface="Cambria Math" panose="02040503050406030204" pitchFamily="18" charset="0"/>
                              <a:cs typeface="Courier New" panose="02070309020205020404" pitchFamily="49" charset="0"/>
                            </a:rPr>
                          </m:ctrlPr>
                        </m:dPr>
                        <m:e>
                          <m:m>
                            <m:mPr>
                              <m:mcs>
                                <m:mc>
                                  <m:mcPr>
                                    <m:count m:val="2"/>
                                    <m:mcJc m:val="center"/>
                                  </m:mcPr>
                                </m:mc>
                              </m:mcs>
                              <m:ctrlPr>
                                <a:rPr lang="en-US" i="1">
                                  <a:latin typeface="Cambria Math" panose="02040503050406030204" pitchFamily="18" charset="0"/>
                                  <a:cs typeface="Courier New" panose="02070309020205020404" pitchFamily="49" charset="0"/>
                                </a:rPr>
                              </m:ctrlPr>
                            </m:mPr>
                            <m:mr>
                              <m:e>
                                <m:r>
                                  <a:rPr lang="it-IT" i="1">
                                    <a:solidFill>
                                      <a:sysClr val="windowText" lastClr="000000"/>
                                    </a:solidFill>
                                    <a:latin typeface="Cambria Math" panose="02040503050406030204" pitchFamily="18" charset="0"/>
                                  </a:rPr>
                                  <m:t>−</m:t>
                                </m:r>
                                <m:f>
                                  <m:fPr>
                                    <m:ctrlPr>
                                      <a:rPr lang="it-IT" i="1">
                                        <a:solidFill>
                                          <a:sysClr val="windowText" lastClr="000000"/>
                                        </a:solidFill>
                                        <a:latin typeface="Cambria Math" panose="02040503050406030204" pitchFamily="18" charset="0"/>
                                        <a:ea typeface="Cambria Math" panose="02040503050406030204" pitchFamily="18" charset="0"/>
                                      </a:rPr>
                                    </m:ctrlPr>
                                  </m:fPr>
                                  <m:num>
                                    <m:r>
                                      <a:rPr lang="it-IT" i="1">
                                        <a:solidFill>
                                          <a:sysClr val="windowText" lastClr="000000"/>
                                        </a:solidFill>
                                        <a:latin typeface="Cambria Math" panose="02040503050406030204" pitchFamily="18" charset="0"/>
                                        <a:ea typeface="Cambria Math" panose="02040503050406030204" pitchFamily="18" charset="0"/>
                                      </a:rPr>
                                      <m:t>𝑛</m:t>
                                    </m:r>
                                  </m:num>
                                  <m:den>
                                    <m:sSup>
                                      <m:sSupPr>
                                        <m:ctrlPr>
                                          <a:rPr lang="it-IT" i="1">
                                            <a:solidFill>
                                              <a:sysClr val="windowText" lastClr="000000"/>
                                            </a:solidFill>
                                            <a:latin typeface="Cambria Math" panose="02040503050406030204" pitchFamily="18" charset="0"/>
                                            <a:ea typeface="Cambria Math" panose="02040503050406030204" pitchFamily="18" charset="0"/>
                                          </a:rPr>
                                        </m:ctrlPr>
                                      </m:sSupPr>
                                      <m:e>
                                        <m:r>
                                          <a:rPr lang="it-IT" i="1">
                                            <a:solidFill>
                                              <a:sysClr val="windowText" lastClr="000000"/>
                                            </a:solidFill>
                                            <a:latin typeface="Cambria Math" panose="02040503050406030204" pitchFamily="18" charset="0"/>
                                            <a:ea typeface="Cambria Math" panose="02040503050406030204" pitchFamily="18" charset="0"/>
                                          </a:rPr>
                                          <m:t>𝜎</m:t>
                                        </m:r>
                                      </m:e>
                                      <m:sup>
                                        <m:r>
                                          <a:rPr lang="it-IT" i="1">
                                            <a:solidFill>
                                              <a:sysClr val="windowText" lastClr="000000"/>
                                            </a:solidFill>
                                            <a:latin typeface="Cambria Math" panose="02040503050406030204" pitchFamily="18" charset="0"/>
                                            <a:ea typeface="Cambria Math" panose="02040503050406030204" pitchFamily="18" charset="0"/>
                                          </a:rPr>
                                          <m:t>2</m:t>
                                        </m:r>
                                      </m:sup>
                                    </m:sSup>
                                  </m:den>
                                </m:f>
                              </m:e>
                              <m:e>
                                <m:r>
                                  <a:rPr lang="it-IT" b="0" i="1" smtClean="0">
                                    <a:solidFill>
                                      <a:sysClr val="windowText" lastClr="000000"/>
                                    </a:solidFill>
                                    <a:latin typeface="Cambria Math" panose="02040503050406030204" pitchFamily="18" charset="0"/>
                                    <a:ea typeface="Cambria Math" panose="02040503050406030204" pitchFamily="18" charset="0"/>
                                  </a:rPr>
                                  <m:t>−</m:t>
                                </m:r>
                                <m:f>
                                  <m:fPr>
                                    <m:ctrlPr>
                                      <a:rPr lang="it-IT" i="1">
                                        <a:solidFill>
                                          <a:sysClr val="windowText" lastClr="000000"/>
                                        </a:solidFill>
                                        <a:latin typeface="Cambria Math" panose="02040503050406030204" pitchFamily="18" charset="0"/>
                                        <a:ea typeface="Cambria Math" panose="02040503050406030204" pitchFamily="18" charset="0"/>
                                      </a:rPr>
                                    </m:ctrlPr>
                                  </m:fPr>
                                  <m:num>
                                    <m:r>
                                      <a:rPr lang="it-IT" i="1">
                                        <a:solidFill>
                                          <a:sysClr val="windowText" lastClr="000000"/>
                                        </a:solidFill>
                                        <a:latin typeface="Cambria Math" panose="02040503050406030204" pitchFamily="18" charset="0"/>
                                        <a:ea typeface="Cambria Math" panose="02040503050406030204" pitchFamily="18" charset="0"/>
                                      </a:rPr>
                                      <m:t>1</m:t>
                                    </m:r>
                                  </m:num>
                                  <m:den>
                                    <m:sSup>
                                      <m:sSupPr>
                                        <m:ctrlPr>
                                          <a:rPr lang="it-IT" i="1">
                                            <a:solidFill>
                                              <a:sysClr val="windowText" lastClr="000000"/>
                                            </a:solidFill>
                                            <a:latin typeface="Cambria Math" panose="02040503050406030204" pitchFamily="18" charset="0"/>
                                            <a:ea typeface="Cambria Math" panose="02040503050406030204" pitchFamily="18" charset="0"/>
                                          </a:rPr>
                                        </m:ctrlPr>
                                      </m:sSupPr>
                                      <m:e>
                                        <m:d>
                                          <m:dPr>
                                            <m:ctrlPr>
                                              <a:rPr lang="it-IT" i="1">
                                                <a:solidFill>
                                                  <a:sysClr val="windowText" lastClr="000000"/>
                                                </a:solidFill>
                                                <a:latin typeface="Cambria Math" panose="02040503050406030204" pitchFamily="18" charset="0"/>
                                                <a:ea typeface="Cambria Math" panose="02040503050406030204" pitchFamily="18" charset="0"/>
                                              </a:rPr>
                                            </m:ctrlPr>
                                          </m:dPr>
                                          <m:e>
                                            <m:sSup>
                                              <m:sSupPr>
                                                <m:ctrlPr>
                                                  <a:rPr lang="it-IT" i="1">
                                                    <a:solidFill>
                                                      <a:sysClr val="windowText" lastClr="000000"/>
                                                    </a:solidFill>
                                                    <a:latin typeface="Cambria Math" panose="02040503050406030204" pitchFamily="18" charset="0"/>
                                                    <a:ea typeface="Cambria Math" panose="02040503050406030204" pitchFamily="18" charset="0"/>
                                                  </a:rPr>
                                                </m:ctrlPr>
                                              </m:sSupPr>
                                              <m:e>
                                                <m:r>
                                                  <a:rPr lang="it-IT" i="1">
                                                    <a:solidFill>
                                                      <a:sysClr val="windowText" lastClr="000000"/>
                                                    </a:solidFill>
                                                    <a:latin typeface="Cambria Math" panose="02040503050406030204" pitchFamily="18" charset="0"/>
                                                    <a:ea typeface="Cambria Math" panose="02040503050406030204" pitchFamily="18" charset="0"/>
                                                  </a:rPr>
                                                  <m:t>𝜎</m:t>
                                                </m:r>
                                              </m:e>
                                              <m:sup>
                                                <m:r>
                                                  <a:rPr lang="it-IT" i="1">
                                                    <a:solidFill>
                                                      <a:sysClr val="windowText" lastClr="000000"/>
                                                    </a:solidFill>
                                                    <a:latin typeface="Cambria Math" panose="02040503050406030204" pitchFamily="18" charset="0"/>
                                                    <a:ea typeface="Cambria Math" panose="02040503050406030204" pitchFamily="18" charset="0"/>
                                                  </a:rPr>
                                                  <m:t>2</m:t>
                                                </m:r>
                                              </m:sup>
                                            </m:sSup>
                                          </m:e>
                                        </m:d>
                                      </m:e>
                                      <m:sup>
                                        <m:r>
                                          <a:rPr lang="it-IT" i="1">
                                            <a:solidFill>
                                              <a:sysClr val="windowText" lastClr="000000"/>
                                            </a:solidFill>
                                            <a:latin typeface="Cambria Math" panose="02040503050406030204" pitchFamily="18" charset="0"/>
                                            <a:ea typeface="Cambria Math" panose="02040503050406030204" pitchFamily="18" charset="0"/>
                                          </a:rPr>
                                          <m:t>2</m:t>
                                        </m:r>
                                      </m:sup>
                                    </m:sSup>
                                  </m:den>
                                </m:f>
                                <m:d>
                                  <m:dPr>
                                    <m:ctrlPr>
                                      <a:rPr lang="it-IT" i="1">
                                        <a:solidFill>
                                          <a:sysClr val="windowText" lastClr="000000"/>
                                        </a:solidFill>
                                        <a:latin typeface="Cambria Math" panose="02040503050406030204" pitchFamily="18" charset="0"/>
                                        <a:ea typeface="Cambria Math" panose="02040503050406030204" pitchFamily="18" charset="0"/>
                                      </a:rPr>
                                    </m:ctrlPr>
                                  </m:dPr>
                                  <m:e>
                                    <m:nary>
                                      <m:naryPr>
                                        <m:chr m:val="∑"/>
                                        <m:ctrlPr>
                                          <a:rPr lang="it-IT" i="1">
                                            <a:solidFill>
                                              <a:sysClr val="windowText" lastClr="000000"/>
                                            </a:solidFill>
                                            <a:latin typeface="Cambria Math" panose="02040503050406030204" pitchFamily="18" charset="0"/>
                                            <a:ea typeface="Cambria Math" panose="02040503050406030204" pitchFamily="18" charset="0"/>
                                          </a:rPr>
                                        </m:ctrlPr>
                                      </m:naryPr>
                                      <m:sub>
                                        <m:r>
                                          <m:rPr>
                                            <m:brk m:alnAt="23"/>
                                          </m:rPr>
                                          <a:rPr lang="it-IT" i="1">
                                            <a:solidFill>
                                              <a:sysClr val="windowText" lastClr="000000"/>
                                            </a:solidFill>
                                            <a:latin typeface="Cambria Math" panose="02040503050406030204" pitchFamily="18" charset="0"/>
                                            <a:ea typeface="Cambria Math" panose="02040503050406030204" pitchFamily="18" charset="0"/>
                                          </a:rPr>
                                          <m:t>𝑖</m:t>
                                        </m:r>
                                        <m:r>
                                          <a:rPr lang="it-IT" i="1">
                                            <a:solidFill>
                                              <a:sysClr val="windowText" lastClr="000000"/>
                                            </a:solidFill>
                                            <a:latin typeface="Cambria Math" panose="02040503050406030204" pitchFamily="18" charset="0"/>
                                            <a:ea typeface="Cambria Math" panose="02040503050406030204" pitchFamily="18" charset="0"/>
                                          </a:rPr>
                                          <m:t>=1</m:t>
                                        </m:r>
                                      </m:sub>
                                      <m:sup>
                                        <m:r>
                                          <a:rPr lang="it-IT" i="1">
                                            <a:solidFill>
                                              <a:sysClr val="windowText" lastClr="000000"/>
                                            </a:solidFill>
                                            <a:latin typeface="Cambria Math" panose="02040503050406030204" pitchFamily="18" charset="0"/>
                                            <a:ea typeface="Cambria Math" panose="02040503050406030204" pitchFamily="18" charset="0"/>
                                          </a:rPr>
                                          <m:t>𝑛</m:t>
                                        </m:r>
                                      </m:sup>
                                      <m:e>
                                        <m:sSub>
                                          <m:sSubPr>
                                            <m:ctrlPr>
                                              <a:rPr lang="it-IT" i="1">
                                                <a:solidFill>
                                                  <a:sysClr val="windowText" lastClr="000000"/>
                                                </a:solidFill>
                                                <a:latin typeface="Cambria Math" panose="02040503050406030204" pitchFamily="18" charset="0"/>
                                              </a:rPr>
                                            </m:ctrlPr>
                                          </m:sSubPr>
                                          <m:e>
                                            <m:r>
                                              <a:rPr lang="it-IT" i="1">
                                                <a:solidFill>
                                                  <a:sysClr val="windowText" lastClr="000000"/>
                                                </a:solidFill>
                                                <a:latin typeface="Cambria Math" panose="02040503050406030204" pitchFamily="18" charset="0"/>
                                              </a:rPr>
                                              <m:t>𝑦</m:t>
                                            </m:r>
                                          </m:e>
                                          <m:sub>
                                            <m:r>
                                              <a:rPr lang="it-IT" i="1">
                                                <a:solidFill>
                                                  <a:sysClr val="windowText" lastClr="000000"/>
                                                </a:solidFill>
                                                <a:latin typeface="Cambria Math" panose="02040503050406030204" pitchFamily="18" charset="0"/>
                                              </a:rPr>
                                              <m:t>𝑖</m:t>
                                            </m:r>
                                          </m:sub>
                                        </m:sSub>
                                      </m:e>
                                    </m:nary>
                                    <m:r>
                                      <a:rPr lang="it-IT" i="1">
                                        <a:solidFill>
                                          <a:sysClr val="windowText" lastClr="000000"/>
                                        </a:solidFill>
                                        <a:latin typeface="Cambria Math" panose="02040503050406030204" pitchFamily="18" charset="0"/>
                                      </a:rPr>
                                      <m:t>−</m:t>
                                    </m:r>
                                    <m:r>
                                      <a:rPr lang="it-IT" i="1">
                                        <a:solidFill>
                                          <a:sysClr val="windowText" lastClr="000000"/>
                                        </a:solidFill>
                                        <a:latin typeface="Cambria Math" panose="02040503050406030204" pitchFamily="18" charset="0"/>
                                      </a:rPr>
                                      <m:t>𝑛</m:t>
                                    </m:r>
                                    <m:r>
                                      <a:rPr lang="it-IT" i="1">
                                        <a:solidFill>
                                          <a:sysClr val="windowText" lastClr="000000"/>
                                        </a:solidFill>
                                        <a:latin typeface="Cambria Math" panose="02040503050406030204" pitchFamily="18" charset="0"/>
                                        <a:ea typeface="Cambria Math" panose="02040503050406030204" pitchFamily="18" charset="0"/>
                                      </a:rPr>
                                      <m:t>𝜇</m:t>
                                    </m:r>
                                  </m:e>
                                </m:d>
                              </m:e>
                            </m:mr>
                            <m:mr>
                              <m:e>
                                <m:r>
                                  <a:rPr lang="it-IT" b="0" i="1" smtClean="0">
                                    <a:latin typeface="Cambria Math" panose="02040503050406030204" pitchFamily="18" charset="0"/>
                                    <a:cs typeface="Courier New" panose="02070309020205020404" pitchFamily="49" charset="0"/>
                                  </a:rPr>
                                  <m:t>−</m:t>
                                </m:r>
                                <m:f>
                                  <m:fPr>
                                    <m:ctrlPr>
                                      <a:rPr lang="it-IT" i="1">
                                        <a:solidFill>
                                          <a:sysClr val="windowText" lastClr="000000"/>
                                        </a:solidFill>
                                        <a:latin typeface="Cambria Math" panose="02040503050406030204" pitchFamily="18" charset="0"/>
                                        <a:ea typeface="Cambria Math" panose="02040503050406030204" pitchFamily="18" charset="0"/>
                                      </a:rPr>
                                    </m:ctrlPr>
                                  </m:fPr>
                                  <m:num>
                                    <m:r>
                                      <a:rPr lang="it-IT" i="1">
                                        <a:solidFill>
                                          <a:sysClr val="windowText" lastClr="000000"/>
                                        </a:solidFill>
                                        <a:latin typeface="Cambria Math" panose="02040503050406030204" pitchFamily="18" charset="0"/>
                                        <a:ea typeface="Cambria Math" panose="02040503050406030204" pitchFamily="18" charset="0"/>
                                      </a:rPr>
                                      <m:t>1</m:t>
                                    </m:r>
                                  </m:num>
                                  <m:den>
                                    <m:sSup>
                                      <m:sSupPr>
                                        <m:ctrlPr>
                                          <a:rPr lang="it-IT" i="1">
                                            <a:solidFill>
                                              <a:sysClr val="windowText" lastClr="000000"/>
                                            </a:solidFill>
                                            <a:latin typeface="Cambria Math" panose="02040503050406030204" pitchFamily="18" charset="0"/>
                                            <a:ea typeface="Cambria Math" panose="02040503050406030204" pitchFamily="18" charset="0"/>
                                          </a:rPr>
                                        </m:ctrlPr>
                                      </m:sSupPr>
                                      <m:e>
                                        <m:d>
                                          <m:dPr>
                                            <m:ctrlPr>
                                              <a:rPr lang="it-IT" i="1">
                                                <a:solidFill>
                                                  <a:sysClr val="windowText" lastClr="000000"/>
                                                </a:solidFill>
                                                <a:latin typeface="Cambria Math" panose="02040503050406030204" pitchFamily="18" charset="0"/>
                                                <a:ea typeface="Cambria Math" panose="02040503050406030204" pitchFamily="18" charset="0"/>
                                              </a:rPr>
                                            </m:ctrlPr>
                                          </m:dPr>
                                          <m:e>
                                            <m:sSup>
                                              <m:sSupPr>
                                                <m:ctrlPr>
                                                  <a:rPr lang="it-IT" i="1">
                                                    <a:solidFill>
                                                      <a:sysClr val="windowText" lastClr="000000"/>
                                                    </a:solidFill>
                                                    <a:latin typeface="Cambria Math" panose="02040503050406030204" pitchFamily="18" charset="0"/>
                                                    <a:ea typeface="Cambria Math" panose="02040503050406030204" pitchFamily="18" charset="0"/>
                                                  </a:rPr>
                                                </m:ctrlPr>
                                              </m:sSupPr>
                                              <m:e>
                                                <m:r>
                                                  <a:rPr lang="it-IT" i="1">
                                                    <a:solidFill>
                                                      <a:sysClr val="windowText" lastClr="000000"/>
                                                    </a:solidFill>
                                                    <a:latin typeface="Cambria Math" panose="02040503050406030204" pitchFamily="18" charset="0"/>
                                                    <a:ea typeface="Cambria Math" panose="02040503050406030204" pitchFamily="18" charset="0"/>
                                                  </a:rPr>
                                                  <m:t>𝜎</m:t>
                                                </m:r>
                                              </m:e>
                                              <m:sup>
                                                <m:r>
                                                  <a:rPr lang="it-IT" i="1">
                                                    <a:solidFill>
                                                      <a:sysClr val="windowText" lastClr="000000"/>
                                                    </a:solidFill>
                                                    <a:latin typeface="Cambria Math" panose="02040503050406030204" pitchFamily="18" charset="0"/>
                                                    <a:ea typeface="Cambria Math" panose="02040503050406030204" pitchFamily="18" charset="0"/>
                                                  </a:rPr>
                                                  <m:t>2</m:t>
                                                </m:r>
                                              </m:sup>
                                            </m:sSup>
                                          </m:e>
                                        </m:d>
                                      </m:e>
                                      <m:sup>
                                        <m:r>
                                          <a:rPr lang="it-IT" i="1">
                                            <a:solidFill>
                                              <a:sysClr val="windowText" lastClr="000000"/>
                                            </a:solidFill>
                                            <a:latin typeface="Cambria Math" panose="02040503050406030204" pitchFamily="18" charset="0"/>
                                            <a:ea typeface="Cambria Math" panose="02040503050406030204" pitchFamily="18" charset="0"/>
                                          </a:rPr>
                                          <m:t>2</m:t>
                                        </m:r>
                                      </m:sup>
                                    </m:sSup>
                                  </m:den>
                                </m:f>
                                <m:d>
                                  <m:dPr>
                                    <m:ctrlPr>
                                      <a:rPr lang="it-IT" i="1">
                                        <a:solidFill>
                                          <a:sysClr val="windowText" lastClr="000000"/>
                                        </a:solidFill>
                                        <a:latin typeface="Cambria Math" panose="02040503050406030204" pitchFamily="18" charset="0"/>
                                        <a:ea typeface="Cambria Math" panose="02040503050406030204" pitchFamily="18" charset="0"/>
                                      </a:rPr>
                                    </m:ctrlPr>
                                  </m:dPr>
                                  <m:e>
                                    <m:nary>
                                      <m:naryPr>
                                        <m:chr m:val="∑"/>
                                        <m:ctrlPr>
                                          <a:rPr lang="it-IT" i="1">
                                            <a:solidFill>
                                              <a:sysClr val="windowText" lastClr="000000"/>
                                            </a:solidFill>
                                            <a:latin typeface="Cambria Math" panose="02040503050406030204" pitchFamily="18" charset="0"/>
                                            <a:ea typeface="Cambria Math" panose="02040503050406030204" pitchFamily="18" charset="0"/>
                                          </a:rPr>
                                        </m:ctrlPr>
                                      </m:naryPr>
                                      <m:sub>
                                        <m:r>
                                          <m:rPr>
                                            <m:brk m:alnAt="23"/>
                                          </m:rPr>
                                          <a:rPr lang="it-IT" i="1">
                                            <a:solidFill>
                                              <a:sysClr val="windowText" lastClr="000000"/>
                                            </a:solidFill>
                                            <a:latin typeface="Cambria Math" panose="02040503050406030204" pitchFamily="18" charset="0"/>
                                            <a:ea typeface="Cambria Math" panose="02040503050406030204" pitchFamily="18" charset="0"/>
                                          </a:rPr>
                                          <m:t>𝑖</m:t>
                                        </m:r>
                                        <m:r>
                                          <a:rPr lang="it-IT" i="1">
                                            <a:solidFill>
                                              <a:sysClr val="windowText" lastClr="000000"/>
                                            </a:solidFill>
                                            <a:latin typeface="Cambria Math" panose="02040503050406030204" pitchFamily="18" charset="0"/>
                                            <a:ea typeface="Cambria Math" panose="02040503050406030204" pitchFamily="18" charset="0"/>
                                          </a:rPr>
                                          <m:t>=1</m:t>
                                        </m:r>
                                      </m:sub>
                                      <m:sup>
                                        <m:r>
                                          <a:rPr lang="it-IT" i="1">
                                            <a:solidFill>
                                              <a:sysClr val="windowText" lastClr="000000"/>
                                            </a:solidFill>
                                            <a:latin typeface="Cambria Math" panose="02040503050406030204" pitchFamily="18" charset="0"/>
                                            <a:ea typeface="Cambria Math" panose="02040503050406030204" pitchFamily="18" charset="0"/>
                                          </a:rPr>
                                          <m:t>𝑛</m:t>
                                        </m:r>
                                      </m:sup>
                                      <m:e>
                                        <m:sSub>
                                          <m:sSubPr>
                                            <m:ctrlPr>
                                              <a:rPr lang="it-IT" i="1">
                                                <a:solidFill>
                                                  <a:sysClr val="windowText" lastClr="000000"/>
                                                </a:solidFill>
                                                <a:latin typeface="Cambria Math" panose="02040503050406030204" pitchFamily="18" charset="0"/>
                                              </a:rPr>
                                            </m:ctrlPr>
                                          </m:sSubPr>
                                          <m:e>
                                            <m:r>
                                              <a:rPr lang="it-IT" i="1">
                                                <a:solidFill>
                                                  <a:sysClr val="windowText" lastClr="000000"/>
                                                </a:solidFill>
                                                <a:latin typeface="Cambria Math" panose="02040503050406030204" pitchFamily="18" charset="0"/>
                                              </a:rPr>
                                              <m:t>𝑦</m:t>
                                            </m:r>
                                          </m:e>
                                          <m:sub>
                                            <m:r>
                                              <a:rPr lang="it-IT" i="1">
                                                <a:solidFill>
                                                  <a:sysClr val="windowText" lastClr="000000"/>
                                                </a:solidFill>
                                                <a:latin typeface="Cambria Math" panose="02040503050406030204" pitchFamily="18" charset="0"/>
                                              </a:rPr>
                                              <m:t>𝑖</m:t>
                                            </m:r>
                                          </m:sub>
                                        </m:sSub>
                                      </m:e>
                                    </m:nary>
                                    <m:r>
                                      <a:rPr lang="it-IT" i="1">
                                        <a:solidFill>
                                          <a:sysClr val="windowText" lastClr="000000"/>
                                        </a:solidFill>
                                        <a:latin typeface="Cambria Math" panose="02040503050406030204" pitchFamily="18" charset="0"/>
                                      </a:rPr>
                                      <m:t>−</m:t>
                                    </m:r>
                                    <m:r>
                                      <a:rPr lang="it-IT" i="1">
                                        <a:solidFill>
                                          <a:sysClr val="windowText" lastClr="000000"/>
                                        </a:solidFill>
                                        <a:latin typeface="Cambria Math" panose="02040503050406030204" pitchFamily="18" charset="0"/>
                                      </a:rPr>
                                      <m:t>𝑛</m:t>
                                    </m:r>
                                    <m:r>
                                      <a:rPr lang="it-IT" i="1">
                                        <a:solidFill>
                                          <a:sysClr val="windowText" lastClr="000000"/>
                                        </a:solidFill>
                                        <a:latin typeface="Cambria Math" panose="02040503050406030204" pitchFamily="18" charset="0"/>
                                        <a:ea typeface="Cambria Math" panose="02040503050406030204" pitchFamily="18" charset="0"/>
                                      </a:rPr>
                                      <m:t>𝜇</m:t>
                                    </m:r>
                                  </m:e>
                                </m:d>
                              </m:e>
                              <m:e>
                                <m:f>
                                  <m:fPr>
                                    <m:ctrlPr>
                                      <a:rPr lang="it-IT" i="1">
                                        <a:solidFill>
                                          <a:sysClr val="windowText" lastClr="000000"/>
                                        </a:solidFill>
                                        <a:latin typeface="Cambria Math" panose="02040503050406030204" pitchFamily="18" charset="0"/>
                                        <a:ea typeface="Cambria Math" panose="02040503050406030204" pitchFamily="18" charset="0"/>
                                      </a:rPr>
                                    </m:ctrlPr>
                                  </m:fPr>
                                  <m:num>
                                    <m:r>
                                      <a:rPr lang="it-IT" i="1">
                                        <a:solidFill>
                                          <a:sysClr val="windowText" lastClr="000000"/>
                                        </a:solidFill>
                                        <a:latin typeface="Cambria Math" panose="02040503050406030204" pitchFamily="18" charset="0"/>
                                        <a:ea typeface="Cambria Math" panose="02040503050406030204" pitchFamily="18" charset="0"/>
                                      </a:rPr>
                                      <m:t>𝑛</m:t>
                                    </m:r>
                                  </m:num>
                                  <m:den>
                                    <m:r>
                                      <a:rPr lang="it-IT" i="1">
                                        <a:solidFill>
                                          <a:sysClr val="windowText" lastClr="000000"/>
                                        </a:solidFill>
                                        <a:latin typeface="Cambria Math" panose="02040503050406030204" pitchFamily="18" charset="0"/>
                                        <a:ea typeface="Cambria Math" panose="02040503050406030204" pitchFamily="18" charset="0"/>
                                      </a:rPr>
                                      <m:t>2</m:t>
                                    </m:r>
                                    <m:sSup>
                                      <m:sSupPr>
                                        <m:ctrlPr>
                                          <a:rPr lang="it-IT" i="1">
                                            <a:solidFill>
                                              <a:sysClr val="windowText" lastClr="000000"/>
                                            </a:solidFill>
                                            <a:latin typeface="Cambria Math" panose="02040503050406030204" pitchFamily="18" charset="0"/>
                                            <a:ea typeface="Cambria Math" panose="02040503050406030204" pitchFamily="18" charset="0"/>
                                          </a:rPr>
                                        </m:ctrlPr>
                                      </m:sSupPr>
                                      <m:e>
                                        <m:d>
                                          <m:dPr>
                                            <m:ctrlPr>
                                              <a:rPr lang="it-IT" i="1">
                                                <a:solidFill>
                                                  <a:sysClr val="windowText" lastClr="000000"/>
                                                </a:solidFill>
                                                <a:latin typeface="Cambria Math" panose="02040503050406030204" pitchFamily="18" charset="0"/>
                                                <a:ea typeface="Cambria Math" panose="02040503050406030204" pitchFamily="18" charset="0"/>
                                              </a:rPr>
                                            </m:ctrlPr>
                                          </m:dPr>
                                          <m:e>
                                            <m:sSup>
                                              <m:sSupPr>
                                                <m:ctrlPr>
                                                  <a:rPr lang="it-IT" i="1">
                                                    <a:solidFill>
                                                      <a:sysClr val="windowText" lastClr="000000"/>
                                                    </a:solidFill>
                                                    <a:latin typeface="Cambria Math" panose="02040503050406030204" pitchFamily="18" charset="0"/>
                                                    <a:ea typeface="Cambria Math" panose="02040503050406030204" pitchFamily="18" charset="0"/>
                                                  </a:rPr>
                                                </m:ctrlPr>
                                              </m:sSupPr>
                                              <m:e>
                                                <m:r>
                                                  <a:rPr lang="it-IT" i="1">
                                                    <a:solidFill>
                                                      <a:sysClr val="windowText" lastClr="000000"/>
                                                    </a:solidFill>
                                                    <a:latin typeface="Cambria Math" panose="02040503050406030204" pitchFamily="18" charset="0"/>
                                                    <a:ea typeface="Cambria Math" panose="02040503050406030204" pitchFamily="18" charset="0"/>
                                                  </a:rPr>
                                                  <m:t>𝜎</m:t>
                                                </m:r>
                                              </m:e>
                                              <m:sup>
                                                <m:r>
                                                  <a:rPr lang="it-IT" i="1">
                                                    <a:solidFill>
                                                      <a:sysClr val="windowText" lastClr="000000"/>
                                                    </a:solidFill>
                                                    <a:latin typeface="Cambria Math" panose="02040503050406030204" pitchFamily="18" charset="0"/>
                                                    <a:ea typeface="Cambria Math" panose="02040503050406030204" pitchFamily="18" charset="0"/>
                                                  </a:rPr>
                                                  <m:t>2</m:t>
                                                </m:r>
                                              </m:sup>
                                            </m:sSup>
                                          </m:e>
                                        </m:d>
                                      </m:e>
                                      <m:sup>
                                        <m:r>
                                          <a:rPr lang="it-IT" i="1">
                                            <a:solidFill>
                                              <a:sysClr val="windowText" lastClr="000000"/>
                                            </a:solidFill>
                                            <a:latin typeface="Cambria Math" panose="02040503050406030204" pitchFamily="18" charset="0"/>
                                            <a:ea typeface="Cambria Math" panose="02040503050406030204" pitchFamily="18" charset="0"/>
                                          </a:rPr>
                                          <m:t>2</m:t>
                                        </m:r>
                                      </m:sup>
                                    </m:sSup>
                                  </m:den>
                                </m:f>
                                <m:r>
                                  <a:rPr lang="it-IT" i="1">
                                    <a:solidFill>
                                      <a:sysClr val="windowText" lastClr="000000"/>
                                    </a:solidFill>
                                    <a:latin typeface="Cambria Math" panose="02040503050406030204" pitchFamily="18" charset="0"/>
                                    <a:ea typeface="Cambria Math" panose="02040503050406030204" pitchFamily="18" charset="0"/>
                                  </a:rPr>
                                  <m:t>−</m:t>
                                </m:r>
                                <m:f>
                                  <m:fPr>
                                    <m:ctrlPr>
                                      <a:rPr lang="it-IT" i="1">
                                        <a:solidFill>
                                          <a:sysClr val="windowText" lastClr="000000"/>
                                        </a:solidFill>
                                        <a:latin typeface="Cambria Math" panose="02040503050406030204" pitchFamily="18" charset="0"/>
                                        <a:ea typeface="Cambria Math" panose="02040503050406030204" pitchFamily="18" charset="0"/>
                                      </a:rPr>
                                    </m:ctrlPr>
                                  </m:fPr>
                                  <m:num>
                                    <m:r>
                                      <a:rPr lang="it-IT" i="1">
                                        <a:solidFill>
                                          <a:sysClr val="windowText" lastClr="000000"/>
                                        </a:solidFill>
                                        <a:latin typeface="Cambria Math" panose="02040503050406030204" pitchFamily="18" charset="0"/>
                                        <a:ea typeface="Cambria Math" panose="02040503050406030204" pitchFamily="18" charset="0"/>
                                      </a:rPr>
                                      <m:t>2</m:t>
                                    </m:r>
                                    <m:sSup>
                                      <m:sSupPr>
                                        <m:ctrlPr>
                                          <a:rPr lang="it-IT" i="1">
                                            <a:solidFill>
                                              <a:sysClr val="windowText" lastClr="000000"/>
                                            </a:solidFill>
                                            <a:latin typeface="Cambria Math" panose="02040503050406030204" pitchFamily="18" charset="0"/>
                                            <a:ea typeface="Cambria Math" panose="02040503050406030204" pitchFamily="18" charset="0"/>
                                          </a:rPr>
                                        </m:ctrlPr>
                                      </m:sSupPr>
                                      <m:e>
                                        <m:r>
                                          <a:rPr lang="it-IT" i="1">
                                            <a:solidFill>
                                              <a:sysClr val="windowText" lastClr="000000"/>
                                            </a:solidFill>
                                            <a:latin typeface="Cambria Math" panose="02040503050406030204" pitchFamily="18" charset="0"/>
                                            <a:ea typeface="Cambria Math" panose="02040503050406030204" pitchFamily="18" charset="0"/>
                                          </a:rPr>
                                          <m:t>𝜎</m:t>
                                        </m:r>
                                      </m:e>
                                      <m:sup>
                                        <m:r>
                                          <a:rPr lang="it-IT" i="1">
                                            <a:solidFill>
                                              <a:sysClr val="windowText" lastClr="000000"/>
                                            </a:solidFill>
                                            <a:latin typeface="Cambria Math" panose="02040503050406030204" pitchFamily="18" charset="0"/>
                                            <a:ea typeface="Cambria Math" panose="02040503050406030204" pitchFamily="18" charset="0"/>
                                          </a:rPr>
                                          <m:t>2</m:t>
                                        </m:r>
                                      </m:sup>
                                    </m:sSup>
                                  </m:num>
                                  <m:den>
                                    <m:sSup>
                                      <m:sSupPr>
                                        <m:ctrlPr>
                                          <a:rPr lang="it-IT" i="1">
                                            <a:solidFill>
                                              <a:sysClr val="windowText" lastClr="000000"/>
                                            </a:solidFill>
                                            <a:latin typeface="Cambria Math" panose="02040503050406030204" pitchFamily="18" charset="0"/>
                                            <a:ea typeface="Cambria Math" panose="02040503050406030204" pitchFamily="18" charset="0"/>
                                          </a:rPr>
                                        </m:ctrlPr>
                                      </m:sSupPr>
                                      <m:e>
                                        <m:r>
                                          <a:rPr lang="it-IT" i="1">
                                            <a:solidFill>
                                              <a:sysClr val="windowText" lastClr="000000"/>
                                            </a:solidFill>
                                            <a:latin typeface="Cambria Math" panose="02040503050406030204" pitchFamily="18" charset="0"/>
                                            <a:ea typeface="Cambria Math" panose="02040503050406030204" pitchFamily="18" charset="0"/>
                                          </a:rPr>
                                          <m:t>2</m:t>
                                        </m:r>
                                        <m:d>
                                          <m:dPr>
                                            <m:ctrlPr>
                                              <a:rPr lang="it-IT" i="1">
                                                <a:solidFill>
                                                  <a:sysClr val="windowText" lastClr="000000"/>
                                                </a:solidFill>
                                                <a:latin typeface="Cambria Math" panose="02040503050406030204" pitchFamily="18" charset="0"/>
                                                <a:ea typeface="Cambria Math" panose="02040503050406030204" pitchFamily="18" charset="0"/>
                                              </a:rPr>
                                            </m:ctrlPr>
                                          </m:dPr>
                                          <m:e>
                                            <m:sSup>
                                              <m:sSupPr>
                                                <m:ctrlPr>
                                                  <a:rPr lang="it-IT" i="1">
                                                    <a:solidFill>
                                                      <a:sysClr val="windowText" lastClr="000000"/>
                                                    </a:solidFill>
                                                    <a:latin typeface="Cambria Math" panose="02040503050406030204" pitchFamily="18" charset="0"/>
                                                    <a:ea typeface="Cambria Math" panose="02040503050406030204" pitchFamily="18" charset="0"/>
                                                  </a:rPr>
                                                </m:ctrlPr>
                                              </m:sSupPr>
                                              <m:e>
                                                <m:r>
                                                  <a:rPr lang="it-IT" i="1">
                                                    <a:solidFill>
                                                      <a:sysClr val="windowText" lastClr="000000"/>
                                                    </a:solidFill>
                                                    <a:latin typeface="Cambria Math" panose="02040503050406030204" pitchFamily="18" charset="0"/>
                                                    <a:ea typeface="Cambria Math" panose="02040503050406030204" pitchFamily="18" charset="0"/>
                                                  </a:rPr>
                                                  <m:t>𝜎</m:t>
                                                </m:r>
                                              </m:e>
                                              <m:sup>
                                                <m:r>
                                                  <a:rPr lang="it-IT" i="1">
                                                    <a:solidFill>
                                                      <a:sysClr val="windowText" lastClr="000000"/>
                                                    </a:solidFill>
                                                    <a:latin typeface="Cambria Math" panose="02040503050406030204" pitchFamily="18" charset="0"/>
                                                    <a:ea typeface="Cambria Math" panose="02040503050406030204" pitchFamily="18" charset="0"/>
                                                  </a:rPr>
                                                  <m:t>2</m:t>
                                                </m:r>
                                              </m:sup>
                                            </m:sSup>
                                          </m:e>
                                        </m:d>
                                      </m:e>
                                      <m:sup>
                                        <m:r>
                                          <a:rPr lang="it-IT" i="1">
                                            <a:solidFill>
                                              <a:sysClr val="windowText" lastClr="000000"/>
                                            </a:solidFill>
                                            <a:latin typeface="Cambria Math" panose="02040503050406030204" pitchFamily="18" charset="0"/>
                                            <a:ea typeface="Cambria Math" panose="02040503050406030204" pitchFamily="18" charset="0"/>
                                          </a:rPr>
                                          <m:t>4</m:t>
                                        </m:r>
                                      </m:sup>
                                    </m:sSup>
                                  </m:den>
                                </m:f>
                                <m:nary>
                                  <m:naryPr>
                                    <m:chr m:val="∑"/>
                                    <m:ctrlPr>
                                      <a:rPr lang="it-IT" i="1">
                                        <a:solidFill>
                                          <a:sysClr val="windowText" lastClr="000000"/>
                                        </a:solidFill>
                                        <a:latin typeface="Cambria Math" panose="02040503050406030204" pitchFamily="18" charset="0"/>
                                        <a:ea typeface="Cambria Math" panose="02040503050406030204" pitchFamily="18" charset="0"/>
                                      </a:rPr>
                                    </m:ctrlPr>
                                  </m:naryPr>
                                  <m:sub>
                                    <m:r>
                                      <m:rPr>
                                        <m:brk m:alnAt="23"/>
                                      </m:rPr>
                                      <a:rPr lang="it-IT" i="1">
                                        <a:solidFill>
                                          <a:sysClr val="windowText" lastClr="000000"/>
                                        </a:solidFill>
                                        <a:latin typeface="Cambria Math" panose="02040503050406030204" pitchFamily="18" charset="0"/>
                                        <a:ea typeface="Cambria Math" panose="02040503050406030204" pitchFamily="18" charset="0"/>
                                      </a:rPr>
                                      <m:t>𝑖</m:t>
                                    </m:r>
                                    <m:r>
                                      <a:rPr lang="it-IT" i="1">
                                        <a:solidFill>
                                          <a:sysClr val="windowText" lastClr="000000"/>
                                        </a:solidFill>
                                        <a:latin typeface="Cambria Math" panose="02040503050406030204" pitchFamily="18" charset="0"/>
                                        <a:ea typeface="Cambria Math" panose="02040503050406030204" pitchFamily="18" charset="0"/>
                                      </a:rPr>
                                      <m:t>=1</m:t>
                                    </m:r>
                                  </m:sub>
                                  <m:sup>
                                    <m:r>
                                      <a:rPr lang="it-IT" i="1">
                                        <a:solidFill>
                                          <a:sysClr val="windowText" lastClr="000000"/>
                                        </a:solidFill>
                                        <a:latin typeface="Cambria Math" panose="02040503050406030204" pitchFamily="18" charset="0"/>
                                        <a:ea typeface="Cambria Math" panose="02040503050406030204" pitchFamily="18" charset="0"/>
                                      </a:rPr>
                                      <m:t>𝑛</m:t>
                                    </m:r>
                                  </m:sup>
                                  <m:e>
                                    <m:sSup>
                                      <m:sSupPr>
                                        <m:ctrlPr>
                                          <a:rPr lang="it-IT" i="1">
                                            <a:solidFill>
                                              <a:sysClr val="windowText" lastClr="000000"/>
                                            </a:solidFill>
                                            <a:latin typeface="Cambria Math" panose="02040503050406030204" pitchFamily="18" charset="0"/>
                                            <a:ea typeface="Cambria Math" panose="02040503050406030204" pitchFamily="18" charset="0"/>
                                          </a:rPr>
                                        </m:ctrlPr>
                                      </m:sSupPr>
                                      <m:e>
                                        <m:d>
                                          <m:dPr>
                                            <m:ctrlPr>
                                              <a:rPr lang="it-IT" i="1">
                                                <a:solidFill>
                                                  <a:sysClr val="windowText" lastClr="000000"/>
                                                </a:solidFill>
                                                <a:latin typeface="Cambria Math" panose="02040503050406030204" pitchFamily="18" charset="0"/>
                                                <a:ea typeface="Cambria Math" panose="02040503050406030204" pitchFamily="18" charset="0"/>
                                              </a:rPr>
                                            </m:ctrlPr>
                                          </m:dPr>
                                          <m:e>
                                            <m:sSub>
                                              <m:sSubPr>
                                                <m:ctrlPr>
                                                  <a:rPr lang="it-IT" i="1">
                                                    <a:solidFill>
                                                      <a:sysClr val="windowText" lastClr="000000"/>
                                                    </a:solidFill>
                                                    <a:latin typeface="Cambria Math" panose="02040503050406030204" pitchFamily="18" charset="0"/>
                                                  </a:rPr>
                                                </m:ctrlPr>
                                              </m:sSubPr>
                                              <m:e>
                                                <m:r>
                                                  <a:rPr lang="it-IT" i="1">
                                                    <a:solidFill>
                                                      <a:sysClr val="windowText" lastClr="000000"/>
                                                    </a:solidFill>
                                                    <a:latin typeface="Cambria Math" panose="02040503050406030204" pitchFamily="18" charset="0"/>
                                                  </a:rPr>
                                                  <m:t>𝑦</m:t>
                                                </m:r>
                                              </m:e>
                                              <m:sub>
                                                <m:r>
                                                  <a:rPr lang="it-IT" i="1">
                                                    <a:solidFill>
                                                      <a:sysClr val="windowText" lastClr="000000"/>
                                                    </a:solidFill>
                                                    <a:latin typeface="Cambria Math" panose="02040503050406030204" pitchFamily="18" charset="0"/>
                                                  </a:rPr>
                                                  <m:t>𝑖</m:t>
                                                </m:r>
                                              </m:sub>
                                            </m:sSub>
                                            <m:r>
                                              <a:rPr lang="it-IT" i="1">
                                                <a:solidFill>
                                                  <a:sysClr val="windowText" lastClr="000000"/>
                                                </a:solidFill>
                                                <a:latin typeface="Cambria Math" panose="02040503050406030204" pitchFamily="18" charset="0"/>
                                              </a:rPr>
                                              <m:t>−</m:t>
                                            </m:r>
                                            <m:r>
                                              <a:rPr lang="it-IT" i="1">
                                                <a:solidFill>
                                                  <a:sysClr val="windowText" lastClr="000000"/>
                                                </a:solidFill>
                                                <a:latin typeface="Cambria Math" panose="02040503050406030204" pitchFamily="18" charset="0"/>
                                                <a:ea typeface="Cambria Math" panose="02040503050406030204" pitchFamily="18" charset="0"/>
                                              </a:rPr>
                                              <m:t>𝜇</m:t>
                                            </m:r>
                                          </m:e>
                                        </m:d>
                                      </m:e>
                                      <m:sup>
                                        <m:r>
                                          <a:rPr lang="it-IT" i="1">
                                            <a:solidFill>
                                              <a:sysClr val="windowText" lastClr="000000"/>
                                            </a:solidFill>
                                            <a:latin typeface="Cambria Math" panose="02040503050406030204" pitchFamily="18" charset="0"/>
                                            <a:ea typeface="Cambria Math" panose="02040503050406030204" pitchFamily="18" charset="0"/>
                                          </a:rPr>
                                          <m:t>2</m:t>
                                        </m:r>
                                      </m:sup>
                                    </m:sSup>
                                  </m:e>
                                </m:nary>
                              </m:e>
                            </m:mr>
                          </m:m>
                        </m:e>
                      </m:d>
                    </m:oMath>
                  </m:oMathPara>
                </a14:m>
                <a:endParaRPr lang="it-IT" dirty="0" smtClean="0"/>
              </a:p>
              <a:p>
                <a:pPr/>
                <a:endParaRPr lang="it-IT" dirty="0" smtClean="0"/>
              </a:p>
              <a:p>
                <a:pPr/>
                <a:r>
                  <a:rPr lang="it-IT" dirty="0" smtClean="0"/>
                  <a:t>Vettore dei parametri ignoti (2x1):</a:t>
                </a:r>
              </a:p>
              <a:p>
                <a:pPr/>
                <a:endParaRPr lang="it-IT" dirty="0" smtClean="0"/>
              </a:p>
              <a:p>
                <a:pPr/>
                <a14:m>
                  <m:oMathPara xmlns:m="http://schemas.openxmlformats.org/officeDocument/2006/math">
                    <m:oMathParaPr>
                      <m:jc m:val="centerGroup"/>
                    </m:oMathParaPr>
                    <m:oMath xmlns:m="http://schemas.openxmlformats.org/officeDocument/2006/math">
                      <m:limLow>
                        <m:limLowPr>
                          <m:ctrlPr>
                            <a:rPr lang="it-IT" b="1" i="1" smtClean="0">
                              <a:latin typeface="Cambria Math" panose="02040503050406030204" pitchFamily="18" charset="0"/>
                              <a:ea typeface="Cambria Math" panose="02040503050406030204" pitchFamily="18" charset="0"/>
                            </a:rPr>
                          </m:ctrlPr>
                        </m:limLowPr>
                        <m:e>
                          <m:groupChr>
                            <m:groupChrPr>
                              <m:chr m:val="⏟"/>
                              <m:ctrlPr>
                                <a:rPr lang="it-IT" b="1" i="1" smtClean="0">
                                  <a:latin typeface="Cambria Math" panose="02040503050406030204" pitchFamily="18" charset="0"/>
                                  <a:ea typeface="Cambria Math" panose="02040503050406030204" pitchFamily="18" charset="0"/>
                                </a:rPr>
                              </m:ctrlPr>
                            </m:groupChrPr>
                            <m:e>
                              <m:r>
                                <a:rPr lang="it-IT" b="1" i="1">
                                  <a:latin typeface="Cambria Math" panose="02040503050406030204" pitchFamily="18" charset="0"/>
                                  <a:ea typeface="Cambria Math" panose="02040503050406030204" pitchFamily="18" charset="0"/>
                                </a:rPr>
                                <m:t>𝝋</m:t>
                              </m:r>
                              <m:r>
                                <a:rPr lang="it-IT" b="1" i="1">
                                  <a:latin typeface="Cambria Math" panose="02040503050406030204" pitchFamily="18" charset="0"/>
                                  <a:ea typeface="Cambria Math" panose="02040503050406030204" pitchFamily="18" charset="0"/>
                                </a:rPr>
                                <m:t>=</m:t>
                              </m:r>
                              <m:d>
                                <m:dPr>
                                  <m:begChr m:val="["/>
                                  <m:endChr m:val="]"/>
                                  <m:ctrlPr>
                                    <a:rPr lang="it-IT" b="1" i="1">
                                      <a:latin typeface="Cambria Math" panose="02040503050406030204" pitchFamily="18" charset="0"/>
                                      <a:ea typeface="Cambria Math" panose="02040503050406030204" pitchFamily="18" charset="0"/>
                                    </a:rPr>
                                  </m:ctrlPr>
                                </m:dPr>
                                <m:e>
                                  <m:m>
                                    <m:mPr>
                                      <m:mcs>
                                        <m:mc>
                                          <m:mcPr>
                                            <m:count m:val="1"/>
                                            <m:mcJc m:val="center"/>
                                          </m:mcPr>
                                        </m:mc>
                                      </m:mcs>
                                      <m:ctrlPr>
                                        <a:rPr lang="it-IT" b="1" i="1">
                                          <a:latin typeface="Cambria Math" panose="02040503050406030204" pitchFamily="18" charset="0"/>
                                          <a:ea typeface="Cambria Math" panose="02040503050406030204" pitchFamily="18" charset="0"/>
                                        </a:rPr>
                                      </m:ctrlPr>
                                    </m:mPr>
                                    <m:mr>
                                      <m:e>
                                        <m:r>
                                          <a:rPr lang="it-IT" i="1">
                                            <a:solidFill>
                                              <a:sysClr val="windowText" lastClr="000000"/>
                                            </a:solidFill>
                                            <a:latin typeface="Cambria Math" panose="02040503050406030204" pitchFamily="18" charset="0"/>
                                            <a:ea typeface="Cambria Math" panose="02040503050406030204" pitchFamily="18" charset="0"/>
                                          </a:rPr>
                                          <m:t>𝜇</m:t>
                                        </m:r>
                                      </m:e>
                                    </m:mr>
                                    <m:mr>
                                      <m:e>
                                        <m:sSup>
                                          <m:sSupPr>
                                            <m:ctrlPr>
                                              <a:rPr lang="it-IT" i="1">
                                                <a:solidFill>
                                                  <a:sysClr val="windowText" lastClr="000000"/>
                                                </a:solidFill>
                                                <a:latin typeface="Cambria Math" panose="02040503050406030204" pitchFamily="18" charset="0"/>
                                                <a:ea typeface="Cambria Math" panose="02040503050406030204" pitchFamily="18" charset="0"/>
                                              </a:rPr>
                                            </m:ctrlPr>
                                          </m:sSupPr>
                                          <m:e>
                                            <m:r>
                                              <a:rPr lang="it-IT" i="1">
                                                <a:solidFill>
                                                  <a:sysClr val="windowText" lastClr="000000"/>
                                                </a:solidFill>
                                                <a:latin typeface="Cambria Math" panose="02040503050406030204" pitchFamily="18" charset="0"/>
                                                <a:ea typeface="Cambria Math" panose="02040503050406030204" pitchFamily="18" charset="0"/>
                                              </a:rPr>
                                              <m:t>𝜎</m:t>
                                            </m:r>
                                          </m:e>
                                          <m:sup>
                                            <m:r>
                                              <a:rPr lang="it-IT" i="1">
                                                <a:solidFill>
                                                  <a:sysClr val="windowText" lastClr="000000"/>
                                                </a:solidFill>
                                                <a:latin typeface="Cambria Math" panose="02040503050406030204" pitchFamily="18" charset="0"/>
                                                <a:ea typeface="Cambria Math" panose="02040503050406030204" pitchFamily="18" charset="0"/>
                                              </a:rPr>
                                              <m:t>2</m:t>
                                            </m:r>
                                          </m:sup>
                                        </m:sSup>
                                      </m:e>
                                    </m:mr>
                                  </m:m>
                                </m:e>
                              </m:d>
                            </m:e>
                          </m:groupChr>
                        </m:e>
                        <m:lim>
                          <m:r>
                            <a:rPr lang="it-IT" b="1" i="1" smtClean="0">
                              <a:latin typeface="Cambria Math" panose="02040503050406030204" pitchFamily="18" charset="0"/>
                              <a:ea typeface="Cambria Math" panose="02040503050406030204" pitchFamily="18" charset="0"/>
                            </a:rPr>
                            <m:t>(</m:t>
                          </m:r>
                          <m:r>
                            <a:rPr lang="it-IT" b="1" i="1" smtClean="0">
                              <a:latin typeface="Cambria Math" panose="02040503050406030204" pitchFamily="18" charset="0"/>
                              <a:ea typeface="Cambria Math" panose="02040503050406030204" pitchFamily="18" charset="0"/>
                            </a:rPr>
                            <m:t>𝟐</m:t>
                          </m:r>
                          <m:r>
                            <a:rPr lang="it-IT" b="1" i="1" smtClean="0">
                              <a:latin typeface="Cambria Math" panose="02040503050406030204" pitchFamily="18" charset="0"/>
                              <a:ea typeface="Cambria Math" panose="02040503050406030204" pitchFamily="18" charset="0"/>
                            </a:rPr>
                            <m:t>×</m:t>
                          </m:r>
                          <m:r>
                            <a:rPr lang="it-IT" b="1" i="1" smtClean="0">
                              <a:latin typeface="Cambria Math" panose="02040503050406030204" pitchFamily="18" charset="0"/>
                              <a:ea typeface="Cambria Math" panose="02040503050406030204" pitchFamily="18" charset="0"/>
                            </a:rPr>
                            <m:t>𝟏</m:t>
                          </m:r>
                          <m:r>
                            <a:rPr lang="it-IT" b="1" i="1" smtClean="0">
                              <a:latin typeface="Cambria Math" panose="02040503050406030204" pitchFamily="18" charset="0"/>
                              <a:ea typeface="Cambria Math" panose="02040503050406030204" pitchFamily="18" charset="0"/>
                            </a:rPr>
                            <m:t>)</m:t>
                          </m:r>
                        </m:lim>
                      </m:limLow>
                    </m:oMath>
                  </m:oMathPara>
                </a14:m>
                <a:endParaRPr lang="it-IT" dirty="0" smtClean="0"/>
              </a:p>
              <a:p>
                <a:endParaRPr lang="it-IT" dirty="0" smtClean="0"/>
              </a:p>
            </p:txBody>
          </p:sp>
        </mc:Choice>
        <mc:Fallback>
          <p:sp>
            <p:nvSpPr>
              <p:cNvPr id="6" name="CasellaDiTesto 5"/>
              <p:cNvSpPr txBox="1">
                <a:spLocks noRot="1" noChangeAspect="1" noMove="1" noResize="1" noEditPoints="1" noAdjustHandles="1" noChangeArrowheads="1" noChangeShapeType="1" noTextEdit="1"/>
              </p:cNvSpPr>
              <p:nvPr/>
            </p:nvSpPr>
            <p:spPr>
              <a:xfrm>
                <a:off x="646487" y="197478"/>
                <a:ext cx="6284316" cy="9636612"/>
              </a:xfrm>
              <a:prstGeom prst="rect">
                <a:avLst/>
              </a:prstGeom>
              <a:blipFill>
                <a:blip r:embed="rId2"/>
                <a:stretch>
                  <a:fillRect l="-776"/>
                </a:stretch>
              </a:blipFill>
            </p:spPr>
            <p:txBody>
              <a:bodyPr/>
              <a:lstStyle/>
              <a:p>
                <a:r>
                  <a:rPr lang="it-IT">
                    <a:noFill/>
                  </a:rPr>
                  <a:t> </a:t>
                </a:r>
              </a:p>
            </p:txBody>
          </p:sp>
        </mc:Fallback>
      </mc:AlternateContent>
      <p:sp>
        <p:nvSpPr>
          <p:cNvPr id="7" name="CasellaDiTesto 6"/>
          <p:cNvSpPr txBox="1"/>
          <p:nvPr/>
        </p:nvSpPr>
        <p:spPr>
          <a:xfrm>
            <a:off x="335967" y="483728"/>
            <a:ext cx="362600" cy="369332"/>
          </a:xfrm>
          <a:prstGeom prst="rect">
            <a:avLst/>
          </a:prstGeom>
        </p:spPr>
        <p:style>
          <a:lnRef idx="1">
            <a:schemeClr val="accent3"/>
          </a:lnRef>
          <a:fillRef idx="2">
            <a:schemeClr val="accent3"/>
          </a:fillRef>
          <a:effectRef idx="1">
            <a:schemeClr val="accent3"/>
          </a:effectRef>
          <a:fontRef idx="minor">
            <a:schemeClr val="dk1"/>
          </a:fontRef>
        </p:style>
        <p:txBody>
          <a:bodyPr wrap="none" rtlCol="0">
            <a:spAutoFit/>
          </a:bodyPr>
          <a:lstStyle/>
          <a:p>
            <a:r>
              <a:rPr lang="it-IT" b="1" dirty="0">
                <a:ln w="6600">
                  <a:solidFill>
                    <a:schemeClr val="accent2"/>
                  </a:solidFill>
                  <a:prstDash val="solid"/>
                </a:ln>
                <a:solidFill>
                  <a:srgbClr val="FFFFFF"/>
                </a:solidFill>
                <a:effectLst>
                  <a:outerShdw dist="38100" dir="2700000" algn="tl" rotWithShape="0">
                    <a:schemeClr val="accent2"/>
                  </a:outerShdw>
                </a:effectLst>
              </a:rPr>
              <a:t>2</a:t>
            </a:r>
            <a:r>
              <a:rPr lang="it-IT" b="1" dirty="0" smtClean="0">
                <a:ln w="6600">
                  <a:solidFill>
                    <a:schemeClr val="accent2"/>
                  </a:solidFill>
                  <a:prstDash val="solid"/>
                </a:ln>
                <a:solidFill>
                  <a:srgbClr val="FFFFFF"/>
                </a:solidFill>
                <a:effectLst>
                  <a:outerShdw dist="38100" dir="2700000" algn="tl" rotWithShape="0">
                    <a:schemeClr val="accent2"/>
                  </a:outerShdw>
                </a:effectLst>
              </a:rPr>
              <a:t>.</a:t>
            </a:r>
            <a:endParaRPr lang="it-IT" b="1" dirty="0">
              <a:ln w="6600">
                <a:solidFill>
                  <a:schemeClr val="accent2"/>
                </a:solidFill>
                <a:prstDash val="solid"/>
              </a:ln>
              <a:solidFill>
                <a:srgbClr val="FFFFFF"/>
              </a:solidFill>
              <a:effectLst>
                <a:outerShdw dist="38100" dir="2700000" algn="tl" rotWithShape="0">
                  <a:schemeClr val="accent2"/>
                </a:outerShdw>
              </a:effectLst>
            </a:endParaRPr>
          </a:p>
        </p:txBody>
      </p:sp>
    </p:spTree>
    <p:extLst>
      <p:ext uri="{BB962C8B-B14F-4D97-AF65-F5344CB8AC3E}">
        <p14:creationId xmlns:p14="http://schemas.microsoft.com/office/powerpoint/2010/main" val="17529717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6" name="CasellaDiTesto 5"/>
              <p:cNvSpPr txBox="1"/>
              <p:nvPr/>
            </p:nvSpPr>
            <p:spPr>
              <a:xfrm>
                <a:off x="174726" y="763728"/>
                <a:ext cx="6604647" cy="7183057"/>
              </a:xfrm>
              <a:prstGeom prst="rect">
                <a:avLst/>
              </a:prstGeom>
              <a:noFill/>
            </p:spPr>
            <p:txBody>
              <a:bodyPr wrap="square" rtlCol="0">
                <a:spAutoFit/>
              </a:bodyPr>
              <a:lstStyle/>
              <a:p>
                <a:pPr marL="342900" indent="-342900">
                  <a:buFont typeface="+mj-lt"/>
                  <a:buAutoNum type="arabicPeriod"/>
                </a:pPr>
                <a:endParaRPr lang="it-IT" dirty="0" smtClean="0"/>
              </a:p>
              <a:p>
                <a:r>
                  <a:rPr lang="it-IT" dirty="0" smtClean="0"/>
                  <a:t>Il valore della Log-verosimiglianza sostituendo </a:t>
                </a:r>
                <a14:m>
                  <m:oMath xmlns:m="http://schemas.openxmlformats.org/officeDocument/2006/math">
                    <m:sSup>
                      <m:sSupPr>
                        <m:ctrlPr>
                          <a:rPr lang="it-IT" i="1" smtClean="0">
                            <a:solidFill>
                              <a:schemeClr val="tx1"/>
                            </a:solidFill>
                            <a:latin typeface="Cambria Math" panose="02040503050406030204" pitchFamily="18" charset="0"/>
                          </a:rPr>
                        </m:ctrlPr>
                      </m:sSupPr>
                      <m:e>
                        <m:r>
                          <a:rPr lang="it-IT" b="1" i="1">
                            <a:solidFill>
                              <a:srgbClr val="FF0000"/>
                            </a:solidFill>
                            <a:latin typeface="Cambria Math" panose="02040503050406030204" pitchFamily="18" charset="0"/>
                            <a:ea typeface="Cambria Math" panose="02040503050406030204" pitchFamily="18" charset="0"/>
                          </a:rPr>
                          <m:t>𝝋</m:t>
                        </m:r>
                      </m:e>
                      <m:sup>
                        <m:r>
                          <a:rPr lang="it-IT" i="1" smtClean="0">
                            <a:solidFill>
                              <a:srgbClr val="FF0000"/>
                            </a:solidFill>
                            <a:latin typeface="Cambria Math" panose="02040503050406030204" pitchFamily="18" charset="0"/>
                          </a:rPr>
                          <m:t>(</m:t>
                        </m:r>
                        <m:r>
                          <a:rPr lang="it-IT" i="1" smtClean="0">
                            <a:solidFill>
                              <a:srgbClr val="FF0000"/>
                            </a:solidFill>
                            <a:latin typeface="Cambria Math" panose="02040503050406030204" pitchFamily="18" charset="0"/>
                          </a:rPr>
                          <m:t>𝑡</m:t>
                        </m:r>
                        <m:r>
                          <a:rPr lang="it-IT" i="1" smtClean="0">
                            <a:solidFill>
                              <a:srgbClr val="FF0000"/>
                            </a:solidFill>
                            <a:latin typeface="Cambria Math" panose="02040503050406030204" pitchFamily="18" charset="0"/>
                          </a:rPr>
                          <m:t>)</m:t>
                        </m:r>
                      </m:sup>
                    </m:sSup>
                  </m:oMath>
                </a14:m>
                <a:r>
                  <a:rPr lang="it-IT" b="1" dirty="0" smtClean="0"/>
                  <a:t>:</a:t>
                </a:r>
              </a:p>
              <a:p>
                <a:endParaRPr lang="it-IT" b="1" dirty="0" smtClean="0"/>
              </a:p>
              <a:p>
                <a:pPr/>
                <a14:m>
                  <m:oMathPara xmlns:m="http://schemas.openxmlformats.org/officeDocument/2006/math">
                    <m:oMathParaPr>
                      <m:jc m:val="centerGroup"/>
                    </m:oMathParaPr>
                    <m:oMath xmlns:m="http://schemas.openxmlformats.org/officeDocument/2006/math">
                      <m:r>
                        <a:rPr lang="it-IT" i="1" smtClean="0">
                          <a:solidFill>
                            <a:sysClr val="windowText" lastClr="000000"/>
                          </a:solidFill>
                          <a:latin typeface="Cambria Math" panose="02040503050406030204" pitchFamily="18" charset="0"/>
                        </a:rPr>
                        <m:t>𝑙</m:t>
                      </m:r>
                      <m:d>
                        <m:dPr>
                          <m:ctrlPr>
                            <a:rPr lang="it-IT" i="1">
                              <a:solidFill>
                                <a:sysClr val="windowText" lastClr="000000"/>
                              </a:solidFill>
                              <a:latin typeface="Cambria Math" panose="02040503050406030204" pitchFamily="18" charset="0"/>
                            </a:rPr>
                          </m:ctrlPr>
                        </m:dPr>
                        <m:e>
                          <m:sSub>
                            <m:sSubPr>
                              <m:ctrlPr>
                                <a:rPr lang="it-IT" i="1">
                                  <a:solidFill>
                                    <a:sysClr val="windowText" lastClr="000000"/>
                                  </a:solidFill>
                                  <a:latin typeface="Cambria Math" panose="02040503050406030204" pitchFamily="18" charset="0"/>
                                </a:rPr>
                              </m:ctrlPr>
                            </m:sSubPr>
                            <m:e>
                              <m:sSup>
                                <m:sSupPr>
                                  <m:ctrlPr>
                                    <a:rPr lang="it-IT" i="1">
                                      <a:solidFill>
                                        <a:srgbClr val="FF0000"/>
                                      </a:solidFill>
                                      <a:latin typeface="Cambria Math" panose="02040503050406030204" pitchFamily="18" charset="0"/>
                                    </a:rPr>
                                  </m:ctrlPr>
                                </m:sSupPr>
                                <m:e>
                                  <m:r>
                                    <a:rPr lang="it-IT" b="1" i="1" smtClean="0">
                                      <a:solidFill>
                                        <a:srgbClr val="FF0000"/>
                                      </a:solidFill>
                                      <a:latin typeface="Cambria Math" panose="02040503050406030204" pitchFamily="18" charset="0"/>
                                      <a:ea typeface="Cambria Math" panose="02040503050406030204" pitchFamily="18" charset="0"/>
                                    </a:rPr>
                                    <m:t>𝝋</m:t>
                                  </m:r>
                                </m:e>
                                <m:sup>
                                  <m:r>
                                    <a:rPr lang="it-IT" i="1">
                                      <a:solidFill>
                                        <a:srgbClr val="FF0000"/>
                                      </a:solidFill>
                                      <a:latin typeface="Cambria Math" panose="02040503050406030204" pitchFamily="18" charset="0"/>
                                    </a:rPr>
                                    <m:t>(</m:t>
                                  </m:r>
                                  <m:r>
                                    <a:rPr lang="it-IT" i="1">
                                      <a:solidFill>
                                        <a:srgbClr val="FF0000"/>
                                      </a:solidFill>
                                      <a:latin typeface="Cambria Math" panose="02040503050406030204" pitchFamily="18" charset="0"/>
                                    </a:rPr>
                                    <m:t>𝑡</m:t>
                                  </m:r>
                                  <m:r>
                                    <a:rPr lang="it-IT" i="1">
                                      <a:solidFill>
                                        <a:srgbClr val="FF0000"/>
                                      </a:solidFill>
                                      <a:latin typeface="Cambria Math" panose="02040503050406030204" pitchFamily="18" charset="0"/>
                                    </a:rPr>
                                    <m:t>)</m:t>
                                  </m:r>
                                </m:sup>
                              </m:sSup>
                              <m:r>
                                <a:rPr lang="it-IT" i="1">
                                  <a:solidFill>
                                    <a:sysClr val="windowText" lastClr="000000"/>
                                  </a:solidFill>
                                  <a:latin typeface="Cambria Math" panose="02040503050406030204" pitchFamily="18" charset="0"/>
                                </a:rPr>
                                <m:t>;</m:t>
                              </m:r>
                              <m:r>
                                <a:rPr lang="it-IT" i="1">
                                  <a:solidFill>
                                    <a:sysClr val="windowText" lastClr="000000"/>
                                  </a:solidFill>
                                  <a:latin typeface="Cambria Math" panose="02040503050406030204" pitchFamily="18" charset="0"/>
                                </a:rPr>
                                <m:t>𝑦</m:t>
                              </m:r>
                            </m:e>
                            <m:sub>
                              <m:r>
                                <a:rPr lang="it-IT" i="1">
                                  <a:solidFill>
                                    <a:sysClr val="windowText" lastClr="000000"/>
                                  </a:solidFill>
                                  <a:latin typeface="Cambria Math" panose="02040503050406030204" pitchFamily="18" charset="0"/>
                                </a:rPr>
                                <m:t>𝑖</m:t>
                              </m:r>
                            </m:sub>
                          </m:sSub>
                        </m:e>
                      </m:d>
                      <m:r>
                        <a:rPr lang="it-IT" b="0" i="1" smtClean="0">
                          <a:solidFill>
                            <a:sysClr val="windowText" lastClr="000000"/>
                          </a:solidFill>
                          <a:latin typeface="Cambria Math" panose="02040503050406030204" pitchFamily="18" charset="0"/>
                        </a:rPr>
                        <m:t>=</m:t>
                      </m:r>
                    </m:oMath>
                  </m:oMathPara>
                </a14:m>
                <a:endParaRPr lang="it-IT" b="0" i="1" dirty="0" smtClean="0">
                  <a:solidFill>
                    <a:sysClr val="windowText" lastClr="000000"/>
                  </a:solidFill>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a:rPr lang="it-IT" i="1" smtClean="0">
                          <a:solidFill>
                            <a:schemeClr val="tx1"/>
                          </a:solidFill>
                          <a:latin typeface="Cambria Math" panose="02040503050406030204" pitchFamily="18" charset="0"/>
                          <a:ea typeface="Cambria Math" panose="02040503050406030204" pitchFamily="18" charset="0"/>
                        </a:rPr>
                        <m:t>−</m:t>
                      </m:r>
                      <m:f>
                        <m:fPr>
                          <m:ctrlPr>
                            <a:rPr lang="it-IT" i="1">
                              <a:solidFill>
                                <a:schemeClr val="tx1"/>
                              </a:solidFill>
                              <a:latin typeface="Cambria Math" panose="02040503050406030204" pitchFamily="18" charset="0"/>
                              <a:ea typeface="Cambria Math" panose="02040503050406030204" pitchFamily="18" charset="0"/>
                            </a:rPr>
                          </m:ctrlPr>
                        </m:fPr>
                        <m:num>
                          <m:r>
                            <a:rPr lang="it-IT" i="1">
                              <a:solidFill>
                                <a:schemeClr val="tx1"/>
                              </a:solidFill>
                              <a:latin typeface="Cambria Math" panose="02040503050406030204" pitchFamily="18" charset="0"/>
                              <a:ea typeface="Cambria Math" panose="02040503050406030204" pitchFamily="18" charset="0"/>
                            </a:rPr>
                            <m:t>𝑛</m:t>
                          </m:r>
                        </m:num>
                        <m:den>
                          <m:r>
                            <a:rPr lang="it-IT" i="1">
                              <a:solidFill>
                                <a:schemeClr val="tx1"/>
                              </a:solidFill>
                              <a:latin typeface="Cambria Math" panose="02040503050406030204" pitchFamily="18" charset="0"/>
                              <a:ea typeface="Cambria Math" panose="02040503050406030204" pitchFamily="18" charset="0"/>
                            </a:rPr>
                            <m:t>2</m:t>
                          </m:r>
                        </m:den>
                      </m:f>
                      <m:r>
                        <a:rPr lang="it-IT" i="1">
                          <a:solidFill>
                            <a:schemeClr val="tx1"/>
                          </a:solidFill>
                          <a:latin typeface="Cambria Math" panose="02040503050406030204" pitchFamily="18" charset="0"/>
                          <a:ea typeface="Cambria Math" panose="02040503050406030204" pitchFamily="18" charset="0"/>
                        </a:rPr>
                        <m:t>𝑙𝑛</m:t>
                      </m:r>
                      <m:d>
                        <m:dPr>
                          <m:ctrlPr>
                            <a:rPr lang="it-IT" i="1">
                              <a:solidFill>
                                <a:schemeClr val="tx1"/>
                              </a:solidFill>
                              <a:latin typeface="Cambria Math" panose="02040503050406030204" pitchFamily="18" charset="0"/>
                              <a:ea typeface="Cambria Math" panose="02040503050406030204" pitchFamily="18" charset="0"/>
                            </a:rPr>
                          </m:ctrlPr>
                        </m:dPr>
                        <m:e>
                          <m:r>
                            <a:rPr lang="it-IT" i="1">
                              <a:solidFill>
                                <a:schemeClr val="tx1"/>
                              </a:solidFill>
                              <a:latin typeface="Cambria Math" panose="02040503050406030204" pitchFamily="18" charset="0"/>
                              <a:ea typeface="Cambria Math" panose="02040503050406030204" pitchFamily="18" charset="0"/>
                            </a:rPr>
                            <m:t>2</m:t>
                          </m:r>
                          <m:r>
                            <a:rPr lang="it-IT" i="1">
                              <a:solidFill>
                                <a:schemeClr val="tx1"/>
                              </a:solidFill>
                              <a:latin typeface="Cambria Math" panose="02040503050406030204" pitchFamily="18" charset="0"/>
                              <a:ea typeface="Cambria Math" panose="02040503050406030204" pitchFamily="18" charset="0"/>
                            </a:rPr>
                            <m:t>𝜋</m:t>
                          </m:r>
                        </m:e>
                      </m:d>
                      <m:r>
                        <a:rPr lang="it-IT" i="1">
                          <a:solidFill>
                            <a:schemeClr val="tx1"/>
                          </a:solidFill>
                          <a:latin typeface="Cambria Math" panose="02040503050406030204" pitchFamily="18" charset="0"/>
                          <a:ea typeface="Cambria Math" panose="02040503050406030204" pitchFamily="18" charset="0"/>
                        </a:rPr>
                        <m:t>−</m:t>
                      </m:r>
                      <m:f>
                        <m:fPr>
                          <m:ctrlPr>
                            <a:rPr lang="it-IT" i="1">
                              <a:solidFill>
                                <a:schemeClr val="tx1"/>
                              </a:solidFill>
                              <a:latin typeface="Cambria Math" panose="02040503050406030204" pitchFamily="18" charset="0"/>
                              <a:ea typeface="Cambria Math" panose="02040503050406030204" pitchFamily="18" charset="0"/>
                            </a:rPr>
                          </m:ctrlPr>
                        </m:fPr>
                        <m:num>
                          <m:r>
                            <a:rPr lang="it-IT" i="1">
                              <a:solidFill>
                                <a:schemeClr val="tx1"/>
                              </a:solidFill>
                              <a:latin typeface="Cambria Math" panose="02040503050406030204" pitchFamily="18" charset="0"/>
                              <a:ea typeface="Cambria Math" panose="02040503050406030204" pitchFamily="18" charset="0"/>
                            </a:rPr>
                            <m:t>𝑛</m:t>
                          </m:r>
                        </m:num>
                        <m:den>
                          <m:r>
                            <a:rPr lang="it-IT" i="1">
                              <a:solidFill>
                                <a:schemeClr val="tx1"/>
                              </a:solidFill>
                              <a:latin typeface="Cambria Math" panose="02040503050406030204" pitchFamily="18" charset="0"/>
                              <a:ea typeface="Cambria Math" panose="02040503050406030204" pitchFamily="18" charset="0"/>
                            </a:rPr>
                            <m:t>2</m:t>
                          </m:r>
                        </m:den>
                      </m:f>
                      <m:r>
                        <a:rPr lang="it-IT" i="1">
                          <a:solidFill>
                            <a:schemeClr val="tx1"/>
                          </a:solidFill>
                          <a:latin typeface="Cambria Math" panose="02040503050406030204" pitchFamily="18" charset="0"/>
                          <a:ea typeface="Cambria Math" panose="02040503050406030204" pitchFamily="18" charset="0"/>
                        </a:rPr>
                        <m:t>𝑙𝑛</m:t>
                      </m:r>
                      <m:d>
                        <m:dPr>
                          <m:ctrlPr>
                            <a:rPr lang="it-IT" i="1">
                              <a:solidFill>
                                <a:schemeClr val="tx1"/>
                              </a:solidFill>
                              <a:latin typeface="Cambria Math" panose="02040503050406030204" pitchFamily="18" charset="0"/>
                              <a:ea typeface="Cambria Math" panose="02040503050406030204" pitchFamily="18" charset="0"/>
                            </a:rPr>
                          </m:ctrlPr>
                        </m:dPr>
                        <m:e>
                          <m:sSup>
                            <m:sSupPr>
                              <m:ctrlPr>
                                <a:rPr lang="it-IT" i="1" smtClean="0">
                                  <a:solidFill>
                                    <a:schemeClr val="tx1"/>
                                  </a:solidFill>
                                  <a:latin typeface="Cambria Math" panose="02040503050406030204" pitchFamily="18" charset="0"/>
                                </a:rPr>
                              </m:ctrlPr>
                            </m:sSupPr>
                            <m:e>
                              <m:sSup>
                                <m:sSupPr>
                                  <m:ctrlPr>
                                    <a:rPr lang="it-IT" i="1">
                                      <a:solidFill>
                                        <a:schemeClr val="tx1"/>
                                      </a:solidFill>
                                      <a:latin typeface="Cambria Math" panose="02040503050406030204" pitchFamily="18" charset="0"/>
                                      <a:ea typeface="Cambria Math" panose="02040503050406030204" pitchFamily="18" charset="0"/>
                                    </a:rPr>
                                  </m:ctrlPr>
                                </m:sSupPr>
                                <m:e>
                                  <m:r>
                                    <a:rPr lang="it-IT" i="1">
                                      <a:solidFill>
                                        <a:schemeClr val="tx1"/>
                                      </a:solidFill>
                                      <a:latin typeface="Cambria Math" panose="02040503050406030204" pitchFamily="18" charset="0"/>
                                      <a:ea typeface="Cambria Math" panose="02040503050406030204" pitchFamily="18" charset="0"/>
                                    </a:rPr>
                                    <m:t>𝜎</m:t>
                                  </m:r>
                                </m:e>
                                <m:sup>
                                  <m:r>
                                    <a:rPr lang="it-IT" i="1">
                                      <a:solidFill>
                                        <a:schemeClr val="tx1"/>
                                      </a:solidFill>
                                      <a:latin typeface="Cambria Math" panose="02040503050406030204" pitchFamily="18" charset="0"/>
                                      <a:ea typeface="Cambria Math" panose="02040503050406030204" pitchFamily="18" charset="0"/>
                                    </a:rPr>
                                    <m:t>2</m:t>
                                  </m:r>
                                </m:sup>
                              </m:sSup>
                            </m:e>
                            <m:sup>
                              <m:r>
                                <a:rPr lang="it-IT" i="1">
                                  <a:solidFill>
                                    <a:schemeClr val="tx1"/>
                                  </a:solidFill>
                                  <a:latin typeface="Cambria Math" panose="02040503050406030204" pitchFamily="18" charset="0"/>
                                </a:rPr>
                                <m:t>(</m:t>
                              </m:r>
                              <m:r>
                                <a:rPr lang="it-IT" i="1">
                                  <a:solidFill>
                                    <a:schemeClr val="tx1"/>
                                  </a:solidFill>
                                  <a:latin typeface="Cambria Math" panose="02040503050406030204" pitchFamily="18" charset="0"/>
                                </a:rPr>
                                <m:t>𝑡</m:t>
                              </m:r>
                              <m:r>
                                <a:rPr lang="it-IT" i="1">
                                  <a:solidFill>
                                    <a:schemeClr val="tx1"/>
                                  </a:solidFill>
                                  <a:latin typeface="Cambria Math" panose="02040503050406030204" pitchFamily="18" charset="0"/>
                                </a:rPr>
                                <m:t>)</m:t>
                              </m:r>
                            </m:sup>
                          </m:sSup>
                        </m:e>
                      </m:d>
                      <m:r>
                        <a:rPr lang="it-IT" i="1">
                          <a:solidFill>
                            <a:schemeClr val="tx1"/>
                          </a:solidFill>
                          <a:latin typeface="Cambria Math" panose="02040503050406030204" pitchFamily="18" charset="0"/>
                          <a:ea typeface="Cambria Math" panose="02040503050406030204" pitchFamily="18" charset="0"/>
                        </a:rPr>
                        <m:t>−</m:t>
                      </m:r>
                      <m:f>
                        <m:fPr>
                          <m:ctrlPr>
                            <a:rPr lang="it-IT" i="1">
                              <a:solidFill>
                                <a:schemeClr val="tx1"/>
                              </a:solidFill>
                              <a:latin typeface="Cambria Math" panose="02040503050406030204" pitchFamily="18" charset="0"/>
                              <a:ea typeface="Cambria Math" panose="02040503050406030204" pitchFamily="18" charset="0"/>
                            </a:rPr>
                          </m:ctrlPr>
                        </m:fPr>
                        <m:num>
                          <m:r>
                            <a:rPr lang="it-IT" i="1">
                              <a:solidFill>
                                <a:schemeClr val="tx1"/>
                              </a:solidFill>
                              <a:latin typeface="Cambria Math" panose="02040503050406030204" pitchFamily="18" charset="0"/>
                              <a:ea typeface="Cambria Math" panose="02040503050406030204" pitchFamily="18" charset="0"/>
                            </a:rPr>
                            <m:t>1</m:t>
                          </m:r>
                        </m:num>
                        <m:den>
                          <m:r>
                            <a:rPr lang="it-IT" i="1">
                              <a:solidFill>
                                <a:schemeClr val="tx1"/>
                              </a:solidFill>
                              <a:latin typeface="Cambria Math" panose="02040503050406030204" pitchFamily="18" charset="0"/>
                              <a:ea typeface="Cambria Math" panose="02040503050406030204" pitchFamily="18" charset="0"/>
                            </a:rPr>
                            <m:t>2</m:t>
                          </m:r>
                          <m:sSup>
                            <m:sSupPr>
                              <m:ctrlPr>
                                <a:rPr lang="it-IT" i="1">
                                  <a:solidFill>
                                    <a:schemeClr val="tx1"/>
                                  </a:solidFill>
                                  <a:latin typeface="Cambria Math" panose="02040503050406030204" pitchFamily="18" charset="0"/>
                                </a:rPr>
                              </m:ctrlPr>
                            </m:sSupPr>
                            <m:e>
                              <m:sSup>
                                <m:sSupPr>
                                  <m:ctrlPr>
                                    <a:rPr lang="it-IT" i="1">
                                      <a:solidFill>
                                        <a:schemeClr val="tx1"/>
                                      </a:solidFill>
                                      <a:latin typeface="Cambria Math" panose="02040503050406030204" pitchFamily="18" charset="0"/>
                                      <a:ea typeface="Cambria Math" panose="02040503050406030204" pitchFamily="18" charset="0"/>
                                    </a:rPr>
                                  </m:ctrlPr>
                                </m:sSupPr>
                                <m:e>
                                  <m:r>
                                    <a:rPr lang="it-IT" i="1">
                                      <a:solidFill>
                                        <a:schemeClr val="tx1"/>
                                      </a:solidFill>
                                      <a:latin typeface="Cambria Math" panose="02040503050406030204" pitchFamily="18" charset="0"/>
                                      <a:ea typeface="Cambria Math" panose="02040503050406030204" pitchFamily="18" charset="0"/>
                                    </a:rPr>
                                    <m:t>𝜎</m:t>
                                  </m:r>
                                </m:e>
                                <m:sup>
                                  <m:r>
                                    <a:rPr lang="it-IT" i="1">
                                      <a:solidFill>
                                        <a:schemeClr val="tx1"/>
                                      </a:solidFill>
                                      <a:latin typeface="Cambria Math" panose="02040503050406030204" pitchFamily="18" charset="0"/>
                                      <a:ea typeface="Cambria Math" panose="02040503050406030204" pitchFamily="18" charset="0"/>
                                    </a:rPr>
                                    <m:t>2</m:t>
                                  </m:r>
                                </m:sup>
                              </m:sSup>
                            </m:e>
                            <m:sup>
                              <m:r>
                                <a:rPr lang="it-IT" i="1">
                                  <a:solidFill>
                                    <a:schemeClr val="tx1"/>
                                  </a:solidFill>
                                  <a:latin typeface="Cambria Math" panose="02040503050406030204" pitchFamily="18" charset="0"/>
                                </a:rPr>
                                <m:t>(</m:t>
                              </m:r>
                              <m:r>
                                <a:rPr lang="it-IT" i="1">
                                  <a:solidFill>
                                    <a:schemeClr val="tx1"/>
                                  </a:solidFill>
                                  <a:latin typeface="Cambria Math" panose="02040503050406030204" pitchFamily="18" charset="0"/>
                                </a:rPr>
                                <m:t>𝑡</m:t>
                              </m:r>
                              <m:r>
                                <a:rPr lang="it-IT" i="1">
                                  <a:solidFill>
                                    <a:schemeClr val="tx1"/>
                                  </a:solidFill>
                                  <a:latin typeface="Cambria Math" panose="02040503050406030204" pitchFamily="18" charset="0"/>
                                </a:rPr>
                                <m:t>)</m:t>
                              </m:r>
                            </m:sup>
                          </m:sSup>
                        </m:den>
                      </m:f>
                      <m:nary>
                        <m:naryPr>
                          <m:chr m:val="∑"/>
                          <m:ctrlPr>
                            <a:rPr lang="it-IT" i="1">
                              <a:solidFill>
                                <a:schemeClr val="tx1"/>
                              </a:solidFill>
                              <a:latin typeface="Cambria Math" panose="02040503050406030204" pitchFamily="18" charset="0"/>
                              <a:ea typeface="Cambria Math" panose="02040503050406030204" pitchFamily="18" charset="0"/>
                            </a:rPr>
                          </m:ctrlPr>
                        </m:naryPr>
                        <m:sub>
                          <m:r>
                            <m:rPr>
                              <m:brk m:alnAt="23"/>
                            </m:rPr>
                            <a:rPr lang="it-IT" i="1">
                              <a:solidFill>
                                <a:schemeClr val="tx1"/>
                              </a:solidFill>
                              <a:latin typeface="Cambria Math" panose="02040503050406030204" pitchFamily="18" charset="0"/>
                              <a:ea typeface="Cambria Math" panose="02040503050406030204" pitchFamily="18" charset="0"/>
                            </a:rPr>
                            <m:t>𝑖</m:t>
                          </m:r>
                          <m:r>
                            <a:rPr lang="it-IT" i="1">
                              <a:solidFill>
                                <a:schemeClr val="tx1"/>
                              </a:solidFill>
                              <a:latin typeface="Cambria Math" panose="02040503050406030204" pitchFamily="18" charset="0"/>
                              <a:ea typeface="Cambria Math" panose="02040503050406030204" pitchFamily="18" charset="0"/>
                            </a:rPr>
                            <m:t>=1</m:t>
                          </m:r>
                        </m:sub>
                        <m:sup>
                          <m:r>
                            <a:rPr lang="it-IT" i="1">
                              <a:solidFill>
                                <a:schemeClr val="tx1"/>
                              </a:solidFill>
                              <a:latin typeface="Cambria Math" panose="02040503050406030204" pitchFamily="18" charset="0"/>
                              <a:ea typeface="Cambria Math" panose="02040503050406030204" pitchFamily="18" charset="0"/>
                            </a:rPr>
                            <m:t>𝑛</m:t>
                          </m:r>
                        </m:sup>
                        <m:e>
                          <m:sSup>
                            <m:sSupPr>
                              <m:ctrlPr>
                                <a:rPr lang="it-IT" i="1">
                                  <a:solidFill>
                                    <a:schemeClr val="tx1"/>
                                  </a:solidFill>
                                  <a:latin typeface="Cambria Math" panose="02040503050406030204" pitchFamily="18" charset="0"/>
                                  <a:ea typeface="Cambria Math" panose="02040503050406030204" pitchFamily="18" charset="0"/>
                                </a:rPr>
                              </m:ctrlPr>
                            </m:sSupPr>
                            <m:e>
                              <m:d>
                                <m:dPr>
                                  <m:ctrlPr>
                                    <a:rPr lang="it-IT" i="1">
                                      <a:solidFill>
                                        <a:schemeClr val="tx1"/>
                                      </a:solidFill>
                                      <a:latin typeface="Cambria Math" panose="02040503050406030204" pitchFamily="18" charset="0"/>
                                      <a:ea typeface="Cambria Math" panose="02040503050406030204" pitchFamily="18" charset="0"/>
                                    </a:rPr>
                                  </m:ctrlPr>
                                </m:dPr>
                                <m:e>
                                  <m:sSub>
                                    <m:sSubPr>
                                      <m:ctrlPr>
                                        <a:rPr lang="it-IT" i="1">
                                          <a:solidFill>
                                            <a:schemeClr val="tx1"/>
                                          </a:solidFill>
                                          <a:latin typeface="Cambria Math" panose="02040503050406030204" pitchFamily="18" charset="0"/>
                                        </a:rPr>
                                      </m:ctrlPr>
                                    </m:sSubPr>
                                    <m:e>
                                      <m:r>
                                        <a:rPr lang="it-IT" i="1">
                                          <a:solidFill>
                                            <a:schemeClr val="tx1"/>
                                          </a:solidFill>
                                          <a:latin typeface="Cambria Math" panose="02040503050406030204" pitchFamily="18" charset="0"/>
                                        </a:rPr>
                                        <m:t>𝑦</m:t>
                                      </m:r>
                                    </m:e>
                                    <m:sub>
                                      <m:r>
                                        <a:rPr lang="it-IT" i="1">
                                          <a:solidFill>
                                            <a:schemeClr val="tx1"/>
                                          </a:solidFill>
                                          <a:latin typeface="Cambria Math" panose="02040503050406030204" pitchFamily="18" charset="0"/>
                                        </a:rPr>
                                        <m:t>𝑖</m:t>
                                      </m:r>
                                    </m:sub>
                                  </m:sSub>
                                  <m:r>
                                    <a:rPr lang="it-IT" i="1">
                                      <a:solidFill>
                                        <a:schemeClr val="tx1"/>
                                      </a:solidFill>
                                      <a:latin typeface="Cambria Math" panose="02040503050406030204" pitchFamily="18" charset="0"/>
                                    </a:rPr>
                                    <m:t>−</m:t>
                                  </m:r>
                                  <m:sSup>
                                    <m:sSupPr>
                                      <m:ctrlPr>
                                        <a:rPr lang="it-IT" i="1">
                                          <a:solidFill>
                                            <a:schemeClr val="tx1"/>
                                          </a:solidFill>
                                          <a:latin typeface="Cambria Math" panose="02040503050406030204" pitchFamily="18" charset="0"/>
                                        </a:rPr>
                                      </m:ctrlPr>
                                    </m:sSupPr>
                                    <m:e>
                                      <m:r>
                                        <a:rPr lang="it-IT" i="1">
                                          <a:solidFill>
                                            <a:schemeClr val="tx1"/>
                                          </a:solidFill>
                                          <a:latin typeface="Cambria Math" panose="02040503050406030204" pitchFamily="18" charset="0"/>
                                          <a:ea typeface="Cambria Math" panose="02040503050406030204" pitchFamily="18" charset="0"/>
                                        </a:rPr>
                                        <m:t>𝜇</m:t>
                                      </m:r>
                                    </m:e>
                                    <m:sup>
                                      <m:r>
                                        <a:rPr lang="it-IT" i="1">
                                          <a:solidFill>
                                            <a:schemeClr val="tx1"/>
                                          </a:solidFill>
                                          <a:latin typeface="Cambria Math" panose="02040503050406030204" pitchFamily="18" charset="0"/>
                                        </a:rPr>
                                        <m:t>(</m:t>
                                      </m:r>
                                      <m:r>
                                        <a:rPr lang="it-IT" i="1">
                                          <a:solidFill>
                                            <a:schemeClr val="tx1"/>
                                          </a:solidFill>
                                          <a:latin typeface="Cambria Math" panose="02040503050406030204" pitchFamily="18" charset="0"/>
                                        </a:rPr>
                                        <m:t>𝑡</m:t>
                                      </m:r>
                                      <m:r>
                                        <a:rPr lang="it-IT" i="1">
                                          <a:solidFill>
                                            <a:schemeClr val="tx1"/>
                                          </a:solidFill>
                                          <a:latin typeface="Cambria Math" panose="02040503050406030204" pitchFamily="18" charset="0"/>
                                        </a:rPr>
                                        <m:t>)</m:t>
                                      </m:r>
                                    </m:sup>
                                  </m:sSup>
                                </m:e>
                              </m:d>
                            </m:e>
                            <m:sup>
                              <m:r>
                                <a:rPr lang="it-IT" i="1">
                                  <a:solidFill>
                                    <a:schemeClr val="tx1"/>
                                  </a:solidFill>
                                  <a:latin typeface="Cambria Math" panose="02040503050406030204" pitchFamily="18" charset="0"/>
                                  <a:ea typeface="Cambria Math" panose="02040503050406030204" pitchFamily="18" charset="0"/>
                                </a:rPr>
                                <m:t>2</m:t>
                              </m:r>
                            </m:sup>
                          </m:sSup>
                        </m:e>
                      </m:nary>
                    </m:oMath>
                  </m:oMathPara>
                </a14:m>
                <a:endParaRPr lang="it-IT" dirty="0"/>
              </a:p>
              <a:p>
                <a:endParaRPr lang="it-IT" dirty="0" smtClean="0"/>
              </a:p>
              <a:p>
                <a:r>
                  <a:rPr lang="it-IT" dirty="0"/>
                  <a:t>v</a:t>
                </a:r>
                <a:r>
                  <a:rPr lang="it-IT" dirty="0" smtClean="0"/>
                  <a:t>errà confrontato con quello della stima successiva </a:t>
                </a:r>
                <a14:m>
                  <m:oMath xmlns:m="http://schemas.openxmlformats.org/officeDocument/2006/math">
                    <m:sSup>
                      <m:sSupPr>
                        <m:ctrlPr>
                          <a:rPr lang="it-IT" i="1">
                            <a:latin typeface="Cambria Math" panose="02040503050406030204" pitchFamily="18" charset="0"/>
                          </a:rPr>
                        </m:ctrlPr>
                      </m:sSupPr>
                      <m:e>
                        <m:r>
                          <a:rPr lang="it-IT" b="1" i="1">
                            <a:solidFill>
                              <a:srgbClr val="FF0000"/>
                            </a:solidFill>
                            <a:latin typeface="Cambria Math" panose="02040503050406030204" pitchFamily="18" charset="0"/>
                            <a:ea typeface="Cambria Math" panose="02040503050406030204" pitchFamily="18" charset="0"/>
                          </a:rPr>
                          <m:t>𝝋</m:t>
                        </m:r>
                      </m:e>
                      <m:sup>
                        <m:r>
                          <a:rPr lang="it-IT" b="0" i="1" smtClean="0">
                            <a:solidFill>
                              <a:srgbClr val="FF0000"/>
                            </a:solidFill>
                            <a:latin typeface="Cambria Math" panose="02040503050406030204" pitchFamily="18" charset="0"/>
                          </a:rPr>
                          <m:t>(</m:t>
                        </m:r>
                        <m:r>
                          <a:rPr lang="it-IT" i="1">
                            <a:solidFill>
                              <a:srgbClr val="FF0000"/>
                            </a:solidFill>
                            <a:latin typeface="Cambria Math" panose="02040503050406030204" pitchFamily="18" charset="0"/>
                          </a:rPr>
                          <m:t>𝑡</m:t>
                        </m:r>
                        <m:r>
                          <a:rPr lang="it-IT" b="0" i="1" smtClean="0">
                            <a:solidFill>
                              <a:srgbClr val="FF0000"/>
                            </a:solidFill>
                            <a:latin typeface="Cambria Math" panose="02040503050406030204" pitchFamily="18" charset="0"/>
                          </a:rPr>
                          <m:t>+1)</m:t>
                        </m:r>
                      </m:sup>
                    </m:sSup>
                  </m:oMath>
                </a14:m>
                <a:r>
                  <a:rPr lang="it-IT" dirty="0" smtClean="0"/>
                  <a:t>,</a:t>
                </a:r>
              </a:p>
              <a:p>
                <a:endParaRPr lang="it-IT" dirty="0"/>
              </a:p>
              <a:p>
                <a:pPr/>
                <a14:m>
                  <m:oMathPara xmlns:m="http://schemas.openxmlformats.org/officeDocument/2006/math">
                    <m:oMathParaPr>
                      <m:jc m:val="centerGroup"/>
                    </m:oMathParaPr>
                    <m:oMath xmlns:m="http://schemas.openxmlformats.org/officeDocument/2006/math">
                      <m:r>
                        <a:rPr lang="it-IT" i="1">
                          <a:solidFill>
                            <a:sysClr val="windowText" lastClr="000000"/>
                          </a:solidFill>
                          <a:latin typeface="Cambria Math" panose="02040503050406030204" pitchFamily="18" charset="0"/>
                        </a:rPr>
                        <m:t>𝑙</m:t>
                      </m:r>
                      <m:d>
                        <m:dPr>
                          <m:ctrlPr>
                            <a:rPr lang="it-IT" i="1">
                              <a:solidFill>
                                <a:sysClr val="windowText" lastClr="000000"/>
                              </a:solidFill>
                              <a:latin typeface="Cambria Math" panose="02040503050406030204" pitchFamily="18" charset="0"/>
                            </a:rPr>
                          </m:ctrlPr>
                        </m:dPr>
                        <m:e>
                          <m:sSub>
                            <m:sSubPr>
                              <m:ctrlPr>
                                <a:rPr lang="it-IT" i="1">
                                  <a:solidFill>
                                    <a:sysClr val="windowText" lastClr="000000"/>
                                  </a:solidFill>
                                  <a:latin typeface="Cambria Math" panose="02040503050406030204" pitchFamily="18" charset="0"/>
                                </a:rPr>
                              </m:ctrlPr>
                            </m:sSubPr>
                            <m:e>
                              <m:sSup>
                                <m:sSupPr>
                                  <m:ctrlPr>
                                    <a:rPr lang="it-IT" i="1">
                                      <a:solidFill>
                                        <a:srgbClr val="FF0000"/>
                                      </a:solidFill>
                                      <a:latin typeface="Cambria Math" panose="02040503050406030204" pitchFamily="18" charset="0"/>
                                    </a:rPr>
                                  </m:ctrlPr>
                                </m:sSupPr>
                                <m:e>
                                  <m:r>
                                    <a:rPr lang="it-IT" b="1" i="1">
                                      <a:solidFill>
                                        <a:srgbClr val="FF0000"/>
                                      </a:solidFill>
                                      <a:latin typeface="Cambria Math" panose="02040503050406030204" pitchFamily="18" charset="0"/>
                                      <a:ea typeface="Cambria Math" panose="02040503050406030204" pitchFamily="18" charset="0"/>
                                    </a:rPr>
                                    <m:t>𝝋</m:t>
                                  </m:r>
                                </m:e>
                                <m:sup>
                                  <m:r>
                                    <a:rPr lang="it-IT" i="1">
                                      <a:solidFill>
                                        <a:srgbClr val="FF0000"/>
                                      </a:solidFill>
                                      <a:latin typeface="Cambria Math" panose="02040503050406030204" pitchFamily="18" charset="0"/>
                                    </a:rPr>
                                    <m:t>(</m:t>
                                  </m:r>
                                  <m:r>
                                    <a:rPr lang="it-IT" i="1">
                                      <a:solidFill>
                                        <a:srgbClr val="FF0000"/>
                                      </a:solidFill>
                                      <a:latin typeface="Cambria Math" panose="02040503050406030204" pitchFamily="18" charset="0"/>
                                    </a:rPr>
                                    <m:t>𝑡</m:t>
                                  </m:r>
                                  <m:r>
                                    <a:rPr lang="it-IT" b="0" i="1" smtClean="0">
                                      <a:solidFill>
                                        <a:srgbClr val="FF0000"/>
                                      </a:solidFill>
                                      <a:latin typeface="Cambria Math" panose="02040503050406030204" pitchFamily="18" charset="0"/>
                                    </a:rPr>
                                    <m:t>+1</m:t>
                                  </m:r>
                                  <m:r>
                                    <a:rPr lang="it-IT" i="1">
                                      <a:solidFill>
                                        <a:srgbClr val="FF0000"/>
                                      </a:solidFill>
                                      <a:latin typeface="Cambria Math" panose="02040503050406030204" pitchFamily="18" charset="0"/>
                                    </a:rPr>
                                    <m:t>)</m:t>
                                  </m:r>
                                </m:sup>
                              </m:sSup>
                              <m:r>
                                <a:rPr lang="it-IT" i="1">
                                  <a:solidFill>
                                    <a:sysClr val="windowText" lastClr="000000"/>
                                  </a:solidFill>
                                  <a:latin typeface="Cambria Math" panose="02040503050406030204" pitchFamily="18" charset="0"/>
                                </a:rPr>
                                <m:t>;</m:t>
                              </m:r>
                              <m:r>
                                <a:rPr lang="it-IT" i="1">
                                  <a:solidFill>
                                    <a:sysClr val="windowText" lastClr="000000"/>
                                  </a:solidFill>
                                  <a:latin typeface="Cambria Math" panose="02040503050406030204" pitchFamily="18" charset="0"/>
                                </a:rPr>
                                <m:t>𝑦</m:t>
                              </m:r>
                            </m:e>
                            <m:sub>
                              <m:r>
                                <a:rPr lang="it-IT" i="1">
                                  <a:solidFill>
                                    <a:sysClr val="windowText" lastClr="000000"/>
                                  </a:solidFill>
                                  <a:latin typeface="Cambria Math" panose="02040503050406030204" pitchFamily="18" charset="0"/>
                                </a:rPr>
                                <m:t>𝑖</m:t>
                              </m:r>
                            </m:sub>
                          </m:sSub>
                        </m:e>
                      </m:d>
                      <m:r>
                        <a:rPr lang="it-IT" i="1">
                          <a:solidFill>
                            <a:sysClr val="windowText" lastClr="000000"/>
                          </a:solidFill>
                          <a:latin typeface="Cambria Math" panose="02040503050406030204" pitchFamily="18" charset="0"/>
                        </a:rPr>
                        <m:t>=</m:t>
                      </m:r>
                    </m:oMath>
                  </m:oMathPara>
                </a14:m>
                <a:endParaRPr lang="it-IT" i="1" dirty="0" smtClean="0">
                  <a:solidFill>
                    <a:sysClr val="windowText" lastClr="000000"/>
                  </a:solidFill>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a:rPr lang="it-IT" i="1">
                          <a:latin typeface="Cambria Math" panose="02040503050406030204" pitchFamily="18" charset="0"/>
                          <a:ea typeface="Cambria Math" panose="02040503050406030204" pitchFamily="18" charset="0"/>
                        </a:rPr>
                        <m:t>−</m:t>
                      </m:r>
                      <m:f>
                        <m:fPr>
                          <m:ctrlPr>
                            <a:rPr lang="it-IT" i="1">
                              <a:latin typeface="Cambria Math" panose="02040503050406030204" pitchFamily="18" charset="0"/>
                              <a:ea typeface="Cambria Math" panose="02040503050406030204" pitchFamily="18" charset="0"/>
                            </a:rPr>
                          </m:ctrlPr>
                        </m:fPr>
                        <m:num>
                          <m:r>
                            <a:rPr lang="it-IT" i="1">
                              <a:latin typeface="Cambria Math" panose="02040503050406030204" pitchFamily="18" charset="0"/>
                              <a:ea typeface="Cambria Math" panose="02040503050406030204" pitchFamily="18" charset="0"/>
                            </a:rPr>
                            <m:t>𝑛</m:t>
                          </m:r>
                        </m:num>
                        <m:den>
                          <m:r>
                            <a:rPr lang="it-IT" i="1">
                              <a:latin typeface="Cambria Math" panose="02040503050406030204" pitchFamily="18" charset="0"/>
                              <a:ea typeface="Cambria Math" panose="02040503050406030204" pitchFamily="18" charset="0"/>
                            </a:rPr>
                            <m:t>2</m:t>
                          </m:r>
                        </m:den>
                      </m:f>
                      <m:r>
                        <a:rPr lang="it-IT" i="1">
                          <a:latin typeface="Cambria Math" panose="02040503050406030204" pitchFamily="18" charset="0"/>
                          <a:ea typeface="Cambria Math" panose="02040503050406030204" pitchFamily="18" charset="0"/>
                        </a:rPr>
                        <m:t>𝑙𝑛</m:t>
                      </m:r>
                      <m:d>
                        <m:dPr>
                          <m:ctrlPr>
                            <a:rPr lang="it-IT" i="1">
                              <a:latin typeface="Cambria Math" panose="02040503050406030204" pitchFamily="18" charset="0"/>
                              <a:ea typeface="Cambria Math" panose="02040503050406030204" pitchFamily="18" charset="0"/>
                            </a:rPr>
                          </m:ctrlPr>
                        </m:dPr>
                        <m:e>
                          <m:r>
                            <a:rPr lang="it-IT" i="1">
                              <a:latin typeface="Cambria Math" panose="02040503050406030204" pitchFamily="18" charset="0"/>
                              <a:ea typeface="Cambria Math" panose="02040503050406030204" pitchFamily="18" charset="0"/>
                            </a:rPr>
                            <m:t>2</m:t>
                          </m:r>
                          <m:r>
                            <a:rPr lang="it-IT" i="1">
                              <a:latin typeface="Cambria Math" panose="02040503050406030204" pitchFamily="18" charset="0"/>
                              <a:ea typeface="Cambria Math" panose="02040503050406030204" pitchFamily="18" charset="0"/>
                            </a:rPr>
                            <m:t>𝜋</m:t>
                          </m:r>
                        </m:e>
                      </m:d>
                      <m:r>
                        <a:rPr lang="it-IT" i="1">
                          <a:latin typeface="Cambria Math" panose="02040503050406030204" pitchFamily="18" charset="0"/>
                          <a:ea typeface="Cambria Math" panose="02040503050406030204" pitchFamily="18" charset="0"/>
                        </a:rPr>
                        <m:t>−</m:t>
                      </m:r>
                      <m:f>
                        <m:fPr>
                          <m:ctrlPr>
                            <a:rPr lang="it-IT" i="1">
                              <a:latin typeface="Cambria Math" panose="02040503050406030204" pitchFamily="18" charset="0"/>
                              <a:ea typeface="Cambria Math" panose="02040503050406030204" pitchFamily="18" charset="0"/>
                            </a:rPr>
                          </m:ctrlPr>
                        </m:fPr>
                        <m:num>
                          <m:r>
                            <a:rPr lang="it-IT" i="1">
                              <a:latin typeface="Cambria Math" panose="02040503050406030204" pitchFamily="18" charset="0"/>
                              <a:ea typeface="Cambria Math" panose="02040503050406030204" pitchFamily="18" charset="0"/>
                            </a:rPr>
                            <m:t>𝑛</m:t>
                          </m:r>
                        </m:num>
                        <m:den>
                          <m:r>
                            <a:rPr lang="it-IT" i="1">
                              <a:latin typeface="Cambria Math" panose="02040503050406030204" pitchFamily="18" charset="0"/>
                              <a:ea typeface="Cambria Math" panose="02040503050406030204" pitchFamily="18" charset="0"/>
                            </a:rPr>
                            <m:t>2</m:t>
                          </m:r>
                        </m:den>
                      </m:f>
                      <m:r>
                        <a:rPr lang="it-IT" i="1">
                          <a:latin typeface="Cambria Math" panose="02040503050406030204" pitchFamily="18" charset="0"/>
                          <a:ea typeface="Cambria Math" panose="02040503050406030204" pitchFamily="18" charset="0"/>
                        </a:rPr>
                        <m:t>𝑙𝑛</m:t>
                      </m:r>
                      <m:d>
                        <m:dPr>
                          <m:ctrlPr>
                            <a:rPr lang="it-IT" i="1">
                              <a:latin typeface="Cambria Math" panose="02040503050406030204" pitchFamily="18" charset="0"/>
                              <a:ea typeface="Cambria Math" panose="02040503050406030204" pitchFamily="18" charset="0"/>
                            </a:rPr>
                          </m:ctrlPr>
                        </m:dPr>
                        <m:e>
                          <m:sSup>
                            <m:sSupPr>
                              <m:ctrlPr>
                                <a:rPr lang="it-IT" i="1">
                                  <a:latin typeface="Cambria Math" panose="02040503050406030204" pitchFamily="18" charset="0"/>
                                </a:rPr>
                              </m:ctrlPr>
                            </m:sSupPr>
                            <m:e>
                              <m:sSup>
                                <m:sSupPr>
                                  <m:ctrlPr>
                                    <a:rPr lang="it-IT" i="1">
                                      <a:latin typeface="Cambria Math" panose="02040503050406030204" pitchFamily="18" charset="0"/>
                                      <a:ea typeface="Cambria Math" panose="02040503050406030204" pitchFamily="18" charset="0"/>
                                    </a:rPr>
                                  </m:ctrlPr>
                                </m:sSupPr>
                                <m:e>
                                  <m:r>
                                    <a:rPr lang="it-IT" i="1">
                                      <a:latin typeface="Cambria Math" panose="02040503050406030204" pitchFamily="18" charset="0"/>
                                      <a:ea typeface="Cambria Math" panose="02040503050406030204" pitchFamily="18" charset="0"/>
                                    </a:rPr>
                                    <m:t>𝜎</m:t>
                                  </m:r>
                                </m:e>
                                <m:sup>
                                  <m:r>
                                    <a:rPr lang="it-IT" i="1">
                                      <a:latin typeface="Cambria Math" panose="02040503050406030204" pitchFamily="18" charset="0"/>
                                      <a:ea typeface="Cambria Math" panose="02040503050406030204" pitchFamily="18" charset="0"/>
                                    </a:rPr>
                                    <m:t>2</m:t>
                                  </m:r>
                                </m:sup>
                              </m:sSup>
                            </m:e>
                            <m:sup>
                              <m:r>
                                <a:rPr lang="it-IT" i="1">
                                  <a:latin typeface="Cambria Math" panose="02040503050406030204" pitchFamily="18" charset="0"/>
                                </a:rPr>
                                <m:t>(</m:t>
                              </m:r>
                              <m:r>
                                <a:rPr lang="it-IT" i="1">
                                  <a:latin typeface="Cambria Math" panose="02040503050406030204" pitchFamily="18" charset="0"/>
                                </a:rPr>
                                <m:t>𝑡</m:t>
                              </m:r>
                              <m:r>
                                <a:rPr lang="it-IT" b="0" i="1" smtClean="0">
                                  <a:latin typeface="Cambria Math" panose="02040503050406030204" pitchFamily="18" charset="0"/>
                                </a:rPr>
                                <m:t>+1</m:t>
                              </m:r>
                              <m:r>
                                <a:rPr lang="it-IT" i="1">
                                  <a:latin typeface="Cambria Math" panose="02040503050406030204" pitchFamily="18" charset="0"/>
                                </a:rPr>
                                <m:t>)</m:t>
                              </m:r>
                            </m:sup>
                          </m:sSup>
                        </m:e>
                      </m:d>
                      <m:r>
                        <a:rPr lang="it-IT" i="1">
                          <a:latin typeface="Cambria Math" panose="02040503050406030204" pitchFamily="18" charset="0"/>
                          <a:ea typeface="Cambria Math" panose="02040503050406030204" pitchFamily="18" charset="0"/>
                        </a:rPr>
                        <m:t>−</m:t>
                      </m:r>
                      <m:f>
                        <m:fPr>
                          <m:ctrlPr>
                            <a:rPr lang="it-IT" i="1">
                              <a:latin typeface="Cambria Math" panose="02040503050406030204" pitchFamily="18" charset="0"/>
                              <a:ea typeface="Cambria Math" panose="02040503050406030204" pitchFamily="18" charset="0"/>
                            </a:rPr>
                          </m:ctrlPr>
                        </m:fPr>
                        <m:num>
                          <m:r>
                            <a:rPr lang="it-IT" i="1">
                              <a:latin typeface="Cambria Math" panose="02040503050406030204" pitchFamily="18" charset="0"/>
                              <a:ea typeface="Cambria Math" panose="02040503050406030204" pitchFamily="18" charset="0"/>
                            </a:rPr>
                            <m:t>1</m:t>
                          </m:r>
                        </m:num>
                        <m:den>
                          <m:r>
                            <a:rPr lang="it-IT" i="1">
                              <a:latin typeface="Cambria Math" panose="02040503050406030204" pitchFamily="18" charset="0"/>
                              <a:ea typeface="Cambria Math" panose="02040503050406030204" pitchFamily="18" charset="0"/>
                            </a:rPr>
                            <m:t>2</m:t>
                          </m:r>
                          <m:sSup>
                            <m:sSupPr>
                              <m:ctrlPr>
                                <a:rPr lang="it-IT" i="1">
                                  <a:latin typeface="Cambria Math" panose="02040503050406030204" pitchFamily="18" charset="0"/>
                                </a:rPr>
                              </m:ctrlPr>
                            </m:sSupPr>
                            <m:e>
                              <m:sSup>
                                <m:sSupPr>
                                  <m:ctrlPr>
                                    <a:rPr lang="it-IT" i="1">
                                      <a:latin typeface="Cambria Math" panose="02040503050406030204" pitchFamily="18" charset="0"/>
                                      <a:ea typeface="Cambria Math" panose="02040503050406030204" pitchFamily="18" charset="0"/>
                                    </a:rPr>
                                  </m:ctrlPr>
                                </m:sSupPr>
                                <m:e>
                                  <m:r>
                                    <a:rPr lang="it-IT" i="1">
                                      <a:latin typeface="Cambria Math" panose="02040503050406030204" pitchFamily="18" charset="0"/>
                                      <a:ea typeface="Cambria Math" panose="02040503050406030204" pitchFamily="18" charset="0"/>
                                    </a:rPr>
                                    <m:t>𝜎</m:t>
                                  </m:r>
                                </m:e>
                                <m:sup>
                                  <m:r>
                                    <a:rPr lang="it-IT" i="1">
                                      <a:latin typeface="Cambria Math" panose="02040503050406030204" pitchFamily="18" charset="0"/>
                                      <a:ea typeface="Cambria Math" panose="02040503050406030204" pitchFamily="18" charset="0"/>
                                    </a:rPr>
                                    <m:t>2</m:t>
                                  </m:r>
                                </m:sup>
                              </m:sSup>
                            </m:e>
                            <m:sup>
                              <m:r>
                                <a:rPr lang="it-IT" i="1">
                                  <a:latin typeface="Cambria Math" panose="02040503050406030204" pitchFamily="18" charset="0"/>
                                </a:rPr>
                                <m:t>(</m:t>
                              </m:r>
                              <m:r>
                                <a:rPr lang="it-IT" i="1">
                                  <a:latin typeface="Cambria Math" panose="02040503050406030204" pitchFamily="18" charset="0"/>
                                </a:rPr>
                                <m:t>𝑡</m:t>
                              </m:r>
                              <m:r>
                                <a:rPr lang="it-IT" b="0" i="1" smtClean="0">
                                  <a:latin typeface="Cambria Math" panose="02040503050406030204" pitchFamily="18" charset="0"/>
                                </a:rPr>
                                <m:t>+1</m:t>
                              </m:r>
                              <m:r>
                                <a:rPr lang="it-IT" i="1">
                                  <a:latin typeface="Cambria Math" panose="02040503050406030204" pitchFamily="18" charset="0"/>
                                </a:rPr>
                                <m:t>)</m:t>
                              </m:r>
                            </m:sup>
                          </m:sSup>
                        </m:den>
                      </m:f>
                      <m:nary>
                        <m:naryPr>
                          <m:chr m:val="∑"/>
                          <m:ctrlPr>
                            <a:rPr lang="it-IT" i="1">
                              <a:latin typeface="Cambria Math" panose="02040503050406030204" pitchFamily="18" charset="0"/>
                              <a:ea typeface="Cambria Math" panose="02040503050406030204" pitchFamily="18" charset="0"/>
                            </a:rPr>
                          </m:ctrlPr>
                        </m:naryPr>
                        <m:sub>
                          <m:r>
                            <m:rPr>
                              <m:brk m:alnAt="23"/>
                            </m:rPr>
                            <a:rPr lang="it-IT" i="1">
                              <a:latin typeface="Cambria Math" panose="02040503050406030204" pitchFamily="18" charset="0"/>
                              <a:ea typeface="Cambria Math" panose="02040503050406030204" pitchFamily="18" charset="0"/>
                            </a:rPr>
                            <m:t>𝑖</m:t>
                          </m:r>
                          <m:r>
                            <a:rPr lang="it-IT" i="1">
                              <a:latin typeface="Cambria Math" panose="02040503050406030204" pitchFamily="18" charset="0"/>
                              <a:ea typeface="Cambria Math" panose="02040503050406030204" pitchFamily="18" charset="0"/>
                            </a:rPr>
                            <m:t>=1</m:t>
                          </m:r>
                        </m:sub>
                        <m:sup>
                          <m:r>
                            <a:rPr lang="it-IT" i="1">
                              <a:latin typeface="Cambria Math" panose="02040503050406030204" pitchFamily="18" charset="0"/>
                              <a:ea typeface="Cambria Math" panose="02040503050406030204" pitchFamily="18" charset="0"/>
                            </a:rPr>
                            <m:t>𝑛</m:t>
                          </m:r>
                        </m:sup>
                        <m:e>
                          <m:sSup>
                            <m:sSupPr>
                              <m:ctrlPr>
                                <a:rPr lang="it-IT" i="1">
                                  <a:latin typeface="Cambria Math" panose="02040503050406030204" pitchFamily="18" charset="0"/>
                                  <a:ea typeface="Cambria Math" panose="02040503050406030204" pitchFamily="18" charset="0"/>
                                </a:rPr>
                              </m:ctrlPr>
                            </m:sSupPr>
                            <m:e>
                              <m:d>
                                <m:dPr>
                                  <m:ctrlPr>
                                    <a:rPr lang="it-IT" i="1">
                                      <a:latin typeface="Cambria Math" panose="02040503050406030204" pitchFamily="18" charset="0"/>
                                      <a:ea typeface="Cambria Math" panose="02040503050406030204" pitchFamily="18" charset="0"/>
                                    </a:rPr>
                                  </m:ctrlPr>
                                </m:dPr>
                                <m:e>
                                  <m:sSub>
                                    <m:sSubPr>
                                      <m:ctrlPr>
                                        <a:rPr lang="it-IT" i="1">
                                          <a:latin typeface="Cambria Math" panose="02040503050406030204" pitchFamily="18" charset="0"/>
                                        </a:rPr>
                                      </m:ctrlPr>
                                    </m:sSubPr>
                                    <m:e>
                                      <m:r>
                                        <a:rPr lang="it-IT" i="1">
                                          <a:latin typeface="Cambria Math" panose="02040503050406030204" pitchFamily="18" charset="0"/>
                                        </a:rPr>
                                        <m:t>𝑦</m:t>
                                      </m:r>
                                    </m:e>
                                    <m:sub>
                                      <m:r>
                                        <a:rPr lang="it-IT" i="1">
                                          <a:latin typeface="Cambria Math" panose="02040503050406030204" pitchFamily="18" charset="0"/>
                                        </a:rPr>
                                        <m:t>𝑖</m:t>
                                      </m:r>
                                    </m:sub>
                                  </m:sSub>
                                  <m:r>
                                    <a:rPr lang="it-IT" i="1">
                                      <a:latin typeface="Cambria Math" panose="02040503050406030204" pitchFamily="18" charset="0"/>
                                    </a:rPr>
                                    <m:t>−</m:t>
                                  </m:r>
                                  <m:sSup>
                                    <m:sSupPr>
                                      <m:ctrlPr>
                                        <a:rPr lang="it-IT" i="1">
                                          <a:latin typeface="Cambria Math" panose="02040503050406030204" pitchFamily="18" charset="0"/>
                                        </a:rPr>
                                      </m:ctrlPr>
                                    </m:sSupPr>
                                    <m:e>
                                      <m:r>
                                        <a:rPr lang="it-IT" i="1">
                                          <a:latin typeface="Cambria Math" panose="02040503050406030204" pitchFamily="18" charset="0"/>
                                          <a:ea typeface="Cambria Math" panose="02040503050406030204" pitchFamily="18" charset="0"/>
                                        </a:rPr>
                                        <m:t>𝜇</m:t>
                                      </m:r>
                                    </m:e>
                                    <m:sup>
                                      <m:r>
                                        <a:rPr lang="it-IT" i="1">
                                          <a:latin typeface="Cambria Math" panose="02040503050406030204" pitchFamily="18" charset="0"/>
                                        </a:rPr>
                                        <m:t>(</m:t>
                                      </m:r>
                                      <m:r>
                                        <a:rPr lang="it-IT" i="1">
                                          <a:latin typeface="Cambria Math" panose="02040503050406030204" pitchFamily="18" charset="0"/>
                                        </a:rPr>
                                        <m:t>𝑡</m:t>
                                      </m:r>
                                      <m:r>
                                        <a:rPr lang="it-IT" b="0" i="1" smtClean="0">
                                          <a:latin typeface="Cambria Math" panose="02040503050406030204" pitchFamily="18" charset="0"/>
                                        </a:rPr>
                                        <m:t>+1</m:t>
                                      </m:r>
                                      <m:r>
                                        <a:rPr lang="it-IT" i="1">
                                          <a:latin typeface="Cambria Math" panose="02040503050406030204" pitchFamily="18" charset="0"/>
                                        </a:rPr>
                                        <m:t>)</m:t>
                                      </m:r>
                                    </m:sup>
                                  </m:sSup>
                                </m:e>
                              </m:d>
                            </m:e>
                            <m:sup>
                              <m:r>
                                <a:rPr lang="it-IT" i="1">
                                  <a:latin typeface="Cambria Math" panose="02040503050406030204" pitchFamily="18" charset="0"/>
                                  <a:ea typeface="Cambria Math" panose="02040503050406030204" pitchFamily="18" charset="0"/>
                                </a:rPr>
                                <m:t>2</m:t>
                              </m:r>
                            </m:sup>
                          </m:sSup>
                        </m:e>
                      </m:nary>
                    </m:oMath>
                  </m:oMathPara>
                </a14:m>
                <a:endParaRPr lang="it-IT" dirty="0" smtClean="0"/>
              </a:p>
              <a:p>
                <a:endParaRPr lang="it-IT" dirty="0" smtClean="0"/>
              </a:p>
              <a:p>
                <a:r>
                  <a:rPr lang="it-IT" dirty="0" smtClean="0"/>
                  <a:t>ottenuto mediante la funzione generale («Newton-</a:t>
                </a:r>
                <a:r>
                  <a:rPr lang="it-IT" dirty="0" err="1" smtClean="0"/>
                  <a:t>Raphson</a:t>
                </a:r>
                <a:r>
                  <a:rPr lang="it-IT" dirty="0" smtClean="0"/>
                  <a:t> </a:t>
                </a:r>
                <a:r>
                  <a:rPr lang="it-IT" dirty="0" err="1" smtClean="0"/>
                  <a:t>step</a:t>
                </a:r>
                <a:r>
                  <a:rPr lang="it-IT" dirty="0" smtClean="0"/>
                  <a:t>»),</a:t>
                </a:r>
              </a:p>
              <a:p>
                <a:endParaRPr lang="it-IT" dirty="0"/>
              </a:p>
              <a:p>
                <a:pPr/>
                <a14:m>
                  <m:oMathPara xmlns:m="http://schemas.openxmlformats.org/officeDocument/2006/math">
                    <m:oMathParaPr>
                      <m:jc m:val="centerGroup"/>
                    </m:oMathParaPr>
                    <m:oMath xmlns:m="http://schemas.openxmlformats.org/officeDocument/2006/math">
                      <m:limLow>
                        <m:limLowPr>
                          <m:ctrlPr>
                            <a:rPr lang="it-IT" b="1" i="1">
                              <a:latin typeface="Cambria Math" panose="02040503050406030204" pitchFamily="18" charset="0"/>
                              <a:ea typeface="Cambria Math" panose="02040503050406030204" pitchFamily="18" charset="0"/>
                            </a:rPr>
                          </m:ctrlPr>
                        </m:limLowPr>
                        <m:e>
                          <m:groupChr>
                            <m:groupChrPr>
                              <m:chr m:val="⏟"/>
                              <m:ctrlPr>
                                <a:rPr lang="it-IT" b="1" i="1">
                                  <a:latin typeface="Cambria Math" panose="02040503050406030204" pitchFamily="18" charset="0"/>
                                  <a:ea typeface="Cambria Math" panose="02040503050406030204" pitchFamily="18" charset="0"/>
                                </a:rPr>
                              </m:ctrlPr>
                            </m:groupChrPr>
                            <m:e>
                              <m:sSup>
                                <m:sSupPr>
                                  <m:ctrlPr>
                                    <a:rPr lang="it-IT" i="1">
                                      <a:latin typeface="Cambria Math" panose="02040503050406030204" pitchFamily="18" charset="0"/>
                                    </a:rPr>
                                  </m:ctrlPr>
                                </m:sSupPr>
                                <m:e>
                                  <m:r>
                                    <a:rPr lang="it-IT" b="1" i="1">
                                      <a:solidFill>
                                        <a:srgbClr val="FF0000"/>
                                      </a:solidFill>
                                      <a:latin typeface="Cambria Math" panose="02040503050406030204" pitchFamily="18" charset="0"/>
                                      <a:ea typeface="Cambria Math" panose="02040503050406030204" pitchFamily="18" charset="0"/>
                                    </a:rPr>
                                    <m:t>𝝋</m:t>
                                  </m:r>
                                </m:e>
                                <m:sup>
                                  <m:d>
                                    <m:dPr>
                                      <m:ctrlPr>
                                        <a:rPr lang="it-IT" i="1">
                                          <a:solidFill>
                                            <a:srgbClr val="FF0000"/>
                                          </a:solidFill>
                                          <a:latin typeface="Cambria Math" panose="02040503050406030204" pitchFamily="18" charset="0"/>
                                        </a:rPr>
                                      </m:ctrlPr>
                                    </m:dPr>
                                    <m:e>
                                      <m:r>
                                        <a:rPr lang="it-IT" i="1">
                                          <a:solidFill>
                                            <a:srgbClr val="FF0000"/>
                                          </a:solidFill>
                                          <a:latin typeface="Cambria Math" panose="02040503050406030204" pitchFamily="18" charset="0"/>
                                        </a:rPr>
                                        <m:t>𝑡</m:t>
                                      </m:r>
                                      <m:r>
                                        <a:rPr lang="it-IT" i="1">
                                          <a:solidFill>
                                            <a:srgbClr val="FF0000"/>
                                          </a:solidFill>
                                          <a:latin typeface="Cambria Math" panose="02040503050406030204" pitchFamily="18" charset="0"/>
                                        </a:rPr>
                                        <m:t>+1</m:t>
                                      </m:r>
                                    </m:e>
                                  </m:d>
                                </m:sup>
                              </m:sSup>
                            </m:e>
                          </m:groupChr>
                        </m:e>
                        <m:lim>
                          <m:r>
                            <a:rPr lang="it-IT" b="1" i="1" smtClean="0">
                              <a:solidFill>
                                <a:sysClr val="windowText" lastClr="000000"/>
                              </a:solidFill>
                              <a:latin typeface="Cambria Math" panose="02040503050406030204" pitchFamily="18" charset="0"/>
                              <a:ea typeface="Cambria Math" panose="02040503050406030204" pitchFamily="18" charset="0"/>
                            </a:rPr>
                            <m:t>(</m:t>
                          </m:r>
                          <m:r>
                            <a:rPr lang="it-IT" b="1" i="1">
                              <a:latin typeface="Cambria Math" panose="02040503050406030204" pitchFamily="18" charset="0"/>
                              <a:ea typeface="Cambria Math" panose="02040503050406030204" pitchFamily="18" charset="0"/>
                            </a:rPr>
                            <m:t>𝟐</m:t>
                          </m:r>
                          <m:r>
                            <a:rPr lang="it-IT" b="1" i="1">
                              <a:latin typeface="Cambria Math" panose="02040503050406030204" pitchFamily="18" charset="0"/>
                              <a:ea typeface="Cambria Math" panose="02040503050406030204" pitchFamily="18" charset="0"/>
                            </a:rPr>
                            <m:t>×</m:t>
                          </m:r>
                          <m:r>
                            <a:rPr lang="it-IT" b="1" i="1">
                              <a:latin typeface="Cambria Math" panose="02040503050406030204" pitchFamily="18" charset="0"/>
                              <a:ea typeface="Cambria Math" panose="02040503050406030204" pitchFamily="18" charset="0"/>
                            </a:rPr>
                            <m:t>𝟏</m:t>
                          </m:r>
                          <m:r>
                            <a:rPr lang="it-IT" b="1" i="1" smtClean="0">
                              <a:latin typeface="Cambria Math" panose="02040503050406030204" pitchFamily="18" charset="0"/>
                              <a:ea typeface="Cambria Math" panose="02040503050406030204" pitchFamily="18" charset="0"/>
                            </a:rPr>
                            <m:t>)</m:t>
                          </m:r>
                        </m:lim>
                      </m:limLow>
                      <m:r>
                        <a:rPr lang="it-IT" b="0" i="1" smtClean="0">
                          <a:solidFill>
                            <a:schemeClr val="tx1"/>
                          </a:solidFill>
                          <a:latin typeface="Cambria Math" panose="02040503050406030204" pitchFamily="18" charset="0"/>
                        </a:rPr>
                        <m:t>=</m:t>
                      </m:r>
                      <m:limLow>
                        <m:limLowPr>
                          <m:ctrlPr>
                            <a:rPr lang="it-IT" b="1" i="1">
                              <a:latin typeface="Cambria Math" panose="02040503050406030204" pitchFamily="18" charset="0"/>
                              <a:ea typeface="Cambria Math" panose="02040503050406030204" pitchFamily="18" charset="0"/>
                            </a:rPr>
                          </m:ctrlPr>
                        </m:limLowPr>
                        <m:e>
                          <m:groupChr>
                            <m:groupChrPr>
                              <m:chr m:val="⏟"/>
                              <m:ctrlPr>
                                <a:rPr lang="it-IT" b="1" i="1">
                                  <a:latin typeface="Cambria Math" panose="02040503050406030204" pitchFamily="18" charset="0"/>
                                  <a:ea typeface="Cambria Math" panose="02040503050406030204" pitchFamily="18" charset="0"/>
                                </a:rPr>
                              </m:ctrlPr>
                            </m:groupChrPr>
                            <m:e>
                              <m:sSup>
                                <m:sSupPr>
                                  <m:ctrlPr>
                                    <a:rPr lang="it-IT" i="1">
                                      <a:latin typeface="Cambria Math" panose="02040503050406030204" pitchFamily="18" charset="0"/>
                                    </a:rPr>
                                  </m:ctrlPr>
                                </m:sSupPr>
                                <m:e>
                                  <m:r>
                                    <a:rPr lang="it-IT" b="1" i="1">
                                      <a:solidFill>
                                        <a:srgbClr val="FF0000"/>
                                      </a:solidFill>
                                      <a:latin typeface="Cambria Math" panose="02040503050406030204" pitchFamily="18" charset="0"/>
                                      <a:ea typeface="Cambria Math" panose="02040503050406030204" pitchFamily="18" charset="0"/>
                                    </a:rPr>
                                    <m:t>𝝋</m:t>
                                  </m:r>
                                </m:e>
                                <m:sup>
                                  <m:d>
                                    <m:dPr>
                                      <m:ctrlPr>
                                        <a:rPr lang="it-IT" i="1">
                                          <a:solidFill>
                                            <a:srgbClr val="FF0000"/>
                                          </a:solidFill>
                                          <a:latin typeface="Cambria Math" panose="02040503050406030204" pitchFamily="18" charset="0"/>
                                        </a:rPr>
                                      </m:ctrlPr>
                                    </m:dPr>
                                    <m:e>
                                      <m:r>
                                        <a:rPr lang="it-IT" i="1">
                                          <a:solidFill>
                                            <a:srgbClr val="FF0000"/>
                                          </a:solidFill>
                                          <a:latin typeface="Cambria Math" panose="02040503050406030204" pitchFamily="18" charset="0"/>
                                        </a:rPr>
                                        <m:t>𝑡</m:t>
                                      </m:r>
                                    </m:e>
                                  </m:d>
                                </m:sup>
                              </m:sSup>
                            </m:e>
                          </m:groupChr>
                        </m:e>
                        <m:lim>
                          <m:r>
                            <a:rPr lang="it-IT" b="1" i="1" smtClean="0">
                              <a:latin typeface="Cambria Math" panose="02040503050406030204" pitchFamily="18" charset="0"/>
                              <a:ea typeface="Cambria Math" panose="02040503050406030204" pitchFamily="18" charset="0"/>
                            </a:rPr>
                            <m:t>(</m:t>
                          </m:r>
                          <m:r>
                            <a:rPr lang="it-IT" b="1" i="1">
                              <a:latin typeface="Cambria Math" panose="02040503050406030204" pitchFamily="18" charset="0"/>
                              <a:ea typeface="Cambria Math" panose="02040503050406030204" pitchFamily="18" charset="0"/>
                            </a:rPr>
                            <m:t>𝟐</m:t>
                          </m:r>
                          <m:r>
                            <a:rPr lang="it-IT" b="1" i="1">
                              <a:latin typeface="Cambria Math" panose="02040503050406030204" pitchFamily="18" charset="0"/>
                              <a:ea typeface="Cambria Math" panose="02040503050406030204" pitchFamily="18" charset="0"/>
                            </a:rPr>
                            <m:t>×</m:t>
                          </m:r>
                          <m:r>
                            <a:rPr lang="it-IT" b="1" i="1">
                              <a:latin typeface="Cambria Math" panose="02040503050406030204" pitchFamily="18" charset="0"/>
                              <a:ea typeface="Cambria Math" panose="02040503050406030204" pitchFamily="18" charset="0"/>
                            </a:rPr>
                            <m:t>𝟏</m:t>
                          </m:r>
                          <m:r>
                            <a:rPr lang="it-IT" b="1" i="1" smtClean="0">
                              <a:latin typeface="Cambria Math" panose="02040503050406030204" pitchFamily="18" charset="0"/>
                              <a:ea typeface="Cambria Math" panose="02040503050406030204" pitchFamily="18" charset="0"/>
                            </a:rPr>
                            <m:t>)</m:t>
                          </m:r>
                        </m:lim>
                      </m:limLow>
                      <m:r>
                        <a:rPr lang="it-IT" b="0" i="1" smtClean="0">
                          <a:latin typeface="Cambria Math" panose="02040503050406030204" pitchFamily="18" charset="0"/>
                        </a:rPr>
                        <m:t>−</m:t>
                      </m:r>
                      <m:limLow>
                        <m:limLowPr>
                          <m:ctrlPr>
                            <a:rPr lang="it-IT" b="1" i="1">
                              <a:latin typeface="Cambria Math" panose="02040503050406030204" pitchFamily="18" charset="0"/>
                              <a:ea typeface="Cambria Math" panose="02040503050406030204" pitchFamily="18" charset="0"/>
                            </a:rPr>
                          </m:ctrlPr>
                        </m:limLowPr>
                        <m:e>
                          <m:groupChr>
                            <m:groupChrPr>
                              <m:chr m:val="⏟"/>
                              <m:ctrlPr>
                                <a:rPr lang="it-IT" b="1" i="1">
                                  <a:latin typeface="Cambria Math" panose="02040503050406030204" pitchFamily="18" charset="0"/>
                                  <a:ea typeface="Cambria Math" panose="02040503050406030204" pitchFamily="18" charset="0"/>
                                </a:rPr>
                              </m:ctrlPr>
                            </m:groupChrPr>
                            <m:e>
                              <m:sSup>
                                <m:sSupPr>
                                  <m:ctrlPr>
                                    <a:rPr lang="it-IT" i="1">
                                      <a:latin typeface="Cambria Math" panose="02040503050406030204" pitchFamily="18" charset="0"/>
                                    </a:rPr>
                                  </m:ctrlPr>
                                </m:sSupPr>
                                <m:e>
                                  <m:r>
                                    <a:rPr lang="it-IT" b="1" i="1">
                                      <a:latin typeface="Cambria Math" panose="02040503050406030204" pitchFamily="18" charset="0"/>
                                      <a:ea typeface="Cambria Math" panose="02040503050406030204" pitchFamily="18" charset="0"/>
                                    </a:rPr>
                                    <m:t>   </m:t>
                                  </m:r>
                                  <m:d>
                                    <m:dPr>
                                      <m:ctrlPr>
                                        <a:rPr lang="it-IT" i="1">
                                          <a:latin typeface="Cambria Math" panose="02040503050406030204" pitchFamily="18" charset="0"/>
                                        </a:rPr>
                                      </m:ctrlPr>
                                    </m:dPr>
                                    <m:e>
                                      <m:sSup>
                                        <m:sSupPr>
                                          <m:ctrlPr>
                                            <a:rPr lang="it-IT" i="1">
                                              <a:latin typeface="Cambria Math" panose="02040503050406030204" pitchFamily="18" charset="0"/>
                                            </a:rPr>
                                          </m:ctrlPr>
                                        </m:sSupPr>
                                        <m:e>
                                          <m:r>
                                            <a:rPr lang="it-IT" b="1" i="1">
                                              <a:latin typeface="Cambria Math" panose="02040503050406030204" pitchFamily="18" charset="0"/>
                                            </a:rPr>
                                            <m:t>𝑯</m:t>
                                          </m:r>
                                        </m:e>
                                        <m:sup>
                                          <m:d>
                                            <m:dPr>
                                              <m:ctrlPr>
                                                <a:rPr lang="it-IT" i="1">
                                                  <a:latin typeface="Cambria Math" panose="02040503050406030204" pitchFamily="18" charset="0"/>
                                                </a:rPr>
                                              </m:ctrlPr>
                                            </m:dPr>
                                            <m:e>
                                              <m:r>
                                                <a:rPr lang="it-IT" i="1">
                                                  <a:latin typeface="Cambria Math" panose="02040503050406030204" pitchFamily="18" charset="0"/>
                                                </a:rPr>
                                                <m:t>𝑡</m:t>
                                              </m:r>
                                            </m:e>
                                          </m:d>
                                        </m:sup>
                                      </m:sSup>
                                    </m:e>
                                  </m:d>
                                </m:e>
                                <m:sup>
                                  <m:r>
                                    <a:rPr lang="it-IT" i="1">
                                      <a:latin typeface="Cambria Math" panose="02040503050406030204" pitchFamily="18" charset="0"/>
                                    </a:rPr>
                                    <m:t>−1</m:t>
                                  </m:r>
                                </m:sup>
                              </m:sSup>
                              <m:sSup>
                                <m:sSupPr>
                                  <m:ctrlPr>
                                    <a:rPr lang="it-IT" i="1">
                                      <a:latin typeface="Cambria Math" panose="02040503050406030204" pitchFamily="18" charset="0"/>
                                    </a:rPr>
                                  </m:ctrlPr>
                                </m:sSupPr>
                                <m:e>
                                  <m:r>
                                    <a:rPr lang="it-IT" b="1" i="1">
                                      <a:latin typeface="Cambria Math" panose="02040503050406030204" pitchFamily="18" charset="0"/>
                                    </a:rPr>
                                    <m:t>𝒖</m:t>
                                  </m:r>
                                </m:e>
                                <m:sup>
                                  <m:d>
                                    <m:dPr>
                                      <m:ctrlPr>
                                        <a:rPr lang="it-IT" i="1">
                                          <a:latin typeface="Cambria Math" panose="02040503050406030204" pitchFamily="18" charset="0"/>
                                        </a:rPr>
                                      </m:ctrlPr>
                                    </m:dPr>
                                    <m:e>
                                      <m:r>
                                        <a:rPr lang="it-IT" i="1">
                                          <a:latin typeface="Cambria Math" panose="02040503050406030204" pitchFamily="18" charset="0"/>
                                        </a:rPr>
                                        <m:t>𝑡</m:t>
                                      </m:r>
                                    </m:e>
                                  </m:d>
                                </m:sup>
                              </m:sSup>
                            </m:e>
                          </m:groupChr>
                        </m:e>
                        <m:lim>
                          <m:d>
                            <m:dPr>
                              <m:ctrlPr>
                                <a:rPr lang="it-IT" b="1" i="1" smtClean="0">
                                  <a:latin typeface="Cambria Math" panose="02040503050406030204" pitchFamily="18" charset="0"/>
                                  <a:ea typeface="Cambria Math" panose="02040503050406030204" pitchFamily="18" charset="0"/>
                                </a:rPr>
                              </m:ctrlPr>
                            </m:dPr>
                            <m:e>
                              <m:r>
                                <a:rPr lang="it-IT" b="1" i="1">
                                  <a:latin typeface="Cambria Math" panose="02040503050406030204" pitchFamily="18" charset="0"/>
                                  <a:ea typeface="Cambria Math" panose="02040503050406030204" pitchFamily="18" charset="0"/>
                                </a:rPr>
                                <m:t>𝟐</m:t>
                              </m:r>
                              <m:r>
                                <a:rPr lang="it-IT" b="1" i="1">
                                  <a:latin typeface="Cambria Math" panose="02040503050406030204" pitchFamily="18" charset="0"/>
                                  <a:ea typeface="Cambria Math" panose="02040503050406030204" pitchFamily="18" charset="0"/>
                                </a:rPr>
                                <m:t>×</m:t>
                              </m:r>
                              <m:r>
                                <a:rPr lang="it-IT" b="1" i="1" smtClean="0">
                                  <a:latin typeface="Cambria Math" panose="02040503050406030204" pitchFamily="18" charset="0"/>
                                  <a:ea typeface="Cambria Math" panose="02040503050406030204" pitchFamily="18" charset="0"/>
                                </a:rPr>
                                <m:t>𝟏</m:t>
                              </m:r>
                            </m:e>
                          </m:d>
                        </m:lim>
                      </m:limLow>
                    </m:oMath>
                  </m:oMathPara>
                </a14:m>
                <a:endParaRPr lang="it-IT" b="0" i="1" dirty="0" smtClean="0">
                  <a:solidFill>
                    <a:schemeClr val="tx1"/>
                  </a:solidFill>
                  <a:latin typeface="Cambria Math" panose="02040503050406030204" pitchFamily="18" charset="0"/>
                </a:endParaRPr>
              </a:p>
              <a:p>
                <a:endParaRPr lang="it-IT" dirty="0"/>
              </a:p>
              <a:p>
                <a:r>
                  <a:rPr lang="it-IT" b="1" dirty="0" smtClean="0"/>
                  <a:t>Nota bene. </a:t>
                </a:r>
                <a:r>
                  <a:rPr lang="it-IT" dirty="0" smtClean="0"/>
                  <a:t>Il calcolo richiede l’inversione di una matrice 2X2 ed il prodotto interno con un vettore 2X1 (vedi tutorial Excel).</a:t>
                </a:r>
              </a:p>
              <a:p>
                <a:endParaRPr lang="it-IT" dirty="0"/>
              </a:p>
              <a:p>
                <a:r>
                  <a:rPr lang="it-IT" dirty="0" smtClean="0"/>
                  <a:t>Per una più rapida progressione è possibile utilizzare il valore atteso della matrice Hessiana:</a:t>
                </a:r>
              </a:p>
            </p:txBody>
          </p:sp>
        </mc:Choice>
        <mc:Fallback>
          <p:sp>
            <p:nvSpPr>
              <p:cNvPr id="6" name="CasellaDiTesto 5"/>
              <p:cNvSpPr txBox="1">
                <a:spLocks noRot="1" noChangeAspect="1" noMove="1" noResize="1" noEditPoints="1" noAdjustHandles="1" noChangeArrowheads="1" noChangeShapeType="1" noTextEdit="1"/>
              </p:cNvSpPr>
              <p:nvPr/>
            </p:nvSpPr>
            <p:spPr>
              <a:xfrm>
                <a:off x="174726" y="763728"/>
                <a:ext cx="6604647" cy="7183057"/>
              </a:xfrm>
              <a:prstGeom prst="rect">
                <a:avLst/>
              </a:prstGeom>
              <a:blipFill>
                <a:blip r:embed="rId2"/>
                <a:stretch>
                  <a:fillRect l="-831"/>
                </a:stretch>
              </a:blipFill>
            </p:spPr>
            <p:txBody>
              <a:bodyPr/>
              <a:lstStyle/>
              <a:p>
                <a:r>
                  <a:rPr lang="it-IT">
                    <a:noFill/>
                  </a:rPr>
                  <a:t> </a:t>
                </a:r>
              </a:p>
            </p:txBody>
          </p:sp>
        </mc:Fallback>
      </mc:AlternateContent>
      <mc:AlternateContent xmlns:mc="http://schemas.openxmlformats.org/markup-compatibility/2006">
        <mc:Choice xmlns:a14="http://schemas.microsoft.com/office/drawing/2010/main" Requires="a14">
          <p:sp>
            <p:nvSpPr>
              <p:cNvPr id="2" name="Rettangolo 1"/>
              <p:cNvSpPr/>
              <p:nvPr/>
            </p:nvSpPr>
            <p:spPr>
              <a:xfrm>
                <a:off x="107018" y="7382131"/>
                <a:ext cx="6624145" cy="2192588"/>
              </a:xfrm>
              <a:prstGeom prst="rect">
                <a:avLst/>
              </a:prstGeom>
            </p:spPr>
            <p:txBody>
              <a:bodyPr wrap="square">
                <a:spAutoFit/>
              </a:bodyPr>
              <a:lstStyle/>
              <a:p>
                <a:endParaRPr lang="it-IT" dirty="0" smtClean="0"/>
              </a:p>
              <a:p>
                <a:pPr/>
                <a14:m>
                  <m:oMathPara xmlns:m="http://schemas.openxmlformats.org/officeDocument/2006/math">
                    <m:oMathParaPr>
                      <m:jc m:val="centerGroup"/>
                    </m:oMathParaPr>
                    <m:oMath xmlns:m="http://schemas.openxmlformats.org/officeDocument/2006/math">
                      <m:r>
                        <a:rPr lang="it-IT" b="0" i="1" smtClean="0">
                          <a:latin typeface="Cambria Math" panose="02040503050406030204" pitchFamily="18" charset="0"/>
                          <a:ea typeface="Times New Roman" panose="02020603050405020304" pitchFamily="18" charset="0"/>
                          <a:cs typeface="Courier New" panose="02070309020205020404" pitchFamily="49" charset="0"/>
                        </a:rPr>
                        <m:t>𝐸</m:t>
                      </m:r>
                      <m:d>
                        <m:dPr>
                          <m:begChr m:val="["/>
                          <m:endChr m:val="]"/>
                          <m:ctrlPr>
                            <a:rPr lang="it-IT" b="0" i="1" smtClean="0">
                              <a:latin typeface="Cambria Math" panose="02040503050406030204" pitchFamily="18" charset="0"/>
                              <a:cs typeface="Courier New" panose="02070309020205020404" pitchFamily="49" charset="0"/>
                            </a:rPr>
                          </m:ctrlPr>
                        </m:dPr>
                        <m:e>
                          <m:r>
                            <a:rPr lang="it-IT" b="1" i="1" smtClean="0">
                              <a:latin typeface="Cambria Math" panose="02040503050406030204" pitchFamily="18" charset="0"/>
                              <a:cs typeface="Courier New" panose="02070309020205020404" pitchFamily="49" charset="0"/>
                            </a:rPr>
                            <m:t>𝑯</m:t>
                          </m:r>
                        </m:e>
                      </m:d>
                      <m:r>
                        <a:rPr lang="en-US" i="1">
                          <a:latin typeface="Cambria Math" panose="02040503050406030204" pitchFamily="18" charset="0"/>
                          <a:ea typeface="Times New Roman" panose="02020603050405020304" pitchFamily="18" charset="0"/>
                          <a:cs typeface="Courier New" panose="02070309020205020404" pitchFamily="49" charset="0"/>
                        </a:rPr>
                        <m:t>=</m:t>
                      </m:r>
                      <m:r>
                        <a:rPr lang="it-IT" b="0" i="1" smtClean="0">
                          <a:latin typeface="Cambria Math" panose="02040503050406030204" pitchFamily="18" charset="0"/>
                          <a:ea typeface="Times New Roman" panose="02020603050405020304" pitchFamily="18" charset="0"/>
                          <a:cs typeface="Courier New" panose="02070309020205020404" pitchFamily="49" charset="0"/>
                        </a:rPr>
                        <m:t>𝐸</m:t>
                      </m:r>
                      <m:d>
                        <m:dPr>
                          <m:begChr m:val="["/>
                          <m:endChr m:val="]"/>
                          <m:ctrlPr>
                            <a:rPr lang="en-US" i="1">
                              <a:latin typeface="Cambria Math" panose="02040503050406030204" pitchFamily="18" charset="0"/>
                              <a:cs typeface="Courier New" panose="02070309020205020404" pitchFamily="49" charset="0"/>
                            </a:rPr>
                          </m:ctrlPr>
                        </m:dPr>
                        <m:e>
                          <m:m>
                            <m:mPr>
                              <m:mcs>
                                <m:mc>
                                  <m:mcPr>
                                    <m:count m:val="2"/>
                                    <m:mcJc m:val="center"/>
                                  </m:mcPr>
                                </m:mc>
                              </m:mcs>
                              <m:ctrlPr>
                                <a:rPr lang="en-US" i="1">
                                  <a:latin typeface="Cambria Math" panose="02040503050406030204" pitchFamily="18" charset="0"/>
                                  <a:cs typeface="Courier New" panose="02070309020205020404" pitchFamily="49" charset="0"/>
                                </a:rPr>
                              </m:ctrlPr>
                            </m:mPr>
                            <m:mr>
                              <m:e>
                                <m:r>
                                  <a:rPr lang="it-IT" i="1">
                                    <a:solidFill>
                                      <a:sysClr val="windowText" lastClr="000000"/>
                                    </a:solidFill>
                                    <a:latin typeface="Cambria Math" panose="02040503050406030204" pitchFamily="18" charset="0"/>
                                  </a:rPr>
                                  <m:t>−</m:t>
                                </m:r>
                                <m:f>
                                  <m:fPr>
                                    <m:ctrlPr>
                                      <a:rPr lang="it-IT" i="1">
                                        <a:solidFill>
                                          <a:sysClr val="windowText" lastClr="000000"/>
                                        </a:solidFill>
                                        <a:latin typeface="Cambria Math" panose="02040503050406030204" pitchFamily="18" charset="0"/>
                                        <a:ea typeface="Cambria Math" panose="02040503050406030204" pitchFamily="18" charset="0"/>
                                      </a:rPr>
                                    </m:ctrlPr>
                                  </m:fPr>
                                  <m:num>
                                    <m:r>
                                      <a:rPr lang="it-IT" i="1">
                                        <a:solidFill>
                                          <a:sysClr val="windowText" lastClr="000000"/>
                                        </a:solidFill>
                                        <a:latin typeface="Cambria Math" panose="02040503050406030204" pitchFamily="18" charset="0"/>
                                        <a:ea typeface="Cambria Math" panose="02040503050406030204" pitchFamily="18" charset="0"/>
                                      </a:rPr>
                                      <m:t>𝑛</m:t>
                                    </m:r>
                                  </m:num>
                                  <m:den>
                                    <m:sSup>
                                      <m:sSupPr>
                                        <m:ctrlPr>
                                          <a:rPr lang="it-IT" i="1">
                                            <a:solidFill>
                                              <a:sysClr val="windowText" lastClr="000000"/>
                                            </a:solidFill>
                                            <a:latin typeface="Cambria Math" panose="02040503050406030204" pitchFamily="18" charset="0"/>
                                            <a:ea typeface="Cambria Math" panose="02040503050406030204" pitchFamily="18" charset="0"/>
                                          </a:rPr>
                                        </m:ctrlPr>
                                      </m:sSupPr>
                                      <m:e>
                                        <m:r>
                                          <a:rPr lang="it-IT" i="1">
                                            <a:solidFill>
                                              <a:sysClr val="windowText" lastClr="000000"/>
                                            </a:solidFill>
                                            <a:latin typeface="Cambria Math" panose="02040503050406030204" pitchFamily="18" charset="0"/>
                                            <a:ea typeface="Cambria Math" panose="02040503050406030204" pitchFamily="18" charset="0"/>
                                          </a:rPr>
                                          <m:t>𝜎</m:t>
                                        </m:r>
                                      </m:e>
                                      <m:sup>
                                        <m:r>
                                          <a:rPr lang="it-IT" i="1">
                                            <a:solidFill>
                                              <a:sysClr val="windowText" lastClr="000000"/>
                                            </a:solidFill>
                                            <a:latin typeface="Cambria Math" panose="02040503050406030204" pitchFamily="18" charset="0"/>
                                            <a:ea typeface="Cambria Math" panose="02040503050406030204" pitchFamily="18" charset="0"/>
                                          </a:rPr>
                                          <m:t>2</m:t>
                                        </m:r>
                                      </m:sup>
                                    </m:sSup>
                                  </m:den>
                                </m:f>
                              </m:e>
                              <m:e>
                                <m:r>
                                  <a:rPr lang="it-IT" i="1">
                                    <a:solidFill>
                                      <a:sysClr val="windowText" lastClr="000000"/>
                                    </a:solidFill>
                                    <a:latin typeface="Cambria Math" panose="02040503050406030204" pitchFamily="18" charset="0"/>
                                    <a:ea typeface="Cambria Math" panose="02040503050406030204" pitchFamily="18" charset="0"/>
                                  </a:rPr>
                                  <m:t>−</m:t>
                                </m:r>
                                <m:f>
                                  <m:fPr>
                                    <m:ctrlPr>
                                      <a:rPr lang="it-IT" i="1">
                                        <a:solidFill>
                                          <a:sysClr val="windowText" lastClr="000000"/>
                                        </a:solidFill>
                                        <a:latin typeface="Cambria Math" panose="02040503050406030204" pitchFamily="18" charset="0"/>
                                        <a:ea typeface="Cambria Math" panose="02040503050406030204" pitchFamily="18" charset="0"/>
                                      </a:rPr>
                                    </m:ctrlPr>
                                  </m:fPr>
                                  <m:num>
                                    <m:r>
                                      <a:rPr lang="it-IT" i="1">
                                        <a:solidFill>
                                          <a:sysClr val="windowText" lastClr="000000"/>
                                        </a:solidFill>
                                        <a:latin typeface="Cambria Math" panose="02040503050406030204" pitchFamily="18" charset="0"/>
                                        <a:ea typeface="Cambria Math" panose="02040503050406030204" pitchFamily="18" charset="0"/>
                                      </a:rPr>
                                      <m:t>1</m:t>
                                    </m:r>
                                  </m:num>
                                  <m:den>
                                    <m:sSup>
                                      <m:sSupPr>
                                        <m:ctrlPr>
                                          <a:rPr lang="it-IT" i="1">
                                            <a:solidFill>
                                              <a:sysClr val="windowText" lastClr="000000"/>
                                            </a:solidFill>
                                            <a:latin typeface="Cambria Math" panose="02040503050406030204" pitchFamily="18" charset="0"/>
                                            <a:ea typeface="Cambria Math" panose="02040503050406030204" pitchFamily="18" charset="0"/>
                                          </a:rPr>
                                        </m:ctrlPr>
                                      </m:sSupPr>
                                      <m:e>
                                        <m:d>
                                          <m:dPr>
                                            <m:ctrlPr>
                                              <a:rPr lang="it-IT" i="1">
                                                <a:solidFill>
                                                  <a:sysClr val="windowText" lastClr="000000"/>
                                                </a:solidFill>
                                                <a:latin typeface="Cambria Math" panose="02040503050406030204" pitchFamily="18" charset="0"/>
                                                <a:ea typeface="Cambria Math" panose="02040503050406030204" pitchFamily="18" charset="0"/>
                                              </a:rPr>
                                            </m:ctrlPr>
                                          </m:dPr>
                                          <m:e>
                                            <m:sSup>
                                              <m:sSupPr>
                                                <m:ctrlPr>
                                                  <a:rPr lang="it-IT" i="1">
                                                    <a:solidFill>
                                                      <a:sysClr val="windowText" lastClr="000000"/>
                                                    </a:solidFill>
                                                    <a:latin typeface="Cambria Math" panose="02040503050406030204" pitchFamily="18" charset="0"/>
                                                    <a:ea typeface="Cambria Math" panose="02040503050406030204" pitchFamily="18" charset="0"/>
                                                  </a:rPr>
                                                </m:ctrlPr>
                                              </m:sSupPr>
                                              <m:e>
                                                <m:r>
                                                  <a:rPr lang="it-IT" i="1">
                                                    <a:solidFill>
                                                      <a:sysClr val="windowText" lastClr="000000"/>
                                                    </a:solidFill>
                                                    <a:latin typeface="Cambria Math" panose="02040503050406030204" pitchFamily="18" charset="0"/>
                                                    <a:ea typeface="Cambria Math" panose="02040503050406030204" pitchFamily="18" charset="0"/>
                                                  </a:rPr>
                                                  <m:t>𝜎</m:t>
                                                </m:r>
                                              </m:e>
                                              <m:sup>
                                                <m:r>
                                                  <a:rPr lang="it-IT" i="1">
                                                    <a:solidFill>
                                                      <a:sysClr val="windowText" lastClr="000000"/>
                                                    </a:solidFill>
                                                    <a:latin typeface="Cambria Math" panose="02040503050406030204" pitchFamily="18" charset="0"/>
                                                    <a:ea typeface="Cambria Math" panose="02040503050406030204" pitchFamily="18" charset="0"/>
                                                  </a:rPr>
                                                  <m:t>2</m:t>
                                                </m:r>
                                              </m:sup>
                                            </m:sSup>
                                          </m:e>
                                        </m:d>
                                      </m:e>
                                      <m:sup>
                                        <m:r>
                                          <a:rPr lang="it-IT" i="1">
                                            <a:solidFill>
                                              <a:sysClr val="windowText" lastClr="000000"/>
                                            </a:solidFill>
                                            <a:latin typeface="Cambria Math" panose="02040503050406030204" pitchFamily="18" charset="0"/>
                                            <a:ea typeface="Cambria Math" panose="02040503050406030204" pitchFamily="18" charset="0"/>
                                          </a:rPr>
                                          <m:t>2</m:t>
                                        </m:r>
                                      </m:sup>
                                    </m:sSup>
                                  </m:den>
                                </m:f>
                                <m:d>
                                  <m:dPr>
                                    <m:ctrlPr>
                                      <a:rPr lang="it-IT" i="1">
                                        <a:solidFill>
                                          <a:sysClr val="windowText" lastClr="000000"/>
                                        </a:solidFill>
                                        <a:latin typeface="Cambria Math" panose="02040503050406030204" pitchFamily="18" charset="0"/>
                                        <a:ea typeface="Cambria Math" panose="02040503050406030204" pitchFamily="18" charset="0"/>
                                      </a:rPr>
                                    </m:ctrlPr>
                                  </m:dPr>
                                  <m:e>
                                    <m:nary>
                                      <m:naryPr>
                                        <m:chr m:val="∑"/>
                                        <m:ctrlPr>
                                          <a:rPr lang="it-IT" i="1">
                                            <a:solidFill>
                                              <a:sysClr val="windowText" lastClr="000000"/>
                                            </a:solidFill>
                                            <a:latin typeface="Cambria Math" panose="02040503050406030204" pitchFamily="18" charset="0"/>
                                            <a:ea typeface="Cambria Math" panose="02040503050406030204" pitchFamily="18" charset="0"/>
                                          </a:rPr>
                                        </m:ctrlPr>
                                      </m:naryPr>
                                      <m:sub>
                                        <m:r>
                                          <m:rPr>
                                            <m:brk m:alnAt="23"/>
                                          </m:rPr>
                                          <a:rPr lang="it-IT" i="1">
                                            <a:solidFill>
                                              <a:sysClr val="windowText" lastClr="000000"/>
                                            </a:solidFill>
                                            <a:latin typeface="Cambria Math" panose="02040503050406030204" pitchFamily="18" charset="0"/>
                                            <a:ea typeface="Cambria Math" panose="02040503050406030204" pitchFamily="18" charset="0"/>
                                          </a:rPr>
                                          <m:t>𝑖</m:t>
                                        </m:r>
                                        <m:r>
                                          <a:rPr lang="it-IT" i="1">
                                            <a:solidFill>
                                              <a:sysClr val="windowText" lastClr="000000"/>
                                            </a:solidFill>
                                            <a:latin typeface="Cambria Math" panose="02040503050406030204" pitchFamily="18" charset="0"/>
                                            <a:ea typeface="Cambria Math" panose="02040503050406030204" pitchFamily="18" charset="0"/>
                                          </a:rPr>
                                          <m:t>=1</m:t>
                                        </m:r>
                                      </m:sub>
                                      <m:sup>
                                        <m:r>
                                          <a:rPr lang="it-IT" i="1">
                                            <a:solidFill>
                                              <a:sysClr val="windowText" lastClr="000000"/>
                                            </a:solidFill>
                                            <a:latin typeface="Cambria Math" panose="02040503050406030204" pitchFamily="18" charset="0"/>
                                            <a:ea typeface="Cambria Math" panose="02040503050406030204" pitchFamily="18" charset="0"/>
                                          </a:rPr>
                                          <m:t>𝑛</m:t>
                                        </m:r>
                                      </m:sup>
                                      <m:e>
                                        <m:sSub>
                                          <m:sSubPr>
                                            <m:ctrlPr>
                                              <a:rPr lang="it-IT" i="1">
                                                <a:solidFill>
                                                  <a:sysClr val="windowText" lastClr="000000"/>
                                                </a:solidFill>
                                                <a:latin typeface="Cambria Math" panose="02040503050406030204" pitchFamily="18" charset="0"/>
                                              </a:rPr>
                                            </m:ctrlPr>
                                          </m:sSubPr>
                                          <m:e>
                                            <m:r>
                                              <a:rPr lang="it-IT" i="1">
                                                <a:solidFill>
                                                  <a:sysClr val="windowText" lastClr="000000"/>
                                                </a:solidFill>
                                                <a:latin typeface="Cambria Math" panose="02040503050406030204" pitchFamily="18" charset="0"/>
                                              </a:rPr>
                                              <m:t>𝑦</m:t>
                                            </m:r>
                                          </m:e>
                                          <m:sub>
                                            <m:r>
                                              <a:rPr lang="it-IT" i="1">
                                                <a:solidFill>
                                                  <a:sysClr val="windowText" lastClr="000000"/>
                                                </a:solidFill>
                                                <a:latin typeface="Cambria Math" panose="02040503050406030204" pitchFamily="18" charset="0"/>
                                              </a:rPr>
                                              <m:t>𝑖</m:t>
                                            </m:r>
                                          </m:sub>
                                        </m:sSub>
                                      </m:e>
                                    </m:nary>
                                    <m:r>
                                      <a:rPr lang="it-IT" i="1">
                                        <a:solidFill>
                                          <a:sysClr val="windowText" lastClr="000000"/>
                                        </a:solidFill>
                                        <a:latin typeface="Cambria Math" panose="02040503050406030204" pitchFamily="18" charset="0"/>
                                      </a:rPr>
                                      <m:t>−</m:t>
                                    </m:r>
                                    <m:r>
                                      <a:rPr lang="it-IT" i="1">
                                        <a:solidFill>
                                          <a:sysClr val="windowText" lastClr="000000"/>
                                        </a:solidFill>
                                        <a:latin typeface="Cambria Math" panose="02040503050406030204" pitchFamily="18" charset="0"/>
                                      </a:rPr>
                                      <m:t>𝑛</m:t>
                                    </m:r>
                                    <m:r>
                                      <a:rPr lang="it-IT" i="1">
                                        <a:solidFill>
                                          <a:sysClr val="windowText" lastClr="000000"/>
                                        </a:solidFill>
                                        <a:latin typeface="Cambria Math" panose="02040503050406030204" pitchFamily="18" charset="0"/>
                                        <a:ea typeface="Cambria Math" panose="02040503050406030204" pitchFamily="18" charset="0"/>
                                      </a:rPr>
                                      <m:t>𝜇</m:t>
                                    </m:r>
                                  </m:e>
                                </m:d>
                              </m:e>
                            </m:mr>
                            <m:mr>
                              <m:e>
                                <m:r>
                                  <a:rPr lang="it-IT" i="1">
                                    <a:latin typeface="Cambria Math" panose="02040503050406030204" pitchFamily="18" charset="0"/>
                                    <a:cs typeface="Courier New" panose="02070309020205020404" pitchFamily="49" charset="0"/>
                                  </a:rPr>
                                  <m:t>−</m:t>
                                </m:r>
                                <m:f>
                                  <m:fPr>
                                    <m:ctrlPr>
                                      <a:rPr lang="it-IT" i="1">
                                        <a:solidFill>
                                          <a:sysClr val="windowText" lastClr="000000"/>
                                        </a:solidFill>
                                        <a:latin typeface="Cambria Math" panose="02040503050406030204" pitchFamily="18" charset="0"/>
                                        <a:ea typeface="Cambria Math" panose="02040503050406030204" pitchFamily="18" charset="0"/>
                                      </a:rPr>
                                    </m:ctrlPr>
                                  </m:fPr>
                                  <m:num>
                                    <m:r>
                                      <a:rPr lang="it-IT" i="1">
                                        <a:solidFill>
                                          <a:sysClr val="windowText" lastClr="000000"/>
                                        </a:solidFill>
                                        <a:latin typeface="Cambria Math" panose="02040503050406030204" pitchFamily="18" charset="0"/>
                                        <a:ea typeface="Cambria Math" panose="02040503050406030204" pitchFamily="18" charset="0"/>
                                      </a:rPr>
                                      <m:t>1</m:t>
                                    </m:r>
                                  </m:num>
                                  <m:den>
                                    <m:sSup>
                                      <m:sSupPr>
                                        <m:ctrlPr>
                                          <a:rPr lang="it-IT" i="1">
                                            <a:solidFill>
                                              <a:sysClr val="windowText" lastClr="000000"/>
                                            </a:solidFill>
                                            <a:latin typeface="Cambria Math" panose="02040503050406030204" pitchFamily="18" charset="0"/>
                                            <a:ea typeface="Cambria Math" panose="02040503050406030204" pitchFamily="18" charset="0"/>
                                          </a:rPr>
                                        </m:ctrlPr>
                                      </m:sSupPr>
                                      <m:e>
                                        <m:d>
                                          <m:dPr>
                                            <m:ctrlPr>
                                              <a:rPr lang="it-IT" i="1">
                                                <a:solidFill>
                                                  <a:sysClr val="windowText" lastClr="000000"/>
                                                </a:solidFill>
                                                <a:latin typeface="Cambria Math" panose="02040503050406030204" pitchFamily="18" charset="0"/>
                                                <a:ea typeface="Cambria Math" panose="02040503050406030204" pitchFamily="18" charset="0"/>
                                              </a:rPr>
                                            </m:ctrlPr>
                                          </m:dPr>
                                          <m:e>
                                            <m:sSup>
                                              <m:sSupPr>
                                                <m:ctrlPr>
                                                  <a:rPr lang="it-IT" i="1">
                                                    <a:solidFill>
                                                      <a:sysClr val="windowText" lastClr="000000"/>
                                                    </a:solidFill>
                                                    <a:latin typeface="Cambria Math" panose="02040503050406030204" pitchFamily="18" charset="0"/>
                                                    <a:ea typeface="Cambria Math" panose="02040503050406030204" pitchFamily="18" charset="0"/>
                                                  </a:rPr>
                                                </m:ctrlPr>
                                              </m:sSupPr>
                                              <m:e>
                                                <m:r>
                                                  <a:rPr lang="it-IT" i="1">
                                                    <a:solidFill>
                                                      <a:sysClr val="windowText" lastClr="000000"/>
                                                    </a:solidFill>
                                                    <a:latin typeface="Cambria Math" panose="02040503050406030204" pitchFamily="18" charset="0"/>
                                                    <a:ea typeface="Cambria Math" panose="02040503050406030204" pitchFamily="18" charset="0"/>
                                                  </a:rPr>
                                                  <m:t>𝜎</m:t>
                                                </m:r>
                                              </m:e>
                                              <m:sup>
                                                <m:r>
                                                  <a:rPr lang="it-IT" i="1">
                                                    <a:solidFill>
                                                      <a:sysClr val="windowText" lastClr="000000"/>
                                                    </a:solidFill>
                                                    <a:latin typeface="Cambria Math" panose="02040503050406030204" pitchFamily="18" charset="0"/>
                                                    <a:ea typeface="Cambria Math" panose="02040503050406030204" pitchFamily="18" charset="0"/>
                                                  </a:rPr>
                                                  <m:t>2</m:t>
                                                </m:r>
                                              </m:sup>
                                            </m:sSup>
                                          </m:e>
                                        </m:d>
                                      </m:e>
                                      <m:sup>
                                        <m:r>
                                          <a:rPr lang="it-IT" i="1">
                                            <a:solidFill>
                                              <a:sysClr val="windowText" lastClr="000000"/>
                                            </a:solidFill>
                                            <a:latin typeface="Cambria Math" panose="02040503050406030204" pitchFamily="18" charset="0"/>
                                            <a:ea typeface="Cambria Math" panose="02040503050406030204" pitchFamily="18" charset="0"/>
                                          </a:rPr>
                                          <m:t>2</m:t>
                                        </m:r>
                                      </m:sup>
                                    </m:sSup>
                                  </m:den>
                                </m:f>
                                <m:d>
                                  <m:dPr>
                                    <m:ctrlPr>
                                      <a:rPr lang="it-IT" i="1">
                                        <a:solidFill>
                                          <a:sysClr val="windowText" lastClr="000000"/>
                                        </a:solidFill>
                                        <a:latin typeface="Cambria Math" panose="02040503050406030204" pitchFamily="18" charset="0"/>
                                        <a:ea typeface="Cambria Math" panose="02040503050406030204" pitchFamily="18" charset="0"/>
                                      </a:rPr>
                                    </m:ctrlPr>
                                  </m:dPr>
                                  <m:e>
                                    <m:nary>
                                      <m:naryPr>
                                        <m:chr m:val="∑"/>
                                        <m:ctrlPr>
                                          <a:rPr lang="it-IT" i="1">
                                            <a:solidFill>
                                              <a:sysClr val="windowText" lastClr="000000"/>
                                            </a:solidFill>
                                            <a:latin typeface="Cambria Math" panose="02040503050406030204" pitchFamily="18" charset="0"/>
                                            <a:ea typeface="Cambria Math" panose="02040503050406030204" pitchFamily="18" charset="0"/>
                                          </a:rPr>
                                        </m:ctrlPr>
                                      </m:naryPr>
                                      <m:sub>
                                        <m:r>
                                          <m:rPr>
                                            <m:brk m:alnAt="23"/>
                                          </m:rPr>
                                          <a:rPr lang="it-IT" i="1">
                                            <a:solidFill>
                                              <a:sysClr val="windowText" lastClr="000000"/>
                                            </a:solidFill>
                                            <a:latin typeface="Cambria Math" panose="02040503050406030204" pitchFamily="18" charset="0"/>
                                            <a:ea typeface="Cambria Math" panose="02040503050406030204" pitchFamily="18" charset="0"/>
                                          </a:rPr>
                                          <m:t>𝑖</m:t>
                                        </m:r>
                                        <m:r>
                                          <a:rPr lang="it-IT" i="1">
                                            <a:solidFill>
                                              <a:sysClr val="windowText" lastClr="000000"/>
                                            </a:solidFill>
                                            <a:latin typeface="Cambria Math" panose="02040503050406030204" pitchFamily="18" charset="0"/>
                                            <a:ea typeface="Cambria Math" panose="02040503050406030204" pitchFamily="18" charset="0"/>
                                          </a:rPr>
                                          <m:t>=1</m:t>
                                        </m:r>
                                      </m:sub>
                                      <m:sup>
                                        <m:r>
                                          <a:rPr lang="it-IT" i="1">
                                            <a:solidFill>
                                              <a:sysClr val="windowText" lastClr="000000"/>
                                            </a:solidFill>
                                            <a:latin typeface="Cambria Math" panose="02040503050406030204" pitchFamily="18" charset="0"/>
                                            <a:ea typeface="Cambria Math" panose="02040503050406030204" pitchFamily="18" charset="0"/>
                                          </a:rPr>
                                          <m:t>𝑛</m:t>
                                        </m:r>
                                      </m:sup>
                                      <m:e>
                                        <m:sSub>
                                          <m:sSubPr>
                                            <m:ctrlPr>
                                              <a:rPr lang="it-IT" i="1">
                                                <a:solidFill>
                                                  <a:sysClr val="windowText" lastClr="000000"/>
                                                </a:solidFill>
                                                <a:latin typeface="Cambria Math" panose="02040503050406030204" pitchFamily="18" charset="0"/>
                                              </a:rPr>
                                            </m:ctrlPr>
                                          </m:sSubPr>
                                          <m:e>
                                            <m:r>
                                              <a:rPr lang="it-IT" i="1">
                                                <a:solidFill>
                                                  <a:sysClr val="windowText" lastClr="000000"/>
                                                </a:solidFill>
                                                <a:latin typeface="Cambria Math" panose="02040503050406030204" pitchFamily="18" charset="0"/>
                                              </a:rPr>
                                              <m:t>𝑦</m:t>
                                            </m:r>
                                          </m:e>
                                          <m:sub>
                                            <m:r>
                                              <a:rPr lang="it-IT" i="1">
                                                <a:solidFill>
                                                  <a:sysClr val="windowText" lastClr="000000"/>
                                                </a:solidFill>
                                                <a:latin typeface="Cambria Math" panose="02040503050406030204" pitchFamily="18" charset="0"/>
                                              </a:rPr>
                                              <m:t>𝑖</m:t>
                                            </m:r>
                                          </m:sub>
                                        </m:sSub>
                                      </m:e>
                                    </m:nary>
                                    <m:r>
                                      <a:rPr lang="it-IT" i="1">
                                        <a:solidFill>
                                          <a:sysClr val="windowText" lastClr="000000"/>
                                        </a:solidFill>
                                        <a:latin typeface="Cambria Math" panose="02040503050406030204" pitchFamily="18" charset="0"/>
                                      </a:rPr>
                                      <m:t>−</m:t>
                                    </m:r>
                                    <m:r>
                                      <a:rPr lang="it-IT" i="1">
                                        <a:solidFill>
                                          <a:sysClr val="windowText" lastClr="000000"/>
                                        </a:solidFill>
                                        <a:latin typeface="Cambria Math" panose="02040503050406030204" pitchFamily="18" charset="0"/>
                                      </a:rPr>
                                      <m:t>𝑛</m:t>
                                    </m:r>
                                    <m:r>
                                      <a:rPr lang="it-IT" i="1">
                                        <a:solidFill>
                                          <a:sysClr val="windowText" lastClr="000000"/>
                                        </a:solidFill>
                                        <a:latin typeface="Cambria Math" panose="02040503050406030204" pitchFamily="18" charset="0"/>
                                        <a:ea typeface="Cambria Math" panose="02040503050406030204" pitchFamily="18" charset="0"/>
                                      </a:rPr>
                                      <m:t>𝜇</m:t>
                                    </m:r>
                                  </m:e>
                                </m:d>
                              </m:e>
                              <m:e>
                                <m:f>
                                  <m:fPr>
                                    <m:ctrlPr>
                                      <a:rPr lang="it-IT" i="1">
                                        <a:solidFill>
                                          <a:sysClr val="windowText" lastClr="000000"/>
                                        </a:solidFill>
                                        <a:latin typeface="Cambria Math" panose="02040503050406030204" pitchFamily="18" charset="0"/>
                                        <a:ea typeface="Cambria Math" panose="02040503050406030204" pitchFamily="18" charset="0"/>
                                      </a:rPr>
                                    </m:ctrlPr>
                                  </m:fPr>
                                  <m:num>
                                    <m:r>
                                      <a:rPr lang="it-IT" i="1">
                                        <a:solidFill>
                                          <a:sysClr val="windowText" lastClr="000000"/>
                                        </a:solidFill>
                                        <a:latin typeface="Cambria Math" panose="02040503050406030204" pitchFamily="18" charset="0"/>
                                        <a:ea typeface="Cambria Math" panose="02040503050406030204" pitchFamily="18" charset="0"/>
                                      </a:rPr>
                                      <m:t>𝑛</m:t>
                                    </m:r>
                                  </m:num>
                                  <m:den>
                                    <m:r>
                                      <a:rPr lang="it-IT" i="1">
                                        <a:solidFill>
                                          <a:sysClr val="windowText" lastClr="000000"/>
                                        </a:solidFill>
                                        <a:latin typeface="Cambria Math" panose="02040503050406030204" pitchFamily="18" charset="0"/>
                                        <a:ea typeface="Cambria Math" panose="02040503050406030204" pitchFamily="18" charset="0"/>
                                      </a:rPr>
                                      <m:t>2</m:t>
                                    </m:r>
                                    <m:sSup>
                                      <m:sSupPr>
                                        <m:ctrlPr>
                                          <a:rPr lang="it-IT" i="1">
                                            <a:solidFill>
                                              <a:sysClr val="windowText" lastClr="000000"/>
                                            </a:solidFill>
                                            <a:latin typeface="Cambria Math" panose="02040503050406030204" pitchFamily="18" charset="0"/>
                                            <a:ea typeface="Cambria Math" panose="02040503050406030204" pitchFamily="18" charset="0"/>
                                          </a:rPr>
                                        </m:ctrlPr>
                                      </m:sSupPr>
                                      <m:e>
                                        <m:d>
                                          <m:dPr>
                                            <m:ctrlPr>
                                              <a:rPr lang="it-IT" i="1">
                                                <a:solidFill>
                                                  <a:sysClr val="windowText" lastClr="000000"/>
                                                </a:solidFill>
                                                <a:latin typeface="Cambria Math" panose="02040503050406030204" pitchFamily="18" charset="0"/>
                                                <a:ea typeface="Cambria Math" panose="02040503050406030204" pitchFamily="18" charset="0"/>
                                              </a:rPr>
                                            </m:ctrlPr>
                                          </m:dPr>
                                          <m:e>
                                            <m:sSup>
                                              <m:sSupPr>
                                                <m:ctrlPr>
                                                  <a:rPr lang="it-IT" i="1">
                                                    <a:solidFill>
                                                      <a:sysClr val="windowText" lastClr="000000"/>
                                                    </a:solidFill>
                                                    <a:latin typeface="Cambria Math" panose="02040503050406030204" pitchFamily="18" charset="0"/>
                                                    <a:ea typeface="Cambria Math" panose="02040503050406030204" pitchFamily="18" charset="0"/>
                                                  </a:rPr>
                                                </m:ctrlPr>
                                              </m:sSupPr>
                                              <m:e>
                                                <m:r>
                                                  <a:rPr lang="it-IT" i="1">
                                                    <a:solidFill>
                                                      <a:sysClr val="windowText" lastClr="000000"/>
                                                    </a:solidFill>
                                                    <a:latin typeface="Cambria Math" panose="02040503050406030204" pitchFamily="18" charset="0"/>
                                                    <a:ea typeface="Cambria Math" panose="02040503050406030204" pitchFamily="18" charset="0"/>
                                                  </a:rPr>
                                                  <m:t>𝜎</m:t>
                                                </m:r>
                                              </m:e>
                                              <m:sup>
                                                <m:r>
                                                  <a:rPr lang="it-IT" i="1">
                                                    <a:solidFill>
                                                      <a:sysClr val="windowText" lastClr="000000"/>
                                                    </a:solidFill>
                                                    <a:latin typeface="Cambria Math" panose="02040503050406030204" pitchFamily="18" charset="0"/>
                                                    <a:ea typeface="Cambria Math" panose="02040503050406030204" pitchFamily="18" charset="0"/>
                                                  </a:rPr>
                                                  <m:t>2</m:t>
                                                </m:r>
                                              </m:sup>
                                            </m:sSup>
                                          </m:e>
                                        </m:d>
                                      </m:e>
                                      <m:sup>
                                        <m:r>
                                          <a:rPr lang="it-IT" i="1">
                                            <a:solidFill>
                                              <a:sysClr val="windowText" lastClr="000000"/>
                                            </a:solidFill>
                                            <a:latin typeface="Cambria Math" panose="02040503050406030204" pitchFamily="18" charset="0"/>
                                            <a:ea typeface="Cambria Math" panose="02040503050406030204" pitchFamily="18" charset="0"/>
                                          </a:rPr>
                                          <m:t>2</m:t>
                                        </m:r>
                                      </m:sup>
                                    </m:sSup>
                                  </m:den>
                                </m:f>
                                <m:r>
                                  <a:rPr lang="it-IT" i="1">
                                    <a:solidFill>
                                      <a:sysClr val="windowText" lastClr="000000"/>
                                    </a:solidFill>
                                    <a:latin typeface="Cambria Math" panose="02040503050406030204" pitchFamily="18" charset="0"/>
                                    <a:ea typeface="Cambria Math" panose="02040503050406030204" pitchFamily="18" charset="0"/>
                                  </a:rPr>
                                  <m:t>−</m:t>
                                </m:r>
                                <m:f>
                                  <m:fPr>
                                    <m:ctrlPr>
                                      <a:rPr lang="it-IT" i="1">
                                        <a:solidFill>
                                          <a:sysClr val="windowText" lastClr="000000"/>
                                        </a:solidFill>
                                        <a:latin typeface="Cambria Math" panose="02040503050406030204" pitchFamily="18" charset="0"/>
                                        <a:ea typeface="Cambria Math" panose="02040503050406030204" pitchFamily="18" charset="0"/>
                                      </a:rPr>
                                    </m:ctrlPr>
                                  </m:fPr>
                                  <m:num>
                                    <m:r>
                                      <a:rPr lang="it-IT" i="1">
                                        <a:solidFill>
                                          <a:sysClr val="windowText" lastClr="000000"/>
                                        </a:solidFill>
                                        <a:latin typeface="Cambria Math" panose="02040503050406030204" pitchFamily="18" charset="0"/>
                                        <a:ea typeface="Cambria Math" panose="02040503050406030204" pitchFamily="18" charset="0"/>
                                      </a:rPr>
                                      <m:t>2</m:t>
                                    </m:r>
                                    <m:sSup>
                                      <m:sSupPr>
                                        <m:ctrlPr>
                                          <a:rPr lang="it-IT" i="1">
                                            <a:solidFill>
                                              <a:sysClr val="windowText" lastClr="000000"/>
                                            </a:solidFill>
                                            <a:latin typeface="Cambria Math" panose="02040503050406030204" pitchFamily="18" charset="0"/>
                                            <a:ea typeface="Cambria Math" panose="02040503050406030204" pitchFamily="18" charset="0"/>
                                          </a:rPr>
                                        </m:ctrlPr>
                                      </m:sSupPr>
                                      <m:e>
                                        <m:r>
                                          <a:rPr lang="it-IT" i="1">
                                            <a:solidFill>
                                              <a:sysClr val="windowText" lastClr="000000"/>
                                            </a:solidFill>
                                            <a:latin typeface="Cambria Math" panose="02040503050406030204" pitchFamily="18" charset="0"/>
                                            <a:ea typeface="Cambria Math" panose="02040503050406030204" pitchFamily="18" charset="0"/>
                                          </a:rPr>
                                          <m:t>𝜎</m:t>
                                        </m:r>
                                      </m:e>
                                      <m:sup>
                                        <m:r>
                                          <a:rPr lang="it-IT" i="1">
                                            <a:solidFill>
                                              <a:sysClr val="windowText" lastClr="000000"/>
                                            </a:solidFill>
                                            <a:latin typeface="Cambria Math" panose="02040503050406030204" pitchFamily="18" charset="0"/>
                                            <a:ea typeface="Cambria Math" panose="02040503050406030204" pitchFamily="18" charset="0"/>
                                          </a:rPr>
                                          <m:t>2</m:t>
                                        </m:r>
                                      </m:sup>
                                    </m:sSup>
                                  </m:num>
                                  <m:den>
                                    <m:sSup>
                                      <m:sSupPr>
                                        <m:ctrlPr>
                                          <a:rPr lang="it-IT" i="1">
                                            <a:solidFill>
                                              <a:sysClr val="windowText" lastClr="000000"/>
                                            </a:solidFill>
                                            <a:latin typeface="Cambria Math" panose="02040503050406030204" pitchFamily="18" charset="0"/>
                                            <a:ea typeface="Cambria Math" panose="02040503050406030204" pitchFamily="18" charset="0"/>
                                          </a:rPr>
                                        </m:ctrlPr>
                                      </m:sSupPr>
                                      <m:e>
                                        <m:r>
                                          <a:rPr lang="it-IT" i="1">
                                            <a:solidFill>
                                              <a:sysClr val="windowText" lastClr="000000"/>
                                            </a:solidFill>
                                            <a:latin typeface="Cambria Math" panose="02040503050406030204" pitchFamily="18" charset="0"/>
                                            <a:ea typeface="Cambria Math" panose="02040503050406030204" pitchFamily="18" charset="0"/>
                                          </a:rPr>
                                          <m:t>2</m:t>
                                        </m:r>
                                        <m:d>
                                          <m:dPr>
                                            <m:ctrlPr>
                                              <a:rPr lang="it-IT" i="1">
                                                <a:solidFill>
                                                  <a:sysClr val="windowText" lastClr="000000"/>
                                                </a:solidFill>
                                                <a:latin typeface="Cambria Math" panose="02040503050406030204" pitchFamily="18" charset="0"/>
                                                <a:ea typeface="Cambria Math" panose="02040503050406030204" pitchFamily="18" charset="0"/>
                                              </a:rPr>
                                            </m:ctrlPr>
                                          </m:dPr>
                                          <m:e>
                                            <m:sSup>
                                              <m:sSupPr>
                                                <m:ctrlPr>
                                                  <a:rPr lang="it-IT" i="1">
                                                    <a:solidFill>
                                                      <a:sysClr val="windowText" lastClr="000000"/>
                                                    </a:solidFill>
                                                    <a:latin typeface="Cambria Math" panose="02040503050406030204" pitchFamily="18" charset="0"/>
                                                    <a:ea typeface="Cambria Math" panose="02040503050406030204" pitchFamily="18" charset="0"/>
                                                  </a:rPr>
                                                </m:ctrlPr>
                                              </m:sSupPr>
                                              <m:e>
                                                <m:r>
                                                  <a:rPr lang="it-IT" i="1">
                                                    <a:solidFill>
                                                      <a:sysClr val="windowText" lastClr="000000"/>
                                                    </a:solidFill>
                                                    <a:latin typeface="Cambria Math" panose="02040503050406030204" pitchFamily="18" charset="0"/>
                                                    <a:ea typeface="Cambria Math" panose="02040503050406030204" pitchFamily="18" charset="0"/>
                                                  </a:rPr>
                                                  <m:t>𝜎</m:t>
                                                </m:r>
                                              </m:e>
                                              <m:sup>
                                                <m:r>
                                                  <a:rPr lang="it-IT" i="1">
                                                    <a:solidFill>
                                                      <a:sysClr val="windowText" lastClr="000000"/>
                                                    </a:solidFill>
                                                    <a:latin typeface="Cambria Math" panose="02040503050406030204" pitchFamily="18" charset="0"/>
                                                    <a:ea typeface="Cambria Math" panose="02040503050406030204" pitchFamily="18" charset="0"/>
                                                  </a:rPr>
                                                  <m:t>2</m:t>
                                                </m:r>
                                              </m:sup>
                                            </m:sSup>
                                          </m:e>
                                        </m:d>
                                      </m:e>
                                      <m:sup>
                                        <m:r>
                                          <a:rPr lang="it-IT" i="1">
                                            <a:solidFill>
                                              <a:sysClr val="windowText" lastClr="000000"/>
                                            </a:solidFill>
                                            <a:latin typeface="Cambria Math" panose="02040503050406030204" pitchFamily="18" charset="0"/>
                                            <a:ea typeface="Cambria Math" panose="02040503050406030204" pitchFamily="18" charset="0"/>
                                          </a:rPr>
                                          <m:t>4</m:t>
                                        </m:r>
                                      </m:sup>
                                    </m:sSup>
                                  </m:den>
                                </m:f>
                                <m:nary>
                                  <m:naryPr>
                                    <m:chr m:val="∑"/>
                                    <m:ctrlPr>
                                      <a:rPr lang="it-IT" i="1">
                                        <a:solidFill>
                                          <a:sysClr val="windowText" lastClr="000000"/>
                                        </a:solidFill>
                                        <a:latin typeface="Cambria Math" panose="02040503050406030204" pitchFamily="18" charset="0"/>
                                        <a:ea typeface="Cambria Math" panose="02040503050406030204" pitchFamily="18" charset="0"/>
                                      </a:rPr>
                                    </m:ctrlPr>
                                  </m:naryPr>
                                  <m:sub>
                                    <m:r>
                                      <m:rPr>
                                        <m:brk m:alnAt="23"/>
                                      </m:rPr>
                                      <a:rPr lang="it-IT" i="1">
                                        <a:solidFill>
                                          <a:sysClr val="windowText" lastClr="000000"/>
                                        </a:solidFill>
                                        <a:latin typeface="Cambria Math" panose="02040503050406030204" pitchFamily="18" charset="0"/>
                                        <a:ea typeface="Cambria Math" panose="02040503050406030204" pitchFamily="18" charset="0"/>
                                      </a:rPr>
                                      <m:t>𝑖</m:t>
                                    </m:r>
                                    <m:r>
                                      <a:rPr lang="it-IT" i="1">
                                        <a:solidFill>
                                          <a:sysClr val="windowText" lastClr="000000"/>
                                        </a:solidFill>
                                        <a:latin typeface="Cambria Math" panose="02040503050406030204" pitchFamily="18" charset="0"/>
                                        <a:ea typeface="Cambria Math" panose="02040503050406030204" pitchFamily="18" charset="0"/>
                                      </a:rPr>
                                      <m:t>=1</m:t>
                                    </m:r>
                                  </m:sub>
                                  <m:sup>
                                    <m:r>
                                      <a:rPr lang="it-IT" i="1">
                                        <a:solidFill>
                                          <a:sysClr val="windowText" lastClr="000000"/>
                                        </a:solidFill>
                                        <a:latin typeface="Cambria Math" panose="02040503050406030204" pitchFamily="18" charset="0"/>
                                        <a:ea typeface="Cambria Math" panose="02040503050406030204" pitchFamily="18" charset="0"/>
                                      </a:rPr>
                                      <m:t>𝑛</m:t>
                                    </m:r>
                                  </m:sup>
                                  <m:e>
                                    <m:sSup>
                                      <m:sSupPr>
                                        <m:ctrlPr>
                                          <a:rPr lang="it-IT" i="1">
                                            <a:solidFill>
                                              <a:sysClr val="windowText" lastClr="000000"/>
                                            </a:solidFill>
                                            <a:latin typeface="Cambria Math" panose="02040503050406030204" pitchFamily="18" charset="0"/>
                                            <a:ea typeface="Cambria Math" panose="02040503050406030204" pitchFamily="18" charset="0"/>
                                          </a:rPr>
                                        </m:ctrlPr>
                                      </m:sSupPr>
                                      <m:e>
                                        <m:d>
                                          <m:dPr>
                                            <m:ctrlPr>
                                              <a:rPr lang="it-IT" i="1">
                                                <a:solidFill>
                                                  <a:sysClr val="windowText" lastClr="000000"/>
                                                </a:solidFill>
                                                <a:latin typeface="Cambria Math" panose="02040503050406030204" pitchFamily="18" charset="0"/>
                                                <a:ea typeface="Cambria Math" panose="02040503050406030204" pitchFamily="18" charset="0"/>
                                              </a:rPr>
                                            </m:ctrlPr>
                                          </m:dPr>
                                          <m:e>
                                            <m:sSub>
                                              <m:sSubPr>
                                                <m:ctrlPr>
                                                  <a:rPr lang="it-IT" i="1">
                                                    <a:solidFill>
                                                      <a:sysClr val="windowText" lastClr="000000"/>
                                                    </a:solidFill>
                                                    <a:latin typeface="Cambria Math" panose="02040503050406030204" pitchFamily="18" charset="0"/>
                                                  </a:rPr>
                                                </m:ctrlPr>
                                              </m:sSubPr>
                                              <m:e>
                                                <m:r>
                                                  <a:rPr lang="it-IT" i="1">
                                                    <a:solidFill>
                                                      <a:sysClr val="windowText" lastClr="000000"/>
                                                    </a:solidFill>
                                                    <a:latin typeface="Cambria Math" panose="02040503050406030204" pitchFamily="18" charset="0"/>
                                                  </a:rPr>
                                                  <m:t>𝑦</m:t>
                                                </m:r>
                                              </m:e>
                                              <m:sub>
                                                <m:r>
                                                  <a:rPr lang="it-IT" i="1">
                                                    <a:solidFill>
                                                      <a:sysClr val="windowText" lastClr="000000"/>
                                                    </a:solidFill>
                                                    <a:latin typeface="Cambria Math" panose="02040503050406030204" pitchFamily="18" charset="0"/>
                                                  </a:rPr>
                                                  <m:t>𝑖</m:t>
                                                </m:r>
                                              </m:sub>
                                            </m:sSub>
                                            <m:r>
                                              <a:rPr lang="it-IT" i="1">
                                                <a:solidFill>
                                                  <a:sysClr val="windowText" lastClr="000000"/>
                                                </a:solidFill>
                                                <a:latin typeface="Cambria Math" panose="02040503050406030204" pitchFamily="18" charset="0"/>
                                              </a:rPr>
                                              <m:t>−</m:t>
                                            </m:r>
                                            <m:r>
                                              <a:rPr lang="it-IT" i="1">
                                                <a:solidFill>
                                                  <a:sysClr val="windowText" lastClr="000000"/>
                                                </a:solidFill>
                                                <a:latin typeface="Cambria Math" panose="02040503050406030204" pitchFamily="18" charset="0"/>
                                                <a:ea typeface="Cambria Math" panose="02040503050406030204" pitchFamily="18" charset="0"/>
                                              </a:rPr>
                                              <m:t>𝜇</m:t>
                                            </m:r>
                                          </m:e>
                                        </m:d>
                                      </m:e>
                                      <m:sup>
                                        <m:r>
                                          <a:rPr lang="it-IT" i="1">
                                            <a:solidFill>
                                              <a:sysClr val="windowText" lastClr="000000"/>
                                            </a:solidFill>
                                            <a:latin typeface="Cambria Math" panose="02040503050406030204" pitchFamily="18" charset="0"/>
                                            <a:ea typeface="Cambria Math" panose="02040503050406030204" pitchFamily="18" charset="0"/>
                                          </a:rPr>
                                          <m:t>2</m:t>
                                        </m:r>
                                      </m:sup>
                                    </m:sSup>
                                  </m:e>
                                </m:nary>
                              </m:e>
                            </m:mr>
                          </m:m>
                        </m:e>
                      </m:d>
                    </m:oMath>
                  </m:oMathPara>
                </a14:m>
                <a:endParaRPr lang="it-IT" dirty="0"/>
              </a:p>
            </p:txBody>
          </p:sp>
        </mc:Choice>
        <mc:Fallback>
          <p:sp>
            <p:nvSpPr>
              <p:cNvPr id="2" name="Rettangolo 1"/>
              <p:cNvSpPr>
                <a:spLocks noRot="1" noChangeAspect="1" noMove="1" noResize="1" noEditPoints="1" noAdjustHandles="1" noChangeArrowheads="1" noChangeShapeType="1" noTextEdit="1"/>
              </p:cNvSpPr>
              <p:nvPr/>
            </p:nvSpPr>
            <p:spPr>
              <a:xfrm>
                <a:off x="107018" y="7382131"/>
                <a:ext cx="6624145" cy="2192588"/>
              </a:xfrm>
              <a:prstGeom prst="rect">
                <a:avLst/>
              </a:prstGeom>
              <a:blipFill>
                <a:blip r:embed="rId3"/>
                <a:stretch>
                  <a:fillRect/>
                </a:stretch>
              </a:blipFill>
            </p:spPr>
            <p:txBody>
              <a:bodyPr/>
              <a:lstStyle/>
              <a:p>
                <a:r>
                  <a:rPr lang="it-IT">
                    <a:noFill/>
                  </a:rPr>
                  <a:t> </a:t>
                </a:r>
              </a:p>
            </p:txBody>
          </p:sp>
        </mc:Fallback>
      </mc:AlternateContent>
    </p:spTree>
    <p:extLst>
      <p:ext uri="{BB962C8B-B14F-4D97-AF65-F5344CB8AC3E}">
        <p14:creationId xmlns:p14="http://schemas.microsoft.com/office/powerpoint/2010/main" val="13135116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Rettangolo 2"/>
              <p:cNvSpPr/>
              <p:nvPr/>
            </p:nvSpPr>
            <p:spPr>
              <a:xfrm>
                <a:off x="401871" y="703161"/>
                <a:ext cx="6552228" cy="8657306"/>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ea typeface="Times New Roman" panose="02020603050405020304" pitchFamily="18" charset="0"/>
                          <a:cs typeface="Courier New" panose="02070309020205020404" pitchFamily="49" charset="0"/>
                        </a:rPr>
                        <m:t>=</m:t>
                      </m:r>
                      <m:d>
                        <m:dPr>
                          <m:begChr m:val="["/>
                          <m:endChr m:val="]"/>
                          <m:ctrlPr>
                            <a:rPr lang="en-US" i="1">
                              <a:latin typeface="Cambria Math" panose="02040503050406030204" pitchFamily="18" charset="0"/>
                              <a:cs typeface="Courier New" panose="02070309020205020404" pitchFamily="49" charset="0"/>
                            </a:rPr>
                          </m:ctrlPr>
                        </m:dPr>
                        <m:e>
                          <m:m>
                            <m:mPr>
                              <m:mcs>
                                <m:mc>
                                  <m:mcPr>
                                    <m:count m:val="2"/>
                                    <m:mcJc m:val="center"/>
                                  </m:mcPr>
                                </m:mc>
                              </m:mcs>
                              <m:ctrlPr>
                                <a:rPr lang="en-US" i="1">
                                  <a:latin typeface="Cambria Math" panose="02040503050406030204" pitchFamily="18" charset="0"/>
                                  <a:cs typeface="Courier New" panose="02070309020205020404" pitchFamily="49" charset="0"/>
                                </a:rPr>
                              </m:ctrlPr>
                            </m:mPr>
                            <m:mr>
                              <m:e>
                                <m:r>
                                  <a:rPr lang="it-IT" i="1">
                                    <a:solidFill>
                                      <a:sysClr val="windowText" lastClr="000000"/>
                                    </a:solidFill>
                                    <a:latin typeface="Cambria Math" panose="02040503050406030204" pitchFamily="18" charset="0"/>
                                  </a:rPr>
                                  <m:t>−</m:t>
                                </m:r>
                                <m:f>
                                  <m:fPr>
                                    <m:ctrlPr>
                                      <a:rPr lang="it-IT" i="1">
                                        <a:solidFill>
                                          <a:sysClr val="windowText" lastClr="000000"/>
                                        </a:solidFill>
                                        <a:latin typeface="Cambria Math" panose="02040503050406030204" pitchFamily="18" charset="0"/>
                                        <a:ea typeface="Cambria Math" panose="02040503050406030204" pitchFamily="18" charset="0"/>
                                      </a:rPr>
                                    </m:ctrlPr>
                                  </m:fPr>
                                  <m:num>
                                    <m:r>
                                      <a:rPr lang="it-IT" i="1">
                                        <a:solidFill>
                                          <a:sysClr val="windowText" lastClr="000000"/>
                                        </a:solidFill>
                                        <a:latin typeface="Cambria Math" panose="02040503050406030204" pitchFamily="18" charset="0"/>
                                        <a:ea typeface="Cambria Math" panose="02040503050406030204" pitchFamily="18" charset="0"/>
                                      </a:rPr>
                                      <m:t>𝑛</m:t>
                                    </m:r>
                                  </m:num>
                                  <m:den>
                                    <m:sSup>
                                      <m:sSupPr>
                                        <m:ctrlPr>
                                          <a:rPr lang="it-IT" i="1">
                                            <a:solidFill>
                                              <a:sysClr val="windowText" lastClr="000000"/>
                                            </a:solidFill>
                                            <a:latin typeface="Cambria Math" panose="02040503050406030204" pitchFamily="18" charset="0"/>
                                            <a:ea typeface="Cambria Math" panose="02040503050406030204" pitchFamily="18" charset="0"/>
                                          </a:rPr>
                                        </m:ctrlPr>
                                      </m:sSupPr>
                                      <m:e>
                                        <m:r>
                                          <a:rPr lang="it-IT" i="1">
                                            <a:solidFill>
                                              <a:sysClr val="windowText" lastClr="000000"/>
                                            </a:solidFill>
                                            <a:latin typeface="Cambria Math" panose="02040503050406030204" pitchFamily="18" charset="0"/>
                                            <a:ea typeface="Cambria Math" panose="02040503050406030204" pitchFamily="18" charset="0"/>
                                          </a:rPr>
                                          <m:t>𝜎</m:t>
                                        </m:r>
                                      </m:e>
                                      <m:sup>
                                        <m:r>
                                          <a:rPr lang="it-IT" i="1">
                                            <a:solidFill>
                                              <a:sysClr val="windowText" lastClr="000000"/>
                                            </a:solidFill>
                                            <a:latin typeface="Cambria Math" panose="02040503050406030204" pitchFamily="18" charset="0"/>
                                            <a:ea typeface="Cambria Math" panose="02040503050406030204" pitchFamily="18" charset="0"/>
                                          </a:rPr>
                                          <m:t>2</m:t>
                                        </m:r>
                                      </m:sup>
                                    </m:sSup>
                                  </m:den>
                                </m:f>
                              </m:e>
                              <m:e>
                                <m:r>
                                  <a:rPr lang="it-IT" i="1">
                                    <a:solidFill>
                                      <a:sysClr val="windowText" lastClr="000000"/>
                                    </a:solidFill>
                                    <a:latin typeface="Cambria Math" panose="02040503050406030204" pitchFamily="18" charset="0"/>
                                    <a:ea typeface="Cambria Math" panose="02040503050406030204" pitchFamily="18" charset="0"/>
                                  </a:rPr>
                                  <m:t>−</m:t>
                                </m:r>
                                <m:f>
                                  <m:fPr>
                                    <m:ctrlPr>
                                      <a:rPr lang="it-IT" i="1">
                                        <a:solidFill>
                                          <a:sysClr val="windowText" lastClr="000000"/>
                                        </a:solidFill>
                                        <a:latin typeface="Cambria Math" panose="02040503050406030204" pitchFamily="18" charset="0"/>
                                        <a:ea typeface="Cambria Math" panose="02040503050406030204" pitchFamily="18" charset="0"/>
                                      </a:rPr>
                                    </m:ctrlPr>
                                  </m:fPr>
                                  <m:num>
                                    <m:r>
                                      <a:rPr lang="it-IT" i="1">
                                        <a:solidFill>
                                          <a:sysClr val="windowText" lastClr="000000"/>
                                        </a:solidFill>
                                        <a:latin typeface="Cambria Math" panose="02040503050406030204" pitchFamily="18" charset="0"/>
                                        <a:ea typeface="Cambria Math" panose="02040503050406030204" pitchFamily="18" charset="0"/>
                                      </a:rPr>
                                      <m:t>1</m:t>
                                    </m:r>
                                  </m:num>
                                  <m:den>
                                    <m:sSup>
                                      <m:sSupPr>
                                        <m:ctrlPr>
                                          <a:rPr lang="it-IT" i="1">
                                            <a:solidFill>
                                              <a:sysClr val="windowText" lastClr="000000"/>
                                            </a:solidFill>
                                            <a:latin typeface="Cambria Math" panose="02040503050406030204" pitchFamily="18" charset="0"/>
                                            <a:ea typeface="Cambria Math" panose="02040503050406030204" pitchFamily="18" charset="0"/>
                                          </a:rPr>
                                        </m:ctrlPr>
                                      </m:sSupPr>
                                      <m:e>
                                        <m:d>
                                          <m:dPr>
                                            <m:ctrlPr>
                                              <a:rPr lang="it-IT" i="1">
                                                <a:solidFill>
                                                  <a:sysClr val="windowText" lastClr="000000"/>
                                                </a:solidFill>
                                                <a:latin typeface="Cambria Math" panose="02040503050406030204" pitchFamily="18" charset="0"/>
                                                <a:ea typeface="Cambria Math" panose="02040503050406030204" pitchFamily="18" charset="0"/>
                                              </a:rPr>
                                            </m:ctrlPr>
                                          </m:dPr>
                                          <m:e>
                                            <m:sSup>
                                              <m:sSupPr>
                                                <m:ctrlPr>
                                                  <a:rPr lang="it-IT" i="1">
                                                    <a:solidFill>
                                                      <a:sysClr val="windowText" lastClr="000000"/>
                                                    </a:solidFill>
                                                    <a:latin typeface="Cambria Math" panose="02040503050406030204" pitchFamily="18" charset="0"/>
                                                    <a:ea typeface="Cambria Math" panose="02040503050406030204" pitchFamily="18" charset="0"/>
                                                  </a:rPr>
                                                </m:ctrlPr>
                                              </m:sSupPr>
                                              <m:e>
                                                <m:r>
                                                  <a:rPr lang="it-IT" i="1">
                                                    <a:solidFill>
                                                      <a:sysClr val="windowText" lastClr="000000"/>
                                                    </a:solidFill>
                                                    <a:latin typeface="Cambria Math" panose="02040503050406030204" pitchFamily="18" charset="0"/>
                                                    <a:ea typeface="Cambria Math" panose="02040503050406030204" pitchFamily="18" charset="0"/>
                                                  </a:rPr>
                                                  <m:t>𝜎</m:t>
                                                </m:r>
                                              </m:e>
                                              <m:sup>
                                                <m:r>
                                                  <a:rPr lang="it-IT" i="1">
                                                    <a:solidFill>
                                                      <a:sysClr val="windowText" lastClr="000000"/>
                                                    </a:solidFill>
                                                    <a:latin typeface="Cambria Math" panose="02040503050406030204" pitchFamily="18" charset="0"/>
                                                    <a:ea typeface="Cambria Math" panose="02040503050406030204" pitchFamily="18" charset="0"/>
                                                  </a:rPr>
                                                  <m:t>2</m:t>
                                                </m:r>
                                              </m:sup>
                                            </m:sSup>
                                          </m:e>
                                        </m:d>
                                      </m:e>
                                      <m:sup>
                                        <m:r>
                                          <a:rPr lang="it-IT" i="1">
                                            <a:solidFill>
                                              <a:sysClr val="windowText" lastClr="000000"/>
                                            </a:solidFill>
                                            <a:latin typeface="Cambria Math" panose="02040503050406030204" pitchFamily="18" charset="0"/>
                                            <a:ea typeface="Cambria Math" panose="02040503050406030204" pitchFamily="18" charset="0"/>
                                          </a:rPr>
                                          <m:t>2</m:t>
                                        </m:r>
                                      </m:sup>
                                    </m:sSup>
                                  </m:den>
                                </m:f>
                                <m:r>
                                  <a:rPr lang="it-IT" b="0" i="1" smtClean="0">
                                    <a:solidFill>
                                      <a:sysClr val="windowText" lastClr="000000"/>
                                    </a:solidFill>
                                    <a:latin typeface="Cambria Math" panose="02040503050406030204" pitchFamily="18" charset="0"/>
                                    <a:ea typeface="Cambria Math" panose="02040503050406030204" pitchFamily="18" charset="0"/>
                                  </a:rPr>
                                  <m:t>𝐸</m:t>
                                </m:r>
                                <m:d>
                                  <m:dPr>
                                    <m:ctrlPr>
                                      <a:rPr lang="it-IT" i="1">
                                        <a:solidFill>
                                          <a:sysClr val="windowText" lastClr="000000"/>
                                        </a:solidFill>
                                        <a:latin typeface="Cambria Math" panose="02040503050406030204" pitchFamily="18" charset="0"/>
                                        <a:ea typeface="Cambria Math" panose="02040503050406030204" pitchFamily="18" charset="0"/>
                                      </a:rPr>
                                    </m:ctrlPr>
                                  </m:dPr>
                                  <m:e>
                                    <m:nary>
                                      <m:naryPr>
                                        <m:chr m:val="∑"/>
                                        <m:ctrlPr>
                                          <a:rPr lang="it-IT" i="1">
                                            <a:solidFill>
                                              <a:sysClr val="windowText" lastClr="000000"/>
                                            </a:solidFill>
                                            <a:latin typeface="Cambria Math" panose="02040503050406030204" pitchFamily="18" charset="0"/>
                                            <a:ea typeface="Cambria Math" panose="02040503050406030204" pitchFamily="18" charset="0"/>
                                          </a:rPr>
                                        </m:ctrlPr>
                                      </m:naryPr>
                                      <m:sub>
                                        <m:r>
                                          <m:rPr>
                                            <m:brk m:alnAt="23"/>
                                          </m:rPr>
                                          <a:rPr lang="it-IT" i="1">
                                            <a:solidFill>
                                              <a:sysClr val="windowText" lastClr="000000"/>
                                            </a:solidFill>
                                            <a:latin typeface="Cambria Math" panose="02040503050406030204" pitchFamily="18" charset="0"/>
                                            <a:ea typeface="Cambria Math" panose="02040503050406030204" pitchFamily="18" charset="0"/>
                                          </a:rPr>
                                          <m:t>𝑖</m:t>
                                        </m:r>
                                        <m:r>
                                          <a:rPr lang="it-IT" i="1">
                                            <a:solidFill>
                                              <a:sysClr val="windowText" lastClr="000000"/>
                                            </a:solidFill>
                                            <a:latin typeface="Cambria Math" panose="02040503050406030204" pitchFamily="18" charset="0"/>
                                            <a:ea typeface="Cambria Math" panose="02040503050406030204" pitchFamily="18" charset="0"/>
                                          </a:rPr>
                                          <m:t>=1</m:t>
                                        </m:r>
                                      </m:sub>
                                      <m:sup>
                                        <m:r>
                                          <a:rPr lang="it-IT" i="1">
                                            <a:solidFill>
                                              <a:sysClr val="windowText" lastClr="000000"/>
                                            </a:solidFill>
                                            <a:latin typeface="Cambria Math" panose="02040503050406030204" pitchFamily="18" charset="0"/>
                                            <a:ea typeface="Cambria Math" panose="02040503050406030204" pitchFamily="18" charset="0"/>
                                          </a:rPr>
                                          <m:t>𝑛</m:t>
                                        </m:r>
                                      </m:sup>
                                      <m:e>
                                        <m:sSub>
                                          <m:sSubPr>
                                            <m:ctrlPr>
                                              <a:rPr lang="it-IT" i="1">
                                                <a:solidFill>
                                                  <a:sysClr val="windowText" lastClr="000000"/>
                                                </a:solidFill>
                                                <a:latin typeface="Cambria Math" panose="02040503050406030204" pitchFamily="18" charset="0"/>
                                              </a:rPr>
                                            </m:ctrlPr>
                                          </m:sSubPr>
                                          <m:e>
                                            <m:r>
                                              <a:rPr lang="it-IT" i="1">
                                                <a:solidFill>
                                                  <a:sysClr val="windowText" lastClr="000000"/>
                                                </a:solidFill>
                                                <a:latin typeface="Cambria Math" panose="02040503050406030204" pitchFamily="18" charset="0"/>
                                              </a:rPr>
                                              <m:t>𝑦</m:t>
                                            </m:r>
                                          </m:e>
                                          <m:sub>
                                            <m:r>
                                              <a:rPr lang="it-IT" i="1">
                                                <a:solidFill>
                                                  <a:sysClr val="windowText" lastClr="000000"/>
                                                </a:solidFill>
                                                <a:latin typeface="Cambria Math" panose="02040503050406030204" pitchFamily="18" charset="0"/>
                                              </a:rPr>
                                              <m:t>𝑖</m:t>
                                            </m:r>
                                          </m:sub>
                                        </m:sSub>
                                      </m:e>
                                    </m:nary>
                                    <m:r>
                                      <a:rPr lang="it-IT" i="1">
                                        <a:solidFill>
                                          <a:sysClr val="windowText" lastClr="000000"/>
                                        </a:solidFill>
                                        <a:latin typeface="Cambria Math" panose="02040503050406030204" pitchFamily="18" charset="0"/>
                                      </a:rPr>
                                      <m:t>−</m:t>
                                    </m:r>
                                    <m:r>
                                      <a:rPr lang="it-IT" i="1">
                                        <a:solidFill>
                                          <a:sysClr val="windowText" lastClr="000000"/>
                                        </a:solidFill>
                                        <a:latin typeface="Cambria Math" panose="02040503050406030204" pitchFamily="18" charset="0"/>
                                      </a:rPr>
                                      <m:t>𝑛</m:t>
                                    </m:r>
                                    <m:r>
                                      <a:rPr lang="it-IT" i="1">
                                        <a:solidFill>
                                          <a:sysClr val="windowText" lastClr="000000"/>
                                        </a:solidFill>
                                        <a:latin typeface="Cambria Math" panose="02040503050406030204" pitchFamily="18" charset="0"/>
                                        <a:ea typeface="Cambria Math" panose="02040503050406030204" pitchFamily="18" charset="0"/>
                                      </a:rPr>
                                      <m:t>𝜇</m:t>
                                    </m:r>
                                  </m:e>
                                </m:d>
                              </m:e>
                            </m:mr>
                            <m:mr>
                              <m:e>
                                <m:r>
                                  <a:rPr lang="it-IT" i="1">
                                    <a:latin typeface="Cambria Math" panose="02040503050406030204" pitchFamily="18" charset="0"/>
                                    <a:cs typeface="Courier New" panose="02070309020205020404" pitchFamily="49" charset="0"/>
                                  </a:rPr>
                                  <m:t>−</m:t>
                                </m:r>
                                <m:f>
                                  <m:fPr>
                                    <m:ctrlPr>
                                      <a:rPr lang="it-IT" i="1">
                                        <a:solidFill>
                                          <a:sysClr val="windowText" lastClr="000000"/>
                                        </a:solidFill>
                                        <a:latin typeface="Cambria Math" panose="02040503050406030204" pitchFamily="18" charset="0"/>
                                        <a:ea typeface="Cambria Math" panose="02040503050406030204" pitchFamily="18" charset="0"/>
                                      </a:rPr>
                                    </m:ctrlPr>
                                  </m:fPr>
                                  <m:num>
                                    <m:r>
                                      <a:rPr lang="it-IT" i="1">
                                        <a:solidFill>
                                          <a:sysClr val="windowText" lastClr="000000"/>
                                        </a:solidFill>
                                        <a:latin typeface="Cambria Math" panose="02040503050406030204" pitchFamily="18" charset="0"/>
                                        <a:ea typeface="Cambria Math" panose="02040503050406030204" pitchFamily="18" charset="0"/>
                                      </a:rPr>
                                      <m:t>1</m:t>
                                    </m:r>
                                  </m:num>
                                  <m:den>
                                    <m:sSup>
                                      <m:sSupPr>
                                        <m:ctrlPr>
                                          <a:rPr lang="it-IT" i="1">
                                            <a:solidFill>
                                              <a:sysClr val="windowText" lastClr="000000"/>
                                            </a:solidFill>
                                            <a:latin typeface="Cambria Math" panose="02040503050406030204" pitchFamily="18" charset="0"/>
                                            <a:ea typeface="Cambria Math" panose="02040503050406030204" pitchFamily="18" charset="0"/>
                                          </a:rPr>
                                        </m:ctrlPr>
                                      </m:sSupPr>
                                      <m:e>
                                        <m:d>
                                          <m:dPr>
                                            <m:ctrlPr>
                                              <a:rPr lang="it-IT" i="1">
                                                <a:solidFill>
                                                  <a:sysClr val="windowText" lastClr="000000"/>
                                                </a:solidFill>
                                                <a:latin typeface="Cambria Math" panose="02040503050406030204" pitchFamily="18" charset="0"/>
                                                <a:ea typeface="Cambria Math" panose="02040503050406030204" pitchFamily="18" charset="0"/>
                                              </a:rPr>
                                            </m:ctrlPr>
                                          </m:dPr>
                                          <m:e>
                                            <m:sSup>
                                              <m:sSupPr>
                                                <m:ctrlPr>
                                                  <a:rPr lang="it-IT" i="1">
                                                    <a:solidFill>
                                                      <a:sysClr val="windowText" lastClr="000000"/>
                                                    </a:solidFill>
                                                    <a:latin typeface="Cambria Math" panose="02040503050406030204" pitchFamily="18" charset="0"/>
                                                    <a:ea typeface="Cambria Math" panose="02040503050406030204" pitchFamily="18" charset="0"/>
                                                  </a:rPr>
                                                </m:ctrlPr>
                                              </m:sSupPr>
                                              <m:e>
                                                <m:r>
                                                  <a:rPr lang="it-IT" i="1">
                                                    <a:solidFill>
                                                      <a:sysClr val="windowText" lastClr="000000"/>
                                                    </a:solidFill>
                                                    <a:latin typeface="Cambria Math" panose="02040503050406030204" pitchFamily="18" charset="0"/>
                                                    <a:ea typeface="Cambria Math" panose="02040503050406030204" pitchFamily="18" charset="0"/>
                                                  </a:rPr>
                                                  <m:t>𝜎</m:t>
                                                </m:r>
                                              </m:e>
                                              <m:sup>
                                                <m:r>
                                                  <a:rPr lang="it-IT" i="1">
                                                    <a:solidFill>
                                                      <a:sysClr val="windowText" lastClr="000000"/>
                                                    </a:solidFill>
                                                    <a:latin typeface="Cambria Math" panose="02040503050406030204" pitchFamily="18" charset="0"/>
                                                    <a:ea typeface="Cambria Math" panose="02040503050406030204" pitchFamily="18" charset="0"/>
                                                  </a:rPr>
                                                  <m:t>2</m:t>
                                                </m:r>
                                              </m:sup>
                                            </m:sSup>
                                          </m:e>
                                        </m:d>
                                      </m:e>
                                      <m:sup>
                                        <m:r>
                                          <a:rPr lang="it-IT" i="1">
                                            <a:solidFill>
                                              <a:sysClr val="windowText" lastClr="000000"/>
                                            </a:solidFill>
                                            <a:latin typeface="Cambria Math" panose="02040503050406030204" pitchFamily="18" charset="0"/>
                                            <a:ea typeface="Cambria Math" panose="02040503050406030204" pitchFamily="18" charset="0"/>
                                          </a:rPr>
                                          <m:t>2</m:t>
                                        </m:r>
                                      </m:sup>
                                    </m:sSup>
                                  </m:den>
                                </m:f>
                                <m:r>
                                  <a:rPr lang="it-IT" b="0" i="1" smtClean="0">
                                    <a:solidFill>
                                      <a:sysClr val="windowText" lastClr="000000"/>
                                    </a:solidFill>
                                    <a:latin typeface="Cambria Math" panose="02040503050406030204" pitchFamily="18" charset="0"/>
                                    <a:ea typeface="Cambria Math" panose="02040503050406030204" pitchFamily="18" charset="0"/>
                                  </a:rPr>
                                  <m:t>𝐸</m:t>
                                </m:r>
                                <m:d>
                                  <m:dPr>
                                    <m:ctrlPr>
                                      <a:rPr lang="it-IT" i="1">
                                        <a:solidFill>
                                          <a:sysClr val="windowText" lastClr="000000"/>
                                        </a:solidFill>
                                        <a:latin typeface="Cambria Math" panose="02040503050406030204" pitchFamily="18" charset="0"/>
                                        <a:ea typeface="Cambria Math" panose="02040503050406030204" pitchFamily="18" charset="0"/>
                                      </a:rPr>
                                    </m:ctrlPr>
                                  </m:dPr>
                                  <m:e>
                                    <m:nary>
                                      <m:naryPr>
                                        <m:chr m:val="∑"/>
                                        <m:ctrlPr>
                                          <a:rPr lang="it-IT" i="1">
                                            <a:solidFill>
                                              <a:sysClr val="windowText" lastClr="000000"/>
                                            </a:solidFill>
                                            <a:latin typeface="Cambria Math" panose="02040503050406030204" pitchFamily="18" charset="0"/>
                                            <a:ea typeface="Cambria Math" panose="02040503050406030204" pitchFamily="18" charset="0"/>
                                          </a:rPr>
                                        </m:ctrlPr>
                                      </m:naryPr>
                                      <m:sub>
                                        <m:r>
                                          <m:rPr>
                                            <m:brk m:alnAt="23"/>
                                          </m:rPr>
                                          <a:rPr lang="it-IT" i="1">
                                            <a:solidFill>
                                              <a:sysClr val="windowText" lastClr="000000"/>
                                            </a:solidFill>
                                            <a:latin typeface="Cambria Math" panose="02040503050406030204" pitchFamily="18" charset="0"/>
                                            <a:ea typeface="Cambria Math" panose="02040503050406030204" pitchFamily="18" charset="0"/>
                                          </a:rPr>
                                          <m:t>𝑖</m:t>
                                        </m:r>
                                        <m:r>
                                          <a:rPr lang="it-IT" i="1">
                                            <a:solidFill>
                                              <a:sysClr val="windowText" lastClr="000000"/>
                                            </a:solidFill>
                                            <a:latin typeface="Cambria Math" panose="02040503050406030204" pitchFamily="18" charset="0"/>
                                            <a:ea typeface="Cambria Math" panose="02040503050406030204" pitchFamily="18" charset="0"/>
                                          </a:rPr>
                                          <m:t>=1</m:t>
                                        </m:r>
                                      </m:sub>
                                      <m:sup>
                                        <m:r>
                                          <a:rPr lang="it-IT" i="1">
                                            <a:solidFill>
                                              <a:sysClr val="windowText" lastClr="000000"/>
                                            </a:solidFill>
                                            <a:latin typeface="Cambria Math" panose="02040503050406030204" pitchFamily="18" charset="0"/>
                                            <a:ea typeface="Cambria Math" panose="02040503050406030204" pitchFamily="18" charset="0"/>
                                          </a:rPr>
                                          <m:t>𝑛</m:t>
                                        </m:r>
                                      </m:sup>
                                      <m:e>
                                        <m:sSub>
                                          <m:sSubPr>
                                            <m:ctrlPr>
                                              <a:rPr lang="it-IT" i="1">
                                                <a:solidFill>
                                                  <a:sysClr val="windowText" lastClr="000000"/>
                                                </a:solidFill>
                                                <a:latin typeface="Cambria Math" panose="02040503050406030204" pitchFamily="18" charset="0"/>
                                              </a:rPr>
                                            </m:ctrlPr>
                                          </m:sSubPr>
                                          <m:e>
                                            <m:r>
                                              <a:rPr lang="it-IT" i="1">
                                                <a:solidFill>
                                                  <a:sysClr val="windowText" lastClr="000000"/>
                                                </a:solidFill>
                                                <a:latin typeface="Cambria Math" panose="02040503050406030204" pitchFamily="18" charset="0"/>
                                              </a:rPr>
                                              <m:t>𝑦</m:t>
                                            </m:r>
                                          </m:e>
                                          <m:sub>
                                            <m:r>
                                              <a:rPr lang="it-IT" i="1">
                                                <a:solidFill>
                                                  <a:sysClr val="windowText" lastClr="000000"/>
                                                </a:solidFill>
                                                <a:latin typeface="Cambria Math" panose="02040503050406030204" pitchFamily="18" charset="0"/>
                                              </a:rPr>
                                              <m:t>𝑖</m:t>
                                            </m:r>
                                          </m:sub>
                                        </m:sSub>
                                      </m:e>
                                    </m:nary>
                                    <m:r>
                                      <a:rPr lang="it-IT" i="1">
                                        <a:solidFill>
                                          <a:sysClr val="windowText" lastClr="000000"/>
                                        </a:solidFill>
                                        <a:latin typeface="Cambria Math" panose="02040503050406030204" pitchFamily="18" charset="0"/>
                                      </a:rPr>
                                      <m:t>−</m:t>
                                    </m:r>
                                    <m:r>
                                      <a:rPr lang="it-IT" i="1">
                                        <a:solidFill>
                                          <a:sysClr val="windowText" lastClr="000000"/>
                                        </a:solidFill>
                                        <a:latin typeface="Cambria Math" panose="02040503050406030204" pitchFamily="18" charset="0"/>
                                      </a:rPr>
                                      <m:t>𝑛</m:t>
                                    </m:r>
                                    <m:r>
                                      <a:rPr lang="it-IT" i="1">
                                        <a:solidFill>
                                          <a:sysClr val="windowText" lastClr="000000"/>
                                        </a:solidFill>
                                        <a:latin typeface="Cambria Math" panose="02040503050406030204" pitchFamily="18" charset="0"/>
                                        <a:ea typeface="Cambria Math" panose="02040503050406030204" pitchFamily="18" charset="0"/>
                                      </a:rPr>
                                      <m:t>𝜇</m:t>
                                    </m:r>
                                  </m:e>
                                </m:d>
                              </m:e>
                              <m:e>
                                <m:f>
                                  <m:fPr>
                                    <m:ctrlPr>
                                      <a:rPr lang="it-IT" i="1">
                                        <a:solidFill>
                                          <a:sysClr val="windowText" lastClr="000000"/>
                                        </a:solidFill>
                                        <a:latin typeface="Cambria Math" panose="02040503050406030204" pitchFamily="18" charset="0"/>
                                        <a:ea typeface="Cambria Math" panose="02040503050406030204" pitchFamily="18" charset="0"/>
                                      </a:rPr>
                                    </m:ctrlPr>
                                  </m:fPr>
                                  <m:num>
                                    <m:r>
                                      <a:rPr lang="it-IT" i="1">
                                        <a:solidFill>
                                          <a:sysClr val="windowText" lastClr="000000"/>
                                        </a:solidFill>
                                        <a:latin typeface="Cambria Math" panose="02040503050406030204" pitchFamily="18" charset="0"/>
                                        <a:ea typeface="Cambria Math" panose="02040503050406030204" pitchFamily="18" charset="0"/>
                                      </a:rPr>
                                      <m:t>𝑛</m:t>
                                    </m:r>
                                  </m:num>
                                  <m:den>
                                    <m:r>
                                      <a:rPr lang="it-IT" i="1">
                                        <a:solidFill>
                                          <a:sysClr val="windowText" lastClr="000000"/>
                                        </a:solidFill>
                                        <a:latin typeface="Cambria Math" panose="02040503050406030204" pitchFamily="18" charset="0"/>
                                        <a:ea typeface="Cambria Math" panose="02040503050406030204" pitchFamily="18" charset="0"/>
                                      </a:rPr>
                                      <m:t>2</m:t>
                                    </m:r>
                                    <m:sSup>
                                      <m:sSupPr>
                                        <m:ctrlPr>
                                          <a:rPr lang="it-IT" i="1">
                                            <a:solidFill>
                                              <a:sysClr val="windowText" lastClr="000000"/>
                                            </a:solidFill>
                                            <a:latin typeface="Cambria Math" panose="02040503050406030204" pitchFamily="18" charset="0"/>
                                            <a:ea typeface="Cambria Math" panose="02040503050406030204" pitchFamily="18" charset="0"/>
                                          </a:rPr>
                                        </m:ctrlPr>
                                      </m:sSupPr>
                                      <m:e>
                                        <m:d>
                                          <m:dPr>
                                            <m:ctrlPr>
                                              <a:rPr lang="it-IT" i="1">
                                                <a:solidFill>
                                                  <a:sysClr val="windowText" lastClr="000000"/>
                                                </a:solidFill>
                                                <a:latin typeface="Cambria Math" panose="02040503050406030204" pitchFamily="18" charset="0"/>
                                                <a:ea typeface="Cambria Math" panose="02040503050406030204" pitchFamily="18" charset="0"/>
                                              </a:rPr>
                                            </m:ctrlPr>
                                          </m:dPr>
                                          <m:e>
                                            <m:sSup>
                                              <m:sSupPr>
                                                <m:ctrlPr>
                                                  <a:rPr lang="it-IT" i="1">
                                                    <a:solidFill>
                                                      <a:sysClr val="windowText" lastClr="000000"/>
                                                    </a:solidFill>
                                                    <a:latin typeface="Cambria Math" panose="02040503050406030204" pitchFamily="18" charset="0"/>
                                                    <a:ea typeface="Cambria Math" panose="02040503050406030204" pitchFamily="18" charset="0"/>
                                                  </a:rPr>
                                                </m:ctrlPr>
                                              </m:sSupPr>
                                              <m:e>
                                                <m:r>
                                                  <a:rPr lang="it-IT" i="1">
                                                    <a:solidFill>
                                                      <a:sysClr val="windowText" lastClr="000000"/>
                                                    </a:solidFill>
                                                    <a:latin typeface="Cambria Math" panose="02040503050406030204" pitchFamily="18" charset="0"/>
                                                    <a:ea typeface="Cambria Math" panose="02040503050406030204" pitchFamily="18" charset="0"/>
                                                  </a:rPr>
                                                  <m:t>𝜎</m:t>
                                                </m:r>
                                              </m:e>
                                              <m:sup>
                                                <m:r>
                                                  <a:rPr lang="it-IT" i="1">
                                                    <a:solidFill>
                                                      <a:sysClr val="windowText" lastClr="000000"/>
                                                    </a:solidFill>
                                                    <a:latin typeface="Cambria Math" panose="02040503050406030204" pitchFamily="18" charset="0"/>
                                                    <a:ea typeface="Cambria Math" panose="02040503050406030204" pitchFamily="18" charset="0"/>
                                                  </a:rPr>
                                                  <m:t>2</m:t>
                                                </m:r>
                                              </m:sup>
                                            </m:sSup>
                                          </m:e>
                                        </m:d>
                                      </m:e>
                                      <m:sup>
                                        <m:r>
                                          <a:rPr lang="it-IT" i="1">
                                            <a:solidFill>
                                              <a:sysClr val="windowText" lastClr="000000"/>
                                            </a:solidFill>
                                            <a:latin typeface="Cambria Math" panose="02040503050406030204" pitchFamily="18" charset="0"/>
                                            <a:ea typeface="Cambria Math" panose="02040503050406030204" pitchFamily="18" charset="0"/>
                                          </a:rPr>
                                          <m:t>2</m:t>
                                        </m:r>
                                      </m:sup>
                                    </m:sSup>
                                  </m:den>
                                </m:f>
                                <m:r>
                                  <a:rPr lang="it-IT" i="1">
                                    <a:solidFill>
                                      <a:sysClr val="windowText" lastClr="000000"/>
                                    </a:solidFill>
                                    <a:latin typeface="Cambria Math" panose="02040503050406030204" pitchFamily="18" charset="0"/>
                                    <a:ea typeface="Cambria Math" panose="02040503050406030204" pitchFamily="18" charset="0"/>
                                  </a:rPr>
                                  <m:t>−</m:t>
                                </m:r>
                                <m:f>
                                  <m:fPr>
                                    <m:ctrlPr>
                                      <a:rPr lang="it-IT" i="1">
                                        <a:solidFill>
                                          <a:sysClr val="windowText" lastClr="000000"/>
                                        </a:solidFill>
                                        <a:latin typeface="Cambria Math" panose="02040503050406030204" pitchFamily="18" charset="0"/>
                                        <a:ea typeface="Cambria Math" panose="02040503050406030204" pitchFamily="18" charset="0"/>
                                      </a:rPr>
                                    </m:ctrlPr>
                                  </m:fPr>
                                  <m:num>
                                    <m:r>
                                      <a:rPr lang="it-IT" i="1">
                                        <a:solidFill>
                                          <a:sysClr val="windowText" lastClr="000000"/>
                                        </a:solidFill>
                                        <a:latin typeface="Cambria Math" panose="02040503050406030204" pitchFamily="18" charset="0"/>
                                        <a:ea typeface="Cambria Math" panose="02040503050406030204" pitchFamily="18" charset="0"/>
                                      </a:rPr>
                                      <m:t>2</m:t>
                                    </m:r>
                                    <m:sSup>
                                      <m:sSupPr>
                                        <m:ctrlPr>
                                          <a:rPr lang="it-IT" i="1">
                                            <a:solidFill>
                                              <a:sysClr val="windowText" lastClr="000000"/>
                                            </a:solidFill>
                                            <a:latin typeface="Cambria Math" panose="02040503050406030204" pitchFamily="18" charset="0"/>
                                            <a:ea typeface="Cambria Math" panose="02040503050406030204" pitchFamily="18" charset="0"/>
                                          </a:rPr>
                                        </m:ctrlPr>
                                      </m:sSupPr>
                                      <m:e>
                                        <m:r>
                                          <a:rPr lang="it-IT" i="1">
                                            <a:solidFill>
                                              <a:sysClr val="windowText" lastClr="000000"/>
                                            </a:solidFill>
                                            <a:latin typeface="Cambria Math" panose="02040503050406030204" pitchFamily="18" charset="0"/>
                                            <a:ea typeface="Cambria Math" panose="02040503050406030204" pitchFamily="18" charset="0"/>
                                          </a:rPr>
                                          <m:t>𝜎</m:t>
                                        </m:r>
                                      </m:e>
                                      <m:sup>
                                        <m:r>
                                          <a:rPr lang="it-IT" i="1">
                                            <a:solidFill>
                                              <a:sysClr val="windowText" lastClr="000000"/>
                                            </a:solidFill>
                                            <a:latin typeface="Cambria Math" panose="02040503050406030204" pitchFamily="18" charset="0"/>
                                            <a:ea typeface="Cambria Math" panose="02040503050406030204" pitchFamily="18" charset="0"/>
                                          </a:rPr>
                                          <m:t>2</m:t>
                                        </m:r>
                                      </m:sup>
                                    </m:sSup>
                                  </m:num>
                                  <m:den>
                                    <m:sSup>
                                      <m:sSupPr>
                                        <m:ctrlPr>
                                          <a:rPr lang="it-IT" i="1">
                                            <a:solidFill>
                                              <a:sysClr val="windowText" lastClr="000000"/>
                                            </a:solidFill>
                                            <a:latin typeface="Cambria Math" panose="02040503050406030204" pitchFamily="18" charset="0"/>
                                            <a:ea typeface="Cambria Math" panose="02040503050406030204" pitchFamily="18" charset="0"/>
                                          </a:rPr>
                                        </m:ctrlPr>
                                      </m:sSupPr>
                                      <m:e>
                                        <m:r>
                                          <a:rPr lang="it-IT" i="1">
                                            <a:solidFill>
                                              <a:sysClr val="windowText" lastClr="000000"/>
                                            </a:solidFill>
                                            <a:latin typeface="Cambria Math" panose="02040503050406030204" pitchFamily="18" charset="0"/>
                                            <a:ea typeface="Cambria Math" panose="02040503050406030204" pitchFamily="18" charset="0"/>
                                          </a:rPr>
                                          <m:t>2</m:t>
                                        </m:r>
                                        <m:d>
                                          <m:dPr>
                                            <m:ctrlPr>
                                              <a:rPr lang="it-IT" i="1">
                                                <a:solidFill>
                                                  <a:sysClr val="windowText" lastClr="000000"/>
                                                </a:solidFill>
                                                <a:latin typeface="Cambria Math" panose="02040503050406030204" pitchFamily="18" charset="0"/>
                                                <a:ea typeface="Cambria Math" panose="02040503050406030204" pitchFamily="18" charset="0"/>
                                              </a:rPr>
                                            </m:ctrlPr>
                                          </m:dPr>
                                          <m:e>
                                            <m:sSup>
                                              <m:sSupPr>
                                                <m:ctrlPr>
                                                  <a:rPr lang="it-IT" i="1">
                                                    <a:solidFill>
                                                      <a:sysClr val="windowText" lastClr="000000"/>
                                                    </a:solidFill>
                                                    <a:latin typeface="Cambria Math" panose="02040503050406030204" pitchFamily="18" charset="0"/>
                                                    <a:ea typeface="Cambria Math" panose="02040503050406030204" pitchFamily="18" charset="0"/>
                                                  </a:rPr>
                                                </m:ctrlPr>
                                              </m:sSupPr>
                                              <m:e>
                                                <m:r>
                                                  <a:rPr lang="it-IT" i="1">
                                                    <a:solidFill>
                                                      <a:sysClr val="windowText" lastClr="000000"/>
                                                    </a:solidFill>
                                                    <a:latin typeface="Cambria Math" panose="02040503050406030204" pitchFamily="18" charset="0"/>
                                                    <a:ea typeface="Cambria Math" panose="02040503050406030204" pitchFamily="18" charset="0"/>
                                                  </a:rPr>
                                                  <m:t>𝜎</m:t>
                                                </m:r>
                                              </m:e>
                                              <m:sup>
                                                <m:r>
                                                  <a:rPr lang="it-IT" i="1">
                                                    <a:solidFill>
                                                      <a:sysClr val="windowText" lastClr="000000"/>
                                                    </a:solidFill>
                                                    <a:latin typeface="Cambria Math" panose="02040503050406030204" pitchFamily="18" charset="0"/>
                                                    <a:ea typeface="Cambria Math" panose="02040503050406030204" pitchFamily="18" charset="0"/>
                                                  </a:rPr>
                                                  <m:t>2</m:t>
                                                </m:r>
                                              </m:sup>
                                            </m:sSup>
                                          </m:e>
                                        </m:d>
                                      </m:e>
                                      <m:sup>
                                        <m:r>
                                          <a:rPr lang="it-IT" i="1">
                                            <a:solidFill>
                                              <a:sysClr val="windowText" lastClr="000000"/>
                                            </a:solidFill>
                                            <a:latin typeface="Cambria Math" panose="02040503050406030204" pitchFamily="18" charset="0"/>
                                            <a:ea typeface="Cambria Math" panose="02040503050406030204" pitchFamily="18" charset="0"/>
                                          </a:rPr>
                                          <m:t>4</m:t>
                                        </m:r>
                                      </m:sup>
                                    </m:sSup>
                                  </m:den>
                                </m:f>
                                <m:r>
                                  <a:rPr lang="it-IT" b="0" i="1" smtClean="0">
                                    <a:solidFill>
                                      <a:sysClr val="windowText" lastClr="000000"/>
                                    </a:solidFill>
                                    <a:latin typeface="Cambria Math" panose="02040503050406030204" pitchFamily="18" charset="0"/>
                                    <a:ea typeface="Cambria Math" panose="02040503050406030204" pitchFamily="18" charset="0"/>
                                  </a:rPr>
                                  <m:t>𝐸</m:t>
                                </m:r>
                                <m:d>
                                  <m:dPr>
                                    <m:begChr m:val="["/>
                                    <m:endChr m:val="]"/>
                                    <m:ctrlPr>
                                      <a:rPr lang="it-IT" i="1">
                                        <a:latin typeface="Cambria Math" panose="02040503050406030204" pitchFamily="18" charset="0"/>
                                        <a:cs typeface="Courier New" panose="02070309020205020404" pitchFamily="49" charset="0"/>
                                      </a:rPr>
                                    </m:ctrlPr>
                                  </m:dPr>
                                  <m:e>
                                    <m:nary>
                                      <m:naryPr>
                                        <m:chr m:val="∑"/>
                                        <m:ctrlPr>
                                          <a:rPr lang="it-IT" i="1">
                                            <a:solidFill>
                                              <a:sysClr val="windowText" lastClr="000000"/>
                                            </a:solidFill>
                                            <a:latin typeface="Cambria Math" panose="02040503050406030204" pitchFamily="18" charset="0"/>
                                            <a:ea typeface="Cambria Math" panose="02040503050406030204" pitchFamily="18" charset="0"/>
                                          </a:rPr>
                                        </m:ctrlPr>
                                      </m:naryPr>
                                      <m:sub>
                                        <m:r>
                                          <m:rPr>
                                            <m:brk m:alnAt="23"/>
                                          </m:rPr>
                                          <a:rPr lang="it-IT" i="1">
                                            <a:solidFill>
                                              <a:sysClr val="windowText" lastClr="000000"/>
                                            </a:solidFill>
                                            <a:latin typeface="Cambria Math" panose="02040503050406030204" pitchFamily="18" charset="0"/>
                                            <a:ea typeface="Cambria Math" panose="02040503050406030204" pitchFamily="18" charset="0"/>
                                          </a:rPr>
                                          <m:t>𝑖</m:t>
                                        </m:r>
                                        <m:r>
                                          <a:rPr lang="it-IT" i="1">
                                            <a:solidFill>
                                              <a:sysClr val="windowText" lastClr="000000"/>
                                            </a:solidFill>
                                            <a:latin typeface="Cambria Math" panose="02040503050406030204" pitchFamily="18" charset="0"/>
                                            <a:ea typeface="Cambria Math" panose="02040503050406030204" pitchFamily="18" charset="0"/>
                                          </a:rPr>
                                          <m:t>=1</m:t>
                                        </m:r>
                                      </m:sub>
                                      <m:sup>
                                        <m:r>
                                          <a:rPr lang="it-IT" i="1">
                                            <a:solidFill>
                                              <a:sysClr val="windowText" lastClr="000000"/>
                                            </a:solidFill>
                                            <a:latin typeface="Cambria Math" panose="02040503050406030204" pitchFamily="18" charset="0"/>
                                            <a:ea typeface="Cambria Math" panose="02040503050406030204" pitchFamily="18" charset="0"/>
                                          </a:rPr>
                                          <m:t>𝑛</m:t>
                                        </m:r>
                                      </m:sup>
                                      <m:e>
                                        <m:sSup>
                                          <m:sSupPr>
                                            <m:ctrlPr>
                                              <a:rPr lang="it-IT" i="1">
                                                <a:solidFill>
                                                  <a:sysClr val="windowText" lastClr="000000"/>
                                                </a:solidFill>
                                                <a:latin typeface="Cambria Math" panose="02040503050406030204" pitchFamily="18" charset="0"/>
                                                <a:ea typeface="Cambria Math" panose="02040503050406030204" pitchFamily="18" charset="0"/>
                                              </a:rPr>
                                            </m:ctrlPr>
                                          </m:sSupPr>
                                          <m:e>
                                            <m:d>
                                              <m:dPr>
                                                <m:ctrlPr>
                                                  <a:rPr lang="it-IT" i="1">
                                                    <a:solidFill>
                                                      <a:sysClr val="windowText" lastClr="000000"/>
                                                    </a:solidFill>
                                                    <a:latin typeface="Cambria Math" panose="02040503050406030204" pitchFamily="18" charset="0"/>
                                                    <a:ea typeface="Cambria Math" panose="02040503050406030204" pitchFamily="18" charset="0"/>
                                                  </a:rPr>
                                                </m:ctrlPr>
                                              </m:dPr>
                                              <m:e>
                                                <m:sSub>
                                                  <m:sSubPr>
                                                    <m:ctrlPr>
                                                      <a:rPr lang="it-IT" i="1">
                                                        <a:solidFill>
                                                          <a:sysClr val="windowText" lastClr="000000"/>
                                                        </a:solidFill>
                                                        <a:latin typeface="Cambria Math" panose="02040503050406030204" pitchFamily="18" charset="0"/>
                                                      </a:rPr>
                                                    </m:ctrlPr>
                                                  </m:sSubPr>
                                                  <m:e>
                                                    <m:r>
                                                      <a:rPr lang="it-IT" i="1">
                                                        <a:solidFill>
                                                          <a:sysClr val="windowText" lastClr="000000"/>
                                                        </a:solidFill>
                                                        <a:latin typeface="Cambria Math" panose="02040503050406030204" pitchFamily="18" charset="0"/>
                                                      </a:rPr>
                                                      <m:t>𝑦</m:t>
                                                    </m:r>
                                                  </m:e>
                                                  <m:sub>
                                                    <m:r>
                                                      <a:rPr lang="it-IT" i="1">
                                                        <a:solidFill>
                                                          <a:sysClr val="windowText" lastClr="000000"/>
                                                        </a:solidFill>
                                                        <a:latin typeface="Cambria Math" panose="02040503050406030204" pitchFamily="18" charset="0"/>
                                                      </a:rPr>
                                                      <m:t>𝑖</m:t>
                                                    </m:r>
                                                  </m:sub>
                                                </m:sSub>
                                                <m:r>
                                                  <a:rPr lang="it-IT" i="1">
                                                    <a:solidFill>
                                                      <a:sysClr val="windowText" lastClr="000000"/>
                                                    </a:solidFill>
                                                    <a:latin typeface="Cambria Math" panose="02040503050406030204" pitchFamily="18" charset="0"/>
                                                  </a:rPr>
                                                  <m:t>−</m:t>
                                                </m:r>
                                                <m:r>
                                                  <a:rPr lang="it-IT" i="1">
                                                    <a:solidFill>
                                                      <a:sysClr val="windowText" lastClr="000000"/>
                                                    </a:solidFill>
                                                    <a:latin typeface="Cambria Math" panose="02040503050406030204" pitchFamily="18" charset="0"/>
                                                    <a:ea typeface="Cambria Math" panose="02040503050406030204" pitchFamily="18" charset="0"/>
                                                  </a:rPr>
                                                  <m:t>𝜇</m:t>
                                                </m:r>
                                              </m:e>
                                            </m:d>
                                          </m:e>
                                          <m:sup>
                                            <m:r>
                                              <a:rPr lang="it-IT" i="1">
                                                <a:solidFill>
                                                  <a:sysClr val="windowText" lastClr="000000"/>
                                                </a:solidFill>
                                                <a:latin typeface="Cambria Math" panose="02040503050406030204" pitchFamily="18" charset="0"/>
                                                <a:ea typeface="Cambria Math" panose="02040503050406030204" pitchFamily="18" charset="0"/>
                                              </a:rPr>
                                              <m:t>2</m:t>
                                            </m:r>
                                          </m:sup>
                                        </m:sSup>
                                      </m:e>
                                    </m:nary>
                                  </m:e>
                                </m:d>
                              </m:e>
                            </m:mr>
                          </m:m>
                        </m:e>
                      </m:d>
                    </m:oMath>
                  </m:oMathPara>
                </a14:m>
                <a:endParaRPr lang="it-IT" i="1" dirty="0" smtClean="0">
                  <a:solidFill>
                    <a:sysClr val="windowText" lastClr="000000"/>
                  </a:solidFill>
                  <a:latin typeface="Cambria Math" panose="02040503050406030204" pitchFamily="18" charset="0"/>
                  <a:ea typeface="Cambria Math" panose="02040503050406030204" pitchFamily="18" charset="0"/>
                </a:endParaRPr>
              </a:p>
              <a:p>
                <a:endParaRPr lang="it-IT" i="1" dirty="0" smtClean="0">
                  <a:solidFill>
                    <a:sysClr val="windowText" lastClr="000000"/>
                  </a:solidFill>
                  <a:latin typeface="Cambria Math" panose="02040503050406030204" pitchFamily="18" charset="0"/>
                  <a:ea typeface="Cambria Math" panose="02040503050406030204" pitchFamily="18" charset="0"/>
                </a:endParaRPr>
              </a:p>
              <a:p>
                <a:endParaRPr lang="it-IT" b="0" i="1" dirty="0" smtClean="0">
                  <a:solidFill>
                    <a:sysClr val="windowText" lastClr="000000"/>
                  </a:solidFill>
                  <a:latin typeface="Cambria Math" panose="02040503050406030204" pitchFamily="18" charset="0"/>
                  <a:ea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a:rPr lang="it-IT" b="0" i="1" smtClean="0">
                          <a:solidFill>
                            <a:sysClr val="windowText" lastClr="000000"/>
                          </a:solidFill>
                          <a:latin typeface="Cambria Math" panose="02040503050406030204" pitchFamily="18" charset="0"/>
                          <a:ea typeface="Cambria Math" panose="02040503050406030204" pitchFamily="18" charset="0"/>
                        </a:rPr>
                        <m:t>=</m:t>
                      </m:r>
                      <m:d>
                        <m:dPr>
                          <m:begChr m:val="["/>
                          <m:endChr m:val="]"/>
                          <m:ctrlPr>
                            <a:rPr lang="en-US" i="1">
                              <a:latin typeface="Cambria Math" panose="02040503050406030204" pitchFamily="18" charset="0"/>
                              <a:cs typeface="Courier New" panose="02070309020205020404" pitchFamily="49" charset="0"/>
                            </a:rPr>
                          </m:ctrlPr>
                        </m:dPr>
                        <m:e>
                          <m:m>
                            <m:mPr>
                              <m:mcs>
                                <m:mc>
                                  <m:mcPr>
                                    <m:count m:val="2"/>
                                    <m:mcJc m:val="center"/>
                                  </m:mcPr>
                                </m:mc>
                              </m:mcs>
                              <m:ctrlPr>
                                <a:rPr lang="en-US" i="1">
                                  <a:latin typeface="Cambria Math" panose="02040503050406030204" pitchFamily="18" charset="0"/>
                                  <a:cs typeface="Courier New" panose="02070309020205020404" pitchFamily="49" charset="0"/>
                                </a:rPr>
                              </m:ctrlPr>
                            </m:mPr>
                            <m:mr>
                              <m:e>
                                <m:r>
                                  <a:rPr lang="it-IT" i="1">
                                    <a:solidFill>
                                      <a:sysClr val="windowText" lastClr="000000"/>
                                    </a:solidFill>
                                    <a:latin typeface="Cambria Math" panose="02040503050406030204" pitchFamily="18" charset="0"/>
                                  </a:rPr>
                                  <m:t>−</m:t>
                                </m:r>
                                <m:f>
                                  <m:fPr>
                                    <m:ctrlPr>
                                      <a:rPr lang="it-IT" i="1">
                                        <a:solidFill>
                                          <a:sysClr val="windowText" lastClr="000000"/>
                                        </a:solidFill>
                                        <a:latin typeface="Cambria Math" panose="02040503050406030204" pitchFamily="18" charset="0"/>
                                        <a:ea typeface="Cambria Math" panose="02040503050406030204" pitchFamily="18" charset="0"/>
                                      </a:rPr>
                                    </m:ctrlPr>
                                  </m:fPr>
                                  <m:num>
                                    <m:r>
                                      <a:rPr lang="it-IT" i="1">
                                        <a:solidFill>
                                          <a:sysClr val="windowText" lastClr="000000"/>
                                        </a:solidFill>
                                        <a:latin typeface="Cambria Math" panose="02040503050406030204" pitchFamily="18" charset="0"/>
                                        <a:ea typeface="Cambria Math" panose="02040503050406030204" pitchFamily="18" charset="0"/>
                                      </a:rPr>
                                      <m:t>𝑛</m:t>
                                    </m:r>
                                  </m:num>
                                  <m:den>
                                    <m:sSup>
                                      <m:sSupPr>
                                        <m:ctrlPr>
                                          <a:rPr lang="it-IT" i="1">
                                            <a:solidFill>
                                              <a:sysClr val="windowText" lastClr="000000"/>
                                            </a:solidFill>
                                            <a:latin typeface="Cambria Math" panose="02040503050406030204" pitchFamily="18" charset="0"/>
                                            <a:ea typeface="Cambria Math" panose="02040503050406030204" pitchFamily="18" charset="0"/>
                                          </a:rPr>
                                        </m:ctrlPr>
                                      </m:sSupPr>
                                      <m:e>
                                        <m:r>
                                          <a:rPr lang="it-IT" i="1">
                                            <a:solidFill>
                                              <a:sysClr val="windowText" lastClr="000000"/>
                                            </a:solidFill>
                                            <a:latin typeface="Cambria Math" panose="02040503050406030204" pitchFamily="18" charset="0"/>
                                            <a:ea typeface="Cambria Math" panose="02040503050406030204" pitchFamily="18" charset="0"/>
                                          </a:rPr>
                                          <m:t>𝜎</m:t>
                                        </m:r>
                                      </m:e>
                                      <m:sup>
                                        <m:r>
                                          <a:rPr lang="it-IT" i="1">
                                            <a:solidFill>
                                              <a:sysClr val="windowText" lastClr="000000"/>
                                            </a:solidFill>
                                            <a:latin typeface="Cambria Math" panose="02040503050406030204" pitchFamily="18" charset="0"/>
                                            <a:ea typeface="Cambria Math" panose="02040503050406030204" pitchFamily="18" charset="0"/>
                                          </a:rPr>
                                          <m:t>2</m:t>
                                        </m:r>
                                      </m:sup>
                                    </m:sSup>
                                  </m:den>
                                </m:f>
                              </m:e>
                              <m:e>
                                <m:r>
                                  <a:rPr lang="it-IT" i="1">
                                    <a:solidFill>
                                      <a:sysClr val="windowText" lastClr="000000"/>
                                    </a:solidFill>
                                    <a:latin typeface="Cambria Math" panose="02040503050406030204" pitchFamily="18" charset="0"/>
                                    <a:ea typeface="Cambria Math" panose="02040503050406030204" pitchFamily="18" charset="0"/>
                                  </a:rPr>
                                  <m:t>−</m:t>
                                </m:r>
                                <m:f>
                                  <m:fPr>
                                    <m:ctrlPr>
                                      <a:rPr lang="it-IT" i="1">
                                        <a:solidFill>
                                          <a:sysClr val="windowText" lastClr="000000"/>
                                        </a:solidFill>
                                        <a:latin typeface="Cambria Math" panose="02040503050406030204" pitchFamily="18" charset="0"/>
                                        <a:ea typeface="Cambria Math" panose="02040503050406030204" pitchFamily="18" charset="0"/>
                                      </a:rPr>
                                    </m:ctrlPr>
                                  </m:fPr>
                                  <m:num>
                                    <m:r>
                                      <a:rPr lang="it-IT" i="1">
                                        <a:solidFill>
                                          <a:sysClr val="windowText" lastClr="000000"/>
                                        </a:solidFill>
                                        <a:latin typeface="Cambria Math" panose="02040503050406030204" pitchFamily="18" charset="0"/>
                                        <a:ea typeface="Cambria Math" panose="02040503050406030204" pitchFamily="18" charset="0"/>
                                      </a:rPr>
                                      <m:t>1</m:t>
                                    </m:r>
                                  </m:num>
                                  <m:den>
                                    <m:sSup>
                                      <m:sSupPr>
                                        <m:ctrlPr>
                                          <a:rPr lang="it-IT" i="1">
                                            <a:solidFill>
                                              <a:sysClr val="windowText" lastClr="000000"/>
                                            </a:solidFill>
                                            <a:latin typeface="Cambria Math" panose="02040503050406030204" pitchFamily="18" charset="0"/>
                                            <a:ea typeface="Cambria Math" panose="02040503050406030204" pitchFamily="18" charset="0"/>
                                          </a:rPr>
                                        </m:ctrlPr>
                                      </m:sSupPr>
                                      <m:e>
                                        <m:d>
                                          <m:dPr>
                                            <m:ctrlPr>
                                              <a:rPr lang="it-IT" i="1">
                                                <a:solidFill>
                                                  <a:sysClr val="windowText" lastClr="000000"/>
                                                </a:solidFill>
                                                <a:latin typeface="Cambria Math" panose="02040503050406030204" pitchFamily="18" charset="0"/>
                                                <a:ea typeface="Cambria Math" panose="02040503050406030204" pitchFamily="18" charset="0"/>
                                              </a:rPr>
                                            </m:ctrlPr>
                                          </m:dPr>
                                          <m:e>
                                            <m:sSup>
                                              <m:sSupPr>
                                                <m:ctrlPr>
                                                  <a:rPr lang="it-IT" i="1">
                                                    <a:solidFill>
                                                      <a:sysClr val="windowText" lastClr="000000"/>
                                                    </a:solidFill>
                                                    <a:latin typeface="Cambria Math" panose="02040503050406030204" pitchFamily="18" charset="0"/>
                                                    <a:ea typeface="Cambria Math" panose="02040503050406030204" pitchFamily="18" charset="0"/>
                                                  </a:rPr>
                                                </m:ctrlPr>
                                              </m:sSupPr>
                                              <m:e>
                                                <m:r>
                                                  <a:rPr lang="it-IT" i="1">
                                                    <a:solidFill>
                                                      <a:sysClr val="windowText" lastClr="000000"/>
                                                    </a:solidFill>
                                                    <a:latin typeface="Cambria Math" panose="02040503050406030204" pitchFamily="18" charset="0"/>
                                                    <a:ea typeface="Cambria Math" panose="02040503050406030204" pitchFamily="18" charset="0"/>
                                                  </a:rPr>
                                                  <m:t>𝜎</m:t>
                                                </m:r>
                                              </m:e>
                                              <m:sup>
                                                <m:r>
                                                  <a:rPr lang="it-IT" i="1">
                                                    <a:solidFill>
                                                      <a:sysClr val="windowText" lastClr="000000"/>
                                                    </a:solidFill>
                                                    <a:latin typeface="Cambria Math" panose="02040503050406030204" pitchFamily="18" charset="0"/>
                                                    <a:ea typeface="Cambria Math" panose="02040503050406030204" pitchFamily="18" charset="0"/>
                                                  </a:rPr>
                                                  <m:t>2</m:t>
                                                </m:r>
                                              </m:sup>
                                            </m:sSup>
                                          </m:e>
                                        </m:d>
                                      </m:e>
                                      <m:sup>
                                        <m:r>
                                          <a:rPr lang="it-IT" i="1">
                                            <a:solidFill>
                                              <a:sysClr val="windowText" lastClr="000000"/>
                                            </a:solidFill>
                                            <a:latin typeface="Cambria Math" panose="02040503050406030204" pitchFamily="18" charset="0"/>
                                            <a:ea typeface="Cambria Math" panose="02040503050406030204" pitchFamily="18" charset="0"/>
                                          </a:rPr>
                                          <m:t>2</m:t>
                                        </m:r>
                                      </m:sup>
                                    </m:sSup>
                                  </m:den>
                                </m:f>
                                <m:d>
                                  <m:dPr>
                                    <m:ctrlPr>
                                      <a:rPr lang="it-IT" i="1">
                                        <a:solidFill>
                                          <a:sysClr val="windowText" lastClr="000000"/>
                                        </a:solidFill>
                                        <a:latin typeface="Cambria Math" panose="02040503050406030204" pitchFamily="18" charset="0"/>
                                        <a:ea typeface="Cambria Math" panose="02040503050406030204" pitchFamily="18" charset="0"/>
                                      </a:rPr>
                                    </m:ctrlPr>
                                  </m:dPr>
                                  <m:e>
                                    <m:nary>
                                      <m:naryPr>
                                        <m:chr m:val="∑"/>
                                        <m:ctrlPr>
                                          <a:rPr lang="it-IT" i="1">
                                            <a:solidFill>
                                              <a:sysClr val="windowText" lastClr="000000"/>
                                            </a:solidFill>
                                            <a:latin typeface="Cambria Math" panose="02040503050406030204" pitchFamily="18" charset="0"/>
                                            <a:ea typeface="Cambria Math" panose="02040503050406030204" pitchFamily="18" charset="0"/>
                                          </a:rPr>
                                        </m:ctrlPr>
                                      </m:naryPr>
                                      <m:sub>
                                        <m:r>
                                          <m:rPr>
                                            <m:brk m:alnAt="23"/>
                                          </m:rPr>
                                          <a:rPr lang="it-IT" i="1">
                                            <a:solidFill>
                                              <a:sysClr val="windowText" lastClr="000000"/>
                                            </a:solidFill>
                                            <a:latin typeface="Cambria Math" panose="02040503050406030204" pitchFamily="18" charset="0"/>
                                            <a:ea typeface="Cambria Math" panose="02040503050406030204" pitchFamily="18" charset="0"/>
                                          </a:rPr>
                                          <m:t>𝑖</m:t>
                                        </m:r>
                                        <m:r>
                                          <a:rPr lang="it-IT" i="1">
                                            <a:solidFill>
                                              <a:sysClr val="windowText" lastClr="000000"/>
                                            </a:solidFill>
                                            <a:latin typeface="Cambria Math" panose="02040503050406030204" pitchFamily="18" charset="0"/>
                                            <a:ea typeface="Cambria Math" panose="02040503050406030204" pitchFamily="18" charset="0"/>
                                          </a:rPr>
                                          <m:t>=1</m:t>
                                        </m:r>
                                      </m:sub>
                                      <m:sup>
                                        <m:r>
                                          <a:rPr lang="it-IT" i="1">
                                            <a:solidFill>
                                              <a:sysClr val="windowText" lastClr="000000"/>
                                            </a:solidFill>
                                            <a:latin typeface="Cambria Math" panose="02040503050406030204" pitchFamily="18" charset="0"/>
                                            <a:ea typeface="Cambria Math" panose="02040503050406030204" pitchFamily="18" charset="0"/>
                                          </a:rPr>
                                          <m:t>𝑛</m:t>
                                        </m:r>
                                      </m:sup>
                                      <m:e>
                                        <m:sSub>
                                          <m:sSubPr>
                                            <m:ctrlPr>
                                              <a:rPr lang="it-IT" i="1">
                                                <a:solidFill>
                                                  <a:sysClr val="windowText" lastClr="000000"/>
                                                </a:solidFill>
                                                <a:latin typeface="Cambria Math" panose="02040503050406030204" pitchFamily="18" charset="0"/>
                                              </a:rPr>
                                            </m:ctrlPr>
                                          </m:sSubPr>
                                          <m:e>
                                            <m:r>
                                              <a:rPr lang="it-IT" b="0" i="1" smtClean="0">
                                                <a:solidFill>
                                                  <a:sysClr val="windowText" lastClr="000000"/>
                                                </a:solidFill>
                                                <a:latin typeface="Cambria Math" panose="02040503050406030204" pitchFamily="18" charset="0"/>
                                              </a:rPr>
                                              <m:t>𝐸</m:t>
                                            </m:r>
                                            <m:r>
                                              <a:rPr lang="it-IT" b="0" i="1" smtClean="0">
                                                <a:solidFill>
                                                  <a:sysClr val="windowText" lastClr="000000"/>
                                                </a:solidFill>
                                                <a:latin typeface="Cambria Math" panose="02040503050406030204" pitchFamily="18" charset="0"/>
                                              </a:rPr>
                                              <m:t>(</m:t>
                                            </m:r>
                                            <m:r>
                                              <a:rPr lang="it-IT" i="1">
                                                <a:solidFill>
                                                  <a:sysClr val="windowText" lastClr="000000"/>
                                                </a:solidFill>
                                                <a:latin typeface="Cambria Math" panose="02040503050406030204" pitchFamily="18" charset="0"/>
                                              </a:rPr>
                                              <m:t>𝑦</m:t>
                                            </m:r>
                                          </m:e>
                                          <m:sub>
                                            <m:r>
                                              <a:rPr lang="it-IT" i="1">
                                                <a:solidFill>
                                                  <a:sysClr val="windowText" lastClr="000000"/>
                                                </a:solidFill>
                                                <a:latin typeface="Cambria Math" panose="02040503050406030204" pitchFamily="18" charset="0"/>
                                              </a:rPr>
                                              <m:t>𝑖</m:t>
                                            </m:r>
                                          </m:sub>
                                        </m:sSub>
                                        <m:r>
                                          <a:rPr lang="it-IT" b="0" i="1" smtClean="0">
                                            <a:solidFill>
                                              <a:sysClr val="windowText" lastClr="000000"/>
                                            </a:solidFill>
                                            <a:latin typeface="Cambria Math" panose="02040503050406030204" pitchFamily="18" charset="0"/>
                                          </a:rPr>
                                          <m:t>)</m:t>
                                        </m:r>
                                      </m:e>
                                    </m:nary>
                                    <m:r>
                                      <a:rPr lang="it-IT" i="1">
                                        <a:solidFill>
                                          <a:sysClr val="windowText" lastClr="000000"/>
                                        </a:solidFill>
                                        <a:latin typeface="Cambria Math" panose="02040503050406030204" pitchFamily="18" charset="0"/>
                                      </a:rPr>
                                      <m:t>−</m:t>
                                    </m:r>
                                    <m:r>
                                      <a:rPr lang="it-IT" i="1">
                                        <a:solidFill>
                                          <a:sysClr val="windowText" lastClr="000000"/>
                                        </a:solidFill>
                                        <a:latin typeface="Cambria Math" panose="02040503050406030204" pitchFamily="18" charset="0"/>
                                      </a:rPr>
                                      <m:t>𝑛</m:t>
                                    </m:r>
                                    <m:r>
                                      <a:rPr lang="it-IT" i="1">
                                        <a:solidFill>
                                          <a:sysClr val="windowText" lastClr="000000"/>
                                        </a:solidFill>
                                        <a:latin typeface="Cambria Math" panose="02040503050406030204" pitchFamily="18" charset="0"/>
                                        <a:ea typeface="Cambria Math" panose="02040503050406030204" pitchFamily="18" charset="0"/>
                                      </a:rPr>
                                      <m:t>𝜇</m:t>
                                    </m:r>
                                  </m:e>
                                </m:d>
                              </m:e>
                            </m:mr>
                            <m:mr>
                              <m:e>
                                <m:r>
                                  <a:rPr lang="it-IT" i="1">
                                    <a:solidFill>
                                      <a:sysClr val="windowText" lastClr="000000"/>
                                    </a:solidFill>
                                    <a:latin typeface="Cambria Math" panose="02040503050406030204" pitchFamily="18" charset="0"/>
                                    <a:ea typeface="Cambria Math" panose="02040503050406030204" pitchFamily="18" charset="0"/>
                                  </a:rPr>
                                  <m:t>−</m:t>
                                </m:r>
                                <m:f>
                                  <m:fPr>
                                    <m:ctrlPr>
                                      <a:rPr lang="it-IT" i="1">
                                        <a:solidFill>
                                          <a:sysClr val="windowText" lastClr="000000"/>
                                        </a:solidFill>
                                        <a:latin typeface="Cambria Math" panose="02040503050406030204" pitchFamily="18" charset="0"/>
                                        <a:ea typeface="Cambria Math" panose="02040503050406030204" pitchFamily="18" charset="0"/>
                                      </a:rPr>
                                    </m:ctrlPr>
                                  </m:fPr>
                                  <m:num>
                                    <m:r>
                                      <a:rPr lang="it-IT" i="1">
                                        <a:solidFill>
                                          <a:sysClr val="windowText" lastClr="000000"/>
                                        </a:solidFill>
                                        <a:latin typeface="Cambria Math" panose="02040503050406030204" pitchFamily="18" charset="0"/>
                                        <a:ea typeface="Cambria Math" panose="02040503050406030204" pitchFamily="18" charset="0"/>
                                      </a:rPr>
                                      <m:t>1</m:t>
                                    </m:r>
                                  </m:num>
                                  <m:den>
                                    <m:sSup>
                                      <m:sSupPr>
                                        <m:ctrlPr>
                                          <a:rPr lang="it-IT" i="1">
                                            <a:solidFill>
                                              <a:sysClr val="windowText" lastClr="000000"/>
                                            </a:solidFill>
                                            <a:latin typeface="Cambria Math" panose="02040503050406030204" pitchFamily="18" charset="0"/>
                                            <a:ea typeface="Cambria Math" panose="02040503050406030204" pitchFamily="18" charset="0"/>
                                          </a:rPr>
                                        </m:ctrlPr>
                                      </m:sSupPr>
                                      <m:e>
                                        <m:d>
                                          <m:dPr>
                                            <m:ctrlPr>
                                              <a:rPr lang="it-IT" i="1">
                                                <a:solidFill>
                                                  <a:sysClr val="windowText" lastClr="000000"/>
                                                </a:solidFill>
                                                <a:latin typeface="Cambria Math" panose="02040503050406030204" pitchFamily="18" charset="0"/>
                                                <a:ea typeface="Cambria Math" panose="02040503050406030204" pitchFamily="18" charset="0"/>
                                              </a:rPr>
                                            </m:ctrlPr>
                                          </m:dPr>
                                          <m:e>
                                            <m:sSup>
                                              <m:sSupPr>
                                                <m:ctrlPr>
                                                  <a:rPr lang="it-IT" i="1">
                                                    <a:solidFill>
                                                      <a:sysClr val="windowText" lastClr="000000"/>
                                                    </a:solidFill>
                                                    <a:latin typeface="Cambria Math" panose="02040503050406030204" pitchFamily="18" charset="0"/>
                                                    <a:ea typeface="Cambria Math" panose="02040503050406030204" pitchFamily="18" charset="0"/>
                                                  </a:rPr>
                                                </m:ctrlPr>
                                              </m:sSupPr>
                                              <m:e>
                                                <m:r>
                                                  <a:rPr lang="it-IT" i="1">
                                                    <a:solidFill>
                                                      <a:sysClr val="windowText" lastClr="000000"/>
                                                    </a:solidFill>
                                                    <a:latin typeface="Cambria Math" panose="02040503050406030204" pitchFamily="18" charset="0"/>
                                                    <a:ea typeface="Cambria Math" panose="02040503050406030204" pitchFamily="18" charset="0"/>
                                                  </a:rPr>
                                                  <m:t>𝜎</m:t>
                                                </m:r>
                                              </m:e>
                                              <m:sup>
                                                <m:r>
                                                  <a:rPr lang="it-IT" i="1">
                                                    <a:solidFill>
                                                      <a:sysClr val="windowText" lastClr="000000"/>
                                                    </a:solidFill>
                                                    <a:latin typeface="Cambria Math" panose="02040503050406030204" pitchFamily="18" charset="0"/>
                                                    <a:ea typeface="Cambria Math" panose="02040503050406030204" pitchFamily="18" charset="0"/>
                                                  </a:rPr>
                                                  <m:t>2</m:t>
                                                </m:r>
                                              </m:sup>
                                            </m:sSup>
                                          </m:e>
                                        </m:d>
                                      </m:e>
                                      <m:sup>
                                        <m:r>
                                          <a:rPr lang="it-IT" i="1">
                                            <a:solidFill>
                                              <a:sysClr val="windowText" lastClr="000000"/>
                                            </a:solidFill>
                                            <a:latin typeface="Cambria Math" panose="02040503050406030204" pitchFamily="18" charset="0"/>
                                            <a:ea typeface="Cambria Math" panose="02040503050406030204" pitchFamily="18" charset="0"/>
                                          </a:rPr>
                                          <m:t>2</m:t>
                                        </m:r>
                                      </m:sup>
                                    </m:sSup>
                                  </m:den>
                                </m:f>
                                <m:d>
                                  <m:dPr>
                                    <m:ctrlPr>
                                      <a:rPr lang="it-IT" i="1">
                                        <a:solidFill>
                                          <a:sysClr val="windowText" lastClr="000000"/>
                                        </a:solidFill>
                                        <a:latin typeface="Cambria Math" panose="02040503050406030204" pitchFamily="18" charset="0"/>
                                        <a:ea typeface="Cambria Math" panose="02040503050406030204" pitchFamily="18" charset="0"/>
                                      </a:rPr>
                                    </m:ctrlPr>
                                  </m:dPr>
                                  <m:e>
                                    <m:nary>
                                      <m:naryPr>
                                        <m:chr m:val="∑"/>
                                        <m:ctrlPr>
                                          <a:rPr lang="it-IT" i="1">
                                            <a:solidFill>
                                              <a:sysClr val="windowText" lastClr="000000"/>
                                            </a:solidFill>
                                            <a:latin typeface="Cambria Math" panose="02040503050406030204" pitchFamily="18" charset="0"/>
                                            <a:ea typeface="Cambria Math" panose="02040503050406030204" pitchFamily="18" charset="0"/>
                                          </a:rPr>
                                        </m:ctrlPr>
                                      </m:naryPr>
                                      <m:sub>
                                        <m:r>
                                          <m:rPr>
                                            <m:brk m:alnAt="23"/>
                                          </m:rPr>
                                          <a:rPr lang="it-IT" i="1">
                                            <a:solidFill>
                                              <a:sysClr val="windowText" lastClr="000000"/>
                                            </a:solidFill>
                                            <a:latin typeface="Cambria Math" panose="02040503050406030204" pitchFamily="18" charset="0"/>
                                            <a:ea typeface="Cambria Math" panose="02040503050406030204" pitchFamily="18" charset="0"/>
                                          </a:rPr>
                                          <m:t>𝑖</m:t>
                                        </m:r>
                                        <m:r>
                                          <a:rPr lang="it-IT" i="1">
                                            <a:solidFill>
                                              <a:sysClr val="windowText" lastClr="000000"/>
                                            </a:solidFill>
                                            <a:latin typeface="Cambria Math" panose="02040503050406030204" pitchFamily="18" charset="0"/>
                                            <a:ea typeface="Cambria Math" panose="02040503050406030204" pitchFamily="18" charset="0"/>
                                          </a:rPr>
                                          <m:t>=1</m:t>
                                        </m:r>
                                      </m:sub>
                                      <m:sup>
                                        <m:r>
                                          <a:rPr lang="it-IT" i="1">
                                            <a:solidFill>
                                              <a:sysClr val="windowText" lastClr="000000"/>
                                            </a:solidFill>
                                            <a:latin typeface="Cambria Math" panose="02040503050406030204" pitchFamily="18" charset="0"/>
                                            <a:ea typeface="Cambria Math" panose="02040503050406030204" pitchFamily="18" charset="0"/>
                                          </a:rPr>
                                          <m:t>𝑛</m:t>
                                        </m:r>
                                      </m:sup>
                                      <m:e>
                                        <m:sSub>
                                          <m:sSubPr>
                                            <m:ctrlPr>
                                              <a:rPr lang="it-IT" i="1">
                                                <a:solidFill>
                                                  <a:sysClr val="windowText" lastClr="000000"/>
                                                </a:solidFill>
                                                <a:latin typeface="Cambria Math" panose="02040503050406030204" pitchFamily="18" charset="0"/>
                                              </a:rPr>
                                            </m:ctrlPr>
                                          </m:sSubPr>
                                          <m:e>
                                            <m:r>
                                              <a:rPr lang="it-IT" i="1">
                                                <a:solidFill>
                                                  <a:sysClr val="windowText" lastClr="000000"/>
                                                </a:solidFill>
                                                <a:latin typeface="Cambria Math" panose="02040503050406030204" pitchFamily="18" charset="0"/>
                                              </a:rPr>
                                              <m:t>𝐸</m:t>
                                            </m:r>
                                            <m:r>
                                              <a:rPr lang="it-IT" i="1">
                                                <a:solidFill>
                                                  <a:sysClr val="windowText" lastClr="000000"/>
                                                </a:solidFill>
                                                <a:latin typeface="Cambria Math" panose="02040503050406030204" pitchFamily="18" charset="0"/>
                                              </a:rPr>
                                              <m:t>(</m:t>
                                            </m:r>
                                            <m:r>
                                              <a:rPr lang="it-IT" i="1">
                                                <a:solidFill>
                                                  <a:sysClr val="windowText" lastClr="000000"/>
                                                </a:solidFill>
                                                <a:latin typeface="Cambria Math" panose="02040503050406030204" pitchFamily="18" charset="0"/>
                                              </a:rPr>
                                              <m:t>𝑦</m:t>
                                            </m:r>
                                          </m:e>
                                          <m:sub>
                                            <m:r>
                                              <a:rPr lang="it-IT" i="1">
                                                <a:solidFill>
                                                  <a:sysClr val="windowText" lastClr="000000"/>
                                                </a:solidFill>
                                                <a:latin typeface="Cambria Math" panose="02040503050406030204" pitchFamily="18" charset="0"/>
                                              </a:rPr>
                                              <m:t>𝑖</m:t>
                                            </m:r>
                                          </m:sub>
                                        </m:sSub>
                                        <m:r>
                                          <a:rPr lang="it-IT" i="1">
                                            <a:solidFill>
                                              <a:sysClr val="windowText" lastClr="000000"/>
                                            </a:solidFill>
                                            <a:latin typeface="Cambria Math" panose="02040503050406030204" pitchFamily="18" charset="0"/>
                                          </a:rPr>
                                          <m:t>)</m:t>
                                        </m:r>
                                      </m:e>
                                    </m:nary>
                                    <m:r>
                                      <a:rPr lang="it-IT" i="1">
                                        <a:solidFill>
                                          <a:sysClr val="windowText" lastClr="000000"/>
                                        </a:solidFill>
                                        <a:latin typeface="Cambria Math" panose="02040503050406030204" pitchFamily="18" charset="0"/>
                                      </a:rPr>
                                      <m:t>−</m:t>
                                    </m:r>
                                    <m:r>
                                      <a:rPr lang="it-IT" i="1">
                                        <a:solidFill>
                                          <a:sysClr val="windowText" lastClr="000000"/>
                                        </a:solidFill>
                                        <a:latin typeface="Cambria Math" panose="02040503050406030204" pitchFamily="18" charset="0"/>
                                      </a:rPr>
                                      <m:t>𝑛</m:t>
                                    </m:r>
                                    <m:r>
                                      <a:rPr lang="it-IT" i="1">
                                        <a:solidFill>
                                          <a:sysClr val="windowText" lastClr="000000"/>
                                        </a:solidFill>
                                        <a:latin typeface="Cambria Math" panose="02040503050406030204" pitchFamily="18" charset="0"/>
                                        <a:ea typeface="Cambria Math" panose="02040503050406030204" pitchFamily="18" charset="0"/>
                                      </a:rPr>
                                      <m:t>𝜇</m:t>
                                    </m:r>
                                  </m:e>
                                </m:d>
                              </m:e>
                              <m:e>
                                <m:f>
                                  <m:fPr>
                                    <m:ctrlPr>
                                      <a:rPr lang="it-IT" i="1">
                                        <a:solidFill>
                                          <a:sysClr val="windowText" lastClr="000000"/>
                                        </a:solidFill>
                                        <a:latin typeface="Cambria Math" panose="02040503050406030204" pitchFamily="18" charset="0"/>
                                        <a:ea typeface="Cambria Math" panose="02040503050406030204" pitchFamily="18" charset="0"/>
                                      </a:rPr>
                                    </m:ctrlPr>
                                  </m:fPr>
                                  <m:num>
                                    <m:r>
                                      <a:rPr lang="it-IT" i="1">
                                        <a:solidFill>
                                          <a:sysClr val="windowText" lastClr="000000"/>
                                        </a:solidFill>
                                        <a:latin typeface="Cambria Math" panose="02040503050406030204" pitchFamily="18" charset="0"/>
                                        <a:ea typeface="Cambria Math" panose="02040503050406030204" pitchFamily="18" charset="0"/>
                                      </a:rPr>
                                      <m:t>𝑛</m:t>
                                    </m:r>
                                  </m:num>
                                  <m:den>
                                    <m:r>
                                      <a:rPr lang="it-IT" i="1">
                                        <a:solidFill>
                                          <a:sysClr val="windowText" lastClr="000000"/>
                                        </a:solidFill>
                                        <a:latin typeface="Cambria Math" panose="02040503050406030204" pitchFamily="18" charset="0"/>
                                        <a:ea typeface="Cambria Math" panose="02040503050406030204" pitchFamily="18" charset="0"/>
                                      </a:rPr>
                                      <m:t>2</m:t>
                                    </m:r>
                                    <m:sSup>
                                      <m:sSupPr>
                                        <m:ctrlPr>
                                          <a:rPr lang="it-IT" i="1">
                                            <a:solidFill>
                                              <a:sysClr val="windowText" lastClr="000000"/>
                                            </a:solidFill>
                                            <a:latin typeface="Cambria Math" panose="02040503050406030204" pitchFamily="18" charset="0"/>
                                            <a:ea typeface="Cambria Math" panose="02040503050406030204" pitchFamily="18" charset="0"/>
                                          </a:rPr>
                                        </m:ctrlPr>
                                      </m:sSupPr>
                                      <m:e>
                                        <m:d>
                                          <m:dPr>
                                            <m:ctrlPr>
                                              <a:rPr lang="it-IT" i="1">
                                                <a:solidFill>
                                                  <a:sysClr val="windowText" lastClr="000000"/>
                                                </a:solidFill>
                                                <a:latin typeface="Cambria Math" panose="02040503050406030204" pitchFamily="18" charset="0"/>
                                                <a:ea typeface="Cambria Math" panose="02040503050406030204" pitchFamily="18" charset="0"/>
                                              </a:rPr>
                                            </m:ctrlPr>
                                          </m:dPr>
                                          <m:e>
                                            <m:sSup>
                                              <m:sSupPr>
                                                <m:ctrlPr>
                                                  <a:rPr lang="it-IT" i="1">
                                                    <a:solidFill>
                                                      <a:sysClr val="windowText" lastClr="000000"/>
                                                    </a:solidFill>
                                                    <a:latin typeface="Cambria Math" panose="02040503050406030204" pitchFamily="18" charset="0"/>
                                                    <a:ea typeface="Cambria Math" panose="02040503050406030204" pitchFamily="18" charset="0"/>
                                                  </a:rPr>
                                                </m:ctrlPr>
                                              </m:sSupPr>
                                              <m:e>
                                                <m:r>
                                                  <a:rPr lang="it-IT" i="1">
                                                    <a:solidFill>
                                                      <a:sysClr val="windowText" lastClr="000000"/>
                                                    </a:solidFill>
                                                    <a:latin typeface="Cambria Math" panose="02040503050406030204" pitchFamily="18" charset="0"/>
                                                    <a:ea typeface="Cambria Math" panose="02040503050406030204" pitchFamily="18" charset="0"/>
                                                  </a:rPr>
                                                  <m:t>𝜎</m:t>
                                                </m:r>
                                              </m:e>
                                              <m:sup>
                                                <m:r>
                                                  <a:rPr lang="it-IT" i="1">
                                                    <a:solidFill>
                                                      <a:sysClr val="windowText" lastClr="000000"/>
                                                    </a:solidFill>
                                                    <a:latin typeface="Cambria Math" panose="02040503050406030204" pitchFamily="18" charset="0"/>
                                                    <a:ea typeface="Cambria Math" panose="02040503050406030204" pitchFamily="18" charset="0"/>
                                                  </a:rPr>
                                                  <m:t>2</m:t>
                                                </m:r>
                                              </m:sup>
                                            </m:sSup>
                                          </m:e>
                                        </m:d>
                                      </m:e>
                                      <m:sup>
                                        <m:r>
                                          <a:rPr lang="it-IT" i="1">
                                            <a:solidFill>
                                              <a:sysClr val="windowText" lastClr="000000"/>
                                            </a:solidFill>
                                            <a:latin typeface="Cambria Math" panose="02040503050406030204" pitchFamily="18" charset="0"/>
                                            <a:ea typeface="Cambria Math" panose="02040503050406030204" pitchFamily="18" charset="0"/>
                                          </a:rPr>
                                          <m:t>2</m:t>
                                        </m:r>
                                      </m:sup>
                                    </m:sSup>
                                  </m:den>
                                </m:f>
                                <m:r>
                                  <a:rPr lang="it-IT" i="1">
                                    <a:solidFill>
                                      <a:sysClr val="windowText" lastClr="000000"/>
                                    </a:solidFill>
                                    <a:latin typeface="Cambria Math" panose="02040503050406030204" pitchFamily="18" charset="0"/>
                                    <a:ea typeface="Cambria Math" panose="02040503050406030204" pitchFamily="18" charset="0"/>
                                  </a:rPr>
                                  <m:t>−</m:t>
                                </m:r>
                                <m:f>
                                  <m:fPr>
                                    <m:ctrlPr>
                                      <a:rPr lang="it-IT" i="1">
                                        <a:solidFill>
                                          <a:sysClr val="windowText" lastClr="000000"/>
                                        </a:solidFill>
                                        <a:latin typeface="Cambria Math" panose="02040503050406030204" pitchFamily="18" charset="0"/>
                                        <a:ea typeface="Cambria Math" panose="02040503050406030204" pitchFamily="18" charset="0"/>
                                      </a:rPr>
                                    </m:ctrlPr>
                                  </m:fPr>
                                  <m:num>
                                    <m:r>
                                      <a:rPr lang="it-IT" i="1">
                                        <a:solidFill>
                                          <a:sysClr val="windowText" lastClr="000000"/>
                                        </a:solidFill>
                                        <a:latin typeface="Cambria Math" panose="02040503050406030204" pitchFamily="18" charset="0"/>
                                        <a:ea typeface="Cambria Math" panose="02040503050406030204" pitchFamily="18" charset="0"/>
                                      </a:rPr>
                                      <m:t>2</m:t>
                                    </m:r>
                                    <m:sSup>
                                      <m:sSupPr>
                                        <m:ctrlPr>
                                          <a:rPr lang="it-IT" i="1">
                                            <a:solidFill>
                                              <a:sysClr val="windowText" lastClr="000000"/>
                                            </a:solidFill>
                                            <a:latin typeface="Cambria Math" panose="02040503050406030204" pitchFamily="18" charset="0"/>
                                            <a:ea typeface="Cambria Math" panose="02040503050406030204" pitchFamily="18" charset="0"/>
                                          </a:rPr>
                                        </m:ctrlPr>
                                      </m:sSupPr>
                                      <m:e>
                                        <m:r>
                                          <a:rPr lang="it-IT" i="1">
                                            <a:solidFill>
                                              <a:sysClr val="windowText" lastClr="000000"/>
                                            </a:solidFill>
                                            <a:latin typeface="Cambria Math" panose="02040503050406030204" pitchFamily="18" charset="0"/>
                                            <a:ea typeface="Cambria Math" panose="02040503050406030204" pitchFamily="18" charset="0"/>
                                          </a:rPr>
                                          <m:t>𝜎</m:t>
                                        </m:r>
                                      </m:e>
                                      <m:sup>
                                        <m:r>
                                          <a:rPr lang="it-IT" i="1">
                                            <a:solidFill>
                                              <a:sysClr val="windowText" lastClr="000000"/>
                                            </a:solidFill>
                                            <a:latin typeface="Cambria Math" panose="02040503050406030204" pitchFamily="18" charset="0"/>
                                            <a:ea typeface="Cambria Math" panose="02040503050406030204" pitchFamily="18" charset="0"/>
                                          </a:rPr>
                                          <m:t>2</m:t>
                                        </m:r>
                                      </m:sup>
                                    </m:sSup>
                                  </m:num>
                                  <m:den>
                                    <m:sSup>
                                      <m:sSupPr>
                                        <m:ctrlPr>
                                          <a:rPr lang="it-IT" i="1">
                                            <a:solidFill>
                                              <a:sysClr val="windowText" lastClr="000000"/>
                                            </a:solidFill>
                                            <a:latin typeface="Cambria Math" panose="02040503050406030204" pitchFamily="18" charset="0"/>
                                            <a:ea typeface="Cambria Math" panose="02040503050406030204" pitchFamily="18" charset="0"/>
                                          </a:rPr>
                                        </m:ctrlPr>
                                      </m:sSupPr>
                                      <m:e>
                                        <m:r>
                                          <a:rPr lang="it-IT" i="1">
                                            <a:solidFill>
                                              <a:sysClr val="windowText" lastClr="000000"/>
                                            </a:solidFill>
                                            <a:latin typeface="Cambria Math" panose="02040503050406030204" pitchFamily="18" charset="0"/>
                                            <a:ea typeface="Cambria Math" panose="02040503050406030204" pitchFamily="18" charset="0"/>
                                          </a:rPr>
                                          <m:t>2</m:t>
                                        </m:r>
                                        <m:d>
                                          <m:dPr>
                                            <m:ctrlPr>
                                              <a:rPr lang="it-IT" i="1">
                                                <a:solidFill>
                                                  <a:sysClr val="windowText" lastClr="000000"/>
                                                </a:solidFill>
                                                <a:latin typeface="Cambria Math" panose="02040503050406030204" pitchFamily="18" charset="0"/>
                                                <a:ea typeface="Cambria Math" panose="02040503050406030204" pitchFamily="18" charset="0"/>
                                              </a:rPr>
                                            </m:ctrlPr>
                                          </m:dPr>
                                          <m:e>
                                            <m:sSup>
                                              <m:sSupPr>
                                                <m:ctrlPr>
                                                  <a:rPr lang="it-IT" i="1">
                                                    <a:solidFill>
                                                      <a:sysClr val="windowText" lastClr="000000"/>
                                                    </a:solidFill>
                                                    <a:latin typeface="Cambria Math" panose="02040503050406030204" pitchFamily="18" charset="0"/>
                                                    <a:ea typeface="Cambria Math" panose="02040503050406030204" pitchFamily="18" charset="0"/>
                                                  </a:rPr>
                                                </m:ctrlPr>
                                              </m:sSupPr>
                                              <m:e>
                                                <m:r>
                                                  <a:rPr lang="it-IT" i="1">
                                                    <a:solidFill>
                                                      <a:sysClr val="windowText" lastClr="000000"/>
                                                    </a:solidFill>
                                                    <a:latin typeface="Cambria Math" panose="02040503050406030204" pitchFamily="18" charset="0"/>
                                                    <a:ea typeface="Cambria Math" panose="02040503050406030204" pitchFamily="18" charset="0"/>
                                                  </a:rPr>
                                                  <m:t>𝜎</m:t>
                                                </m:r>
                                              </m:e>
                                              <m:sup>
                                                <m:r>
                                                  <a:rPr lang="it-IT" i="1">
                                                    <a:solidFill>
                                                      <a:sysClr val="windowText" lastClr="000000"/>
                                                    </a:solidFill>
                                                    <a:latin typeface="Cambria Math" panose="02040503050406030204" pitchFamily="18" charset="0"/>
                                                    <a:ea typeface="Cambria Math" panose="02040503050406030204" pitchFamily="18" charset="0"/>
                                                  </a:rPr>
                                                  <m:t>2</m:t>
                                                </m:r>
                                              </m:sup>
                                            </m:sSup>
                                          </m:e>
                                        </m:d>
                                      </m:e>
                                      <m:sup>
                                        <m:r>
                                          <a:rPr lang="it-IT" i="1">
                                            <a:solidFill>
                                              <a:sysClr val="windowText" lastClr="000000"/>
                                            </a:solidFill>
                                            <a:latin typeface="Cambria Math" panose="02040503050406030204" pitchFamily="18" charset="0"/>
                                            <a:ea typeface="Cambria Math" panose="02040503050406030204" pitchFamily="18" charset="0"/>
                                          </a:rPr>
                                          <m:t>4</m:t>
                                        </m:r>
                                      </m:sup>
                                    </m:sSup>
                                  </m:den>
                                </m:f>
                                <m:nary>
                                  <m:naryPr>
                                    <m:chr m:val="∑"/>
                                    <m:ctrlPr>
                                      <a:rPr lang="it-IT" i="1">
                                        <a:solidFill>
                                          <a:sysClr val="windowText" lastClr="000000"/>
                                        </a:solidFill>
                                        <a:latin typeface="Cambria Math" panose="02040503050406030204" pitchFamily="18" charset="0"/>
                                        <a:ea typeface="Cambria Math" panose="02040503050406030204" pitchFamily="18" charset="0"/>
                                      </a:rPr>
                                    </m:ctrlPr>
                                  </m:naryPr>
                                  <m:sub>
                                    <m:r>
                                      <m:rPr>
                                        <m:brk m:alnAt="23"/>
                                      </m:rPr>
                                      <a:rPr lang="it-IT" i="1">
                                        <a:solidFill>
                                          <a:sysClr val="windowText" lastClr="000000"/>
                                        </a:solidFill>
                                        <a:latin typeface="Cambria Math" panose="02040503050406030204" pitchFamily="18" charset="0"/>
                                        <a:ea typeface="Cambria Math" panose="02040503050406030204" pitchFamily="18" charset="0"/>
                                      </a:rPr>
                                      <m:t>𝑖</m:t>
                                    </m:r>
                                    <m:r>
                                      <a:rPr lang="it-IT" i="1">
                                        <a:solidFill>
                                          <a:sysClr val="windowText" lastClr="000000"/>
                                        </a:solidFill>
                                        <a:latin typeface="Cambria Math" panose="02040503050406030204" pitchFamily="18" charset="0"/>
                                        <a:ea typeface="Cambria Math" panose="02040503050406030204" pitchFamily="18" charset="0"/>
                                      </a:rPr>
                                      <m:t>=1</m:t>
                                    </m:r>
                                  </m:sub>
                                  <m:sup>
                                    <m:r>
                                      <a:rPr lang="it-IT" i="1">
                                        <a:solidFill>
                                          <a:sysClr val="windowText" lastClr="000000"/>
                                        </a:solidFill>
                                        <a:latin typeface="Cambria Math" panose="02040503050406030204" pitchFamily="18" charset="0"/>
                                        <a:ea typeface="Cambria Math" panose="02040503050406030204" pitchFamily="18" charset="0"/>
                                      </a:rPr>
                                      <m:t>𝑛</m:t>
                                    </m:r>
                                  </m:sup>
                                  <m:e>
                                    <m:sSup>
                                      <m:sSupPr>
                                        <m:ctrlPr>
                                          <a:rPr lang="it-IT" i="1">
                                            <a:solidFill>
                                              <a:sysClr val="windowText" lastClr="000000"/>
                                            </a:solidFill>
                                            <a:latin typeface="Cambria Math" panose="02040503050406030204" pitchFamily="18" charset="0"/>
                                            <a:ea typeface="Cambria Math" panose="02040503050406030204" pitchFamily="18" charset="0"/>
                                          </a:rPr>
                                        </m:ctrlPr>
                                      </m:sSupPr>
                                      <m:e>
                                        <m:r>
                                          <a:rPr lang="it-IT" i="1">
                                            <a:solidFill>
                                              <a:sysClr val="windowText" lastClr="000000"/>
                                            </a:solidFill>
                                            <a:latin typeface="Cambria Math" panose="02040503050406030204" pitchFamily="18" charset="0"/>
                                            <a:ea typeface="Cambria Math" panose="02040503050406030204" pitchFamily="18" charset="0"/>
                                          </a:rPr>
                                          <m:t>𝐸</m:t>
                                        </m:r>
                                        <m:d>
                                          <m:dPr>
                                            <m:ctrlPr>
                                              <a:rPr lang="it-IT" i="1">
                                                <a:solidFill>
                                                  <a:sysClr val="windowText" lastClr="000000"/>
                                                </a:solidFill>
                                                <a:latin typeface="Cambria Math" panose="02040503050406030204" pitchFamily="18" charset="0"/>
                                                <a:ea typeface="Cambria Math" panose="02040503050406030204" pitchFamily="18" charset="0"/>
                                              </a:rPr>
                                            </m:ctrlPr>
                                          </m:dPr>
                                          <m:e>
                                            <m:sSub>
                                              <m:sSubPr>
                                                <m:ctrlPr>
                                                  <a:rPr lang="it-IT" i="1">
                                                    <a:solidFill>
                                                      <a:sysClr val="windowText" lastClr="000000"/>
                                                    </a:solidFill>
                                                    <a:latin typeface="Cambria Math" panose="02040503050406030204" pitchFamily="18" charset="0"/>
                                                  </a:rPr>
                                                </m:ctrlPr>
                                              </m:sSubPr>
                                              <m:e>
                                                <m:r>
                                                  <a:rPr lang="it-IT" i="1">
                                                    <a:solidFill>
                                                      <a:sysClr val="windowText" lastClr="000000"/>
                                                    </a:solidFill>
                                                    <a:latin typeface="Cambria Math" panose="02040503050406030204" pitchFamily="18" charset="0"/>
                                                  </a:rPr>
                                                  <m:t>𝑦</m:t>
                                                </m:r>
                                              </m:e>
                                              <m:sub>
                                                <m:r>
                                                  <a:rPr lang="it-IT" i="1">
                                                    <a:solidFill>
                                                      <a:sysClr val="windowText" lastClr="000000"/>
                                                    </a:solidFill>
                                                    <a:latin typeface="Cambria Math" panose="02040503050406030204" pitchFamily="18" charset="0"/>
                                                  </a:rPr>
                                                  <m:t>𝑖</m:t>
                                                </m:r>
                                              </m:sub>
                                            </m:sSub>
                                            <m:r>
                                              <a:rPr lang="it-IT" i="1">
                                                <a:solidFill>
                                                  <a:sysClr val="windowText" lastClr="000000"/>
                                                </a:solidFill>
                                                <a:latin typeface="Cambria Math" panose="02040503050406030204" pitchFamily="18" charset="0"/>
                                              </a:rPr>
                                              <m:t>−</m:t>
                                            </m:r>
                                            <m:r>
                                              <a:rPr lang="it-IT" i="1">
                                                <a:solidFill>
                                                  <a:sysClr val="windowText" lastClr="000000"/>
                                                </a:solidFill>
                                                <a:latin typeface="Cambria Math" panose="02040503050406030204" pitchFamily="18" charset="0"/>
                                                <a:ea typeface="Cambria Math" panose="02040503050406030204" pitchFamily="18" charset="0"/>
                                              </a:rPr>
                                              <m:t>𝜇</m:t>
                                            </m:r>
                                          </m:e>
                                        </m:d>
                                      </m:e>
                                      <m:sup>
                                        <m:r>
                                          <a:rPr lang="it-IT" i="1">
                                            <a:solidFill>
                                              <a:sysClr val="windowText" lastClr="000000"/>
                                            </a:solidFill>
                                            <a:latin typeface="Cambria Math" panose="02040503050406030204" pitchFamily="18" charset="0"/>
                                            <a:ea typeface="Cambria Math" panose="02040503050406030204" pitchFamily="18" charset="0"/>
                                          </a:rPr>
                                          <m:t>2</m:t>
                                        </m:r>
                                      </m:sup>
                                    </m:sSup>
                                  </m:e>
                                </m:nary>
                              </m:e>
                            </m:mr>
                          </m:m>
                        </m:e>
                      </m:d>
                    </m:oMath>
                  </m:oMathPara>
                </a14:m>
                <a:endParaRPr lang="it-IT" i="1" dirty="0" smtClean="0">
                  <a:solidFill>
                    <a:sysClr val="windowText" lastClr="000000"/>
                  </a:solidFill>
                  <a:latin typeface="Cambria Math" panose="02040503050406030204" pitchFamily="18" charset="0"/>
                  <a:ea typeface="Cambria Math" panose="02040503050406030204" pitchFamily="18" charset="0"/>
                </a:endParaRPr>
              </a:p>
              <a:p>
                <a:endParaRPr lang="it-IT" i="1" dirty="0" smtClean="0">
                  <a:solidFill>
                    <a:sysClr val="windowText" lastClr="000000"/>
                  </a:solidFill>
                  <a:latin typeface="Cambria Math" panose="02040503050406030204" pitchFamily="18" charset="0"/>
                  <a:ea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a:rPr lang="it-IT" b="0" i="1" smtClean="0">
                          <a:solidFill>
                            <a:sysClr val="windowText" lastClr="000000"/>
                          </a:solidFill>
                          <a:latin typeface="Cambria Math" panose="02040503050406030204" pitchFamily="18" charset="0"/>
                          <a:ea typeface="Cambria Math" panose="02040503050406030204" pitchFamily="18" charset="0"/>
                        </a:rPr>
                        <m:t>=</m:t>
                      </m:r>
                      <m:d>
                        <m:dPr>
                          <m:begChr m:val="["/>
                          <m:endChr m:val="]"/>
                          <m:ctrlPr>
                            <a:rPr lang="en-US" i="1">
                              <a:latin typeface="Cambria Math" panose="02040503050406030204" pitchFamily="18" charset="0"/>
                              <a:cs typeface="Courier New" panose="02070309020205020404" pitchFamily="49" charset="0"/>
                            </a:rPr>
                          </m:ctrlPr>
                        </m:dPr>
                        <m:e>
                          <m:m>
                            <m:mPr>
                              <m:mcs>
                                <m:mc>
                                  <m:mcPr>
                                    <m:count m:val="2"/>
                                    <m:mcJc m:val="center"/>
                                  </m:mcPr>
                                </m:mc>
                              </m:mcs>
                              <m:ctrlPr>
                                <a:rPr lang="en-US" i="1">
                                  <a:latin typeface="Cambria Math" panose="02040503050406030204" pitchFamily="18" charset="0"/>
                                  <a:cs typeface="Courier New" panose="02070309020205020404" pitchFamily="49" charset="0"/>
                                </a:rPr>
                              </m:ctrlPr>
                            </m:mPr>
                            <m:mr>
                              <m:e>
                                <m:r>
                                  <a:rPr lang="it-IT" i="1">
                                    <a:solidFill>
                                      <a:sysClr val="windowText" lastClr="000000"/>
                                    </a:solidFill>
                                    <a:latin typeface="Cambria Math" panose="02040503050406030204" pitchFamily="18" charset="0"/>
                                  </a:rPr>
                                  <m:t>−</m:t>
                                </m:r>
                                <m:f>
                                  <m:fPr>
                                    <m:ctrlPr>
                                      <a:rPr lang="it-IT" i="1">
                                        <a:solidFill>
                                          <a:sysClr val="windowText" lastClr="000000"/>
                                        </a:solidFill>
                                        <a:latin typeface="Cambria Math" panose="02040503050406030204" pitchFamily="18" charset="0"/>
                                        <a:ea typeface="Cambria Math" panose="02040503050406030204" pitchFamily="18" charset="0"/>
                                      </a:rPr>
                                    </m:ctrlPr>
                                  </m:fPr>
                                  <m:num>
                                    <m:r>
                                      <a:rPr lang="it-IT" i="1">
                                        <a:solidFill>
                                          <a:sysClr val="windowText" lastClr="000000"/>
                                        </a:solidFill>
                                        <a:latin typeface="Cambria Math" panose="02040503050406030204" pitchFamily="18" charset="0"/>
                                        <a:ea typeface="Cambria Math" panose="02040503050406030204" pitchFamily="18" charset="0"/>
                                      </a:rPr>
                                      <m:t>𝑛</m:t>
                                    </m:r>
                                  </m:num>
                                  <m:den>
                                    <m:sSup>
                                      <m:sSupPr>
                                        <m:ctrlPr>
                                          <a:rPr lang="it-IT" i="1">
                                            <a:solidFill>
                                              <a:sysClr val="windowText" lastClr="000000"/>
                                            </a:solidFill>
                                            <a:latin typeface="Cambria Math" panose="02040503050406030204" pitchFamily="18" charset="0"/>
                                            <a:ea typeface="Cambria Math" panose="02040503050406030204" pitchFamily="18" charset="0"/>
                                          </a:rPr>
                                        </m:ctrlPr>
                                      </m:sSupPr>
                                      <m:e>
                                        <m:r>
                                          <a:rPr lang="it-IT" i="1">
                                            <a:solidFill>
                                              <a:sysClr val="windowText" lastClr="000000"/>
                                            </a:solidFill>
                                            <a:latin typeface="Cambria Math" panose="02040503050406030204" pitchFamily="18" charset="0"/>
                                            <a:ea typeface="Cambria Math" panose="02040503050406030204" pitchFamily="18" charset="0"/>
                                          </a:rPr>
                                          <m:t>𝜎</m:t>
                                        </m:r>
                                      </m:e>
                                      <m:sup>
                                        <m:r>
                                          <a:rPr lang="it-IT" i="1">
                                            <a:solidFill>
                                              <a:sysClr val="windowText" lastClr="000000"/>
                                            </a:solidFill>
                                            <a:latin typeface="Cambria Math" panose="02040503050406030204" pitchFamily="18" charset="0"/>
                                            <a:ea typeface="Cambria Math" panose="02040503050406030204" pitchFamily="18" charset="0"/>
                                          </a:rPr>
                                          <m:t>2</m:t>
                                        </m:r>
                                      </m:sup>
                                    </m:sSup>
                                  </m:den>
                                </m:f>
                              </m:e>
                              <m:e>
                                <m:r>
                                  <a:rPr lang="it-IT" i="1">
                                    <a:solidFill>
                                      <a:sysClr val="windowText" lastClr="000000"/>
                                    </a:solidFill>
                                    <a:latin typeface="Cambria Math" panose="02040503050406030204" pitchFamily="18" charset="0"/>
                                    <a:ea typeface="Cambria Math" panose="02040503050406030204" pitchFamily="18" charset="0"/>
                                  </a:rPr>
                                  <m:t>−</m:t>
                                </m:r>
                                <m:f>
                                  <m:fPr>
                                    <m:ctrlPr>
                                      <a:rPr lang="it-IT" i="1">
                                        <a:solidFill>
                                          <a:sysClr val="windowText" lastClr="000000"/>
                                        </a:solidFill>
                                        <a:latin typeface="Cambria Math" panose="02040503050406030204" pitchFamily="18" charset="0"/>
                                        <a:ea typeface="Cambria Math" panose="02040503050406030204" pitchFamily="18" charset="0"/>
                                      </a:rPr>
                                    </m:ctrlPr>
                                  </m:fPr>
                                  <m:num>
                                    <m:r>
                                      <a:rPr lang="it-IT" i="1">
                                        <a:solidFill>
                                          <a:sysClr val="windowText" lastClr="000000"/>
                                        </a:solidFill>
                                        <a:latin typeface="Cambria Math" panose="02040503050406030204" pitchFamily="18" charset="0"/>
                                        <a:ea typeface="Cambria Math" panose="02040503050406030204" pitchFamily="18" charset="0"/>
                                      </a:rPr>
                                      <m:t>1</m:t>
                                    </m:r>
                                  </m:num>
                                  <m:den>
                                    <m:sSup>
                                      <m:sSupPr>
                                        <m:ctrlPr>
                                          <a:rPr lang="it-IT" i="1">
                                            <a:solidFill>
                                              <a:sysClr val="windowText" lastClr="000000"/>
                                            </a:solidFill>
                                            <a:latin typeface="Cambria Math" panose="02040503050406030204" pitchFamily="18" charset="0"/>
                                            <a:ea typeface="Cambria Math" panose="02040503050406030204" pitchFamily="18" charset="0"/>
                                          </a:rPr>
                                        </m:ctrlPr>
                                      </m:sSupPr>
                                      <m:e>
                                        <m:d>
                                          <m:dPr>
                                            <m:ctrlPr>
                                              <a:rPr lang="it-IT" i="1">
                                                <a:solidFill>
                                                  <a:sysClr val="windowText" lastClr="000000"/>
                                                </a:solidFill>
                                                <a:latin typeface="Cambria Math" panose="02040503050406030204" pitchFamily="18" charset="0"/>
                                                <a:ea typeface="Cambria Math" panose="02040503050406030204" pitchFamily="18" charset="0"/>
                                              </a:rPr>
                                            </m:ctrlPr>
                                          </m:dPr>
                                          <m:e>
                                            <m:sSup>
                                              <m:sSupPr>
                                                <m:ctrlPr>
                                                  <a:rPr lang="it-IT" i="1">
                                                    <a:solidFill>
                                                      <a:sysClr val="windowText" lastClr="000000"/>
                                                    </a:solidFill>
                                                    <a:latin typeface="Cambria Math" panose="02040503050406030204" pitchFamily="18" charset="0"/>
                                                    <a:ea typeface="Cambria Math" panose="02040503050406030204" pitchFamily="18" charset="0"/>
                                                  </a:rPr>
                                                </m:ctrlPr>
                                              </m:sSupPr>
                                              <m:e>
                                                <m:r>
                                                  <a:rPr lang="it-IT" i="1">
                                                    <a:solidFill>
                                                      <a:sysClr val="windowText" lastClr="000000"/>
                                                    </a:solidFill>
                                                    <a:latin typeface="Cambria Math" panose="02040503050406030204" pitchFamily="18" charset="0"/>
                                                    <a:ea typeface="Cambria Math" panose="02040503050406030204" pitchFamily="18" charset="0"/>
                                                  </a:rPr>
                                                  <m:t>𝜎</m:t>
                                                </m:r>
                                              </m:e>
                                              <m:sup>
                                                <m:r>
                                                  <a:rPr lang="it-IT" i="1">
                                                    <a:solidFill>
                                                      <a:sysClr val="windowText" lastClr="000000"/>
                                                    </a:solidFill>
                                                    <a:latin typeface="Cambria Math" panose="02040503050406030204" pitchFamily="18" charset="0"/>
                                                    <a:ea typeface="Cambria Math" panose="02040503050406030204" pitchFamily="18" charset="0"/>
                                                  </a:rPr>
                                                  <m:t>2</m:t>
                                                </m:r>
                                              </m:sup>
                                            </m:sSup>
                                          </m:e>
                                        </m:d>
                                      </m:e>
                                      <m:sup>
                                        <m:r>
                                          <a:rPr lang="it-IT" i="1">
                                            <a:solidFill>
                                              <a:sysClr val="windowText" lastClr="000000"/>
                                            </a:solidFill>
                                            <a:latin typeface="Cambria Math" panose="02040503050406030204" pitchFamily="18" charset="0"/>
                                            <a:ea typeface="Cambria Math" panose="02040503050406030204" pitchFamily="18" charset="0"/>
                                          </a:rPr>
                                          <m:t>2</m:t>
                                        </m:r>
                                      </m:sup>
                                    </m:sSup>
                                  </m:den>
                                </m:f>
                                <m:d>
                                  <m:dPr>
                                    <m:ctrlPr>
                                      <a:rPr lang="it-IT" i="1">
                                        <a:solidFill>
                                          <a:sysClr val="windowText" lastClr="000000"/>
                                        </a:solidFill>
                                        <a:latin typeface="Cambria Math" panose="02040503050406030204" pitchFamily="18" charset="0"/>
                                        <a:ea typeface="Cambria Math" panose="02040503050406030204" pitchFamily="18" charset="0"/>
                                      </a:rPr>
                                    </m:ctrlPr>
                                  </m:dPr>
                                  <m:e>
                                    <m:r>
                                      <a:rPr lang="it-IT" i="1">
                                        <a:solidFill>
                                          <a:sysClr val="windowText" lastClr="000000"/>
                                        </a:solidFill>
                                        <a:latin typeface="Cambria Math" panose="02040503050406030204" pitchFamily="18" charset="0"/>
                                      </a:rPr>
                                      <m:t>𝑛</m:t>
                                    </m:r>
                                    <m:r>
                                      <a:rPr lang="it-IT" i="1">
                                        <a:solidFill>
                                          <a:sysClr val="windowText" lastClr="000000"/>
                                        </a:solidFill>
                                        <a:latin typeface="Cambria Math" panose="02040503050406030204" pitchFamily="18" charset="0"/>
                                        <a:ea typeface="Cambria Math" panose="02040503050406030204" pitchFamily="18" charset="0"/>
                                      </a:rPr>
                                      <m:t>𝜇</m:t>
                                    </m:r>
                                    <m:r>
                                      <a:rPr lang="it-IT" i="1">
                                        <a:solidFill>
                                          <a:sysClr val="windowText" lastClr="000000"/>
                                        </a:solidFill>
                                        <a:latin typeface="Cambria Math" panose="02040503050406030204" pitchFamily="18" charset="0"/>
                                      </a:rPr>
                                      <m:t>−</m:t>
                                    </m:r>
                                    <m:r>
                                      <a:rPr lang="it-IT" i="1">
                                        <a:solidFill>
                                          <a:sysClr val="windowText" lastClr="000000"/>
                                        </a:solidFill>
                                        <a:latin typeface="Cambria Math" panose="02040503050406030204" pitchFamily="18" charset="0"/>
                                      </a:rPr>
                                      <m:t>𝑛</m:t>
                                    </m:r>
                                    <m:r>
                                      <a:rPr lang="it-IT" i="1">
                                        <a:solidFill>
                                          <a:sysClr val="windowText" lastClr="000000"/>
                                        </a:solidFill>
                                        <a:latin typeface="Cambria Math" panose="02040503050406030204" pitchFamily="18" charset="0"/>
                                        <a:ea typeface="Cambria Math" panose="02040503050406030204" pitchFamily="18" charset="0"/>
                                      </a:rPr>
                                      <m:t>𝜇</m:t>
                                    </m:r>
                                  </m:e>
                                </m:d>
                              </m:e>
                            </m:mr>
                            <m:mr>
                              <m:e>
                                <m:r>
                                  <a:rPr lang="it-IT" i="1">
                                    <a:solidFill>
                                      <a:sysClr val="windowText" lastClr="000000"/>
                                    </a:solidFill>
                                    <a:latin typeface="Cambria Math" panose="02040503050406030204" pitchFamily="18" charset="0"/>
                                    <a:ea typeface="Cambria Math" panose="02040503050406030204" pitchFamily="18" charset="0"/>
                                  </a:rPr>
                                  <m:t>−</m:t>
                                </m:r>
                                <m:f>
                                  <m:fPr>
                                    <m:ctrlPr>
                                      <a:rPr lang="it-IT" i="1">
                                        <a:solidFill>
                                          <a:sysClr val="windowText" lastClr="000000"/>
                                        </a:solidFill>
                                        <a:latin typeface="Cambria Math" panose="02040503050406030204" pitchFamily="18" charset="0"/>
                                        <a:ea typeface="Cambria Math" panose="02040503050406030204" pitchFamily="18" charset="0"/>
                                      </a:rPr>
                                    </m:ctrlPr>
                                  </m:fPr>
                                  <m:num>
                                    <m:r>
                                      <a:rPr lang="it-IT" i="1">
                                        <a:solidFill>
                                          <a:sysClr val="windowText" lastClr="000000"/>
                                        </a:solidFill>
                                        <a:latin typeface="Cambria Math" panose="02040503050406030204" pitchFamily="18" charset="0"/>
                                        <a:ea typeface="Cambria Math" panose="02040503050406030204" pitchFamily="18" charset="0"/>
                                      </a:rPr>
                                      <m:t>1</m:t>
                                    </m:r>
                                  </m:num>
                                  <m:den>
                                    <m:sSup>
                                      <m:sSupPr>
                                        <m:ctrlPr>
                                          <a:rPr lang="it-IT" i="1">
                                            <a:solidFill>
                                              <a:sysClr val="windowText" lastClr="000000"/>
                                            </a:solidFill>
                                            <a:latin typeface="Cambria Math" panose="02040503050406030204" pitchFamily="18" charset="0"/>
                                            <a:ea typeface="Cambria Math" panose="02040503050406030204" pitchFamily="18" charset="0"/>
                                          </a:rPr>
                                        </m:ctrlPr>
                                      </m:sSupPr>
                                      <m:e>
                                        <m:d>
                                          <m:dPr>
                                            <m:ctrlPr>
                                              <a:rPr lang="it-IT" i="1">
                                                <a:solidFill>
                                                  <a:sysClr val="windowText" lastClr="000000"/>
                                                </a:solidFill>
                                                <a:latin typeface="Cambria Math" panose="02040503050406030204" pitchFamily="18" charset="0"/>
                                                <a:ea typeface="Cambria Math" panose="02040503050406030204" pitchFamily="18" charset="0"/>
                                              </a:rPr>
                                            </m:ctrlPr>
                                          </m:dPr>
                                          <m:e>
                                            <m:sSup>
                                              <m:sSupPr>
                                                <m:ctrlPr>
                                                  <a:rPr lang="it-IT" i="1">
                                                    <a:solidFill>
                                                      <a:sysClr val="windowText" lastClr="000000"/>
                                                    </a:solidFill>
                                                    <a:latin typeface="Cambria Math" panose="02040503050406030204" pitchFamily="18" charset="0"/>
                                                    <a:ea typeface="Cambria Math" panose="02040503050406030204" pitchFamily="18" charset="0"/>
                                                  </a:rPr>
                                                </m:ctrlPr>
                                              </m:sSupPr>
                                              <m:e>
                                                <m:r>
                                                  <a:rPr lang="it-IT" i="1">
                                                    <a:solidFill>
                                                      <a:sysClr val="windowText" lastClr="000000"/>
                                                    </a:solidFill>
                                                    <a:latin typeface="Cambria Math" panose="02040503050406030204" pitchFamily="18" charset="0"/>
                                                    <a:ea typeface="Cambria Math" panose="02040503050406030204" pitchFamily="18" charset="0"/>
                                                  </a:rPr>
                                                  <m:t>𝜎</m:t>
                                                </m:r>
                                              </m:e>
                                              <m:sup>
                                                <m:r>
                                                  <a:rPr lang="it-IT" i="1">
                                                    <a:solidFill>
                                                      <a:sysClr val="windowText" lastClr="000000"/>
                                                    </a:solidFill>
                                                    <a:latin typeface="Cambria Math" panose="02040503050406030204" pitchFamily="18" charset="0"/>
                                                    <a:ea typeface="Cambria Math" panose="02040503050406030204" pitchFamily="18" charset="0"/>
                                                  </a:rPr>
                                                  <m:t>2</m:t>
                                                </m:r>
                                              </m:sup>
                                            </m:sSup>
                                          </m:e>
                                        </m:d>
                                      </m:e>
                                      <m:sup>
                                        <m:r>
                                          <a:rPr lang="it-IT" i="1">
                                            <a:solidFill>
                                              <a:sysClr val="windowText" lastClr="000000"/>
                                            </a:solidFill>
                                            <a:latin typeface="Cambria Math" panose="02040503050406030204" pitchFamily="18" charset="0"/>
                                            <a:ea typeface="Cambria Math" panose="02040503050406030204" pitchFamily="18" charset="0"/>
                                          </a:rPr>
                                          <m:t>2</m:t>
                                        </m:r>
                                      </m:sup>
                                    </m:sSup>
                                  </m:den>
                                </m:f>
                                <m:d>
                                  <m:dPr>
                                    <m:ctrlPr>
                                      <a:rPr lang="it-IT" i="1">
                                        <a:solidFill>
                                          <a:sysClr val="windowText" lastClr="000000"/>
                                        </a:solidFill>
                                        <a:latin typeface="Cambria Math" panose="02040503050406030204" pitchFamily="18" charset="0"/>
                                        <a:ea typeface="Cambria Math" panose="02040503050406030204" pitchFamily="18" charset="0"/>
                                      </a:rPr>
                                    </m:ctrlPr>
                                  </m:dPr>
                                  <m:e>
                                    <m:r>
                                      <a:rPr lang="it-IT" i="1">
                                        <a:solidFill>
                                          <a:sysClr val="windowText" lastClr="000000"/>
                                        </a:solidFill>
                                        <a:latin typeface="Cambria Math" panose="02040503050406030204" pitchFamily="18" charset="0"/>
                                      </a:rPr>
                                      <m:t>𝑛</m:t>
                                    </m:r>
                                    <m:r>
                                      <a:rPr lang="it-IT" i="1">
                                        <a:solidFill>
                                          <a:sysClr val="windowText" lastClr="000000"/>
                                        </a:solidFill>
                                        <a:latin typeface="Cambria Math" panose="02040503050406030204" pitchFamily="18" charset="0"/>
                                        <a:ea typeface="Cambria Math" panose="02040503050406030204" pitchFamily="18" charset="0"/>
                                      </a:rPr>
                                      <m:t>𝜇</m:t>
                                    </m:r>
                                    <m:r>
                                      <a:rPr lang="it-IT" b="0" i="1" smtClean="0">
                                        <a:solidFill>
                                          <a:sysClr val="windowText" lastClr="000000"/>
                                        </a:solidFill>
                                        <a:latin typeface="Cambria Math" panose="02040503050406030204" pitchFamily="18" charset="0"/>
                                        <a:ea typeface="Cambria Math" panose="02040503050406030204" pitchFamily="18" charset="0"/>
                                      </a:rPr>
                                      <m:t>−</m:t>
                                    </m:r>
                                    <m:r>
                                      <a:rPr lang="it-IT" i="1">
                                        <a:solidFill>
                                          <a:sysClr val="windowText" lastClr="000000"/>
                                        </a:solidFill>
                                        <a:latin typeface="Cambria Math" panose="02040503050406030204" pitchFamily="18" charset="0"/>
                                      </a:rPr>
                                      <m:t>𝑛</m:t>
                                    </m:r>
                                    <m:r>
                                      <a:rPr lang="it-IT" i="1">
                                        <a:solidFill>
                                          <a:sysClr val="windowText" lastClr="000000"/>
                                        </a:solidFill>
                                        <a:latin typeface="Cambria Math" panose="02040503050406030204" pitchFamily="18" charset="0"/>
                                        <a:ea typeface="Cambria Math" panose="02040503050406030204" pitchFamily="18" charset="0"/>
                                      </a:rPr>
                                      <m:t>𝜇</m:t>
                                    </m:r>
                                  </m:e>
                                </m:d>
                              </m:e>
                              <m:e>
                                <m:f>
                                  <m:fPr>
                                    <m:ctrlPr>
                                      <a:rPr lang="it-IT" i="1">
                                        <a:solidFill>
                                          <a:sysClr val="windowText" lastClr="000000"/>
                                        </a:solidFill>
                                        <a:latin typeface="Cambria Math" panose="02040503050406030204" pitchFamily="18" charset="0"/>
                                        <a:ea typeface="Cambria Math" panose="02040503050406030204" pitchFamily="18" charset="0"/>
                                      </a:rPr>
                                    </m:ctrlPr>
                                  </m:fPr>
                                  <m:num>
                                    <m:r>
                                      <a:rPr lang="it-IT" i="1">
                                        <a:solidFill>
                                          <a:sysClr val="windowText" lastClr="000000"/>
                                        </a:solidFill>
                                        <a:latin typeface="Cambria Math" panose="02040503050406030204" pitchFamily="18" charset="0"/>
                                        <a:ea typeface="Cambria Math" panose="02040503050406030204" pitchFamily="18" charset="0"/>
                                      </a:rPr>
                                      <m:t>𝑛</m:t>
                                    </m:r>
                                  </m:num>
                                  <m:den>
                                    <m:r>
                                      <a:rPr lang="it-IT" i="1">
                                        <a:solidFill>
                                          <a:sysClr val="windowText" lastClr="000000"/>
                                        </a:solidFill>
                                        <a:latin typeface="Cambria Math" panose="02040503050406030204" pitchFamily="18" charset="0"/>
                                        <a:ea typeface="Cambria Math" panose="02040503050406030204" pitchFamily="18" charset="0"/>
                                      </a:rPr>
                                      <m:t>2</m:t>
                                    </m:r>
                                    <m:sSup>
                                      <m:sSupPr>
                                        <m:ctrlPr>
                                          <a:rPr lang="it-IT" i="1">
                                            <a:solidFill>
                                              <a:sysClr val="windowText" lastClr="000000"/>
                                            </a:solidFill>
                                            <a:latin typeface="Cambria Math" panose="02040503050406030204" pitchFamily="18" charset="0"/>
                                            <a:ea typeface="Cambria Math" panose="02040503050406030204" pitchFamily="18" charset="0"/>
                                          </a:rPr>
                                        </m:ctrlPr>
                                      </m:sSupPr>
                                      <m:e>
                                        <m:d>
                                          <m:dPr>
                                            <m:ctrlPr>
                                              <a:rPr lang="it-IT" i="1">
                                                <a:solidFill>
                                                  <a:sysClr val="windowText" lastClr="000000"/>
                                                </a:solidFill>
                                                <a:latin typeface="Cambria Math" panose="02040503050406030204" pitchFamily="18" charset="0"/>
                                                <a:ea typeface="Cambria Math" panose="02040503050406030204" pitchFamily="18" charset="0"/>
                                              </a:rPr>
                                            </m:ctrlPr>
                                          </m:dPr>
                                          <m:e>
                                            <m:sSup>
                                              <m:sSupPr>
                                                <m:ctrlPr>
                                                  <a:rPr lang="it-IT" i="1">
                                                    <a:solidFill>
                                                      <a:sysClr val="windowText" lastClr="000000"/>
                                                    </a:solidFill>
                                                    <a:latin typeface="Cambria Math" panose="02040503050406030204" pitchFamily="18" charset="0"/>
                                                    <a:ea typeface="Cambria Math" panose="02040503050406030204" pitchFamily="18" charset="0"/>
                                                  </a:rPr>
                                                </m:ctrlPr>
                                              </m:sSupPr>
                                              <m:e>
                                                <m:r>
                                                  <a:rPr lang="it-IT" i="1">
                                                    <a:solidFill>
                                                      <a:sysClr val="windowText" lastClr="000000"/>
                                                    </a:solidFill>
                                                    <a:latin typeface="Cambria Math" panose="02040503050406030204" pitchFamily="18" charset="0"/>
                                                    <a:ea typeface="Cambria Math" panose="02040503050406030204" pitchFamily="18" charset="0"/>
                                                  </a:rPr>
                                                  <m:t>𝜎</m:t>
                                                </m:r>
                                              </m:e>
                                              <m:sup>
                                                <m:r>
                                                  <a:rPr lang="it-IT" i="1">
                                                    <a:solidFill>
                                                      <a:sysClr val="windowText" lastClr="000000"/>
                                                    </a:solidFill>
                                                    <a:latin typeface="Cambria Math" panose="02040503050406030204" pitchFamily="18" charset="0"/>
                                                    <a:ea typeface="Cambria Math" panose="02040503050406030204" pitchFamily="18" charset="0"/>
                                                  </a:rPr>
                                                  <m:t>2</m:t>
                                                </m:r>
                                              </m:sup>
                                            </m:sSup>
                                          </m:e>
                                        </m:d>
                                      </m:e>
                                      <m:sup>
                                        <m:r>
                                          <a:rPr lang="it-IT" i="1">
                                            <a:solidFill>
                                              <a:sysClr val="windowText" lastClr="000000"/>
                                            </a:solidFill>
                                            <a:latin typeface="Cambria Math" panose="02040503050406030204" pitchFamily="18" charset="0"/>
                                            <a:ea typeface="Cambria Math" panose="02040503050406030204" pitchFamily="18" charset="0"/>
                                          </a:rPr>
                                          <m:t>2</m:t>
                                        </m:r>
                                      </m:sup>
                                    </m:sSup>
                                  </m:den>
                                </m:f>
                                <m:r>
                                  <a:rPr lang="it-IT" i="1">
                                    <a:solidFill>
                                      <a:sysClr val="windowText" lastClr="000000"/>
                                    </a:solidFill>
                                    <a:latin typeface="Cambria Math" panose="02040503050406030204" pitchFamily="18" charset="0"/>
                                    <a:ea typeface="Cambria Math" panose="02040503050406030204" pitchFamily="18" charset="0"/>
                                  </a:rPr>
                                  <m:t>−</m:t>
                                </m:r>
                                <m:f>
                                  <m:fPr>
                                    <m:ctrlPr>
                                      <a:rPr lang="it-IT" i="1">
                                        <a:solidFill>
                                          <a:sysClr val="windowText" lastClr="000000"/>
                                        </a:solidFill>
                                        <a:latin typeface="Cambria Math" panose="02040503050406030204" pitchFamily="18" charset="0"/>
                                        <a:ea typeface="Cambria Math" panose="02040503050406030204" pitchFamily="18" charset="0"/>
                                      </a:rPr>
                                    </m:ctrlPr>
                                  </m:fPr>
                                  <m:num>
                                    <m:r>
                                      <a:rPr lang="it-IT" i="1">
                                        <a:solidFill>
                                          <a:sysClr val="windowText" lastClr="000000"/>
                                        </a:solidFill>
                                        <a:latin typeface="Cambria Math" panose="02040503050406030204" pitchFamily="18" charset="0"/>
                                        <a:ea typeface="Cambria Math" panose="02040503050406030204" pitchFamily="18" charset="0"/>
                                      </a:rPr>
                                      <m:t>2</m:t>
                                    </m:r>
                                    <m:sSup>
                                      <m:sSupPr>
                                        <m:ctrlPr>
                                          <a:rPr lang="it-IT" i="1">
                                            <a:solidFill>
                                              <a:sysClr val="windowText" lastClr="000000"/>
                                            </a:solidFill>
                                            <a:latin typeface="Cambria Math" panose="02040503050406030204" pitchFamily="18" charset="0"/>
                                            <a:ea typeface="Cambria Math" panose="02040503050406030204" pitchFamily="18" charset="0"/>
                                          </a:rPr>
                                        </m:ctrlPr>
                                      </m:sSupPr>
                                      <m:e>
                                        <m:r>
                                          <a:rPr lang="it-IT" i="1">
                                            <a:solidFill>
                                              <a:sysClr val="windowText" lastClr="000000"/>
                                            </a:solidFill>
                                            <a:latin typeface="Cambria Math" panose="02040503050406030204" pitchFamily="18" charset="0"/>
                                            <a:ea typeface="Cambria Math" panose="02040503050406030204" pitchFamily="18" charset="0"/>
                                          </a:rPr>
                                          <m:t>𝜎</m:t>
                                        </m:r>
                                      </m:e>
                                      <m:sup>
                                        <m:r>
                                          <a:rPr lang="it-IT" i="1">
                                            <a:solidFill>
                                              <a:sysClr val="windowText" lastClr="000000"/>
                                            </a:solidFill>
                                            <a:latin typeface="Cambria Math" panose="02040503050406030204" pitchFamily="18" charset="0"/>
                                            <a:ea typeface="Cambria Math" panose="02040503050406030204" pitchFamily="18" charset="0"/>
                                          </a:rPr>
                                          <m:t>2</m:t>
                                        </m:r>
                                      </m:sup>
                                    </m:sSup>
                                  </m:num>
                                  <m:den>
                                    <m:sSup>
                                      <m:sSupPr>
                                        <m:ctrlPr>
                                          <a:rPr lang="it-IT" i="1">
                                            <a:solidFill>
                                              <a:sysClr val="windowText" lastClr="000000"/>
                                            </a:solidFill>
                                            <a:latin typeface="Cambria Math" panose="02040503050406030204" pitchFamily="18" charset="0"/>
                                            <a:ea typeface="Cambria Math" panose="02040503050406030204" pitchFamily="18" charset="0"/>
                                          </a:rPr>
                                        </m:ctrlPr>
                                      </m:sSupPr>
                                      <m:e>
                                        <m:r>
                                          <a:rPr lang="it-IT" i="1">
                                            <a:solidFill>
                                              <a:sysClr val="windowText" lastClr="000000"/>
                                            </a:solidFill>
                                            <a:latin typeface="Cambria Math" panose="02040503050406030204" pitchFamily="18" charset="0"/>
                                            <a:ea typeface="Cambria Math" panose="02040503050406030204" pitchFamily="18" charset="0"/>
                                          </a:rPr>
                                          <m:t>2</m:t>
                                        </m:r>
                                        <m:d>
                                          <m:dPr>
                                            <m:ctrlPr>
                                              <a:rPr lang="it-IT" i="1">
                                                <a:solidFill>
                                                  <a:sysClr val="windowText" lastClr="000000"/>
                                                </a:solidFill>
                                                <a:latin typeface="Cambria Math" panose="02040503050406030204" pitchFamily="18" charset="0"/>
                                                <a:ea typeface="Cambria Math" panose="02040503050406030204" pitchFamily="18" charset="0"/>
                                              </a:rPr>
                                            </m:ctrlPr>
                                          </m:dPr>
                                          <m:e>
                                            <m:sSup>
                                              <m:sSupPr>
                                                <m:ctrlPr>
                                                  <a:rPr lang="it-IT" i="1">
                                                    <a:solidFill>
                                                      <a:sysClr val="windowText" lastClr="000000"/>
                                                    </a:solidFill>
                                                    <a:latin typeface="Cambria Math" panose="02040503050406030204" pitchFamily="18" charset="0"/>
                                                    <a:ea typeface="Cambria Math" panose="02040503050406030204" pitchFamily="18" charset="0"/>
                                                  </a:rPr>
                                                </m:ctrlPr>
                                              </m:sSupPr>
                                              <m:e>
                                                <m:r>
                                                  <a:rPr lang="it-IT" i="1">
                                                    <a:solidFill>
                                                      <a:sysClr val="windowText" lastClr="000000"/>
                                                    </a:solidFill>
                                                    <a:latin typeface="Cambria Math" panose="02040503050406030204" pitchFamily="18" charset="0"/>
                                                    <a:ea typeface="Cambria Math" panose="02040503050406030204" pitchFamily="18" charset="0"/>
                                                  </a:rPr>
                                                  <m:t>𝜎</m:t>
                                                </m:r>
                                              </m:e>
                                              <m:sup>
                                                <m:r>
                                                  <a:rPr lang="it-IT" i="1">
                                                    <a:solidFill>
                                                      <a:sysClr val="windowText" lastClr="000000"/>
                                                    </a:solidFill>
                                                    <a:latin typeface="Cambria Math" panose="02040503050406030204" pitchFamily="18" charset="0"/>
                                                    <a:ea typeface="Cambria Math" panose="02040503050406030204" pitchFamily="18" charset="0"/>
                                                  </a:rPr>
                                                  <m:t>2</m:t>
                                                </m:r>
                                              </m:sup>
                                            </m:sSup>
                                          </m:e>
                                        </m:d>
                                      </m:e>
                                      <m:sup>
                                        <m:r>
                                          <a:rPr lang="it-IT" i="1">
                                            <a:solidFill>
                                              <a:sysClr val="windowText" lastClr="000000"/>
                                            </a:solidFill>
                                            <a:latin typeface="Cambria Math" panose="02040503050406030204" pitchFamily="18" charset="0"/>
                                            <a:ea typeface="Cambria Math" panose="02040503050406030204" pitchFamily="18" charset="0"/>
                                          </a:rPr>
                                          <m:t>4</m:t>
                                        </m:r>
                                      </m:sup>
                                    </m:sSup>
                                  </m:den>
                                </m:f>
                                <m:sSup>
                                  <m:sSupPr>
                                    <m:ctrlPr>
                                      <a:rPr lang="it-IT" i="1">
                                        <a:solidFill>
                                          <a:sysClr val="windowText" lastClr="000000"/>
                                        </a:solidFill>
                                        <a:latin typeface="Cambria Math" panose="02040503050406030204" pitchFamily="18" charset="0"/>
                                        <a:ea typeface="Cambria Math" panose="02040503050406030204" pitchFamily="18" charset="0"/>
                                      </a:rPr>
                                    </m:ctrlPr>
                                  </m:sSupPr>
                                  <m:e>
                                    <m:r>
                                      <a:rPr lang="it-IT" b="0" i="1" smtClean="0">
                                        <a:solidFill>
                                          <a:sysClr val="windowText" lastClr="000000"/>
                                        </a:solidFill>
                                        <a:latin typeface="Cambria Math" panose="02040503050406030204" pitchFamily="18" charset="0"/>
                                        <a:ea typeface="Cambria Math" panose="02040503050406030204" pitchFamily="18" charset="0"/>
                                      </a:rPr>
                                      <m:t>𝑛</m:t>
                                    </m:r>
                                    <m:r>
                                      <a:rPr lang="it-IT" i="1">
                                        <a:solidFill>
                                          <a:sysClr val="windowText" lastClr="000000"/>
                                        </a:solidFill>
                                        <a:latin typeface="Cambria Math" panose="02040503050406030204" pitchFamily="18" charset="0"/>
                                        <a:ea typeface="Cambria Math" panose="02040503050406030204" pitchFamily="18" charset="0"/>
                                      </a:rPr>
                                      <m:t>𝜎</m:t>
                                    </m:r>
                                  </m:e>
                                  <m:sup>
                                    <m:r>
                                      <a:rPr lang="it-IT" i="1">
                                        <a:solidFill>
                                          <a:sysClr val="windowText" lastClr="000000"/>
                                        </a:solidFill>
                                        <a:latin typeface="Cambria Math" panose="02040503050406030204" pitchFamily="18" charset="0"/>
                                        <a:ea typeface="Cambria Math" panose="02040503050406030204" pitchFamily="18" charset="0"/>
                                      </a:rPr>
                                      <m:t>2</m:t>
                                    </m:r>
                                  </m:sup>
                                </m:sSup>
                              </m:e>
                            </m:mr>
                          </m:m>
                        </m:e>
                      </m:d>
                    </m:oMath>
                  </m:oMathPara>
                </a14:m>
                <a:endParaRPr lang="it-IT" i="1" dirty="0" smtClean="0">
                  <a:solidFill>
                    <a:sysClr val="windowText" lastClr="000000"/>
                  </a:solidFill>
                  <a:latin typeface="Cambria Math" panose="02040503050406030204" pitchFamily="18" charset="0"/>
                  <a:ea typeface="Cambria Math" panose="02040503050406030204" pitchFamily="18" charset="0"/>
                </a:endParaRPr>
              </a:p>
              <a:p>
                <a:endParaRPr lang="it-IT" b="0" i="1" dirty="0" smtClean="0">
                  <a:solidFill>
                    <a:sysClr val="windowText" lastClr="000000"/>
                  </a:solidFill>
                  <a:latin typeface="Cambria Math" panose="02040503050406030204" pitchFamily="18" charset="0"/>
                  <a:ea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a:rPr lang="it-IT" i="1">
                          <a:latin typeface="Cambria Math" panose="02040503050406030204" pitchFamily="18" charset="0"/>
                          <a:ea typeface="Times New Roman" panose="02020603050405020304" pitchFamily="18" charset="0"/>
                          <a:cs typeface="Courier New" panose="02070309020205020404" pitchFamily="49" charset="0"/>
                        </a:rPr>
                        <m:t>𝐸</m:t>
                      </m:r>
                      <m:d>
                        <m:dPr>
                          <m:begChr m:val="["/>
                          <m:endChr m:val="]"/>
                          <m:ctrlPr>
                            <a:rPr lang="it-IT" i="1">
                              <a:latin typeface="Cambria Math" panose="02040503050406030204" pitchFamily="18" charset="0"/>
                              <a:cs typeface="Courier New" panose="02070309020205020404" pitchFamily="49" charset="0"/>
                            </a:rPr>
                          </m:ctrlPr>
                        </m:dPr>
                        <m:e>
                          <m:r>
                            <a:rPr lang="it-IT" b="1" i="1">
                              <a:latin typeface="Cambria Math" panose="02040503050406030204" pitchFamily="18" charset="0"/>
                              <a:cs typeface="Courier New" panose="02070309020205020404" pitchFamily="49" charset="0"/>
                            </a:rPr>
                            <m:t>𝑯</m:t>
                          </m:r>
                        </m:e>
                      </m:d>
                      <m:r>
                        <a:rPr lang="it-IT" b="0" i="1" smtClean="0">
                          <a:solidFill>
                            <a:sysClr val="windowText" lastClr="000000"/>
                          </a:solidFill>
                          <a:latin typeface="Cambria Math" panose="02040503050406030204" pitchFamily="18" charset="0"/>
                          <a:ea typeface="Cambria Math" panose="02040503050406030204" pitchFamily="18" charset="0"/>
                        </a:rPr>
                        <m:t>=</m:t>
                      </m:r>
                      <m:d>
                        <m:dPr>
                          <m:begChr m:val="["/>
                          <m:endChr m:val="]"/>
                          <m:ctrlPr>
                            <a:rPr lang="en-US" i="1">
                              <a:latin typeface="Cambria Math" panose="02040503050406030204" pitchFamily="18" charset="0"/>
                              <a:cs typeface="Courier New" panose="02070309020205020404" pitchFamily="49" charset="0"/>
                            </a:rPr>
                          </m:ctrlPr>
                        </m:dPr>
                        <m:e>
                          <m:m>
                            <m:mPr>
                              <m:mcs>
                                <m:mc>
                                  <m:mcPr>
                                    <m:count m:val="2"/>
                                    <m:mcJc m:val="center"/>
                                  </m:mcPr>
                                </m:mc>
                              </m:mcs>
                              <m:ctrlPr>
                                <a:rPr lang="en-US" i="1">
                                  <a:latin typeface="Cambria Math" panose="02040503050406030204" pitchFamily="18" charset="0"/>
                                  <a:cs typeface="Courier New" panose="02070309020205020404" pitchFamily="49" charset="0"/>
                                </a:rPr>
                              </m:ctrlPr>
                            </m:mPr>
                            <m:mr>
                              <m:e>
                                <m:r>
                                  <a:rPr lang="it-IT" i="1">
                                    <a:solidFill>
                                      <a:sysClr val="windowText" lastClr="000000"/>
                                    </a:solidFill>
                                    <a:latin typeface="Cambria Math" panose="02040503050406030204" pitchFamily="18" charset="0"/>
                                  </a:rPr>
                                  <m:t>−</m:t>
                                </m:r>
                                <m:f>
                                  <m:fPr>
                                    <m:ctrlPr>
                                      <a:rPr lang="it-IT" i="1">
                                        <a:solidFill>
                                          <a:sysClr val="windowText" lastClr="000000"/>
                                        </a:solidFill>
                                        <a:latin typeface="Cambria Math" panose="02040503050406030204" pitchFamily="18" charset="0"/>
                                        <a:ea typeface="Cambria Math" panose="02040503050406030204" pitchFamily="18" charset="0"/>
                                      </a:rPr>
                                    </m:ctrlPr>
                                  </m:fPr>
                                  <m:num>
                                    <m:r>
                                      <a:rPr lang="it-IT" i="1">
                                        <a:solidFill>
                                          <a:sysClr val="windowText" lastClr="000000"/>
                                        </a:solidFill>
                                        <a:latin typeface="Cambria Math" panose="02040503050406030204" pitchFamily="18" charset="0"/>
                                        <a:ea typeface="Cambria Math" panose="02040503050406030204" pitchFamily="18" charset="0"/>
                                      </a:rPr>
                                      <m:t>𝑛</m:t>
                                    </m:r>
                                  </m:num>
                                  <m:den>
                                    <m:sSup>
                                      <m:sSupPr>
                                        <m:ctrlPr>
                                          <a:rPr lang="it-IT" i="1">
                                            <a:solidFill>
                                              <a:sysClr val="windowText" lastClr="000000"/>
                                            </a:solidFill>
                                            <a:latin typeface="Cambria Math" panose="02040503050406030204" pitchFamily="18" charset="0"/>
                                            <a:ea typeface="Cambria Math" panose="02040503050406030204" pitchFamily="18" charset="0"/>
                                          </a:rPr>
                                        </m:ctrlPr>
                                      </m:sSupPr>
                                      <m:e>
                                        <m:r>
                                          <a:rPr lang="it-IT" i="1">
                                            <a:solidFill>
                                              <a:sysClr val="windowText" lastClr="000000"/>
                                            </a:solidFill>
                                            <a:latin typeface="Cambria Math" panose="02040503050406030204" pitchFamily="18" charset="0"/>
                                            <a:ea typeface="Cambria Math" panose="02040503050406030204" pitchFamily="18" charset="0"/>
                                          </a:rPr>
                                          <m:t>𝜎</m:t>
                                        </m:r>
                                      </m:e>
                                      <m:sup>
                                        <m:r>
                                          <a:rPr lang="it-IT" i="1">
                                            <a:solidFill>
                                              <a:sysClr val="windowText" lastClr="000000"/>
                                            </a:solidFill>
                                            <a:latin typeface="Cambria Math" panose="02040503050406030204" pitchFamily="18" charset="0"/>
                                            <a:ea typeface="Cambria Math" panose="02040503050406030204" pitchFamily="18" charset="0"/>
                                          </a:rPr>
                                          <m:t>2</m:t>
                                        </m:r>
                                      </m:sup>
                                    </m:sSup>
                                  </m:den>
                                </m:f>
                              </m:e>
                              <m:e>
                                <m:r>
                                  <a:rPr lang="it-IT" b="0" i="1" smtClean="0">
                                    <a:solidFill>
                                      <a:sysClr val="windowText" lastClr="000000"/>
                                    </a:solidFill>
                                    <a:latin typeface="Cambria Math" panose="02040503050406030204" pitchFamily="18" charset="0"/>
                                    <a:ea typeface="Cambria Math" panose="02040503050406030204" pitchFamily="18" charset="0"/>
                                  </a:rPr>
                                  <m:t>0</m:t>
                                </m:r>
                              </m:e>
                            </m:mr>
                            <m:mr>
                              <m:e>
                                <m:r>
                                  <a:rPr lang="it-IT" b="0" i="1" smtClean="0">
                                    <a:solidFill>
                                      <a:sysClr val="windowText" lastClr="000000"/>
                                    </a:solidFill>
                                    <a:latin typeface="Cambria Math" panose="02040503050406030204" pitchFamily="18" charset="0"/>
                                    <a:ea typeface="Cambria Math" panose="02040503050406030204" pitchFamily="18" charset="0"/>
                                  </a:rPr>
                                  <m:t>0</m:t>
                                </m:r>
                              </m:e>
                              <m:e>
                                <m:r>
                                  <a:rPr lang="it-IT" b="0" i="1" smtClean="0">
                                    <a:solidFill>
                                      <a:sysClr val="windowText" lastClr="000000"/>
                                    </a:solidFill>
                                    <a:latin typeface="Cambria Math" panose="02040503050406030204" pitchFamily="18" charset="0"/>
                                    <a:ea typeface="Cambria Math" panose="02040503050406030204" pitchFamily="18" charset="0"/>
                                  </a:rPr>
                                  <m:t>−</m:t>
                                </m:r>
                                <m:f>
                                  <m:fPr>
                                    <m:ctrlPr>
                                      <a:rPr lang="it-IT" i="1">
                                        <a:solidFill>
                                          <a:sysClr val="windowText" lastClr="000000"/>
                                        </a:solidFill>
                                        <a:latin typeface="Cambria Math" panose="02040503050406030204" pitchFamily="18" charset="0"/>
                                        <a:ea typeface="Cambria Math" panose="02040503050406030204" pitchFamily="18" charset="0"/>
                                      </a:rPr>
                                    </m:ctrlPr>
                                  </m:fPr>
                                  <m:num>
                                    <m:r>
                                      <a:rPr lang="it-IT" i="1">
                                        <a:solidFill>
                                          <a:sysClr val="windowText" lastClr="000000"/>
                                        </a:solidFill>
                                        <a:latin typeface="Cambria Math" panose="02040503050406030204" pitchFamily="18" charset="0"/>
                                        <a:ea typeface="Cambria Math" panose="02040503050406030204" pitchFamily="18" charset="0"/>
                                      </a:rPr>
                                      <m:t>𝑛</m:t>
                                    </m:r>
                                  </m:num>
                                  <m:den>
                                    <m:r>
                                      <a:rPr lang="it-IT" i="1">
                                        <a:solidFill>
                                          <a:sysClr val="windowText" lastClr="000000"/>
                                        </a:solidFill>
                                        <a:latin typeface="Cambria Math" panose="02040503050406030204" pitchFamily="18" charset="0"/>
                                        <a:ea typeface="Cambria Math" panose="02040503050406030204" pitchFamily="18" charset="0"/>
                                      </a:rPr>
                                      <m:t>2</m:t>
                                    </m:r>
                                    <m:sSup>
                                      <m:sSupPr>
                                        <m:ctrlPr>
                                          <a:rPr lang="it-IT" i="1">
                                            <a:solidFill>
                                              <a:sysClr val="windowText" lastClr="000000"/>
                                            </a:solidFill>
                                            <a:latin typeface="Cambria Math" panose="02040503050406030204" pitchFamily="18" charset="0"/>
                                            <a:ea typeface="Cambria Math" panose="02040503050406030204" pitchFamily="18" charset="0"/>
                                          </a:rPr>
                                        </m:ctrlPr>
                                      </m:sSupPr>
                                      <m:e>
                                        <m:d>
                                          <m:dPr>
                                            <m:ctrlPr>
                                              <a:rPr lang="it-IT" i="1">
                                                <a:solidFill>
                                                  <a:sysClr val="windowText" lastClr="000000"/>
                                                </a:solidFill>
                                                <a:latin typeface="Cambria Math" panose="02040503050406030204" pitchFamily="18" charset="0"/>
                                                <a:ea typeface="Cambria Math" panose="02040503050406030204" pitchFamily="18" charset="0"/>
                                              </a:rPr>
                                            </m:ctrlPr>
                                          </m:dPr>
                                          <m:e>
                                            <m:sSup>
                                              <m:sSupPr>
                                                <m:ctrlPr>
                                                  <a:rPr lang="it-IT" i="1">
                                                    <a:solidFill>
                                                      <a:sysClr val="windowText" lastClr="000000"/>
                                                    </a:solidFill>
                                                    <a:latin typeface="Cambria Math" panose="02040503050406030204" pitchFamily="18" charset="0"/>
                                                    <a:ea typeface="Cambria Math" panose="02040503050406030204" pitchFamily="18" charset="0"/>
                                                  </a:rPr>
                                                </m:ctrlPr>
                                              </m:sSupPr>
                                              <m:e>
                                                <m:r>
                                                  <a:rPr lang="it-IT" i="1">
                                                    <a:solidFill>
                                                      <a:sysClr val="windowText" lastClr="000000"/>
                                                    </a:solidFill>
                                                    <a:latin typeface="Cambria Math" panose="02040503050406030204" pitchFamily="18" charset="0"/>
                                                    <a:ea typeface="Cambria Math" panose="02040503050406030204" pitchFamily="18" charset="0"/>
                                                  </a:rPr>
                                                  <m:t>𝜎</m:t>
                                                </m:r>
                                              </m:e>
                                              <m:sup>
                                                <m:r>
                                                  <a:rPr lang="it-IT" i="1">
                                                    <a:solidFill>
                                                      <a:sysClr val="windowText" lastClr="000000"/>
                                                    </a:solidFill>
                                                    <a:latin typeface="Cambria Math" panose="02040503050406030204" pitchFamily="18" charset="0"/>
                                                    <a:ea typeface="Cambria Math" panose="02040503050406030204" pitchFamily="18" charset="0"/>
                                                  </a:rPr>
                                                  <m:t>2</m:t>
                                                </m:r>
                                              </m:sup>
                                            </m:sSup>
                                          </m:e>
                                        </m:d>
                                      </m:e>
                                      <m:sup>
                                        <m:r>
                                          <a:rPr lang="it-IT" i="1">
                                            <a:solidFill>
                                              <a:sysClr val="windowText" lastClr="000000"/>
                                            </a:solidFill>
                                            <a:latin typeface="Cambria Math" panose="02040503050406030204" pitchFamily="18" charset="0"/>
                                            <a:ea typeface="Cambria Math" panose="02040503050406030204" pitchFamily="18" charset="0"/>
                                          </a:rPr>
                                          <m:t>2</m:t>
                                        </m:r>
                                      </m:sup>
                                    </m:sSup>
                                  </m:den>
                                </m:f>
                              </m:e>
                            </m:mr>
                          </m:m>
                        </m:e>
                      </m:d>
                    </m:oMath>
                  </m:oMathPara>
                </a14:m>
                <a:endParaRPr lang="it-IT" dirty="0" smtClean="0">
                  <a:solidFill>
                    <a:sysClr val="windowText" lastClr="000000"/>
                  </a:solidFill>
                  <a:ea typeface="Cambria Math" panose="02040503050406030204" pitchFamily="18" charset="0"/>
                </a:endParaRPr>
              </a:p>
              <a:p>
                <a:endParaRPr lang="it-IT" dirty="0" smtClean="0">
                  <a:solidFill>
                    <a:sysClr val="windowText" lastClr="000000"/>
                  </a:solidFill>
                  <a:ea typeface="Cambria Math" panose="02040503050406030204" pitchFamily="18" charset="0"/>
                </a:endParaRPr>
              </a:p>
              <a:p>
                <a:r>
                  <a:rPr lang="it-IT" dirty="0" smtClean="0"/>
                  <a:t>La stima successiva</a:t>
                </a:r>
                <a14:m>
                  <m:oMath xmlns:m="http://schemas.openxmlformats.org/officeDocument/2006/math">
                    <m:sSup>
                      <m:sSupPr>
                        <m:ctrlPr>
                          <a:rPr lang="it-IT" i="1">
                            <a:latin typeface="Cambria Math" panose="02040503050406030204" pitchFamily="18" charset="0"/>
                          </a:rPr>
                        </m:ctrlPr>
                      </m:sSupPr>
                      <m:e>
                        <m:r>
                          <a:rPr lang="it-IT" b="1" i="1" smtClean="0">
                            <a:latin typeface="Cambria Math" panose="02040503050406030204" pitchFamily="18" charset="0"/>
                          </a:rPr>
                          <m:t> </m:t>
                        </m:r>
                        <m:r>
                          <a:rPr lang="it-IT" b="1" i="1">
                            <a:solidFill>
                              <a:srgbClr val="FF0000"/>
                            </a:solidFill>
                            <a:latin typeface="Cambria Math" panose="02040503050406030204" pitchFamily="18" charset="0"/>
                            <a:ea typeface="Cambria Math" panose="02040503050406030204" pitchFamily="18" charset="0"/>
                          </a:rPr>
                          <m:t>𝝋</m:t>
                        </m:r>
                      </m:e>
                      <m:sup>
                        <m:r>
                          <a:rPr lang="it-IT" i="1">
                            <a:solidFill>
                              <a:srgbClr val="FF0000"/>
                            </a:solidFill>
                            <a:latin typeface="Cambria Math" panose="02040503050406030204" pitchFamily="18" charset="0"/>
                          </a:rPr>
                          <m:t>(</m:t>
                        </m:r>
                        <m:r>
                          <a:rPr lang="it-IT" i="1">
                            <a:solidFill>
                              <a:srgbClr val="FF0000"/>
                            </a:solidFill>
                            <a:latin typeface="Cambria Math" panose="02040503050406030204" pitchFamily="18" charset="0"/>
                          </a:rPr>
                          <m:t>𝑡</m:t>
                        </m:r>
                        <m:r>
                          <a:rPr lang="it-IT" i="1">
                            <a:solidFill>
                              <a:srgbClr val="FF0000"/>
                            </a:solidFill>
                            <a:latin typeface="Cambria Math" panose="02040503050406030204" pitchFamily="18" charset="0"/>
                          </a:rPr>
                          <m:t>+1)</m:t>
                        </m:r>
                      </m:sup>
                    </m:sSup>
                  </m:oMath>
                </a14:m>
                <a:r>
                  <a:rPr lang="it-IT" dirty="0" smtClean="0"/>
                  <a:t>verrà calcolata mediante la formula generale («Fisher </a:t>
                </a:r>
                <a:r>
                  <a:rPr lang="it-IT" dirty="0" err="1" smtClean="0"/>
                  <a:t>scoring</a:t>
                </a:r>
                <a:r>
                  <a:rPr lang="it-IT" dirty="0" smtClean="0"/>
                  <a:t>»):</a:t>
                </a:r>
              </a:p>
              <a:p>
                <a:endParaRPr lang="it-IT" dirty="0" smtClean="0"/>
              </a:p>
              <a:p>
                <a:pPr/>
                <a14:m>
                  <m:oMathPara xmlns:m="http://schemas.openxmlformats.org/officeDocument/2006/math">
                    <m:oMathParaPr>
                      <m:jc m:val="centerGroup"/>
                    </m:oMathParaPr>
                    <m:oMath xmlns:m="http://schemas.openxmlformats.org/officeDocument/2006/math">
                      <m:sSup>
                        <m:sSupPr>
                          <m:ctrlPr>
                            <a:rPr lang="it-IT" i="1">
                              <a:latin typeface="Cambria Math" panose="02040503050406030204" pitchFamily="18" charset="0"/>
                            </a:rPr>
                          </m:ctrlPr>
                        </m:sSupPr>
                        <m:e>
                          <m:r>
                            <a:rPr lang="it-IT" b="1" i="1">
                              <a:solidFill>
                                <a:srgbClr val="FF0000"/>
                              </a:solidFill>
                              <a:latin typeface="Cambria Math" panose="02040503050406030204" pitchFamily="18" charset="0"/>
                              <a:ea typeface="Cambria Math" panose="02040503050406030204" pitchFamily="18" charset="0"/>
                            </a:rPr>
                            <m:t>𝝋</m:t>
                          </m:r>
                        </m:e>
                        <m:sup>
                          <m:d>
                            <m:dPr>
                              <m:ctrlPr>
                                <a:rPr lang="it-IT" i="1">
                                  <a:latin typeface="Cambria Math" panose="02040503050406030204" pitchFamily="18" charset="0"/>
                                </a:rPr>
                              </m:ctrlPr>
                            </m:dPr>
                            <m:e>
                              <m:r>
                                <a:rPr lang="it-IT" i="1">
                                  <a:latin typeface="Cambria Math" panose="02040503050406030204" pitchFamily="18" charset="0"/>
                                </a:rPr>
                                <m:t>𝑡</m:t>
                              </m:r>
                              <m:r>
                                <a:rPr lang="it-IT" i="1">
                                  <a:latin typeface="Cambria Math" panose="02040503050406030204" pitchFamily="18" charset="0"/>
                                </a:rPr>
                                <m:t>+1</m:t>
                              </m:r>
                            </m:e>
                          </m:d>
                        </m:sup>
                      </m:sSup>
                      <m:r>
                        <a:rPr lang="it-IT" i="1">
                          <a:latin typeface="Cambria Math" panose="02040503050406030204" pitchFamily="18" charset="0"/>
                        </a:rPr>
                        <m:t>=</m:t>
                      </m:r>
                      <m:sSup>
                        <m:sSupPr>
                          <m:ctrlPr>
                            <a:rPr lang="it-IT" i="1">
                              <a:latin typeface="Cambria Math" panose="02040503050406030204" pitchFamily="18" charset="0"/>
                            </a:rPr>
                          </m:ctrlPr>
                        </m:sSupPr>
                        <m:e>
                          <m:r>
                            <a:rPr lang="it-IT" b="1" i="1">
                              <a:solidFill>
                                <a:srgbClr val="FF0000"/>
                              </a:solidFill>
                              <a:latin typeface="Cambria Math" panose="02040503050406030204" pitchFamily="18" charset="0"/>
                              <a:ea typeface="Cambria Math" panose="02040503050406030204" pitchFamily="18" charset="0"/>
                            </a:rPr>
                            <m:t>𝝋</m:t>
                          </m:r>
                        </m:e>
                        <m:sup>
                          <m:d>
                            <m:dPr>
                              <m:ctrlPr>
                                <a:rPr lang="it-IT" i="1">
                                  <a:latin typeface="Cambria Math" panose="02040503050406030204" pitchFamily="18" charset="0"/>
                                </a:rPr>
                              </m:ctrlPr>
                            </m:dPr>
                            <m:e>
                              <m:r>
                                <a:rPr lang="it-IT" i="1">
                                  <a:latin typeface="Cambria Math" panose="02040503050406030204" pitchFamily="18" charset="0"/>
                                </a:rPr>
                                <m:t>𝑡</m:t>
                              </m:r>
                            </m:e>
                          </m:d>
                        </m:sup>
                      </m:sSup>
                      <m:r>
                        <a:rPr lang="it-IT" i="1">
                          <a:latin typeface="Cambria Math" panose="02040503050406030204" pitchFamily="18" charset="0"/>
                        </a:rPr>
                        <m:t>−</m:t>
                      </m:r>
                      <m:sSup>
                        <m:sSupPr>
                          <m:ctrlPr>
                            <a:rPr lang="it-IT" i="1">
                              <a:latin typeface="Cambria Math" panose="02040503050406030204" pitchFamily="18" charset="0"/>
                            </a:rPr>
                          </m:ctrlPr>
                        </m:sSupPr>
                        <m:e>
                          <m:d>
                            <m:dPr>
                              <m:ctrlPr>
                                <a:rPr lang="it-IT" i="1">
                                  <a:latin typeface="Cambria Math" panose="02040503050406030204" pitchFamily="18" charset="0"/>
                                </a:rPr>
                              </m:ctrlPr>
                            </m:dPr>
                            <m:e>
                              <m:r>
                                <a:rPr lang="it-IT" i="1">
                                  <a:solidFill>
                                    <a:srgbClr val="C00000"/>
                                  </a:solidFill>
                                  <a:latin typeface="Cambria Math" panose="02040503050406030204" pitchFamily="18" charset="0"/>
                                </a:rPr>
                                <m:t>𝐸</m:t>
                              </m:r>
                              <m:d>
                                <m:dPr>
                                  <m:ctrlPr>
                                    <a:rPr lang="it-IT" i="1">
                                      <a:solidFill>
                                        <a:srgbClr val="C00000"/>
                                      </a:solidFill>
                                      <a:latin typeface="Cambria Math" panose="02040503050406030204" pitchFamily="18" charset="0"/>
                                    </a:rPr>
                                  </m:ctrlPr>
                                </m:dPr>
                                <m:e>
                                  <m:sSup>
                                    <m:sSupPr>
                                      <m:ctrlPr>
                                        <a:rPr lang="it-IT" i="1">
                                          <a:solidFill>
                                            <a:srgbClr val="C00000"/>
                                          </a:solidFill>
                                          <a:latin typeface="Cambria Math" panose="02040503050406030204" pitchFamily="18" charset="0"/>
                                        </a:rPr>
                                      </m:ctrlPr>
                                    </m:sSupPr>
                                    <m:e>
                                      <m:r>
                                        <a:rPr lang="it-IT" b="1" i="1">
                                          <a:solidFill>
                                            <a:srgbClr val="C00000"/>
                                          </a:solidFill>
                                          <a:latin typeface="Cambria Math" panose="02040503050406030204" pitchFamily="18" charset="0"/>
                                        </a:rPr>
                                        <m:t>𝑯</m:t>
                                      </m:r>
                                    </m:e>
                                    <m:sup>
                                      <m:d>
                                        <m:dPr>
                                          <m:ctrlPr>
                                            <a:rPr lang="it-IT" i="1">
                                              <a:solidFill>
                                                <a:srgbClr val="C00000"/>
                                              </a:solidFill>
                                              <a:latin typeface="Cambria Math" panose="02040503050406030204" pitchFamily="18" charset="0"/>
                                            </a:rPr>
                                          </m:ctrlPr>
                                        </m:dPr>
                                        <m:e>
                                          <m:r>
                                            <a:rPr lang="it-IT" i="1">
                                              <a:solidFill>
                                                <a:srgbClr val="C00000"/>
                                              </a:solidFill>
                                              <a:latin typeface="Cambria Math" panose="02040503050406030204" pitchFamily="18" charset="0"/>
                                            </a:rPr>
                                            <m:t>𝑡</m:t>
                                          </m:r>
                                        </m:e>
                                      </m:d>
                                    </m:sup>
                                  </m:sSup>
                                </m:e>
                              </m:d>
                            </m:e>
                          </m:d>
                        </m:e>
                        <m:sup>
                          <m:r>
                            <a:rPr lang="it-IT" i="1">
                              <a:latin typeface="Cambria Math" panose="02040503050406030204" pitchFamily="18" charset="0"/>
                            </a:rPr>
                            <m:t>−1</m:t>
                          </m:r>
                        </m:sup>
                      </m:sSup>
                      <m:sSup>
                        <m:sSupPr>
                          <m:ctrlPr>
                            <a:rPr lang="it-IT" i="1">
                              <a:latin typeface="Cambria Math" panose="02040503050406030204" pitchFamily="18" charset="0"/>
                            </a:rPr>
                          </m:ctrlPr>
                        </m:sSupPr>
                        <m:e>
                          <m:r>
                            <a:rPr lang="it-IT" b="1" i="1" smtClean="0">
                              <a:latin typeface="Cambria Math" panose="02040503050406030204" pitchFamily="18" charset="0"/>
                            </a:rPr>
                            <m:t>𝒖</m:t>
                          </m:r>
                        </m:e>
                        <m:sup>
                          <m:d>
                            <m:dPr>
                              <m:ctrlPr>
                                <a:rPr lang="it-IT" i="1">
                                  <a:latin typeface="Cambria Math" panose="02040503050406030204" pitchFamily="18" charset="0"/>
                                </a:rPr>
                              </m:ctrlPr>
                            </m:dPr>
                            <m:e>
                              <m:r>
                                <a:rPr lang="it-IT" i="1">
                                  <a:latin typeface="Cambria Math" panose="02040503050406030204" pitchFamily="18" charset="0"/>
                                </a:rPr>
                                <m:t>𝑡</m:t>
                              </m:r>
                            </m:e>
                          </m:d>
                        </m:sup>
                      </m:sSup>
                    </m:oMath>
                  </m:oMathPara>
                </a14:m>
                <a:endParaRPr lang="it-IT" dirty="0"/>
              </a:p>
            </p:txBody>
          </p:sp>
        </mc:Choice>
        <mc:Fallback>
          <p:sp>
            <p:nvSpPr>
              <p:cNvPr id="3" name="Rettangolo 2"/>
              <p:cNvSpPr>
                <a:spLocks noRot="1" noChangeAspect="1" noMove="1" noResize="1" noEditPoints="1" noAdjustHandles="1" noChangeArrowheads="1" noChangeShapeType="1" noTextEdit="1"/>
              </p:cNvSpPr>
              <p:nvPr/>
            </p:nvSpPr>
            <p:spPr>
              <a:xfrm>
                <a:off x="401871" y="703161"/>
                <a:ext cx="6552228" cy="8657306"/>
              </a:xfrm>
              <a:prstGeom prst="rect">
                <a:avLst/>
              </a:prstGeom>
              <a:blipFill>
                <a:blip r:embed="rId2"/>
                <a:stretch>
                  <a:fillRect l="-837"/>
                </a:stretch>
              </a:blipFill>
            </p:spPr>
            <p:txBody>
              <a:bodyPr/>
              <a:lstStyle/>
              <a:p>
                <a:r>
                  <a:rPr lang="it-IT">
                    <a:noFill/>
                  </a:rPr>
                  <a:t> </a:t>
                </a:r>
              </a:p>
            </p:txBody>
          </p:sp>
        </mc:Fallback>
      </mc:AlternateContent>
    </p:spTree>
    <p:extLst>
      <p:ext uri="{BB962C8B-B14F-4D97-AF65-F5344CB8AC3E}">
        <p14:creationId xmlns:p14="http://schemas.microsoft.com/office/powerpoint/2010/main" val="1784635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magine 7"/>
          <p:cNvPicPr>
            <a:picLocks noChangeAspect="1"/>
          </p:cNvPicPr>
          <p:nvPr/>
        </p:nvPicPr>
        <p:blipFill>
          <a:blip r:embed="rId2"/>
          <a:stretch>
            <a:fillRect/>
          </a:stretch>
        </p:blipFill>
        <p:spPr>
          <a:xfrm>
            <a:off x="0" y="0"/>
            <a:ext cx="6858000" cy="4830701"/>
          </a:xfrm>
          <a:prstGeom prst="rect">
            <a:avLst/>
          </a:prstGeom>
        </p:spPr>
      </p:pic>
      <p:pic>
        <p:nvPicPr>
          <p:cNvPr id="10" name="Immagine 9"/>
          <p:cNvPicPr>
            <a:picLocks noChangeAspect="1"/>
          </p:cNvPicPr>
          <p:nvPr/>
        </p:nvPicPr>
        <p:blipFill>
          <a:blip r:embed="rId3"/>
          <a:stretch>
            <a:fillRect/>
          </a:stretch>
        </p:blipFill>
        <p:spPr>
          <a:xfrm>
            <a:off x="0" y="5022669"/>
            <a:ext cx="6870392" cy="4883331"/>
          </a:xfrm>
          <a:prstGeom prst="rect">
            <a:avLst/>
          </a:prstGeom>
        </p:spPr>
      </p:pic>
      <p:sp>
        <p:nvSpPr>
          <p:cNvPr id="11" name="Ovale 10"/>
          <p:cNvSpPr/>
          <p:nvPr/>
        </p:nvSpPr>
        <p:spPr>
          <a:xfrm>
            <a:off x="5461151" y="4219593"/>
            <a:ext cx="357341" cy="260408"/>
          </a:xfrm>
          <a:prstGeom prst="ellipse">
            <a:avLst/>
          </a:prstGeom>
          <a:solidFill>
            <a:srgbClr val="FF0000">
              <a:alpha val="46000"/>
            </a:srgb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2" name="Ovale 11"/>
          <p:cNvSpPr/>
          <p:nvPr/>
        </p:nvSpPr>
        <p:spPr>
          <a:xfrm>
            <a:off x="6213453" y="4636586"/>
            <a:ext cx="357341" cy="260408"/>
          </a:xfrm>
          <a:prstGeom prst="ellipse">
            <a:avLst/>
          </a:prstGeom>
          <a:solidFill>
            <a:srgbClr val="FF0000">
              <a:alpha val="46000"/>
            </a:srgb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3" name="Ovale 12"/>
          <p:cNvSpPr/>
          <p:nvPr/>
        </p:nvSpPr>
        <p:spPr>
          <a:xfrm>
            <a:off x="6213452" y="4349797"/>
            <a:ext cx="357341" cy="260408"/>
          </a:xfrm>
          <a:prstGeom prst="ellipse">
            <a:avLst/>
          </a:prstGeom>
          <a:solidFill>
            <a:srgbClr val="0070C0">
              <a:alpha val="46000"/>
            </a:srgbClr>
          </a:solidFill>
          <a:ln>
            <a:solidFill>
              <a:schemeClr val="accent1">
                <a:lumMod val="40000"/>
                <a:lumOff val="60000"/>
              </a:schemeClr>
            </a:solid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4" name="Ovale 13"/>
          <p:cNvSpPr/>
          <p:nvPr/>
        </p:nvSpPr>
        <p:spPr>
          <a:xfrm>
            <a:off x="1109751" y="519547"/>
            <a:ext cx="440574" cy="340821"/>
          </a:xfrm>
          <a:prstGeom prst="ellipse">
            <a:avLst/>
          </a:prstGeom>
          <a:solidFill>
            <a:srgbClr val="0070C0">
              <a:alpha val="46000"/>
            </a:srgbClr>
          </a:solidFill>
          <a:ln>
            <a:solidFill>
              <a:schemeClr val="accent1">
                <a:lumMod val="40000"/>
                <a:lumOff val="60000"/>
              </a:schemeClr>
            </a:solid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5" name="Ovale 14"/>
          <p:cNvSpPr/>
          <p:nvPr/>
        </p:nvSpPr>
        <p:spPr>
          <a:xfrm>
            <a:off x="1109751" y="9259876"/>
            <a:ext cx="357341" cy="260408"/>
          </a:xfrm>
          <a:prstGeom prst="ellipse">
            <a:avLst/>
          </a:prstGeom>
          <a:solidFill>
            <a:srgbClr val="FF0000">
              <a:alpha val="46000"/>
            </a:srgb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6" name="Ovale 15"/>
          <p:cNvSpPr/>
          <p:nvPr/>
        </p:nvSpPr>
        <p:spPr>
          <a:xfrm>
            <a:off x="2184550" y="9444113"/>
            <a:ext cx="357341" cy="260408"/>
          </a:xfrm>
          <a:prstGeom prst="ellipse">
            <a:avLst/>
          </a:prstGeom>
          <a:solidFill>
            <a:srgbClr val="0070C0">
              <a:alpha val="46000"/>
            </a:srgbClr>
          </a:solidFill>
          <a:ln>
            <a:solidFill>
              <a:schemeClr val="accent1">
                <a:lumMod val="40000"/>
                <a:lumOff val="60000"/>
              </a:schemeClr>
            </a:solid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 name="Rettangolo 1"/>
          <p:cNvSpPr/>
          <p:nvPr/>
        </p:nvSpPr>
        <p:spPr>
          <a:xfrm>
            <a:off x="-81857" y="2092184"/>
            <a:ext cx="1121076" cy="646331"/>
          </a:xfrm>
          <a:prstGeom prst="rect">
            <a:avLst/>
          </a:prstGeom>
        </p:spPr>
        <p:txBody>
          <a:bodyPr wrap="none">
            <a:spAutoFit/>
          </a:bodyPr>
          <a:lstStyle/>
          <a:p>
            <a:r>
              <a:rPr lang="it-IT" dirty="0" smtClean="0"/>
              <a:t>«Newton-</a:t>
            </a:r>
          </a:p>
          <a:p>
            <a:r>
              <a:rPr lang="it-IT" dirty="0" err="1" smtClean="0"/>
              <a:t>Raphson</a:t>
            </a:r>
            <a:r>
              <a:rPr lang="it-IT" dirty="0" smtClean="0"/>
              <a:t>»</a:t>
            </a:r>
            <a:endParaRPr lang="it-IT" dirty="0"/>
          </a:p>
        </p:txBody>
      </p:sp>
      <p:sp>
        <p:nvSpPr>
          <p:cNvPr id="17" name="Rettangolo 16"/>
          <p:cNvSpPr/>
          <p:nvPr/>
        </p:nvSpPr>
        <p:spPr>
          <a:xfrm>
            <a:off x="-8632" y="7188243"/>
            <a:ext cx="974626" cy="646331"/>
          </a:xfrm>
          <a:prstGeom prst="rect">
            <a:avLst/>
          </a:prstGeom>
        </p:spPr>
        <p:txBody>
          <a:bodyPr wrap="none">
            <a:spAutoFit/>
          </a:bodyPr>
          <a:lstStyle/>
          <a:p>
            <a:r>
              <a:rPr lang="it-IT" dirty="0" smtClean="0"/>
              <a:t>«Fisher </a:t>
            </a:r>
          </a:p>
          <a:p>
            <a:r>
              <a:rPr lang="it-IT" dirty="0" err="1" smtClean="0"/>
              <a:t>scoring</a:t>
            </a:r>
            <a:r>
              <a:rPr lang="it-IT" dirty="0" smtClean="0"/>
              <a:t>»</a:t>
            </a:r>
            <a:endParaRPr lang="it-IT" dirty="0"/>
          </a:p>
        </p:txBody>
      </p:sp>
    </p:spTree>
    <p:extLst>
      <p:ext uri="{BB962C8B-B14F-4D97-AF65-F5344CB8AC3E}">
        <p14:creationId xmlns:p14="http://schemas.microsoft.com/office/powerpoint/2010/main" val="1219015418"/>
      </p:ext>
    </p:extLst>
  </p:cSld>
  <p:clrMapOvr>
    <a:masterClrMapping/>
  </p:clrMapOvr>
</p:sld>
</file>

<file path=ppt/theme/theme1.xml><?xml version="1.0" encoding="utf-8"?>
<a:theme xmlns:a="http://schemas.openxmlformats.org/drawingml/2006/main" name="Tema di Office">
  <a:themeElements>
    <a:clrScheme name="Tema di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i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2089</TotalTime>
  <Words>2557</Words>
  <Application>Microsoft Office PowerPoint</Application>
  <PresentationFormat>A4 (21x29,7 cm)</PresentationFormat>
  <Paragraphs>122</Paragraphs>
  <Slides>9</Slides>
  <Notes>0</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9</vt:i4>
      </vt:variant>
    </vt:vector>
  </HeadingPairs>
  <TitlesOfParts>
    <vt:vector size="16" baseType="lpstr">
      <vt:lpstr>Arial</vt:lpstr>
      <vt:lpstr>Calibri</vt:lpstr>
      <vt:lpstr>Calibri Light</vt:lpstr>
      <vt:lpstr>Cambria Math</vt:lpstr>
      <vt:lpstr>Courier New</vt:lpstr>
      <vt:lpstr>Times New Roman</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Dipartimento di Scienze della Vita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Grassi</dc:creator>
  <cp:lastModifiedBy>Grassi</cp:lastModifiedBy>
  <cp:revision>152</cp:revision>
  <cp:lastPrinted>2021-03-08T22:58:30Z</cp:lastPrinted>
  <dcterms:created xsi:type="dcterms:W3CDTF">2021-03-08T08:31:52Z</dcterms:created>
  <dcterms:modified xsi:type="dcterms:W3CDTF">2021-03-23T16:36:40Z</dcterms:modified>
</cp:coreProperties>
</file>