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9" r:id="rId24"/>
    <p:sldId id="280" r:id="rId2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552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B8290-98FA-4088-85AA-DA57AB2BE152}" type="datetimeFigureOut">
              <a:rPr lang="it-IT" smtClean="0"/>
              <a:t>24/03/2021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C3033A-A103-4538-B86A-61D44AD127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4450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98496DE0-FC77-4C41-A1E4-9A16BB39C42D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2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0447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526219DA-0C0E-461F-ABAA-32E4746122A8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11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5138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28E564D1-B991-4749-8B44-1284DD95581E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12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9636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ECEB5390-BA80-4710-B29B-6868FFE8C438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13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1441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DB3BAFE2-FA10-49F5-9200-04F27929C936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14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022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60667140-E8D3-4672-B17F-5856CA5CCDFB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15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2020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60667140-E8D3-4672-B17F-5856CA5CCDFB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16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9388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FB03D625-FA92-4404-A518-39F023F42897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17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5132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4D8FEE29-E0F0-4A41-BAFC-360443BC3430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18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636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98496DE0-FC77-4C41-A1E4-9A16BB39C42D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3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099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98496DE0-FC77-4C41-A1E4-9A16BB39C42D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4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293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98496DE0-FC77-4C41-A1E4-9A16BB39C42D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5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106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98496DE0-FC77-4C41-A1E4-9A16BB39C42D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6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977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7A80465F-524B-44DC-841A-ED4E62919404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7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2165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7A80465F-524B-44DC-841A-ED4E62919404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8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2986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467E6A9F-5EA2-43F5-B4E8-A4EFE46D69BE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9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2060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1pPr>
            <a:lvl2pPr marL="742950" indent="-28575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folHlink"/>
                </a:solidFill>
                <a:latin typeface="Garamond" pitchFamily="18" charset="0"/>
                <a:ea typeface="MS PGothic" pitchFamily="34" charset="-128"/>
              </a:defRPr>
            </a:lvl9pPr>
          </a:lstStyle>
          <a:p>
            <a:pPr eaLnBrk="1" hangingPunct="1"/>
            <a:fld id="{5FCE41D4-7033-4A35-BCAD-BD8FE8AAB4D9}" type="slidenum">
              <a:rPr lang="en-US" sz="1200" b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10</a:t>
            </a:fld>
            <a:endParaRPr lang="en-US" sz="12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109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45DA-2F78-4BEF-B1EC-BDA1CB2D71CA}" type="datetimeFigureOut">
              <a:rPr lang="it-IT" smtClean="0"/>
              <a:t>24/03/2021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605F-3486-48AC-A0D3-EF548754FA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1094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45DA-2F78-4BEF-B1EC-BDA1CB2D71CA}" type="datetimeFigureOut">
              <a:rPr lang="it-IT" smtClean="0"/>
              <a:t>24/03/2021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605F-3486-48AC-A0D3-EF548754FA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2485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45DA-2F78-4BEF-B1EC-BDA1CB2D71CA}" type="datetimeFigureOut">
              <a:rPr lang="it-IT" smtClean="0"/>
              <a:t>24/03/2021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605F-3486-48AC-A0D3-EF548754FA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4590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309320"/>
            <a:ext cx="1219200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bg1">
                    <a:lumMod val="50000"/>
                  </a:schemeClr>
                </a:solidFill>
              </a:rPr>
              <a:t>J. Gruber, </a:t>
            </a:r>
            <a:r>
              <a:rPr lang="it-IT" sz="1400" i="1" dirty="0">
                <a:solidFill>
                  <a:schemeClr val="bg1">
                    <a:lumMod val="50000"/>
                  </a:schemeClr>
                </a:solidFill>
              </a:rPr>
              <a:t>Scienza delle finanze</a:t>
            </a:r>
            <a:r>
              <a:rPr lang="it-IT" sz="1400" i="0" dirty="0">
                <a:solidFill>
                  <a:schemeClr val="bg1">
                    <a:lumMod val="50000"/>
                  </a:schemeClr>
                </a:solidFill>
              </a:rPr>
              <a:t>, 2018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39349" y="6453336"/>
            <a:ext cx="144016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00" b="0" dirty="0"/>
              <a:t>© EGEA S.p.A.</a:t>
            </a:r>
          </a:p>
        </p:txBody>
      </p:sp>
      <p:grpSp>
        <p:nvGrpSpPr>
          <p:cNvPr id="11" name="Gruppo 10"/>
          <p:cNvGrpSpPr/>
          <p:nvPr/>
        </p:nvGrpSpPr>
        <p:grpSpPr>
          <a:xfrm>
            <a:off x="335360" y="188640"/>
            <a:ext cx="1200000" cy="6696744"/>
            <a:chOff x="251520" y="188640"/>
            <a:chExt cx="900000" cy="6696744"/>
          </a:xfrm>
        </p:grpSpPr>
        <p:cxnSp>
          <p:nvCxnSpPr>
            <p:cNvPr id="12" name="Connettore 1 11"/>
            <p:cNvCxnSpPr/>
            <p:nvPr/>
          </p:nvCxnSpPr>
          <p:spPr>
            <a:xfrm>
              <a:off x="251520" y="188640"/>
              <a:ext cx="0" cy="6696744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ttangolo 13"/>
            <p:cNvSpPr/>
            <p:nvPr/>
          </p:nvSpPr>
          <p:spPr>
            <a:xfrm>
              <a:off x="251520" y="188640"/>
              <a:ext cx="900000" cy="21602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sz="1350" dirty="0"/>
            </a:p>
          </p:txBody>
        </p:sp>
      </p:grpSp>
      <p:grpSp>
        <p:nvGrpSpPr>
          <p:cNvPr id="15" name="Gruppo 14"/>
          <p:cNvGrpSpPr/>
          <p:nvPr/>
        </p:nvGrpSpPr>
        <p:grpSpPr>
          <a:xfrm>
            <a:off x="10608501" y="6309320"/>
            <a:ext cx="1583499" cy="336770"/>
            <a:chOff x="7956376" y="6309320"/>
            <a:chExt cx="1187624" cy="336770"/>
          </a:xfrm>
        </p:grpSpPr>
        <p:cxnSp>
          <p:nvCxnSpPr>
            <p:cNvPr id="16" name="Connettore 1 15"/>
            <p:cNvCxnSpPr/>
            <p:nvPr/>
          </p:nvCxnSpPr>
          <p:spPr>
            <a:xfrm>
              <a:off x="7956376" y="6309320"/>
              <a:ext cx="1187624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7" name="Immagine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6376" y="6318724"/>
              <a:ext cx="900000" cy="32736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66347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45DA-2F78-4BEF-B1EC-BDA1CB2D71CA}" type="datetimeFigureOut">
              <a:rPr lang="it-IT" smtClean="0"/>
              <a:t>24/03/2021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605F-3486-48AC-A0D3-EF548754FA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4697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45DA-2F78-4BEF-B1EC-BDA1CB2D71CA}" type="datetimeFigureOut">
              <a:rPr lang="it-IT" smtClean="0"/>
              <a:t>24/03/2021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605F-3486-48AC-A0D3-EF548754FA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6312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45DA-2F78-4BEF-B1EC-BDA1CB2D71CA}" type="datetimeFigureOut">
              <a:rPr lang="it-IT" smtClean="0"/>
              <a:t>24/03/2021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605F-3486-48AC-A0D3-EF548754FA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9607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45DA-2F78-4BEF-B1EC-BDA1CB2D71CA}" type="datetimeFigureOut">
              <a:rPr lang="it-IT" smtClean="0"/>
              <a:t>24/03/2021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605F-3486-48AC-A0D3-EF548754FA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5860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45DA-2F78-4BEF-B1EC-BDA1CB2D71CA}" type="datetimeFigureOut">
              <a:rPr lang="it-IT" smtClean="0"/>
              <a:t>24/03/2021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605F-3486-48AC-A0D3-EF548754FA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3669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45DA-2F78-4BEF-B1EC-BDA1CB2D71CA}" type="datetimeFigureOut">
              <a:rPr lang="it-IT" smtClean="0"/>
              <a:t>24/03/2021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605F-3486-48AC-A0D3-EF548754FA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8705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45DA-2F78-4BEF-B1EC-BDA1CB2D71CA}" type="datetimeFigureOut">
              <a:rPr lang="it-IT" smtClean="0"/>
              <a:t>24/03/2021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605F-3486-48AC-A0D3-EF548754FA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524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45DA-2F78-4BEF-B1EC-BDA1CB2D71CA}" type="datetimeFigureOut">
              <a:rPr lang="it-IT" smtClean="0"/>
              <a:t>24/03/2021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8605F-3486-48AC-A0D3-EF548754FA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0073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C45DA-2F78-4BEF-B1EC-BDA1CB2D71CA}" type="datetimeFigureOut">
              <a:rPr lang="it-IT" smtClean="0"/>
              <a:t>24/03/2021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8605F-3486-48AC-A0D3-EF548754FA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3214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2552700" y="1584326"/>
            <a:ext cx="8115300" cy="1470025"/>
          </a:xfrm>
        </p:spPr>
        <p:txBody>
          <a:bodyPr>
            <a:normAutofit/>
          </a:bodyPr>
          <a:lstStyle/>
          <a:p>
            <a:pPr algn="just"/>
            <a:r>
              <a:rPr lang="it-IT" dirty="0">
                <a:solidFill>
                  <a:schemeClr val="bg1">
                    <a:lumMod val="50000"/>
                  </a:schemeClr>
                </a:solidFill>
              </a:rPr>
              <a:t>5 Spesa dello Stato e dei livelli inferiori di governo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06436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2436813" y="1143000"/>
            <a:ext cx="73152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566738" eaLnBrk="0" hangingPunct="0">
              <a:spcBef>
                <a:spcPts val="600"/>
              </a:spcBef>
              <a:spcAft>
                <a:spcPts val="600"/>
              </a:spcAft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Il modello di </a:t>
            </a:r>
            <a:r>
              <a:rPr lang="it-IT" sz="2400" dirty="0" err="1">
                <a:latin typeface="Calibri"/>
                <a:ea typeface="ＭＳ Ｐゴシック" charset="0"/>
                <a:cs typeface="Calibri"/>
              </a:rPr>
              <a:t>Tiebout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 richiede un certo numero di ipotesi che possono non avere riscontro nella realtà.</a:t>
            </a:r>
          </a:p>
          <a:p>
            <a:pPr marL="458788" lvl="1" indent="-285750" defTabSz="566738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90000"/>
              <a:buFont typeface="Arial"/>
              <a:buChar char="•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Le persone sono </a:t>
            </a:r>
            <a:r>
              <a:rPr lang="it-IT" sz="24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perfettamente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it-IT" sz="24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mobili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.</a:t>
            </a:r>
          </a:p>
          <a:p>
            <a:pPr marL="458788" lvl="1" indent="-285750" defTabSz="566738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90000"/>
              <a:buFont typeface="Arial"/>
              <a:buChar char="•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Sono </a:t>
            </a:r>
            <a:r>
              <a:rPr lang="it-IT" sz="24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perfettamente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it-IT" sz="24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informate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 su imposte e benefici.</a:t>
            </a:r>
          </a:p>
          <a:p>
            <a:pPr marL="458788" lvl="1" indent="-285750" defTabSz="566738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90000"/>
              <a:buFont typeface="Arial"/>
              <a:buChar char="•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Devono essere in grado di scegliere tra una varietà di città che potrebbero corrispondere ai loro gusti in materia di beni </a:t>
            </a:r>
            <a:r>
              <a:rPr lang="it-IT" sz="2400" dirty="0" smtClean="0">
                <a:latin typeface="Calibri"/>
                <a:ea typeface="ＭＳ Ｐゴシック" charset="0"/>
                <a:cs typeface="Calibri"/>
              </a:rPr>
              <a:t>pubblici (più facile se i centri sono vicini)</a:t>
            </a:r>
            <a:endParaRPr lang="it-IT" sz="2400" dirty="0">
              <a:latin typeface="Calibri"/>
              <a:ea typeface="ＭＳ Ｐゴシック" charset="0"/>
              <a:cs typeface="Calibri"/>
            </a:endParaRPr>
          </a:p>
          <a:p>
            <a:pPr marL="458788" lvl="1" indent="-285750" defTabSz="566738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90000"/>
              <a:buFont typeface="Arial"/>
              <a:buChar char="•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La  fornitura di alcuni beni pubblici richiede una </a:t>
            </a:r>
            <a:r>
              <a:rPr lang="it-IT" sz="2400" i="1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scala</a:t>
            </a:r>
            <a:r>
              <a:rPr lang="it-IT" sz="2400" i="1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o dimensione sufficiente.</a:t>
            </a:r>
          </a:p>
          <a:p>
            <a:pPr marL="458788" lvl="1" indent="-285750" defTabSz="566738" eaLnBrk="0" hangingPunc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SzPct val="90000"/>
              <a:buFont typeface="Arial"/>
              <a:buChar char="•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Le città devono essere </a:t>
            </a:r>
            <a:r>
              <a:rPr lang="it-IT" sz="24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abbastanza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it-IT" sz="24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numerose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  da permettere agli </a:t>
            </a:r>
            <a:r>
              <a:rPr lang="it-IT" sz="2400" dirty="0" smtClean="0">
                <a:latin typeface="Calibri"/>
                <a:ea typeface="ＭＳ Ｐゴシック" charset="0"/>
                <a:cs typeface="Calibri"/>
              </a:rPr>
              <a:t>individui 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di formare  gruppi con preferenze simili per i beni pubblici.</a:t>
            </a:r>
          </a:p>
        </p:txBody>
      </p:sp>
      <p:sp>
        <p:nvSpPr>
          <p:cNvPr id="25603" name="Rectangle 12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I problemi della concorrenza alla </a:t>
            </a:r>
            <a:r>
              <a:rPr lang="it-IT" sz="2400" dirty="0" err="1">
                <a:solidFill>
                  <a:srgbClr val="3C8C93"/>
                </a:solidFill>
                <a:latin typeface="Arial" pitchFamily="34" charset="0"/>
              </a:rPr>
              <a:t>Tiebout</a:t>
            </a:r>
            <a:endParaRPr lang="it-IT" sz="2400" dirty="0">
              <a:solidFill>
                <a:srgbClr val="3C8C93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14177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1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2436813" y="1295400"/>
            <a:ext cx="7315200" cy="395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566738" eaLnBrk="0" hangingPunct="0">
              <a:spcBef>
                <a:spcPts val="600"/>
              </a:spcBef>
              <a:spcAft>
                <a:spcPts val="600"/>
              </a:spcAft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Il  modello di </a:t>
            </a:r>
            <a:r>
              <a:rPr lang="it-IT" sz="2400" dirty="0" err="1">
                <a:latin typeface="Calibri" pitchFamily="34" charset="0"/>
                <a:cs typeface="Calibri" pitchFamily="34" charset="0"/>
              </a:rPr>
              <a:t>Tiebout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 richiede un finanziamento del bene pubblico uguale per tutti i residenti.</a:t>
            </a:r>
          </a:p>
          <a:p>
            <a:pPr marL="342900" indent="-342900" defTabSz="566738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b="1" dirty="0">
                <a:latin typeface="Calibri" pitchFamily="34" charset="0"/>
                <a:cs typeface="Calibri" pitchFamily="34" charset="0"/>
              </a:rPr>
              <a:t>Tributo in somma fissa 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(</a:t>
            </a:r>
            <a:r>
              <a:rPr lang="it-IT" sz="2400" dirty="0" err="1">
                <a:latin typeface="Calibri" pitchFamily="34" charset="0"/>
                <a:cs typeface="Calibri" pitchFamily="34" charset="0"/>
              </a:rPr>
              <a:t>lump-sum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dirty="0" err="1">
                <a:latin typeface="Calibri" pitchFamily="34" charset="0"/>
                <a:cs typeface="Calibri" pitchFamily="34" charset="0"/>
              </a:rPr>
              <a:t>tax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): un prelievo fiscale  di importo fisso, </a:t>
            </a: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indipendente dal reddito personale, dal consumo di beni e servizi  o dalla ricchezza</a:t>
            </a:r>
            <a:r>
              <a:rPr lang="it-IT" altLang="ja-JP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342900" indent="-342900" defTabSz="566738" eaLnBrk="0" hangingPunct="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it-IT" sz="2400" b="1" dirty="0" err="1">
                <a:latin typeface="Calibri"/>
                <a:ea typeface="ＭＳ Ｐゴシック" charset="0"/>
                <a:cs typeface="Calibri"/>
              </a:rPr>
              <a:t>Zoning</a:t>
            </a:r>
            <a:r>
              <a:rPr lang="it-IT" sz="2400" b="1" dirty="0">
                <a:latin typeface="Calibri"/>
                <a:ea typeface="ＭＳ Ｐゴシック" charset="0"/>
                <a:cs typeface="Calibri"/>
              </a:rPr>
              <a:t>: 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restrizioni all’uso del terreno edificabile stabilite dalle amministrazioni comunali.</a:t>
            </a:r>
          </a:p>
          <a:p>
            <a:pPr defTabSz="566738" eaLnBrk="0" hangingPunct="0">
              <a:spcBef>
                <a:spcPct val="10000"/>
              </a:spcBef>
              <a:spcAft>
                <a:spcPct val="50000"/>
              </a:spcAft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27651" name="Rectangle 12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I problemi  di finanziamento nel modello di </a:t>
            </a:r>
            <a:r>
              <a:rPr lang="it-IT" sz="2400" dirty="0" err="1">
                <a:solidFill>
                  <a:srgbClr val="3C8C93"/>
                </a:solidFill>
                <a:latin typeface="Arial" pitchFamily="34" charset="0"/>
              </a:rPr>
              <a:t>Tiebout</a:t>
            </a:r>
            <a:endParaRPr lang="it-IT" sz="2400" dirty="0">
              <a:solidFill>
                <a:srgbClr val="3C8C93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37409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2438400" y="1600200"/>
            <a:ext cx="73152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defTabSz="566738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Il modello di </a:t>
            </a:r>
            <a:r>
              <a:rPr lang="it-IT" sz="2400" dirty="0" err="1">
                <a:latin typeface="Calibri"/>
                <a:ea typeface="ＭＳ Ｐゴシック" charset="0"/>
                <a:cs typeface="Calibri"/>
              </a:rPr>
              <a:t>Tiebout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 assume che i beni pubblici abbiano effetti solo in una data città e che tali effetti </a:t>
            </a:r>
            <a:r>
              <a:rPr lang="it-IT" sz="24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non trabocchino sulle città vicine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.</a:t>
            </a:r>
          </a:p>
          <a:p>
            <a:pPr marL="342900" indent="-342900" defTabSz="566738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Molti beni pubblici locali </a:t>
            </a:r>
            <a:r>
              <a:rPr lang="it-IT" sz="24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hanno caratteristiche di </a:t>
            </a:r>
            <a:r>
              <a:rPr lang="it-IT" sz="2400" dirty="0" err="1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esternalità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 o  traboccamento simili: polizia locale, lavori pubblici, scuola.</a:t>
            </a:r>
          </a:p>
          <a:p>
            <a:pPr marL="342900" indent="-342900" defTabSz="566738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Se si verificano traboccamenti,  i comuni  caratterizzati da imposte basse e pochi benefici possono  comportarsi come </a:t>
            </a:r>
            <a:r>
              <a:rPr lang="it-IT" sz="24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free rider 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nei confronti dei comuni  ad alte imposte e alti benefici.</a:t>
            </a:r>
          </a:p>
        </p:txBody>
      </p:sp>
      <p:sp>
        <p:nvSpPr>
          <p:cNvPr id="31747" name="Rectangle 12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I problemi del modello di </a:t>
            </a:r>
            <a:r>
              <a:rPr lang="it-IT" sz="2400" dirty="0" err="1">
                <a:solidFill>
                  <a:srgbClr val="3C8C93"/>
                </a:solidFill>
                <a:latin typeface="Arial" pitchFamily="34" charset="0"/>
              </a:rPr>
              <a:t>Tiebout</a:t>
            </a: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: assenza di </a:t>
            </a:r>
            <a:r>
              <a:rPr lang="it-IT" sz="2400" dirty="0" err="1">
                <a:solidFill>
                  <a:srgbClr val="3C8C93"/>
                </a:solidFill>
                <a:latin typeface="Arial" pitchFamily="34" charset="0"/>
              </a:rPr>
              <a:t>esternalità</a:t>
            </a: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/traboccamenti</a:t>
            </a:r>
          </a:p>
        </p:txBody>
      </p:sp>
    </p:spTree>
    <p:extLst>
      <p:ext uri="{BB962C8B-B14F-4D97-AF65-F5344CB8AC3E}">
        <p14:creationId xmlns:p14="http://schemas.microsoft.com/office/powerpoint/2010/main" val="261393581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2438400" y="1611314"/>
            <a:ext cx="7315200" cy="4408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defTabSz="566738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La concorrenza di </a:t>
            </a:r>
            <a:r>
              <a:rPr lang="it-IT" sz="2400" dirty="0" err="1">
                <a:latin typeface="Calibri"/>
                <a:ea typeface="ＭＳ Ｐゴシック" charset="0"/>
                <a:cs typeface="Calibri"/>
              </a:rPr>
              <a:t>Tiebout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 opera attraverso  la selezione.</a:t>
            </a:r>
          </a:p>
          <a:p>
            <a:pPr marL="342900" indent="-342900" defTabSz="566738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Un’implicazione verificabile: quando gli individui hanno più scelta tra le comunità locali, </a:t>
            </a:r>
            <a:r>
              <a:rPr lang="it-IT" sz="2400" dirty="0" smtClean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le preferenze per </a:t>
            </a:r>
            <a:r>
              <a:rPr lang="it-IT" sz="24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i beni pubblici saranno più simili tra i residenti  di ciascuna comunità che quando la scelta è limitata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.</a:t>
            </a:r>
          </a:p>
          <a:p>
            <a:pPr marL="342900" indent="-342900" defTabSz="566738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Il confronto tra aree </a:t>
            </a:r>
            <a:r>
              <a:rPr lang="it-IT" sz="2400" dirty="0" smtClean="0">
                <a:latin typeface="Calibri"/>
                <a:ea typeface="ＭＳ Ｐゴシック" charset="0"/>
                <a:cs typeface="Calibri"/>
              </a:rPr>
              <a:t>metropolitane 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grandi e piccole (con maggiore o minore scelta) sembra confermare la verità dell’assunto.</a:t>
            </a:r>
          </a:p>
        </p:txBody>
      </p:sp>
      <p:sp>
        <p:nvSpPr>
          <p:cNvPr id="33795" name="Rectangle 12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Conferme empiriche del modello di </a:t>
            </a:r>
            <a:r>
              <a:rPr lang="it-IT" sz="2400" dirty="0" err="1">
                <a:solidFill>
                  <a:srgbClr val="3C8C93"/>
                </a:solidFill>
                <a:latin typeface="Arial" pitchFamily="34" charset="0"/>
              </a:rPr>
              <a:t>Tiebout</a:t>
            </a: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: </a:t>
            </a:r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somiglianza dei residenti area per area</a:t>
            </a:r>
          </a:p>
        </p:txBody>
      </p:sp>
    </p:spTree>
    <p:extLst>
      <p:ext uri="{BB962C8B-B14F-4D97-AF65-F5344CB8AC3E}">
        <p14:creationId xmlns:p14="http://schemas.microsoft.com/office/powerpoint/2010/main" val="213337466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8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2447926" y="1608138"/>
            <a:ext cx="7305675" cy="319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566738" eaLnBrk="0" hangingPunct="0">
              <a:spcBef>
                <a:spcPts val="600"/>
              </a:spcBef>
              <a:spcAft>
                <a:spcPts val="600"/>
              </a:spcAft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Le persone votano non solo con i piedi, ma anche con il portafoglio, nella forma di </a:t>
            </a:r>
            <a:r>
              <a:rPr lang="it-IT" sz="2400" i="1" dirty="0">
                <a:latin typeface="Calibri"/>
                <a:ea typeface="ＭＳ Ｐゴシック" charset="0"/>
                <a:cs typeface="Calibri"/>
              </a:rPr>
              <a:t>prezzi delle case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.</a:t>
            </a:r>
          </a:p>
          <a:p>
            <a:pPr marL="342900" indent="-342900" defTabSz="566738" eaLnBrk="0" hangingPunct="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Capitalizzazione nel prezzo delle abitazioni: </a:t>
            </a:r>
            <a:r>
              <a:rPr lang="it-IT" sz="24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incorporazione nel prezzo di una casa dei costi 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(comprese le imposte locali sugli immobili) </a:t>
            </a:r>
            <a:r>
              <a:rPr lang="it-IT" sz="24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e dei benefici 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(compresi i beni pubblici locali) </a:t>
            </a:r>
            <a:r>
              <a:rPr lang="it-IT" sz="24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derivanti dall’abitare in quella casa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.</a:t>
            </a:r>
          </a:p>
          <a:p>
            <a:pPr marL="342900" indent="-342900" defTabSz="566738" eaLnBrk="0" hangingPunct="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Le aree con beni pubblici relativamente generosi (date le imposte) dovrebbero avere prezzi delle case più alti.</a:t>
            </a:r>
          </a:p>
        </p:txBody>
      </p:sp>
      <p:sp>
        <p:nvSpPr>
          <p:cNvPr id="35843" name="Rectangle 12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Conferme empiriche del modello di </a:t>
            </a:r>
            <a:r>
              <a:rPr lang="it-IT" sz="2400" dirty="0" err="1">
                <a:solidFill>
                  <a:srgbClr val="3C8C93"/>
                </a:solidFill>
                <a:latin typeface="Arial" pitchFamily="34" charset="0"/>
              </a:rPr>
              <a:t>Tiebout</a:t>
            </a: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: capitalizzazione delle differenze fiscali nei prezzi delle case</a:t>
            </a:r>
          </a:p>
        </p:txBody>
      </p:sp>
    </p:spTree>
    <p:extLst>
      <p:ext uri="{BB962C8B-B14F-4D97-AF65-F5344CB8AC3E}">
        <p14:creationId xmlns:p14="http://schemas.microsoft.com/office/powerpoint/2010/main" val="150203006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2436813" y="934915"/>
            <a:ext cx="7315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Il modello di </a:t>
            </a:r>
            <a:r>
              <a:rPr lang="it-IT" sz="2400" dirty="0" err="1">
                <a:latin typeface="Calibri"/>
                <a:ea typeface="ＭＳ Ｐゴシック" charset="0"/>
                <a:cs typeface="Calibri"/>
              </a:rPr>
              <a:t>Tiebout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 implica che la fornitura locale di beni pubblici </a:t>
            </a:r>
            <a:r>
              <a:rPr lang="it-IT" sz="2400" i="1" dirty="0">
                <a:latin typeface="Calibri"/>
                <a:ea typeface="ＭＳ Ｐゴシック" charset="0"/>
                <a:cs typeface="Calibri"/>
              </a:rPr>
              <a:t>dovrebbe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 essere determinata da tre fattori:</a:t>
            </a:r>
          </a:p>
          <a:p>
            <a:pPr marL="914400" lvl="1" indent="-457200" eaLnBrk="0" hangingPunct="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it-IT" sz="2400" b="1" dirty="0">
                <a:latin typeface="Calibri"/>
                <a:ea typeface="ＭＳ Ｐゴシック" charset="0"/>
                <a:cs typeface="Calibri"/>
              </a:rPr>
              <a:t>Collegamento imposta-beneficio:  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i beni con forti collegamenti imposta-beneficio dovrebbero essere forniti localmente. </a:t>
            </a:r>
          </a:p>
          <a:p>
            <a:pPr marL="914400" lvl="1" indent="-457200" eaLnBrk="0" hangingPunct="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it-IT" sz="2400" b="1" dirty="0">
                <a:latin typeface="Calibri"/>
                <a:ea typeface="ＭＳ Ｐゴシック" charset="0"/>
                <a:cs typeface="Calibri"/>
              </a:rPr>
              <a:t>Traboccamenti: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  i beni pubblici locali con grandi effetti di traboccamento su altre comunità, sono forniti in misura insufficiente da ogni comunità.</a:t>
            </a:r>
          </a:p>
          <a:p>
            <a:pPr marL="914400" lvl="1" indent="-457200" eaLnBrk="0" hangingPunct="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it-IT" sz="2400" b="1" dirty="0">
                <a:latin typeface="Calibri"/>
                <a:ea typeface="ＭＳ Ｐゴシック" charset="0"/>
                <a:cs typeface="Calibri"/>
              </a:rPr>
              <a:t>Economie di scala:  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i beni pubblici con grandi economie di scala non sono forniti in modo efficiente da molte giurisdizioni locali in competizione tra loro.</a:t>
            </a:r>
          </a:p>
        </p:txBody>
      </p:sp>
      <p:sp>
        <p:nvSpPr>
          <p:cNvPr id="40963" name="Rectangle 12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Federalismo fiscale ottimale</a:t>
            </a:r>
          </a:p>
        </p:txBody>
      </p:sp>
    </p:spTree>
    <p:extLst>
      <p:ext uri="{BB962C8B-B14F-4D97-AF65-F5344CB8AC3E}">
        <p14:creationId xmlns:p14="http://schemas.microsoft.com/office/powerpoint/2010/main" val="194274112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4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2436813" y="1219200"/>
            <a:ext cx="73152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Il modello di </a:t>
            </a:r>
            <a:r>
              <a:rPr lang="it-IT" sz="2400" dirty="0" err="1">
                <a:latin typeface="Calibri"/>
                <a:ea typeface="ＭＳ Ｐゴシック" charset="0"/>
                <a:cs typeface="Calibri"/>
              </a:rPr>
              <a:t>Tiebout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 predice  che la spesa locale dovrebbe concentrarsi  su programmi che interessano </a:t>
            </a:r>
            <a:r>
              <a:rPr lang="it-IT" sz="24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gran parte della cittadinanza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, presentano poche esternalità ed economie di scala </a:t>
            </a:r>
            <a:r>
              <a:rPr lang="it-IT" sz="2400" dirty="0" smtClean="0">
                <a:latin typeface="Calibri"/>
                <a:ea typeface="ＭＳ Ｐゴシック" charset="0"/>
                <a:cs typeface="Calibri"/>
              </a:rPr>
              <a:t>relativamente 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poco significative. Le comunità locali dovrebbero </a:t>
            </a:r>
            <a:r>
              <a:rPr lang="it-IT" sz="2400" dirty="0" smtClean="0">
                <a:latin typeface="Calibri"/>
                <a:ea typeface="ＭＳ Ｐゴシック" charset="0"/>
                <a:cs typeface="Calibri"/>
              </a:rPr>
              <a:t>avere 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un </a:t>
            </a:r>
            <a:r>
              <a:rPr lang="it-IT" sz="24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ruolo limitato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it-IT" sz="2400" dirty="0" smtClean="0">
                <a:latin typeface="Calibri"/>
                <a:ea typeface="ＭＳ Ｐゴシック" charset="0"/>
                <a:cs typeface="Calibri"/>
              </a:rPr>
              <a:t>nel 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fornire beni pubblici redistributivi, con ampi </a:t>
            </a:r>
            <a:r>
              <a:rPr lang="it-IT" sz="2400" dirty="0" err="1">
                <a:latin typeface="Calibri"/>
                <a:ea typeface="ＭＳ Ｐゴシック" charset="0"/>
                <a:cs typeface="Calibri"/>
              </a:rPr>
              <a:t>spillover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 e grandi economie di scala.</a:t>
            </a: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Se imposte e benefici sono collegati e non sono presenti </a:t>
            </a:r>
            <a:r>
              <a:rPr lang="it-IT" sz="2400" dirty="0" err="1">
                <a:latin typeface="Calibri"/>
                <a:ea typeface="ＭＳ Ｐゴシック" charset="0"/>
                <a:cs typeface="Calibri"/>
              </a:rPr>
              <a:t>spillover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 né economie di scala, allora la fornitura locale di beni pubblici si avvicina all’ottimo.</a:t>
            </a:r>
          </a:p>
        </p:txBody>
      </p:sp>
      <p:sp>
        <p:nvSpPr>
          <p:cNvPr id="40963" name="Rectangle 12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Federalismo fiscale ottimale</a:t>
            </a:r>
          </a:p>
          <a:p>
            <a:pPr>
              <a:spcBef>
                <a:spcPct val="10000"/>
              </a:spcBef>
              <a:spcAft>
                <a:spcPct val="10000"/>
              </a:spcAft>
            </a:pPr>
            <a:endParaRPr lang="en-US" sz="2400" dirty="0">
              <a:solidFill>
                <a:srgbClr val="3C8C93"/>
              </a:solidFill>
              <a:latin typeface="Arial" pitchFamily="34" charset="0"/>
            </a:endParaRPr>
          </a:p>
          <a:p>
            <a:pPr>
              <a:spcBef>
                <a:spcPct val="10000"/>
              </a:spcBef>
              <a:spcAft>
                <a:spcPct val="10000"/>
              </a:spcAft>
            </a:pPr>
            <a:endParaRPr lang="en-US" sz="2400" dirty="0">
              <a:solidFill>
                <a:srgbClr val="3C8C93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102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4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72" name="Rectangle 20"/>
          <p:cNvSpPr>
            <a:spLocks noChangeArrowheads="1"/>
          </p:cNvSpPr>
          <p:nvPr/>
        </p:nvSpPr>
        <p:spPr bwMode="auto">
          <a:xfrm>
            <a:off x="2133600" y="604222"/>
            <a:ext cx="78486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566738" eaLnBrk="0" hangingPunct="0">
              <a:spcBef>
                <a:spcPts val="600"/>
              </a:spcBef>
              <a:spcAft>
                <a:spcPts val="600"/>
              </a:spcAft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Esistono enormi </a:t>
            </a:r>
            <a:r>
              <a:rPr lang="it-IT" sz="2400" dirty="0" smtClean="0">
                <a:latin typeface="Calibri"/>
                <a:ea typeface="ＭＳ Ｐゴシック" charset="0"/>
                <a:cs typeface="Calibri"/>
              </a:rPr>
              <a:t>disuguaglianze 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nelle entrate dei comuni. Dovremmo preoccuparcene? </a:t>
            </a:r>
          </a:p>
          <a:p>
            <a:pPr marL="342900" indent="-342900" defTabSz="566738" eaLnBrk="0" hangingPunct="0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Se </a:t>
            </a:r>
            <a:r>
              <a:rPr lang="it-IT" sz="2400" dirty="0" err="1">
                <a:latin typeface="Calibri"/>
                <a:ea typeface="ＭＳ Ｐゴシック" charset="0"/>
                <a:cs typeface="Calibri"/>
              </a:rPr>
              <a:t>Tiebout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 ha ragione, la </a:t>
            </a:r>
            <a:r>
              <a:rPr lang="it-IT" sz="2400" dirty="0" smtClean="0">
                <a:latin typeface="Calibri"/>
                <a:ea typeface="ＭＳ Ｐゴシック" charset="0"/>
                <a:cs typeface="Calibri"/>
              </a:rPr>
              <a:t>disuguaglianza 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riflette  una </a:t>
            </a:r>
            <a:r>
              <a:rPr lang="it-IT" sz="2400" dirty="0" smtClean="0">
                <a:latin typeface="Calibri"/>
                <a:ea typeface="ＭＳ Ｐゴシック" charset="0"/>
                <a:cs typeface="Calibri"/>
              </a:rPr>
              <a:t>selezione 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e un finanziamento ottimali.  Il comune ha scarse entrate ed è parsimonioso nelle spese perché i residenti hanno scelto un basso livello di beni pubblici. </a:t>
            </a:r>
            <a:r>
              <a:rPr lang="it-IT" sz="24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Date le loro preferenze, l’esito è efficiente e non occorre alcuna redistribuzione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.</a:t>
            </a:r>
          </a:p>
          <a:p>
            <a:pPr marL="342900" indent="-342900" defTabSz="566738" eaLnBrk="0" hangingPunct="0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Se il modello di </a:t>
            </a:r>
            <a:r>
              <a:rPr lang="it-IT" sz="2400" dirty="0" err="1">
                <a:latin typeface="Calibri"/>
                <a:ea typeface="ＭＳ Ｐゴシック" charset="0"/>
                <a:cs typeface="Calibri"/>
              </a:rPr>
              <a:t>Tiebout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 non riflette perfettamente la realtà, la </a:t>
            </a:r>
            <a:r>
              <a:rPr lang="it-IT" sz="2400" dirty="0" smtClean="0">
                <a:latin typeface="Calibri"/>
                <a:ea typeface="ＭＳ Ｐゴシック" charset="0"/>
                <a:cs typeface="Calibri"/>
              </a:rPr>
              <a:t>redistribuzione 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da comunità con alte entrate e alte spese a comunità con basse entrate e basse spese è giustificata per due ragioni:</a:t>
            </a:r>
          </a:p>
          <a:p>
            <a:pPr marL="914400" lvl="1" indent="-457200" defTabSz="566738" eaLnBrk="0" hangingPunct="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Le persone </a:t>
            </a:r>
            <a:r>
              <a:rPr lang="it-IT" sz="2400" dirty="0" smtClean="0">
                <a:latin typeface="Calibri"/>
                <a:ea typeface="ＭＳ Ｐゴシック" charset="0"/>
                <a:cs typeface="Calibri"/>
              </a:rPr>
              <a:t>non 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possono “votare con i piedi”.</a:t>
            </a:r>
          </a:p>
          <a:p>
            <a:pPr marL="914400" lvl="1" indent="-457200" defTabSz="566738" eaLnBrk="0" hangingPunct="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Presenza di  </a:t>
            </a:r>
            <a:r>
              <a:rPr lang="it-IT" sz="2400" dirty="0" err="1">
                <a:latin typeface="Calibri"/>
                <a:ea typeface="ＭＳ Ｐゴシック" charset="0"/>
                <a:cs typeface="Calibri"/>
              </a:rPr>
              <a:t>esternalità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.</a:t>
            </a:r>
          </a:p>
          <a:p>
            <a:pPr marL="800100" lvl="1" indent="-342900" defTabSz="566738" eaLnBrk="0" hangingPunct="0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  <a:defRPr/>
            </a:pPr>
            <a:endParaRPr lang="en-US" sz="2400" dirty="0">
              <a:latin typeface="Calibri"/>
              <a:ea typeface="ＭＳ Ｐゴシック" charset="0"/>
              <a:cs typeface="Calibri"/>
            </a:endParaRPr>
          </a:p>
          <a:p>
            <a:pPr lvl="1" defTabSz="566738" eaLnBrk="0" hangingPunct="0">
              <a:spcBef>
                <a:spcPts val="600"/>
              </a:spcBef>
              <a:spcAft>
                <a:spcPts val="600"/>
              </a:spcAft>
              <a:defRPr/>
            </a:pPr>
            <a:endParaRPr lang="en-US" sz="2400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43011" name="Rectangle 12"/>
          <p:cNvSpPr>
            <a:spLocks noChangeArrowheads="1"/>
          </p:cNvSpPr>
          <p:nvPr/>
        </p:nvSpPr>
        <p:spPr bwMode="auto">
          <a:xfrm>
            <a:off x="2743200" y="112098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Redistribuzione tra comunità locali</a:t>
            </a:r>
          </a:p>
        </p:txBody>
      </p:sp>
    </p:spTree>
    <p:extLst>
      <p:ext uri="{BB962C8B-B14F-4D97-AF65-F5344CB8AC3E}">
        <p14:creationId xmlns:p14="http://schemas.microsoft.com/office/powerpoint/2010/main" val="380684729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2" grpId="0" build="p" bldLvl="3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2436813" y="1219200"/>
            <a:ext cx="7315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lvl="1" eaLnBrk="0" hangingPunct="0">
              <a:spcBef>
                <a:spcPts val="600"/>
              </a:spcBef>
              <a:spcAft>
                <a:spcPts val="600"/>
              </a:spcAft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Il principale strumento di  redistribuzione è costituito dai </a:t>
            </a:r>
            <a:r>
              <a:rPr lang="it-IT" sz="24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trasferimenti tra livelli di governo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.</a:t>
            </a:r>
          </a:p>
          <a:p>
            <a:pPr eaLnBrk="0" hangingPunct="0">
              <a:spcBef>
                <a:spcPts val="600"/>
              </a:spcBef>
              <a:spcAft>
                <a:spcPts val="600"/>
              </a:spcAft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I trasferimenti costituiscono una </a:t>
            </a:r>
            <a:r>
              <a:rPr lang="it-IT" sz="2400" dirty="0" smtClean="0">
                <a:latin typeface="Calibri"/>
                <a:ea typeface="ＭＳ Ｐゴシック" charset="0"/>
                <a:cs typeface="Calibri"/>
              </a:rPr>
              <a:t>quota 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elevata e crescente della spesa federale e assumono  una varietà di forme con implicazioni differenti.</a:t>
            </a: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it-IT" sz="2400" b="1" dirty="0" err="1">
                <a:latin typeface="Calibri"/>
                <a:ea typeface="ＭＳ Ｐゴシック" charset="0"/>
                <a:cs typeface="Calibri"/>
              </a:rPr>
              <a:t>Matching</a:t>
            </a:r>
            <a:r>
              <a:rPr lang="it-IT" sz="2400" b="1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it-IT" sz="2400" b="1" dirty="0" err="1">
                <a:latin typeface="Calibri"/>
                <a:ea typeface="ＭＳ Ｐゴシック" charset="0"/>
                <a:cs typeface="Calibri"/>
              </a:rPr>
              <a:t>grant</a:t>
            </a:r>
            <a:r>
              <a:rPr lang="it-IT" sz="2400" b="1" dirty="0">
                <a:latin typeface="Calibri"/>
                <a:ea typeface="ＭＳ Ｐゴシック" charset="0"/>
                <a:cs typeface="Calibri"/>
              </a:rPr>
              <a:t>: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 un trasferimento il </a:t>
            </a:r>
            <a:r>
              <a:rPr lang="it-IT" sz="24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cui importo è legato all’ammontare della </a:t>
            </a:r>
            <a:r>
              <a:rPr lang="it-IT" sz="2400" dirty="0" smtClean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spesa </a:t>
            </a:r>
            <a:r>
              <a:rPr lang="it-IT" sz="24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dell’ente locale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.</a:t>
            </a: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it-IT" sz="2400" b="1" dirty="0">
                <a:latin typeface="Calibri"/>
                <a:ea typeface="ＭＳ Ｐゴシック" charset="0"/>
                <a:cs typeface="Calibri"/>
              </a:rPr>
              <a:t>Block </a:t>
            </a:r>
            <a:r>
              <a:rPr lang="it-IT" sz="2400" b="1" dirty="0" err="1">
                <a:latin typeface="Calibri"/>
                <a:ea typeface="ＭＳ Ｐゴシック" charset="0"/>
                <a:cs typeface="Calibri"/>
              </a:rPr>
              <a:t>grant</a:t>
            </a:r>
            <a:r>
              <a:rPr lang="it-IT" sz="2400" b="1" dirty="0">
                <a:latin typeface="Calibri"/>
                <a:ea typeface="ＭＳ Ｐゴシック" charset="0"/>
                <a:cs typeface="Calibri"/>
              </a:rPr>
              <a:t>: 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un trasferimento di ammontare fisso  </a:t>
            </a:r>
            <a:r>
              <a:rPr lang="it-IT" sz="24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senza vincolo di destinazione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.</a:t>
            </a: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it-IT" sz="2400" b="1" dirty="0" err="1">
                <a:latin typeface="Calibri"/>
                <a:ea typeface="ＭＳ Ｐゴシック" charset="0"/>
                <a:cs typeface="Calibri"/>
              </a:rPr>
              <a:t>Conditional</a:t>
            </a:r>
            <a:r>
              <a:rPr lang="it-IT" sz="2400" b="1" dirty="0">
                <a:latin typeface="Calibri"/>
                <a:ea typeface="ＭＳ Ｐゴシック" charset="0"/>
                <a:cs typeface="Calibri"/>
              </a:rPr>
              <a:t> block </a:t>
            </a:r>
            <a:r>
              <a:rPr lang="it-IT" sz="2400" b="1" dirty="0" err="1">
                <a:latin typeface="Calibri"/>
                <a:ea typeface="ＭＳ Ｐゴシック" charset="0"/>
                <a:cs typeface="Calibri"/>
              </a:rPr>
              <a:t>grant</a:t>
            </a:r>
            <a:r>
              <a:rPr lang="it-IT" sz="2400" b="1" dirty="0">
                <a:latin typeface="Calibri"/>
                <a:ea typeface="ＭＳ Ｐゴシック" charset="0"/>
                <a:cs typeface="Calibri"/>
              </a:rPr>
              <a:t>: 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un trasferimento di ammontare fisso con vincolo di destinazione.</a:t>
            </a: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/>
            </a:pPr>
            <a:endParaRPr lang="en-US" sz="2400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47107" name="Rectangle 12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Strumenti di redistribuzione: trasferimenti</a:t>
            </a:r>
          </a:p>
        </p:txBody>
      </p:sp>
    </p:spTree>
    <p:extLst>
      <p:ext uri="{BB962C8B-B14F-4D97-AF65-F5344CB8AC3E}">
        <p14:creationId xmlns:p14="http://schemas.microsoft.com/office/powerpoint/2010/main" val="110809940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2895600" y="609601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dirty="0">
                <a:solidFill>
                  <a:srgbClr val="3C8C93"/>
                </a:solidFill>
                <a:latin typeface="Arial" pitchFamily="34" charset="0"/>
              </a:rPr>
              <a:t>La </a:t>
            </a:r>
            <a:r>
              <a:rPr lang="en-US" sz="2400" dirty="0" err="1">
                <a:solidFill>
                  <a:srgbClr val="3C8C93"/>
                </a:solidFill>
                <a:latin typeface="Arial" pitchFamily="34" charset="0"/>
              </a:rPr>
              <a:t>scelta</a:t>
            </a:r>
            <a:r>
              <a:rPr lang="en-US" sz="2400" dirty="0">
                <a:solidFill>
                  <a:srgbClr val="3C8C93"/>
                </a:solidFill>
                <a:latin typeface="Arial" pitchFamily="34" charset="0"/>
              </a:rPr>
              <a:t> </a:t>
            </a:r>
            <a:r>
              <a:rPr lang="en-US" sz="2400" dirty="0" err="1">
                <a:solidFill>
                  <a:srgbClr val="3C8C93"/>
                </a:solidFill>
                <a:latin typeface="Arial" pitchFamily="34" charset="0"/>
              </a:rPr>
              <a:t>tra</a:t>
            </a:r>
            <a:r>
              <a:rPr lang="en-US" sz="2400" dirty="0">
                <a:solidFill>
                  <a:srgbClr val="3C8C93"/>
                </a:solidFill>
                <a:latin typeface="Arial" pitchFamily="34" charset="0"/>
              </a:rPr>
              <a:t> </a:t>
            </a:r>
            <a:r>
              <a:rPr lang="en-US" sz="2400" dirty="0" err="1">
                <a:solidFill>
                  <a:srgbClr val="3C8C93"/>
                </a:solidFill>
                <a:latin typeface="Arial" pitchFamily="34" charset="0"/>
              </a:rPr>
              <a:t>pulizia</a:t>
            </a:r>
            <a:r>
              <a:rPr lang="en-US" sz="2400" dirty="0">
                <a:solidFill>
                  <a:srgbClr val="3C8C93"/>
                </a:solidFill>
                <a:latin typeface="Arial" pitchFamily="34" charset="0"/>
              </a:rPr>
              <a:t> </a:t>
            </a:r>
            <a:r>
              <a:rPr lang="en-US" sz="2400" dirty="0" err="1">
                <a:solidFill>
                  <a:srgbClr val="3C8C93"/>
                </a:solidFill>
                <a:latin typeface="Arial" pitchFamily="34" charset="0"/>
              </a:rPr>
              <a:t>delle</a:t>
            </a:r>
            <a:r>
              <a:rPr lang="en-US" sz="2400" dirty="0">
                <a:solidFill>
                  <a:srgbClr val="3C8C93"/>
                </a:solidFill>
                <a:latin typeface="Arial" pitchFamily="34" charset="0"/>
              </a:rPr>
              <a:t> </a:t>
            </a:r>
            <a:r>
              <a:rPr lang="en-US" sz="2400" dirty="0" err="1">
                <a:solidFill>
                  <a:srgbClr val="3C8C93"/>
                </a:solidFill>
                <a:latin typeface="Arial" pitchFamily="34" charset="0"/>
              </a:rPr>
              <a:t>strade</a:t>
            </a:r>
            <a:r>
              <a:rPr lang="en-US" sz="2400" dirty="0">
                <a:solidFill>
                  <a:srgbClr val="3C8C93"/>
                </a:solidFill>
                <a:latin typeface="Arial" pitchFamily="34" charset="0"/>
              </a:rPr>
              <a:t> e </a:t>
            </a:r>
            <a:r>
              <a:rPr lang="en-US" sz="2400" dirty="0" err="1">
                <a:solidFill>
                  <a:srgbClr val="3C8C93"/>
                </a:solidFill>
                <a:latin typeface="Arial" pitchFamily="34" charset="0"/>
              </a:rPr>
              <a:t>beni</a:t>
            </a:r>
            <a:r>
              <a:rPr lang="en-US" sz="2400" dirty="0">
                <a:solidFill>
                  <a:srgbClr val="3C8C93"/>
                </a:solidFill>
                <a:latin typeface="Arial" pitchFamily="34" charset="0"/>
              </a:rPr>
              <a:t> </a:t>
            </a:r>
            <a:r>
              <a:rPr lang="en-US" sz="2400" dirty="0" err="1">
                <a:solidFill>
                  <a:srgbClr val="3C8C93"/>
                </a:solidFill>
                <a:latin typeface="Arial" pitchFamily="34" charset="0"/>
              </a:rPr>
              <a:t>privati</a:t>
            </a:r>
            <a:endParaRPr lang="en-US" sz="2400" dirty="0">
              <a:solidFill>
                <a:srgbClr val="3C8C93"/>
              </a:solidFill>
              <a:latin typeface="Arial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399" y="1158155"/>
            <a:ext cx="6931296" cy="5026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05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2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 err="1">
                <a:solidFill>
                  <a:srgbClr val="3C8C93"/>
                </a:solidFill>
                <a:latin typeface="Arial" pitchFamily="34" charset="0"/>
              </a:rPr>
              <a:t>Federalismo</a:t>
            </a:r>
            <a:r>
              <a:rPr lang="en-US" sz="2400" dirty="0">
                <a:solidFill>
                  <a:srgbClr val="3C8C93"/>
                </a:solidFill>
                <a:latin typeface="Arial" pitchFamily="34" charset="0"/>
              </a:rPr>
              <a:t> </a:t>
            </a: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fiscale</a:t>
            </a:r>
            <a:r>
              <a:rPr lang="en-US" sz="2400" dirty="0">
                <a:solidFill>
                  <a:srgbClr val="3C8C93"/>
                </a:solidFill>
                <a:latin typeface="Arial" pitchFamily="34" charset="0"/>
              </a:rPr>
              <a:t>: No Child Left Behind Act (2005)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438400" y="1600200"/>
            <a:ext cx="7315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85750" indent="-285750" eaLnBrk="0" hangingPunct="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Nel 2002, negli Stati Uniti, il Presidente  Bush ha promulgato la riforma scolastica No </a:t>
            </a:r>
            <a:r>
              <a:rPr lang="it-IT" sz="2400" dirty="0" err="1">
                <a:latin typeface="Calibri"/>
                <a:ea typeface="ＭＳ Ｐゴシック" charset="0"/>
                <a:cs typeface="Calibri"/>
              </a:rPr>
              <a:t>Child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it-IT" sz="2400" dirty="0" err="1">
                <a:latin typeface="Calibri"/>
                <a:ea typeface="ＭＳ Ｐゴシック" charset="0"/>
                <a:cs typeface="Calibri"/>
              </a:rPr>
              <a:t>Left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it-IT" sz="2400" dirty="0" err="1">
                <a:latin typeface="Calibri"/>
                <a:ea typeface="ＭＳ Ｐゴシック" charset="0"/>
                <a:cs typeface="Calibri"/>
              </a:rPr>
              <a:t>Behind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 (</a:t>
            </a:r>
            <a:r>
              <a:rPr lang="it-IT" sz="2400" dirty="0" err="1">
                <a:latin typeface="Calibri"/>
                <a:ea typeface="ＭＳ Ｐゴシック" charset="0"/>
                <a:cs typeface="Calibri"/>
              </a:rPr>
              <a:t>NCLB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), “Nessun bambino (sia) lasciato indietro”.</a:t>
            </a:r>
          </a:p>
          <a:p>
            <a:pPr marL="285750" indent="-285750" eaLnBrk="0" hangingPunct="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L’obiettivo della riforma </a:t>
            </a:r>
            <a:r>
              <a:rPr lang="it-IT" sz="2400" dirty="0">
                <a:latin typeface="Calibri" pitchFamily="34" charset="0"/>
                <a:ea typeface="ＭＳ Ｐゴシック" charset="0"/>
                <a:cs typeface="Calibri" pitchFamily="34" charset="0"/>
              </a:rPr>
              <a:t>era 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affrontare il problema del livello scadente delle opportunità di istruzione per bambini poveri e appartenenti a minoranze, introducendo esami standardizzati</a:t>
            </a:r>
            <a:r>
              <a:rPr lang="it-IT" sz="2400" dirty="0">
                <a:latin typeface="Calibri" pitchFamily="34" charset="0"/>
                <a:ea typeface="ＭＳ Ｐゴシック" charset="0"/>
                <a:cs typeface="Calibri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 Le scuole 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erano 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tenute a pubblicare i voti divisi per gruppo etnico e prevedeva severe 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penalità 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per le scuole che non registrassero un trend di miglioramento.</a:t>
            </a:r>
            <a:r>
              <a:rPr lang="it-IT" sz="2400" dirty="0">
                <a:latin typeface="Calibri" pitchFamily="34" charset="0"/>
                <a:ea typeface="ＭＳ Ｐゴシック" charset="0"/>
                <a:cs typeface="Calibri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691610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2335200" y="601181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dirty="0" err="1">
                <a:solidFill>
                  <a:srgbClr val="3C8C93"/>
                </a:solidFill>
                <a:latin typeface="Arial" pitchFamily="34" charset="0"/>
              </a:rPr>
              <a:t>L’impatto</a:t>
            </a:r>
            <a:r>
              <a:rPr lang="en-US" sz="2400" dirty="0">
                <a:solidFill>
                  <a:srgbClr val="3C8C93"/>
                </a:solidFill>
                <a:latin typeface="Arial" pitchFamily="34" charset="0"/>
              </a:rPr>
              <a:t> di un matching grant </a:t>
            </a:r>
            <a:r>
              <a:rPr lang="en-US" sz="2400" dirty="0" err="1">
                <a:solidFill>
                  <a:srgbClr val="3C8C93"/>
                </a:solidFill>
                <a:latin typeface="Arial" pitchFamily="34" charset="0"/>
              </a:rPr>
              <a:t>sul</a:t>
            </a:r>
            <a:r>
              <a:rPr lang="en-US" sz="2400" dirty="0">
                <a:solidFill>
                  <a:srgbClr val="3C8C93"/>
                </a:solidFill>
                <a:latin typeface="Arial" pitchFamily="34" charset="0"/>
              </a:rPr>
              <a:t> </a:t>
            </a:r>
            <a:r>
              <a:rPr lang="en-US" sz="2400" dirty="0" err="1">
                <a:solidFill>
                  <a:srgbClr val="3C8C93"/>
                </a:solidFill>
                <a:latin typeface="Arial" pitchFamily="34" charset="0"/>
              </a:rPr>
              <a:t>vincolo</a:t>
            </a:r>
            <a:r>
              <a:rPr lang="en-US" sz="2400" dirty="0">
                <a:solidFill>
                  <a:srgbClr val="3C8C93"/>
                </a:solidFill>
                <a:latin typeface="Arial" pitchFamily="34" charset="0"/>
              </a:rPr>
              <a:t> di </a:t>
            </a:r>
            <a:r>
              <a:rPr lang="en-US" sz="2400" dirty="0" err="1">
                <a:solidFill>
                  <a:srgbClr val="3C8C93"/>
                </a:solidFill>
                <a:latin typeface="Arial" pitchFamily="34" charset="0"/>
              </a:rPr>
              <a:t>bilancio</a:t>
            </a:r>
            <a:endParaRPr lang="en-US" sz="2400" dirty="0">
              <a:solidFill>
                <a:srgbClr val="3C8C93"/>
              </a:solidFill>
              <a:latin typeface="Arial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1093306"/>
            <a:ext cx="6499201" cy="518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40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2748023" y="609601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dirty="0" err="1">
                <a:solidFill>
                  <a:srgbClr val="3C8C93"/>
                </a:solidFill>
                <a:latin typeface="Arial" pitchFamily="34" charset="0"/>
              </a:rPr>
              <a:t>L’impatto</a:t>
            </a:r>
            <a:r>
              <a:rPr lang="en-US" sz="2400" dirty="0">
                <a:solidFill>
                  <a:srgbClr val="3C8C93"/>
                </a:solidFill>
                <a:latin typeface="Arial" pitchFamily="34" charset="0"/>
              </a:rPr>
              <a:t> di un block grant </a:t>
            </a:r>
            <a:r>
              <a:rPr lang="en-US" sz="2400" dirty="0" err="1">
                <a:solidFill>
                  <a:srgbClr val="3C8C93"/>
                </a:solidFill>
                <a:latin typeface="Arial" pitchFamily="34" charset="0"/>
              </a:rPr>
              <a:t>sul</a:t>
            </a:r>
            <a:r>
              <a:rPr lang="en-US" sz="2400" dirty="0">
                <a:solidFill>
                  <a:srgbClr val="3C8C93"/>
                </a:solidFill>
                <a:latin typeface="Arial" pitchFamily="34" charset="0"/>
              </a:rPr>
              <a:t> </a:t>
            </a:r>
            <a:r>
              <a:rPr lang="en-US" sz="2400" dirty="0" err="1">
                <a:solidFill>
                  <a:srgbClr val="3C8C93"/>
                </a:solidFill>
                <a:latin typeface="Arial" pitchFamily="34" charset="0"/>
              </a:rPr>
              <a:t>vincolo</a:t>
            </a:r>
            <a:r>
              <a:rPr lang="en-US" sz="2400" dirty="0">
                <a:solidFill>
                  <a:srgbClr val="3C8C93"/>
                </a:solidFill>
                <a:latin typeface="Arial" pitchFamily="34" charset="0"/>
              </a:rPr>
              <a:t> di </a:t>
            </a:r>
            <a:r>
              <a:rPr lang="en-US" sz="2400" dirty="0" err="1">
                <a:solidFill>
                  <a:srgbClr val="3C8C93"/>
                </a:solidFill>
                <a:latin typeface="Arial" pitchFamily="34" charset="0"/>
              </a:rPr>
              <a:t>bilancio</a:t>
            </a:r>
            <a:endParaRPr lang="en-US" sz="2400" dirty="0">
              <a:solidFill>
                <a:srgbClr val="3C8C93"/>
              </a:solidFill>
              <a:latin typeface="Arial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0766" y="1101726"/>
            <a:ext cx="5772103" cy="5031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1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2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Implicazioni dei differenti tipi di trasferimento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438401" y="1066801"/>
            <a:ext cx="731361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I differenti tipi di trasferimento influenzano gli incentivi in modi diversi.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I </a:t>
            </a:r>
            <a:r>
              <a:rPr lang="it-IT" sz="2400" b="1" i="1" dirty="0" err="1">
                <a:latin typeface="Calibri" pitchFamily="34" charset="0"/>
                <a:cs typeface="Calibri" pitchFamily="34" charset="0"/>
              </a:rPr>
              <a:t>matching</a:t>
            </a:r>
            <a:r>
              <a:rPr lang="it-IT" sz="2400" b="1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1" i="1" dirty="0" err="1">
                <a:latin typeface="Calibri" pitchFamily="34" charset="0"/>
                <a:cs typeface="Calibri" pitchFamily="34" charset="0"/>
              </a:rPr>
              <a:t>grant</a:t>
            </a:r>
            <a:r>
              <a:rPr lang="it-IT" sz="24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fanno </a:t>
            </a: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ruotare verso l’esterno il vincolo di bilancio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, agendo come un sussidio.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Appropriati in caso di </a:t>
            </a:r>
            <a:r>
              <a:rPr lang="it-IT" sz="2400" dirty="0" err="1">
                <a:latin typeface="Calibri" pitchFamily="34" charset="0"/>
                <a:cs typeface="Calibri" pitchFamily="34" charset="0"/>
              </a:rPr>
              <a:t>esternalità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, poiché sono </a:t>
            </a: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mirati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I </a:t>
            </a:r>
            <a:r>
              <a:rPr lang="it-IT" sz="2400" b="1" i="1" dirty="0">
                <a:latin typeface="Calibri" pitchFamily="34" charset="0"/>
                <a:cs typeface="Calibri" pitchFamily="34" charset="0"/>
              </a:rPr>
              <a:t>block </a:t>
            </a:r>
            <a:r>
              <a:rPr lang="it-IT" sz="2400" b="1" i="1" dirty="0" err="1">
                <a:latin typeface="Calibri" pitchFamily="34" charset="0"/>
                <a:cs typeface="Calibri" pitchFamily="34" charset="0"/>
              </a:rPr>
              <a:t>grant</a:t>
            </a:r>
            <a:r>
              <a:rPr lang="it-IT" sz="24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spostano all’esterno l’intero vincolo di bilancio, aumentando la spesa per tutti i beni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Appropriati  in caso di </a:t>
            </a: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redistribuzione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.</a:t>
            </a:r>
            <a:endParaRPr lang="it-IT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49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49" name="Rectangle 17"/>
          <p:cNvSpPr>
            <a:spLocks noChangeArrowheads="1"/>
          </p:cNvSpPr>
          <p:nvPr/>
        </p:nvSpPr>
        <p:spPr bwMode="auto">
          <a:xfrm>
            <a:off x="2407505" y="914400"/>
            <a:ext cx="73152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defTabSz="566738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I governi centrali raccolgono solo una parte del gettito fiscale totale e spendono solo una parte della spesa pubblica totale.</a:t>
            </a:r>
          </a:p>
          <a:p>
            <a:pPr marL="342900" indent="-342900" defTabSz="566738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Nei paesi 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sviluppati una 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considerevole quota delle responsabilità di governo  grava su livelli di governo subnazionali e locali.</a:t>
            </a:r>
          </a:p>
          <a:p>
            <a:pPr marL="342900" indent="-342900" defTabSz="566738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Il modello di </a:t>
            </a:r>
            <a:r>
              <a:rPr lang="it-IT" sz="2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Tiebout</a:t>
            </a: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indica che la spesa dovrebbe  avvenire a livello locale quando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800100" lvl="1" indent="-342900" defTabSz="566738" eaLnBrk="0" hangingPunct="0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la spesa riguarda beni per i quali le preferenze  locali sono relativamente simili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; </a:t>
            </a:r>
          </a:p>
          <a:p>
            <a:pPr marL="800100" lvl="1" indent="-342900" defTabSz="566738" eaLnBrk="0" hangingPunct="0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la maggior parte dei residenti può usufruire di questi beni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63491" name="Rectangle 4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  <a:cs typeface="Arial" pitchFamily="34" charset="0"/>
              </a:rPr>
              <a:t>Conclusioni</a:t>
            </a:r>
          </a:p>
        </p:txBody>
      </p:sp>
    </p:spTree>
    <p:extLst>
      <p:ext uri="{BB962C8B-B14F-4D97-AF65-F5344CB8AC3E}">
        <p14:creationId xmlns:p14="http://schemas.microsoft.com/office/powerpoint/2010/main" val="2115915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49" grpId="0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4"/>
          <p:cNvSpPr>
            <a:spLocks noChangeArrowheads="1"/>
          </p:cNvSpPr>
          <p:nvPr/>
        </p:nvSpPr>
        <p:spPr bwMode="auto">
          <a:xfrm>
            <a:off x="2473901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 smtClean="0">
                <a:solidFill>
                  <a:srgbClr val="3C8C93"/>
                </a:solidFill>
                <a:latin typeface="Arial" pitchFamily="34" charset="0"/>
                <a:cs typeface="Arial" pitchFamily="34" charset="0"/>
              </a:rPr>
              <a:t>Conclusioni</a:t>
            </a:r>
            <a:endParaRPr lang="it-IT" sz="2400" dirty="0">
              <a:solidFill>
                <a:srgbClr val="3C8C9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515" name="Rectangle 5"/>
          <p:cNvSpPr>
            <a:spLocks noChangeArrowheads="1"/>
          </p:cNvSpPr>
          <p:nvPr/>
        </p:nvSpPr>
        <p:spPr bwMode="auto">
          <a:xfrm>
            <a:off x="2441576" y="1611314"/>
            <a:ext cx="7312025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defTabSz="566738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I livelli superiori di governo possono non concordare con le conclusioni del modello di </a:t>
            </a:r>
            <a:r>
              <a:rPr lang="it-IT" sz="2400" dirty="0" err="1">
                <a:latin typeface="Calibri" pitchFamily="34" charset="0"/>
                <a:cs typeface="Calibri" pitchFamily="34" charset="0"/>
              </a:rPr>
              <a:t>Tiebout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 idealizzato.</a:t>
            </a:r>
          </a:p>
          <a:p>
            <a:pPr marL="800100" lvl="1" indent="-342900" defTabSz="566738" eaLnBrk="0" hangingPunct="0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In tal caso vorranno </a:t>
            </a:r>
            <a:r>
              <a:rPr lang="it-IT" sz="2400" dirty="0" err="1">
                <a:latin typeface="Calibri" pitchFamily="34" charset="0"/>
                <a:cs typeface="Calibri" pitchFamily="34" charset="0"/>
              </a:rPr>
              <a:t>redistribuire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 tra i livelli inferiori di governo. </a:t>
            </a:r>
          </a:p>
          <a:p>
            <a:pPr marL="800100" lvl="1" indent="-342900" defTabSz="566738" eaLnBrk="0" hangingPunct="0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Se il governo di livello superiore decide di </a:t>
            </a:r>
            <a:r>
              <a:rPr lang="it-IT" sz="2400" dirty="0" err="1">
                <a:latin typeface="Calibri" pitchFamily="34" charset="0"/>
                <a:cs typeface="Calibri" pitchFamily="34" charset="0"/>
              </a:rPr>
              <a:t>redistribuire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 tra i livelli inferiori, può farlo attraverso diversi tipi di </a:t>
            </a: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trasferimento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800100" lvl="1" indent="-342900" defTabSz="566738" eaLnBrk="0" hangingPunct="0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La scelta appropriata del tipo di trasferimento dipende dall’</a:t>
            </a:r>
            <a:r>
              <a:rPr lang="it-IT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obiettivo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 del finanziamento del governo.</a:t>
            </a:r>
          </a:p>
        </p:txBody>
      </p:sp>
    </p:spTree>
    <p:extLst>
      <p:ext uri="{BB962C8B-B14F-4D97-AF65-F5344CB8AC3E}">
        <p14:creationId xmlns:p14="http://schemas.microsoft.com/office/powerpoint/2010/main" val="750602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2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Federalismo fiscale: No </a:t>
            </a:r>
            <a:r>
              <a:rPr lang="it-IT" sz="2400" dirty="0" err="1">
                <a:solidFill>
                  <a:srgbClr val="3C8C93"/>
                </a:solidFill>
                <a:latin typeface="Arial" pitchFamily="34" charset="0"/>
              </a:rPr>
              <a:t>Child</a:t>
            </a: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 </a:t>
            </a:r>
            <a:r>
              <a:rPr lang="it-IT" sz="2400" dirty="0" err="1">
                <a:solidFill>
                  <a:srgbClr val="3C8C93"/>
                </a:solidFill>
                <a:latin typeface="Arial" pitchFamily="34" charset="0"/>
              </a:rPr>
              <a:t>Left</a:t>
            </a: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 </a:t>
            </a:r>
            <a:r>
              <a:rPr lang="it-IT" sz="2400" dirty="0" err="1">
                <a:solidFill>
                  <a:srgbClr val="3C8C93"/>
                </a:solidFill>
                <a:latin typeface="Arial" pitchFamily="34" charset="0"/>
              </a:rPr>
              <a:t>Behind</a:t>
            </a: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 </a:t>
            </a:r>
            <a:r>
              <a:rPr lang="it-IT" sz="2400" dirty="0" err="1">
                <a:solidFill>
                  <a:srgbClr val="3C8C93"/>
                </a:solidFill>
                <a:latin typeface="Arial" pitchFamily="34" charset="0"/>
              </a:rPr>
              <a:t>Act</a:t>
            </a:r>
            <a:endParaRPr lang="it-IT" sz="2400" dirty="0">
              <a:solidFill>
                <a:srgbClr val="3C8C93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438400" y="1600200"/>
            <a:ext cx="7315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cs typeface="Calibri" pitchFamily="34" charset="0"/>
              </a:rPr>
              <a:t>  I primi anni di </a:t>
            </a:r>
            <a:r>
              <a:rPr lang="it-IT" sz="2400" dirty="0" err="1">
                <a:latin typeface="Calibri" pitchFamily="34" charset="0"/>
                <a:cs typeface="Calibri" pitchFamily="34" charset="0"/>
              </a:rPr>
              <a:t>NCLB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 sono stati caratterizzati da una</a:t>
            </a:r>
          </a:p>
          <a:p>
            <a:r>
              <a:rPr lang="it-IT" sz="2400" dirty="0">
                <a:latin typeface="Calibri" pitchFamily="34" charset="0"/>
                <a:cs typeface="Calibri" pitchFamily="34" charset="0"/>
              </a:rPr>
              <a:t>   dura battaglia tra gli stati e il governo federale.</a:t>
            </a:r>
          </a:p>
          <a:p>
            <a:pPr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  <a:ea typeface="ＭＳ Ｐゴシック" charset="0"/>
                <a:cs typeface="Calibri" pitchFamily="34" charset="0"/>
              </a:rPr>
              <a:t>  </a:t>
            </a:r>
            <a:r>
              <a:rPr lang="it-IT" sz="24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I sostenitori  ritenevano che gli stati avessero</a:t>
            </a:r>
          </a:p>
          <a:p>
            <a:r>
              <a:rPr lang="it-IT" sz="24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   trascurato la qualità dell’istruzione degli studenti a</a:t>
            </a:r>
          </a:p>
          <a:p>
            <a:r>
              <a:rPr lang="it-IT" sz="24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   basso reddito o appartenenti a minoranze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. </a:t>
            </a:r>
            <a:r>
              <a:rPr lang="it-IT" sz="24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Gli avversari </a:t>
            </a:r>
          </a:p>
          <a:p>
            <a:r>
              <a:rPr lang="it-IT" sz="24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   affermavano che solo gli stati potevano affrontare in</a:t>
            </a:r>
          </a:p>
          <a:p>
            <a:r>
              <a:rPr lang="it-IT" sz="24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   modo appropriato le carenze  della popolazione </a:t>
            </a:r>
          </a:p>
          <a:p>
            <a:r>
              <a:rPr lang="it-IT" sz="24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   studentesca locale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.</a:t>
            </a:r>
          </a:p>
          <a:p>
            <a:pPr marL="285750" indent="-285750" eaLnBrk="0" hangingPunct="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Nel 2015, è passata una versione emendata della legge, che riduce il ruolo di supervisione del governo federale.</a:t>
            </a:r>
          </a:p>
          <a:p>
            <a:pPr eaLnBrk="0" hangingPunct="0">
              <a:spcBef>
                <a:spcPts val="600"/>
              </a:spcBef>
              <a:spcAft>
                <a:spcPts val="600"/>
              </a:spcAft>
              <a:defRPr/>
            </a:pPr>
            <a:endParaRPr lang="en-US" sz="2400" dirty="0">
              <a:latin typeface="Calibri"/>
              <a:ea typeface="ＭＳ Ｐゴシック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442182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2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 err="1">
                <a:solidFill>
                  <a:srgbClr val="3C8C93"/>
                </a:solidFill>
                <a:latin typeface="Arial" pitchFamily="34" charset="0"/>
              </a:rPr>
              <a:t>Federalismo</a:t>
            </a:r>
            <a:r>
              <a:rPr lang="en-US" sz="2400" dirty="0">
                <a:solidFill>
                  <a:srgbClr val="3C8C93"/>
                </a:solidFill>
                <a:latin typeface="Arial" pitchFamily="34" charset="0"/>
              </a:rPr>
              <a:t> </a:t>
            </a:r>
            <a:r>
              <a:rPr lang="en-US" sz="2400" dirty="0" err="1">
                <a:solidFill>
                  <a:srgbClr val="3C8C93"/>
                </a:solidFill>
                <a:latin typeface="Arial" pitchFamily="34" charset="0"/>
              </a:rPr>
              <a:t>fiscale</a:t>
            </a:r>
            <a:r>
              <a:rPr lang="en-US" sz="2400" dirty="0">
                <a:solidFill>
                  <a:srgbClr val="3C8C93"/>
                </a:solidFill>
                <a:latin typeface="Arial" pitchFamily="34" charset="0"/>
              </a:rPr>
              <a:t> in Italia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436814" y="1219200"/>
            <a:ext cx="777398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</a:rPr>
              <a:t>Titolo V della Costituzione (2001): </a:t>
            </a:r>
            <a:r>
              <a:rPr lang="it-IT" sz="2400" dirty="0">
                <a:solidFill>
                  <a:srgbClr val="FF0000"/>
                </a:solidFill>
                <a:latin typeface="Calibri" panose="020F0502020204030204" pitchFamily="34" charset="0"/>
              </a:rPr>
              <a:t>costituzionalizzazione</a:t>
            </a:r>
            <a:r>
              <a:rPr lang="it-IT" sz="2400" dirty="0">
                <a:latin typeface="Calibri" panose="020F0502020204030204" pitchFamily="34" charset="0"/>
              </a:rPr>
              <a:t> del decentramento amministrativo.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</a:rPr>
              <a:t>Comuni, regioni e province devono poter finanziare integralmente le funzioni loro attribuite.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</a:rPr>
              <a:t>Allo Stato resta un ruolo di </a:t>
            </a:r>
            <a:r>
              <a:rPr lang="it-IT" sz="2400" dirty="0">
                <a:solidFill>
                  <a:srgbClr val="FF0000"/>
                </a:solidFill>
                <a:latin typeface="Calibri" panose="020F0502020204030204" pitchFamily="34" charset="0"/>
              </a:rPr>
              <a:t>perequazione</a:t>
            </a:r>
            <a:r>
              <a:rPr lang="it-IT" sz="2400" dirty="0">
                <a:latin typeface="Calibri" panose="020F0502020204030204" pitchFamily="34" charset="0"/>
              </a:rPr>
              <a:t> a favore dei territori svantaggiati.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latin typeface="Calibri" panose="020F0502020204030204" pitchFamily="34" charset="0"/>
              </a:rPr>
              <a:t>Legge delega n. 42 del 2009: indica principi e criteri per l’attuazione dell’autonomia finanziaria di entrata e spesa dei livelli di governo inferiori,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FF0000"/>
                </a:solidFill>
                <a:latin typeface="Calibri" panose="020F0502020204030204" pitchFamily="34" charset="0"/>
              </a:rPr>
              <a:t>Crisi economica del 2008 porta a decreti leggi che vanno in senso contrario: </a:t>
            </a:r>
            <a:r>
              <a:rPr lang="it-IT" sz="2400" dirty="0" err="1">
                <a:solidFill>
                  <a:srgbClr val="FF0000"/>
                </a:solidFill>
                <a:latin typeface="Calibri" panose="020F0502020204030204" pitchFamily="34" charset="0"/>
              </a:rPr>
              <a:t>ri</a:t>
            </a:r>
            <a:r>
              <a:rPr lang="it-IT" sz="2400" dirty="0">
                <a:solidFill>
                  <a:srgbClr val="FF0000"/>
                </a:solidFill>
                <a:latin typeface="Calibri" panose="020F0502020204030204" pitchFamily="34" charset="0"/>
              </a:rPr>
              <a:t>-centralizzazione</a:t>
            </a:r>
            <a:r>
              <a:rPr lang="it-IT" sz="2400" dirty="0"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7524474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2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 err="1">
                <a:solidFill>
                  <a:srgbClr val="3C8C93"/>
                </a:solidFill>
                <a:latin typeface="Arial" pitchFamily="34" charset="0"/>
              </a:rPr>
              <a:t>Federalismo</a:t>
            </a:r>
            <a:r>
              <a:rPr lang="en-US" sz="2400" dirty="0">
                <a:solidFill>
                  <a:srgbClr val="3C8C93"/>
                </a:solidFill>
                <a:latin typeface="Arial" pitchFamily="34" charset="0"/>
              </a:rPr>
              <a:t> </a:t>
            </a:r>
            <a:r>
              <a:rPr lang="en-US" sz="2400" dirty="0" err="1">
                <a:solidFill>
                  <a:srgbClr val="3C8C93"/>
                </a:solidFill>
                <a:latin typeface="Arial" pitchFamily="34" charset="0"/>
              </a:rPr>
              <a:t>fiscale</a:t>
            </a:r>
            <a:r>
              <a:rPr lang="en-US" sz="2400" dirty="0">
                <a:solidFill>
                  <a:srgbClr val="3C8C93"/>
                </a:solidFill>
                <a:latin typeface="Arial" pitchFamily="34" charset="0"/>
              </a:rPr>
              <a:t> in Italia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8726" y="1105669"/>
            <a:ext cx="6312349" cy="484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987944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2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400" dirty="0" err="1">
                <a:solidFill>
                  <a:srgbClr val="3C8C93"/>
                </a:solidFill>
                <a:latin typeface="Arial" pitchFamily="34" charset="0"/>
              </a:rPr>
              <a:t>Federalismo</a:t>
            </a:r>
            <a:r>
              <a:rPr lang="en-US" sz="2400" dirty="0">
                <a:solidFill>
                  <a:srgbClr val="3C8C93"/>
                </a:solidFill>
                <a:latin typeface="Arial" pitchFamily="34" charset="0"/>
              </a:rPr>
              <a:t> </a:t>
            </a:r>
            <a:r>
              <a:rPr lang="en-US" sz="2400" dirty="0" err="1">
                <a:solidFill>
                  <a:srgbClr val="3C8C93"/>
                </a:solidFill>
                <a:latin typeface="Arial" pitchFamily="34" charset="0"/>
              </a:rPr>
              <a:t>fiscale</a:t>
            </a:r>
            <a:r>
              <a:rPr lang="en-US" sz="2400" dirty="0">
                <a:solidFill>
                  <a:srgbClr val="3C8C93"/>
                </a:solidFill>
                <a:latin typeface="Arial" pitchFamily="34" charset="0"/>
              </a:rPr>
              <a:t> in Italia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436814" y="1219200"/>
            <a:ext cx="777398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FF0000"/>
                </a:solidFill>
                <a:latin typeface="Calibri" panose="020F0502020204030204" pitchFamily="34" charset="0"/>
              </a:rPr>
              <a:t>Regioni</a:t>
            </a:r>
            <a:r>
              <a:rPr lang="it-IT" sz="2400" dirty="0">
                <a:latin typeface="Calibri" panose="020F0502020204030204" pitchFamily="34" charset="0"/>
              </a:rPr>
              <a:t>: </a:t>
            </a:r>
            <a:r>
              <a:rPr lang="it-IT" sz="2400" dirty="0" smtClean="0">
                <a:latin typeface="Calibri" panose="020F0502020204030204" pitchFamily="34" charset="0"/>
              </a:rPr>
              <a:t>si finanziano prevalentemente con l’imposta </a:t>
            </a:r>
            <a:r>
              <a:rPr lang="it-IT" sz="2400" dirty="0">
                <a:latin typeface="Calibri" panose="020F0502020204030204" pitchFamily="34" charset="0"/>
              </a:rPr>
              <a:t>regionale sulle attività produttive (IRAP) prelevata sul valore aggiunto prodotto da attività autonomamente organizzate e dirette allo scambio di beni e </a:t>
            </a:r>
            <a:r>
              <a:rPr lang="it-IT" sz="2400" dirty="0" smtClean="0">
                <a:latin typeface="Calibri" panose="020F0502020204030204" pitchFamily="34" charset="0"/>
              </a:rPr>
              <a:t>servizi, l’addizionale dell’imposta sul reddito delle persone fisiche (IRPEF) e una compartecipazione al gettito dell’imposta sul valore aggiunto (IVA).</a:t>
            </a:r>
          </a:p>
          <a:p>
            <a:endParaRPr lang="it-IT" sz="240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FF0000"/>
                </a:solidFill>
                <a:latin typeface="Calibri" panose="020F0502020204030204" pitchFamily="34" charset="0"/>
              </a:rPr>
              <a:t>Comuni</a:t>
            </a:r>
            <a:r>
              <a:rPr lang="it-IT" sz="2400" dirty="0">
                <a:latin typeface="Calibri" panose="020F0502020204030204" pitchFamily="34" charset="0"/>
              </a:rPr>
              <a:t>: </a:t>
            </a:r>
            <a:r>
              <a:rPr lang="it-IT" sz="2400" dirty="0" smtClean="0">
                <a:latin typeface="Calibri" panose="020F0502020204030204" pitchFamily="34" charset="0"/>
              </a:rPr>
              <a:t>si finanziano con l’addizionale IRPEF e l’imposta unica comunale composta dall’imposta municipale </a:t>
            </a:r>
            <a:r>
              <a:rPr lang="it-IT" sz="2400" dirty="0">
                <a:latin typeface="Calibri" panose="020F0502020204030204" pitchFamily="34" charset="0"/>
              </a:rPr>
              <a:t>unica (IMU); </a:t>
            </a:r>
            <a:r>
              <a:rPr lang="it-IT" sz="2400" dirty="0" smtClean="0">
                <a:latin typeface="Calibri" panose="020F0502020204030204" pitchFamily="34" charset="0"/>
              </a:rPr>
              <a:t>dal tributo </a:t>
            </a:r>
            <a:r>
              <a:rPr lang="it-IT" sz="2400" dirty="0">
                <a:latin typeface="Calibri" panose="020F0502020204030204" pitchFamily="34" charset="0"/>
              </a:rPr>
              <a:t>sui servizi indivisibili (</a:t>
            </a:r>
            <a:r>
              <a:rPr lang="it-IT" sz="2400" dirty="0" smtClean="0">
                <a:latin typeface="Calibri" panose="020F0502020204030204" pitchFamily="34" charset="0"/>
              </a:rPr>
              <a:t>TASI) e dalla tassa </a:t>
            </a:r>
            <a:r>
              <a:rPr lang="it-IT" sz="2400" dirty="0">
                <a:latin typeface="Calibri" panose="020F0502020204030204" pitchFamily="34" charset="0"/>
              </a:rPr>
              <a:t>sui rifiuti (</a:t>
            </a:r>
            <a:r>
              <a:rPr lang="it-IT" sz="2400" dirty="0" smtClean="0">
                <a:latin typeface="Calibri" panose="020F0502020204030204" pitchFamily="34" charset="0"/>
              </a:rPr>
              <a:t>TARI</a:t>
            </a:r>
            <a:r>
              <a:rPr lang="it-IT" sz="2400" dirty="0">
                <a:latin typeface="Calibri" panose="020F0502020204030204" pitchFamily="34" charset="0"/>
              </a:rPr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40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40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40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197957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2438400" y="1600200"/>
            <a:ext cx="73152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566738" eaLnBrk="0" hangingPunct="0">
              <a:spcBef>
                <a:spcPts val="600"/>
              </a:spcBef>
              <a:spcAft>
                <a:spcPts val="600"/>
              </a:spcAft>
            </a:pPr>
            <a:r>
              <a:rPr lang="it-IT" sz="2400" dirty="0">
                <a:latin typeface="Calibri" pitchFamily="34" charset="0"/>
              </a:rPr>
              <a:t>Che cosa determina l’ampiezza e l’efficienza della fornitura di beni pubblici da parte dei governi locali?</a:t>
            </a:r>
          </a:p>
          <a:p>
            <a:pPr marL="342900" indent="-342900" defTabSz="566738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</a:rPr>
              <a:t>Il mercato privato fornisce l’ammontare ottimale di beni privati. </a:t>
            </a:r>
          </a:p>
          <a:p>
            <a:pPr marL="342900" indent="-342900" defTabSz="566738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</a:rPr>
              <a:t>Perché il mercato funziona così bene per i beni privati e non per i beni pubblici?</a:t>
            </a:r>
          </a:p>
          <a:p>
            <a:pPr marL="342900" indent="-342900" defTabSz="566738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</a:rPr>
              <a:t>L’idea di </a:t>
            </a:r>
            <a:r>
              <a:rPr lang="it-IT" sz="2400" dirty="0" err="1">
                <a:latin typeface="Calibri" pitchFamily="34" charset="0"/>
              </a:rPr>
              <a:t>Tiebout</a:t>
            </a:r>
            <a:r>
              <a:rPr lang="it-IT" altLang="ja-JP" sz="2400" dirty="0">
                <a:latin typeface="Calibri" pitchFamily="34" charset="0"/>
              </a:rPr>
              <a:t>: </a:t>
            </a:r>
            <a:r>
              <a:rPr lang="it-IT" altLang="ja-JP" sz="2400" dirty="0">
                <a:solidFill>
                  <a:srgbClr val="FF0000"/>
                </a:solidFill>
                <a:latin typeface="Calibri" pitchFamily="34" charset="0"/>
              </a:rPr>
              <a:t>al mercato dei beni pubblici mancano la </a:t>
            </a:r>
            <a:r>
              <a:rPr lang="it-IT" altLang="ja-JP" sz="2400" i="1" dirty="0">
                <a:solidFill>
                  <a:srgbClr val="FF0000"/>
                </a:solidFill>
                <a:latin typeface="Calibri" pitchFamily="34" charset="0"/>
              </a:rPr>
              <a:t>possibilità di scegliere tra più fornitori  </a:t>
            </a:r>
            <a:r>
              <a:rPr lang="it-IT" altLang="ja-JP" sz="2400" dirty="0" smtClean="0">
                <a:solidFill>
                  <a:srgbClr val="FF0000"/>
                </a:solidFill>
                <a:latin typeface="Calibri" pitchFamily="34" charset="0"/>
              </a:rPr>
              <a:t>e </a:t>
            </a:r>
            <a:r>
              <a:rPr lang="it-IT" altLang="ja-JP" sz="2400" dirty="0">
                <a:solidFill>
                  <a:srgbClr val="FF0000"/>
                </a:solidFill>
                <a:latin typeface="Calibri" pitchFamily="34" charset="0"/>
              </a:rPr>
              <a:t>la </a:t>
            </a:r>
            <a:r>
              <a:rPr lang="it-IT" altLang="ja-JP" sz="2400" i="1" dirty="0">
                <a:solidFill>
                  <a:srgbClr val="FF0000"/>
                </a:solidFill>
                <a:latin typeface="Calibri" pitchFamily="34" charset="0"/>
              </a:rPr>
              <a:t>concorrenza</a:t>
            </a:r>
            <a:r>
              <a:rPr lang="it-IT" altLang="ja-JP" sz="2400" dirty="0">
                <a:solidFill>
                  <a:srgbClr val="FF0000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21507" name="Rectangle 12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Federalismo fiscale ottimale: il modello </a:t>
            </a:r>
            <a:r>
              <a:rPr lang="it-IT" sz="2400" dirty="0" err="1">
                <a:solidFill>
                  <a:srgbClr val="3C8C93"/>
                </a:solidFill>
                <a:latin typeface="Arial" pitchFamily="34" charset="0"/>
              </a:rPr>
              <a:t>Tiebout</a:t>
            </a:r>
            <a:endParaRPr lang="it-IT" sz="2400" dirty="0">
              <a:solidFill>
                <a:srgbClr val="3C8C93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06840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2436813" y="1176131"/>
            <a:ext cx="73152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defTabSz="566738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</a:rPr>
              <a:t>Per </a:t>
            </a:r>
            <a:r>
              <a:rPr lang="it-IT" sz="2400" dirty="0" smtClean="0">
                <a:latin typeface="Calibri" pitchFamily="34" charset="0"/>
              </a:rPr>
              <a:t>i </a:t>
            </a:r>
            <a:r>
              <a:rPr lang="it-IT" sz="2400" dirty="0">
                <a:latin typeface="Calibri" pitchFamily="34" charset="0"/>
              </a:rPr>
              <a:t>beni pubblici forniti dal governo federale non esistono né </a:t>
            </a:r>
            <a:r>
              <a:rPr lang="it-IT" sz="2400" dirty="0" smtClean="0">
                <a:latin typeface="Calibri" pitchFamily="34" charset="0"/>
              </a:rPr>
              <a:t>scelta tra più fornitori </a:t>
            </a:r>
            <a:r>
              <a:rPr lang="it-IT" sz="2400" dirty="0">
                <a:latin typeface="Calibri" pitchFamily="34" charset="0"/>
              </a:rPr>
              <a:t>né concorrenza.</a:t>
            </a:r>
          </a:p>
          <a:p>
            <a:pPr marL="342900" indent="-342900" defTabSz="566738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</a:rPr>
              <a:t>Ma, </a:t>
            </a:r>
            <a:r>
              <a:rPr lang="it-IT" sz="2400" dirty="0">
                <a:solidFill>
                  <a:srgbClr val="FF0000"/>
                </a:solidFill>
                <a:latin typeface="Calibri" pitchFamily="34" charset="0"/>
              </a:rPr>
              <a:t>quando i beni pubblici sono forniti a livello locale, la concorrenza riemerge</a:t>
            </a:r>
            <a:r>
              <a:rPr lang="it-IT" sz="2400" dirty="0">
                <a:latin typeface="Calibri" pitchFamily="34" charset="0"/>
              </a:rPr>
              <a:t>.</a:t>
            </a:r>
          </a:p>
          <a:p>
            <a:pPr marL="800100" lvl="1" indent="-342900" defTabSz="566738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</a:rPr>
              <a:t>Gli individui possono “</a:t>
            </a:r>
            <a:r>
              <a:rPr lang="it-IT" sz="2400" i="1" dirty="0">
                <a:latin typeface="Calibri" pitchFamily="34" charset="0"/>
              </a:rPr>
              <a:t>votare con i piedi</a:t>
            </a:r>
            <a:r>
              <a:rPr lang="it-IT" altLang="ja-JP" sz="2400" dirty="0">
                <a:latin typeface="Calibri" pitchFamily="34" charset="0"/>
              </a:rPr>
              <a:t>” spostandosi di città in città verso la fornitura di beni pubblici ottimale</a:t>
            </a:r>
            <a:r>
              <a:rPr lang="it-IT" altLang="ja-JP" sz="2400" dirty="0" smtClean="0">
                <a:latin typeface="Calibri" pitchFamily="34" charset="0"/>
              </a:rPr>
              <a:t>. Gli individui rivelano le preferenze attraverso la </a:t>
            </a:r>
            <a:r>
              <a:rPr lang="it-IT" altLang="ja-JP" sz="2400" dirty="0" smtClean="0">
                <a:solidFill>
                  <a:srgbClr val="FF0000"/>
                </a:solidFill>
                <a:latin typeface="Calibri" pitchFamily="34" charset="0"/>
              </a:rPr>
              <a:t>mobilità</a:t>
            </a:r>
            <a:r>
              <a:rPr lang="it-IT" altLang="ja-JP" sz="2400" dirty="0" smtClean="0">
                <a:latin typeface="Calibri" pitchFamily="34" charset="0"/>
              </a:rPr>
              <a:t>.</a:t>
            </a:r>
            <a:endParaRPr lang="it-IT" altLang="ja-JP" sz="2400" dirty="0">
              <a:latin typeface="Calibri" pitchFamily="34" charset="0"/>
            </a:endParaRPr>
          </a:p>
          <a:p>
            <a:pPr marL="800100" lvl="1" indent="-342900" defTabSz="566738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</a:rPr>
              <a:t>Questa minaccia di defezione </a:t>
            </a:r>
            <a:r>
              <a:rPr lang="it-IT" sz="2400" dirty="0">
                <a:solidFill>
                  <a:srgbClr val="FF0000"/>
                </a:solidFill>
                <a:latin typeface="Calibri" pitchFamily="34" charset="0"/>
              </a:rPr>
              <a:t>può  stimolare l’efficienza nella produzione locale di beni pubblici</a:t>
            </a:r>
            <a:r>
              <a:rPr lang="it-IT" sz="2400" dirty="0">
                <a:latin typeface="Calibri" pitchFamily="34" charset="0"/>
              </a:rPr>
              <a:t>.</a:t>
            </a:r>
          </a:p>
          <a:p>
            <a:pPr marL="800100" lvl="1" indent="-342900" defTabSz="566738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it-IT" sz="2400" dirty="0">
                <a:latin typeface="Calibri" pitchFamily="34" charset="0"/>
              </a:rPr>
              <a:t>Sotto certe condizioni, la fornitura di beni pubblici a livello locale sarà pienamente </a:t>
            </a:r>
            <a:r>
              <a:rPr lang="it-IT" sz="2400" i="1" dirty="0">
                <a:solidFill>
                  <a:srgbClr val="FF0000"/>
                </a:solidFill>
                <a:latin typeface="Calibri" pitchFamily="34" charset="0"/>
              </a:rPr>
              <a:t>efficiente</a:t>
            </a:r>
            <a:r>
              <a:rPr lang="it-IT" sz="2400" i="1" dirty="0">
                <a:latin typeface="Calibri" pitchFamily="34" charset="0"/>
              </a:rPr>
              <a:t>.</a:t>
            </a:r>
          </a:p>
        </p:txBody>
      </p:sp>
      <p:sp>
        <p:nvSpPr>
          <p:cNvPr id="21507" name="Rectangle 12"/>
          <p:cNvSpPr>
            <a:spLocks noChangeArrowheads="1"/>
          </p:cNvSpPr>
          <p:nvPr/>
        </p:nvSpPr>
        <p:spPr bwMode="auto">
          <a:xfrm>
            <a:off x="2436813" y="289754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Il modello di </a:t>
            </a:r>
            <a:r>
              <a:rPr lang="it-IT" sz="2400" dirty="0" err="1">
                <a:solidFill>
                  <a:srgbClr val="3C8C93"/>
                </a:solidFill>
                <a:latin typeface="Arial" pitchFamily="34" charset="0"/>
              </a:rPr>
              <a:t>Tiebout</a:t>
            </a: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: </a:t>
            </a:r>
            <a:r>
              <a:rPr lang="it-IT" sz="2400" dirty="0" smtClean="0">
                <a:solidFill>
                  <a:srgbClr val="3C8C93"/>
                </a:solidFill>
                <a:latin typeface="Arial" pitchFamily="34" charset="0"/>
              </a:rPr>
              <a:t>scelta tra più fornitori </a:t>
            </a: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e concorrenza</a:t>
            </a:r>
          </a:p>
        </p:txBody>
      </p:sp>
    </p:spTree>
    <p:extLst>
      <p:ext uri="{BB962C8B-B14F-4D97-AF65-F5344CB8AC3E}">
        <p14:creationId xmlns:p14="http://schemas.microsoft.com/office/powerpoint/2010/main" val="370790163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4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65" name="Rectangle 29"/>
          <p:cNvSpPr>
            <a:spLocks noChangeArrowheads="1"/>
          </p:cNvSpPr>
          <p:nvPr/>
        </p:nvSpPr>
        <p:spPr bwMode="auto">
          <a:xfrm>
            <a:off x="2436813" y="1219200"/>
            <a:ext cx="73152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566738" eaLnBrk="0" hangingPunct="0">
              <a:spcBef>
                <a:spcPts val="600"/>
              </a:spcBef>
              <a:spcAft>
                <a:spcPts val="600"/>
              </a:spcAft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La concorrenza tra comuni può condurre a una fornitura ottimale di beni pubblici.</a:t>
            </a:r>
          </a:p>
          <a:p>
            <a:pPr marL="342900" indent="-342900" defTabSz="566738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Le città determinano i livello dei beni pubblici e delle imposte.</a:t>
            </a:r>
          </a:p>
          <a:p>
            <a:pPr marL="342900" indent="-342900" defTabSz="566738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Le persone si muovono </a:t>
            </a:r>
            <a:r>
              <a:rPr lang="it-IT" sz="2400" dirty="0" smtClean="0">
                <a:latin typeface="Calibri"/>
                <a:ea typeface="ＭＳ Ｐゴシック" charset="0"/>
                <a:cs typeface="Calibri"/>
              </a:rPr>
              <a:t>liberamente 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tra i comuni, scegliendo la località preferita.</a:t>
            </a:r>
          </a:p>
          <a:p>
            <a:pPr marL="342900" indent="-342900" defTabSz="566738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2400" dirty="0">
                <a:solidFill>
                  <a:srgbClr val="FF0000"/>
                </a:solidFill>
                <a:latin typeface="Calibri"/>
                <a:ea typeface="ＭＳ Ｐゴシック" charset="0"/>
                <a:cs typeface="Calibri"/>
              </a:rPr>
              <a:t>Le persone con gusti simili finiscono per trovarsi insieme, pagare lo stesso ammontare di imposte  e ricevere gli stessi beni pubblici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.</a:t>
            </a:r>
          </a:p>
          <a:p>
            <a:pPr marL="342900" indent="-342900" defTabSz="566738" eaLnBrk="0" hangingPunc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2400" dirty="0">
                <a:latin typeface="Calibri"/>
                <a:ea typeface="ＭＳ Ｐゴシック" charset="0"/>
                <a:cs typeface="Calibri"/>
              </a:rPr>
              <a:t>Non esiste il problema del </a:t>
            </a:r>
            <a:r>
              <a:rPr lang="it-IT" sz="2400" i="1" dirty="0">
                <a:latin typeface="Calibri"/>
                <a:ea typeface="ＭＳ Ｐゴシック" charset="0"/>
                <a:cs typeface="Calibri"/>
              </a:rPr>
              <a:t>free </a:t>
            </a:r>
            <a:r>
              <a:rPr lang="it-IT" sz="2400" i="1" dirty="0" err="1">
                <a:latin typeface="Calibri"/>
                <a:ea typeface="ＭＳ Ｐゴシック" charset="0"/>
                <a:cs typeface="Calibri"/>
              </a:rPr>
              <a:t>riding</a:t>
            </a:r>
            <a:r>
              <a:rPr lang="it-IT" sz="2400" dirty="0">
                <a:latin typeface="Calibri"/>
                <a:ea typeface="ＭＳ Ｐゴシック" charset="0"/>
                <a:cs typeface="Calibri"/>
              </a:rPr>
              <a:t> perché in ogni città ognuno paga lo stesso importo.</a:t>
            </a:r>
          </a:p>
        </p:txBody>
      </p:sp>
      <p:sp>
        <p:nvSpPr>
          <p:cNvPr id="23555" name="Rectangle 12"/>
          <p:cNvSpPr>
            <a:spLocks noChangeArrowheads="1"/>
          </p:cNvSpPr>
          <p:nvPr/>
        </p:nvSpPr>
        <p:spPr bwMode="auto">
          <a:xfrm>
            <a:off x="2436813" y="422276"/>
            <a:ext cx="73152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it-IT" sz="2400" dirty="0">
                <a:solidFill>
                  <a:srgbClr val="3C8C93"/>
                </a:solidFill>
                <a:latin typeface="Arial" pitchFamily="34" charset="0"/>
              </a:rPr>
              <a:t>Federalismo fiscale ottimale: il modello formale</a:t>
            </a:r>
          </a:p>
        </p:txBody>
      </p:sp>
    </p:spTree>
    <p:extLst>
      <p:ext uri="{BB962C8B-B14F-4D97-AF65-F5344CB8AC3E}">
        <p14:creationId xmlns:p14="http://schemas.microsoft.com/office/powerpoint/2010/main" val="4472963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5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1707</Words>
  <Application>Microsoft Office PowerPoint</Application>
  <PresentationFormat>Personalizzato</PresentationFormat>
  <Paragraphs>126</Paragraphs>
  <Slides>24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Tema di Office</vt:lpstr>
      <vt:lpstr>5 Spesa dello Stato e dei livelli inferiori di governo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Universita' Commerciale "Luigi Bocconi"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Spesa dello Stato e dei livelli inferiori di governo</dc:title>
  <dc:creator>Windows User</dc:creator>
  <cp:lastModifiedBy>Utente</cp:lastModifiedBy>
  <cp:revision>49</cp:revision>
  <dcterms:created xsi:type="dcterms:W3CDTF">2018-01-11T15:57:02Z</dcterms:created>
  <dcterms:modified xsi:type="dcterms:W3CDTF">2021-03-24T07:18:33Z</dcterms:modified>
</cp:coreProperties>
</file>