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72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58" autoAdjust="0"/>
  </p:normalViewPr>
  <p:slideViewPr>
    <p:cSldViewPr>
      <p:cViewPr>
        <p:scale>
          <a:sx n="72" d="100"/>
          <a:sy n="72" d="100"/>
        </p:scale>
        <p:origin x="-124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24/03/2021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24/03/2021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corrispondenza</a:t>
            </a:r>
            <a:r>
              <a:rPr lang="it-IT" baseline="0" dirty="0" smtClean="0"/>
              <a:t> di un dato tasso di disoccupazione, maggiori sussidi di disoccupazione portano a un salario reale più elevato. È necessario un tasso di disoccupazione superiore per riportare il salario reale al livello che le imprese sono disposte a pagare.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1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aumento del markup</a:t>
            </a:r>
            <a:r>
              <a:rPr lang="it-IT" baseline="0" dirty="0" smtClean="0"/>
              <a:t> provoca una riduzione del salario reale e un aumento del tasso naturale di disoccupazione. Consentendo alle imprese di aumentare i prezzi a parità di salario, una legislazione antitrust meno restrittiva porta a una riduzione del salario reale. È necessaria una disoccupazione più elevata per costringere i lavoratori ad accettare un salario inferiore e questo fa aumentare il tasso naturale di disoccupazione.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01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VII. Il mercato del lavoro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712FF65-14C8-4D43-AE4E-708C7C246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VII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EEF704B-94B7-4316-B081-14FFCB502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mercato del lavoro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705641B-7A23-4B2C-9AC8-65AF2C16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La determinazione dei salari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marL="0">
              <a:buFontTx/>
              <a:buNone/>
            </a:pPr>
            <a:r>
              <a:rPr lang="it-IT" altLang="it-IT" sz="2600" dirty="0"/>
              <a:t>In Europa, per la determinazione salariale, si ricorre spesso (per circa il 98% dei casi in Austria e tra il 60 e l’80% nel resto dei paesi europei) alla </a:t>
            </a:r>
            <a:r>
              <a:rPr lang="it-IT" altLang="it-IT" sz="2600" i="1" dirty="0">
                <a:solidFill>
                  <a:srgbClr val="FF0000"/>
                </a:solidFill>
              </a:rPr>
              <a:t>contrattazione collettiva</a:t>
            </a:r>
            <a:r>
              <a:rPr lang="it-IT" altLang="it-IT" sz="2600" dirty="0"/>
              <a:t>, ossia contrattazioni che avvengono tra imprese e sindacati.</a:t>
            </a:r>
          </a:p>
          <a:p>
            <a:pPr marL="0">
              <a:buFontTx/>
              <a:buNone/>
            </a:pPr>
            <a:r>
              <a:rPr lang="it-IT" altLang="it-IT" sz="2600" dirty="0"/>
              <a:t>Se sono richieste competenze elevate, è più frequente l’accordo </a:t>
            </a:r>
            <a:r>
              <a:rPr lang="it-IT" altLang="it-IT" sz="2600" dirty="0">
                <a:solidFill>
                  <a:srgbClr val="FF0000"/>
                </a:solidFill>
              </a:rPr>
              <a:t>bilaterale</a:t>
            </a:r>
            <a:r>
              <a:rPr lang="it-IT" altLang="it-IT" sz="2600" dirty="0"/>
              <a:t>.</a:t>
            </a:r>
          </a:p>
          <a:p>
            <a:pPr marL="0">
              <a:buFontTx/>
              <a:buNone/>
            </a:pPr>
            <a:r>
              <a:rPr lang="it-IT" altLang="it-IT" sz="2600" dirty="0"/>
              <a:t>Due fattori rilevanti:</a:t>
            </a:r>
          </a:p>
          <a:p>
            <a:pPr>
              <a:defRPr/>
            </a:pPr>
            <a:r>
              <a:rPr lang="it-IT" sz="2600" dirty="0"/>
              <a:t>i lavoratori percepiscono solitamente un </a:t>
            </a:r>
            <a:r>
              <a:rPr lang="it-IT" sz="2600" dirty="0">
                <a:solidFill>
                  <a:srgbClr val="FF0000"/>
                </a:solidFill>
              </a:rPr>
              <a:t>salario superiore al loro salario di riserva</a:t>
            </a:r>
            <a:r>
              <a:rPr lang="it-IT" sz="2600" dirty="0"/>
              <a:t>, cioè il salario che li rende indifferenti tra lavorare ed essere disoccupati.</a:t>
            </a:r>
          </a:p>
          <a:p>
            <a:pPr>
              <a:defRPr/>
            </a:pPr>
            <a:r>
              <a:rPr lang="it-IT" sz="2600" dirty="0"/>
              <a:t> i salari di solito dipendono dalle condizioni prevalenti sul mercato del lavoro: </a:t>
            </a:r>
            <a:r>
              <a:rPr lang="it-IT" sz="2600" dirty="0">
                <a:solidFill>
                  <a:srgbClr val="FF0000"/>
                </a:solidFill>
              </a:rPr>
              <a:t>quanto più basso è il tasso di disoccupazione, tanto maggiori sono i salari</a:t>
            </a:r>
            <a:r>
              <a:rPr lang="it-IT" sz="2600" dirty="0"/>
              <a:t>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64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Contrattazione del salario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04" y="1531113"/>
            <a:ext cx="8713796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forza contrattuale di un lavoratore dipende:</a:t>
            </a:r>
          </a:p>
          <a:p>
            <a:pPr>
              <a:defRPr/>
            </a:pPr>
            <a:r>
              <a:rPr lang="it-IT" sz="2400" dirty="0"/>
              <a:t>dal </a:t>
            </a:r>
            <a:r>
              <a:rPr lang="it-IT" sz="2400" dirty="0">
                <a:solidFill>
                  <a:srgbClr val="FF0000"/>
                </a:solidFill>
              </a:rPr>
              <a:t>costo</a:t>
            </a:r>
            <a:r>
              <a:rPr lang="it-IT" sz="2400" dirty="0"/>
              <a:t>, in caso di dimissioni, che l’impresa paga per sostituirlo;</a:t>
            </a:r>
          </a:p>
          <a:p>
            <a:pPr>
              <a:defRPr/>
            </a:pPr>
            <a:r>
              <a:rPr lang="it-IT" sz="2400" dirty="0"/>
              <a:t>dalla </a:t>
            </a:r>
            <a:r>
              <a:rPr lang="it-IT" sz="2400" dirty="0">
                <a:solidFill>
                  <a:srgbClr val="FF0000"/>
                </a:solidFill>
              </a:rPr>
              <a:t>difficoltà a trovare un nuovo lavoro</a:t>
            </a:r>
            <a:r>
              <a:rPr lang="it-IT" sz="2400" dirty="0"/>
              <a:t>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Di conseguenza la forza contrattuale è influenzata:</a:t>
            </a:r>
          </a:p>
          <a:p>
            <a:pPr>
              <a:defRPr/>
            </a:pPr>
            <a:r>
              <a:rPr lang="it-IT" sz="2400" dirty="0"/>
              <a:t>dalla </a:t>
            </a:r>
            <a:r>
              <a:rPr lang="it-IT" sz="2400" dirty="0">
                <a:solidFill>
                  <a:srgbClr val="FF0000"/>
                </a:solidFill>
              </a:rPr>
              <a:t>natura del </a:t>
            </a:r>
            <a:r>
              <a:rPr lang="it-IT" sz="2400" dirty="0" smtClean="0">
                <a:solidFill>
                  <a:srgbClr val="FF0000"/>
                </a:solidFill>
              </a:rPr>
              <a:t>lavoro</a:t>
            </a:r>
            <a:r>
              <a:rPr lang="it-IT" sz="2400" dirty="0" smtClean="0"/>
              <a:t>;</a:t>
            </a:r>
            <a:endParaRPr lang="it-IT" sz="2400" dirty="0"/>
          </a:p>
          <a:p>
            <a:pPr>
              <a:defRPr/>
            </a:pPr>
            <a:r>
              <a:rPr lang="it-IT" sz="2400" dirty="0"/>
              <a:t>dalle </a:t>
            </a:r>
            <a:r>
              <a:rPr lang="it-IT" sz="2400" dirty="0">
                <a:solidFill>
                  <a:srgbClr val="FF0000"/>
                </a:solidFill>
              </a:rPr>
              <a:t>condizioni prevalenti sul mercato</a:t>
            </a:r>
            <a:r>
              <a:rPr lang="it-IT" sz="2400" dirty="0"/>
              <a:t>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46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3.2 Salari di efficienza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03094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Ci possono essere casi in cui </a:t>
            </a:r>
            <a:r>
              <a:rPr lang="it-IT" sz="2400" i="1" dirty="0"/>
              <a:t>le imprese </a:t>
            </a:r>
            <a:r>
              <a:rPr lang="it-IT" sz="2400" dirty="0"/>
              <a:t>potrebbero </a:t>
            </a:r>
            <a:r>
              <a:rPr lang="it-IT" sz="2400" i="1" dirty="0"/>
              <a:t>voler pagare </a:t>
            </a:r>
            <a:r>
              <a:rPr lang="it-IT" sz="2400" dirty="0"/>
              <a:t>un </a:t>
            </a:r>
            <a:r>
              <a:rPr lang="it-IT" sz="2400" dirty="0">
                <a:solidFill>
                  <a:srgbClr val="FF0000"/>
                </a:solidFill>
              </a:rPr>
              <a:t>salario superiore a quello di riserva, per far sì che siano più produttivi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Le </a:t>
            </a:r>
            <a:r>
              <a:rPr lang="it-IT" sz="2400" dirty="0">
                <a:solidFill>
                  <a:srgbClr val="FF0000"/>
                </a:solidFill>
              </a:rPr>
              <a:t>teorie</a:t>
            </a:r>
            <a:r>
              <a:rPr lang="it-IT" sz="2400" dirty="0"/>
              <a:t> che legano produttività e salario son dette </a:t>
            </a:r>
            <a:r>
              <a:rPr lang="it-IT" sz="2400" dirty="0">
                <a:solidFill>
                  <a:srgbClr val="FF0000"/>
                </a:solidFill>
              </a:rPr>
              <a:t>dei salari di efficienza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Come le teorie basate sulla contrattazione, le teorie dei salari di efficienza suggeriscono che i salari dipendono:</a:t>
            </a:r>
          </a:p>
          <a:p>
            <a:pPr marL="0" indent="0">
              <a:buNone/>
              <a:defRPr/>
            </a:pPr>
            <a:r>
              <a:rPr lang="it-IT" sz="2400" dirty="0"/>
              <a:t>- dalla natura del lavoro;</a:t>
            </a:r>
          </a:p>
          <a:p>
            <a:pPr marL="0" indent="0">
              <a:buNone/>
              <a:defRPr/>
            </a:pPr>
            <a:r>
              <a:rPr lang="it-IT" sz="2400" dirty="0"/>
              <a:t>- dalle condizioni del mercato del lavoro.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10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3.3-3.4-3.5 Salari, prezzi e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3094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precedente discussione sulla determinazione dei salari suggerisce un’equazione dei salari come segue: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Dove </a:t>
            </a:r>
            <a:r>
              <a:rPr lang="it-IT" sz="2400" dirty="0">
                <a:solidFill>
                  <a:srgbClr val="FF0000"/>
                </a:solidFill>
              </a:rPr>
              <a:t>il salario nominale aggregato, W, dipende da tre fattori</a:t>
            </a:r>
            <a:r>
              <a:rPr lang="it-IT" sz="2400" dirty="0"/>
              <a:t>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t-IT" sz="2400" dirty="0"/>
              <a:t>il </a:t>
            </a:r>
            <a:r>
              <a:rPr lang="it-IT" sz="2400" dirty="0">
                <a:solidFill>
                  <a:srgbClr val="FF0000"/>
                </a:solidFill>
              </a:rPr>
              <a:t>livello atteso dei prezzi, </a:t>
            </a:r>
            <a:r>
              <a:rPr lang="it-IT" sz="2400" i="1" dirty="0">
                <a:solidFill>
                  <a:srgbClr val="FF0000"/>
                </a:solidFill>
              </a:rPr>
              <a:t>P</a:t>
            </a:r>
            <a:r>
              <a:rPr lang="it-IT" sz="2400" i="1" baseline="30000" dirty="0">
                <a:solidFill>
                  <a:srgbClr val="FF0000"/>
                </a:solidFill>
              </a:rPr>
              <a:t>e</a:t>
            </a:r>
            <a:r>
              <a:rPr lang="it-IT" sz="2400" i="1" dirty="0"/>
              <a:t>:	</a:t>
            </a:r>
            <a:r>
              <a:rPr lang="it-IT" sz="2400" dirty="0"/>
              <a:t>P</a:t>
            </a:r>
            <a:r>
              <a:rPr lang="it-IT" sz="2400" baseline="30000" dirty="0"/>
              <a:t>e</a:t>
            </a:r>
            <a:r>
              <a:rPr lang="it-IT" sz="2400" dirty="0">
                <a:sym typeface="Symbol" pitchFamily="18" charset="2"/>
              </a:rPr>
              <a:t>  W</a:t>
            </a:r>
            <a:endParaRPr lang="it-IT" sz="2400" dirty="0"/>
          </a:p>
          <a:p>
            <a:pPr marL="457200" indent="-457200">
              <a:buFontTx/>
              <a:buAutoNum type="arabicPeriod"/>
              <a:defRPr/>
            </a:pPr>
            <a:r>
              <a:rPr lang="it-IT" sz="2400" dirty="0"/>
              <a:t>il </a:t>
            </a:r>
            <a:r>
              <a:rPr lang="it-IT" sz="2400" dirty="0">
                <a:solidFill>
                  <a:srgbClr val="FF0000"/>
                </a:solidFill>
              </a:rPr>
              <a:t>tasso di disoccupazione, </a:t>
            </a:r>
            <a:r>
              <a:rPr lang="it-IT" sz="2400" i="1" dirty="0">
                <a:solidFill>
                  <a:srgbClr val="FF0000"/>
                </a:solidFill>
              </a:rPr>
              <a:t>u</a:t>
            </a:r>
            <a:r>
              <a:rPr lang="it-IT" sz="2400" i="1" dirty="0"/>
              <a:t>:	</a:t>
            </a:r>
            <a:r>
              <a:rPr lang="it-IT" sz="2400" dirty="0"/>
              <a:t>u</a:t>
            </a:r>
            <a:r>
              <a:rPr lang="it-IT" sz="2400" dirty="0">
                <a:sym typeface="Symbol" pitchFamily="18" charset="2"/>
              </a:rPr>
              <a:t>  W</a:t>
            </a:r>
            <a:endParaRPr lang="it-IT" sz="2400" dirty="0"/>
          </a:p>
          <a:p>
            <a:pPr marL="457200" indent="-457200">
              <a:buFontTx/>
              <a:buAutoNum type="arabicPeriod"/>
              <a:defRPr/>
            </a:pPr>
            <a:r>
              <a:rPr lang="it-IT" sz="2400" dirty="0"/>
              <a:t>una </a:t>
            </a:r>
            <a:r>
              <a:rPr lang="it-IT" sz="2400" dirty="0">
                <a:solidFill>
                  <a:srgbClr val="FF0000"/>
                </a:solidFill>
              </a:rPr>
              <a:t>generica variabile, </a:t>
            </a:r>
            <a:r>
              <a:rPr lang="it-IT" sz="2400" i="1" dirty="0">
                <a:solidFill>
                  <a:srgbClr val="FF0000"/>
                </a:solidFill>
              </a:rPr>
              <a:t>z</a:t>
            </a:r>
            <a:r>
              <a:rPr lang="it-IT" sz="2400" dirty="0">
                <a:solidFill>
                  <a:srgbClr val="FF0000"/>
                </a:solidFill>
              </a:rPr>
              <a:t>, che rappresenta tutte le altre variabili che influenzano la determinazione dei salari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5" name="Object 2">
            <a:extLst>
              <a:ext uri="{FF2B5EF4-FFF2-40B4-BE49-F238E27FC236}">
                <a16:creationId xmlns="" xmlns:a16="http://schemas.microsoft.com/office/drawing/2014/main" id="{A2DA8658-9A15-4F60-96AE-10A0F7470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54213"/>
              </p:ext>
            </p:extLst>
          </p:nvPr>
        </p:nvGraphicFramePr>
        <p:xfrm>
          <a:off x="3635896" y="2100516"/>
          <a:ext cx="1872208" cy="45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3" imgW="939800" imgH="228600" progId="Equation.COEE2">
                  <p:embed/>
                </p:oleObj>
              </mc:Choice>
              <mc:Fallback>
                <p:oleObj name="Equation" r:id="rId3" imgW="939800" imgH="228600" progId="Equation.COEE2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="" xmlns:a16="http://schemas.microsoft.com/office/drawing/2014/main" id="{F9204452-5BFE-410F-91DF-125417CC3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100516"/>
                        <a:ext cx="1872208" cy="45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73D0CA3B-0A2B-4F72-AEC1-A8787A2B2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11854"/>
              </p:ext>
            </p:extLst>
          </p:nvPr>
        </p:nvGraphicFramePr>
        <p:xfrm>
          <a:off x="4788024" y="2572513"/>
          <a:ext cx="5556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5" imgW="368300" imgH="190500" progId="Equation.COEE2">
                  <p:embed/>
                </p:oleObj>
              </mc:Choice>
              <mc:Fallback>
                <p:oleObj name="Equation" r:id="rId5" imgW="368300" imgH="190500" progId="Equation.COEE2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="" xmlns:a16="http://schemas.microsoft.com/office/drawing/2014/main" id="{75056117-2D14-4A2B-B208-9E1501096B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572513"/>
                        <a:ext cx="5556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3.6 Gli altri fattori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094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Quali variabili sono incluse in </a:t>
            </a:r>
            <a:r>
              <a:rPr lang="it-IT" altLang="it-IT" sz="2400" i="1" dirty="0"/>
              <a:t>z</a:t>
            </a:r>
            <a:r>
              <a:rPr lang="it-IT" altLang="it-IT" sz="2400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FF0000"/>
                </a:solidFill>
              </a:rPr>
              <a:t>Sussidio di disoccupazione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FF0000"/>
                </a:solidFill>
              </a:rPr>
              <a:t>Salario minimo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FF0000"/>
                </a:solidFill>
              </a:rPr>
              <a:t>Livello di protezione dei lavoratori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Definiamo </a:t>
            </a:r>
            <a:r>
              <a:rPr lang="it-IT" altLang="it-IT" sz="2400" dirty="0">
                <a:solidFill>
                  <a:srgbClr val="FF0000"/>
                </a:solidFill>
              </a:rPr>
              <a:t>positivamente</a:t>
            </a:r>
            <a:r>
              <a:rPr lang="it-IT" altLang="it-IT" sz="2400" dirty="0"/>
              <a:t> la relazione tra </a:t>
            </a:r>
            <a:r>
              <a:rPr lang="it-IT" altLang="it-IT" sz="2400" i="1" dirty="0"/>
              <a:t>z</a:t>
            </a:r>
            <a:r>
              <a:rPr lang="it-IT" altLang="it-IT" sz="2400" dirty="0"/>
              <a:t> e il livello dei salari:</a:t>
            </a:r>
            <a:br>
              <a:rPr lang="it-IT" altLang="it-IT" sz="2400" dirty="0"/>
            </a:br>
            <a:endParaRPr lang="it-IT" altLang="it-IT" sz="2400" dirty="0"/>
          </a:p>
          <a:p>
            <a:pPr algn="ctr">
              <a:buFontTx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z  W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45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La determinazione dei pezzi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309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I prezzi dipendono dai costi che, a loro volta, dipendono dalla funzione di produzione, ossia la relazione tra gli input impiegati e l’output prodotto.</a:t>
            </a:r>
          </a:p>
          <a:p>
            <a:pPr marL="0" indent="0"/>
            <a:r>
              <a:rPr lang="it-IT" altLang="it-IT" sz="2400" dirty="0"/>
              <a:t> Assumiamo che </a:t>
            </a:r>
            <a:r>
              <a:rPr lang="it-IT" altLang="it-IT" sz="2400" dirty="0">
                <a:solidFill>
                  <a:srgbClr val="FF0000"/>
                </a:solidFill>
              </a:rPr>
              <a:t>le imprese producano beni usando un unico fattore produttivo, il lavoro</a:t>
            </a:r>
            <a:r>
              <a:rPr lang="it-IT" altLang="it-IT" sz="2400" dirty="0"/>
              <a:t>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Dove </a:t>
            </a:r>
            <a:r>
              <a:rPr lang="it-IT" altLang="it-IT" sz="2400" i="1" dirty="0">
                <a:solidFill>
                  <a:srgbClr val="FF0000"/>
                </a:solidFill>
              </a:rPr>
              <a:t>Y</a:t>
            </a:r>
            <a:r>
              <a:rPr lang="it-IT" altLang="it-IT" sz="2400" dirty="0">
                <a:solidFill>
                  <a:srgbClr val="FF0000"/>
                </a:solidFill>
              </a:rPr>
              <a:t> è la produzione, </a:t>
            </a:r>
            <a:r>
              <a:rPr lang="it-IT" altLang="it-IT" sz="2400" i="1" dirty="0">
                <a:solidFill>
                  <a:srgbClr val="FF0000"/>
                </a:solidFill>
              </a:rPr>
              <a:t>N</a:t>
            </a:r>
            <a:r>
              <a:rPr lang="it-IT" altLang="it-IT" sz="2400" dirty="0">
                <a:solidFill>
                  <a:srgbClr val="FF0000"/>
                </a:solidFill>
              </a:rPr>
              <a:t> l’occupazione e </a:t>
            </a:r>
            <a:r>
              <a:rPr lang="it-IT" altLang="it-IT" sz="2400" i="1" dirty="0">
                <a:solidFill>
                  <a:srgbClr val="FF0000"/>
                </a:solidFill>
              </a:rPr>
              <a:t>A</a:t>
            </a:r>
            <a:r>
              <a:rPr lang="it-IT" altLang="it-IT" sz="2400" dirty="0">
                <a:solidFill>
                  <a:srgbClr val="FF0000"/>
                </a:solidFill>
              </a:rPr>
              <a:t> la produttività del lavoro</a:t>
            </a:r>
            <a:r>
              <a:rPr lang="it-IT" altLang="it-IT" sz="2400" dirty="0"/>
              <a:t>.</a:t>
            </a:r>
          </a:p>
          <a:p>
            <a:pPr marL="0" indent="0"/>
            <a:r>
              <a:rPr lang="it-IT" altLang="it-IT" sz="2400" dirty="0"/>
              <a:t> Assumendo che </a:t>
            </a:r>
            <a:r>
              <a:rPr lang="it-IT" altLang="it-IT" sz="2400" i="1" dirty="0"/>
              <a:t>A</a:t>
            </a:r>
            <a:r>
              <a:rPr lang="it-IT" altLang="it-IT" sz="2400" dirty="0"/>
              <a:t>=1 (un lavoratore produce una unità di prodotto), la funzione di produzione diventa: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EA0CF2B7-B3C9-4396-8E96-9D7F4E4E1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882088"/>
              </p:ext>
            </p:extLst>
          </p:nvPr>
        </p:nvGraphicFramePr>
        <p:xfrm>
          <a:off x="4054475" y="3052763"/>
          <a:ext cx="10334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520560" imgH="177480" progId="Equation.DSMT4">
                  <p:embed/>
                </p:oleObj>
              </mc:Choice>
              <mc:Fallback>
                <p:oleObj name="Equation" r:id="rId3" imgW="520560" imgH="177480" progId="Equation.DSMT4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="" xmlns:a16="http://schemas.microsoft.com/office/drawing/2014/main" id="{08CEA08E-EA8E-465B-BF03-04F90DC09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3052763"/>
                        <a:ext cx="103346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53A4509A-073B-4FDD-A805-73032E81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13391"/>
              </p:ext>
            </p:extLst>
          </p:nvPr>
        </p:nvGraphicFramePr>
        <p:xfrm>
          <a:off x="4144312" y="5085184"/>
          <a:ext cx="855375" cy="30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5" imgW="431613" imgH="152334" progId="Equation.COEE2">
                  <p:embed/>
                </p:oleObj>
              </mc:Choice>
              <mc:Fallback>
                <p:oleObj name="Equation" r:id="rId5" imgW="431613" imgH="152334" progId="Equation.COEE2">
                  <p:embed/>
                  <p:pic>
                    <p:nvPicPr>
                      <p:cNvPr id="21509" name="Object 5">
                        <a:extLst>
                          <a:ext uri="{FF2B5EF4-FFF2-40B4-BE49-F238E27FC236}">
                            <a16:creationId xmlns="" xmlns:a16="http://schemas.microsoft.com/office/drawing/2014/main" id="{9235F287-BFC1-465C-B252-EA29FF40F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312" y="5085184"/>
                        <a:ext cx="855375" cy="302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7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La determinazione dei pezzi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309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Un </a:t>
            </a:r>
            <a:r>
              <a:rPr lang="it-IT" altLang="it-IT" sz="2400" dirty="0">
                <a:solidFill>
                  <a:srgbClr val="FF0000"/>
                </a:solidFill>
              </a:rPr>
              <a:t>modo semplice per definire come le imprese fissano i prezzi</a:t>
            </a:r>
            <a:r>
              <a:rPr lang="it-IT" altLang="it-IT" sz="2400" dirty="0"/>
              <a:t> è rappresentato dalla seguente equazione: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it-IT" altLang="it-IT" sz="2400" i="1" dirty="0"/>
              <a:t>P </a:t>
            </a:r>
            <a:r>
              <a:rPr lang="it-IT" altLang="it-IT" sz="2400" dirty="0"/>
              <a:t>=</a:t>
            </a:r>
            <a:r>
              <a:rPr lang="it-IT" altLang="it-IT" sz="2400" i="1" dirty="0"/>
              <a:t> (1 </a:t>
            </a:r>
            <a:r>
              <a:rPr lang="it-IT" altLang="it-IT" sz="2400" dirty="0"/>
              <a:t>+</a:t>
            </a:r>
            <a:r>
              <a:rPr lang="it-IT" altLang="it-IT" sz="2400" i="1" dirty="0"/>
              <a:t> m) W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dove </a:t>
            </a:r>
            <a:r>
              <a:rPr lang="it-IT" altLang="it-IT" sz="2400" i="1" dirty="0">
                <a:sym typeface="Symbol" panose="05050102010706020507" pitchFamily="18" charset="2"/>
              </a:rPr>
              <a:t>m</a:t>
            </a:r>
            <a:r>
              <a:rPr lang="it-IT" altLang="it-IT" sz="2400" dirty="0">
                <a:sym typeface="Symbol" panose="05050102010706020507" pitchFamily="18" charset="2"/>
              </a:rPr>
              <a:t> è il ricarico del prezzo sul costo di produzione, indicato generalmente come </a:t>
            </a:r>
            <a:r>
              <a:rPr lang="it-IT" altLang="it-IT" sz="2400" i="1" dirty="0">
                <a:solidFill>
                  <a:srgbClr val="FF0000"/>
                </a:solidFill>
                <a:sym typeface="Symbol" panose="05050102010706020507" pitchFamily="18" charset="2"/>
              </a:rPr>
              <a:t>markup</a:t>
            </a:r>
            <a:r>
              <a:rPr lang="it-IT" altLang="it-IT" sz="2400" dirty="0">
                <a:sym typeface="Symbol" panose="05050102010706020507" pitchFamily="18" charset="2"/>
              </a:rPr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Maggiore è il potere di mercato</a:t>
            </a:r>
            <a:r>
              <a:rPr lang="it-IT" altLang="it-IT" sz="2400" dirty="0">
                <a:sym typeface="Symbol" panose="05050102010706020507" pitchFamily="18" charset="2"/>
              </a:rPr>
              <a:t> (cioè la capacità di fissare un prezzo superiore al costo marginale) </a:t>
            </a: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delle imprese e maggiore sarà il markup</a:t>
            </a:r>
            <a:r>
              <a:rPr lang="it-IT" altLang="it-IT" sz="2400" dirty="0">
                <a:sym typeface="Symbol" panose="05050102010706020507" pitchFamily="18" charset="2"/>
              </a:rPr>
              <a:t>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Se i mercati fossero perfettamente concorrenziali, il markup sarebbe nullo e il prezzo uguale al costo marginale.</a:t>
            </a: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78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 Il tasso naturale di disoccupazione</a:t>
            </a:r>
            <a:br>
              <a:rPr lang="it-IT" sz="3200" dirty="0"/>
            </a:br>
            <a:r>
              <a:rPr lang="it-IT" sz="2800" dirty="0"/>
              <a:t>5.1 L’equazione dei salari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Assumiamo che, nella determinazione dei salari, i salari nominali dipendano dal livello effettivo dei prezzi, </a:t>
            </a:r>
            <a:r>
              <a:rPr lang="it-IT" altLang="it-IT" sz="2400" i="1" dirty="0"/>
              <a:t>P</a:t>
            </a:r>
            <a:r>
              <a:rPr lang="it-IT" altLang="it-IT" sz="2400" dirty="0"/>
              <a:t>, piuttosto che dal livello atteso dei prezzi </a:t>
            </a:r>
            <a:r>
              <a:rPr lang="it-IT" altLang="it-IT" sz="2400" i="1" dirty="0"/>
              <a:t>P</a:t>
            </a:r>
            <a:r>
              <a:rPr lang="it-IT" altLang="it-IT" sz="2400" i="1" baseline="30000" dirty="0"/>
              <a:t>e</a:t>
            </a:r>
            <a:r>
              <a:rPr lang="it-IT" altLang="it-IT" sz="2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L’</a:t>
            </a:r>
            <a:r>
              <a:rPr lang="it-IT" altLang="it-IT" sz="2400" dirty="0">
                <a:solidFill>
                  <a:srgbClr val="FF0000"/>
                </a:solidFill>
              </a:rPr>
              <a:t>equazione dei salari </a:t>
            </a:r>
            <a:r>
              <a:rPr lang="it-IT" altLang="it-IT" sz="2400" dirty="0"/>
              <a:t>diventa: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Dividendo entrambi i lati per il livello dei prezzi, si ottiene: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i="1" dirty="0">
                <a:solidFill>
                  <a:srgbClr val="FF0000"/>
                </a:solidFill>
              </a:rPr>
              <a:t>Quanto maggiore è il tasso di disoccupazione, tanto minore sarà il salario reale scelto da chi fissa i salari</a:t>
            </a:r>
            <a:r>
              <a:rPr lang="it-IT" altLang="it-IT" sz="2400" i="1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5" name="Object 3">
            <a:extLst>
              <a:ext uri="{FF2B5EF4-FFF2-40B4-BE49-F238E27FC236}">
                <a16:creationId xmlns="" xmlns:a16="http://schemas.microsoft.com/office/drawing/2014/main" id="{AD40240A-C0EA-4152-BBBE-924919704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02263"/>
              </p:ext>
            </p:extLst>
          </p:nvPr>
        </p:nvGraphicFramePr>
        <p:xfrm>
          <a:off x="3760043" y="3002877"/>
          <a:ext cx="1623913" cy="35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863225" imgH="190417" progId="Equation.COEE2">
                  <p:embed/>
                </p:oleObj>
              </mc:Choice>
              <mc:Fallback>
                <p:oleObj name="Equation" r:id="rId3" imgW="863225" imgH="190417" progId="Equation.COEE2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="" xmlns:a16="http://schemas.microsoft.com/office/drawing/2014/main" id="{1FF5C771-7DC5-4BF1-A7E4-6BB2419746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043" y="3002877"/>
                        <a:ext cx="1623913" cy="357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="" xmlns:a16="http://schemas.microsoft.com/office/drawing/2014/main" id="{4262BF92-98D9-40C2-9BE8-B37F87112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015202"/>
              </p:ext>
            </p:extLst>
          </p:nvPr>
        </p:nvGraphicFramePr>
        <p:xfrm>
          <a:off x="3838673" y="3915772"/>
          <a:ext cx="1466652" cy="73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5" imgW="787058" imgH="393529" progId="Equation.COEE2">
                  <p:embed/>
                </p:oleObj>
              </mc:Choice>
              <mc:Fallback>
                <p:oleObj name="Equation" r:id="rId5" imgW="787058" imgH="393529" progId="Equation.COEE2">
                  <p:embed/>
                  <p:pic>
                    <p:nvPicPr>
                      <p:cNvPr id="4099" name="Object 4">
                        <a:extLst>
                          <a:ext uri="{FF2B5EF4-FFF2-40B4-BE49-F238E27FC236}">
                            <a16:creationId xmlns="" xmlns:a16="http://schemas.microsoft.com/office/drawing/2014/main" id="{632AD187-9A10-4575-A6B0-A962C51F5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673" y="3915772"/>
                        <a:ext cx="1466652" cy="73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="" xmlns:a16="http://schemas.microsoft.com/office/drawing/2014/main" id="{C88CF26B-8F5D-4E36-B7FD-09F3D4657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86103"/>
              </p:ext>
            </p:extLst>
          </p:nvPr>
        </p:nvGraphicFramePr>
        <p:xfrm>
          <a:off x="4684392" y="4473571"/>
          <a:ext cx="6096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7" imgW="368300" imgH="190500" progId="Equation.COEE2">
                  <p:embed/>
                </p:oleObj>
              </mc:Choice>
              <mc:Fallback>
                <p:oleObj name="Equation" r:id="rId7" imgW="368300" imgH="190500" progId="Equation.COEE2">
                  <p:embed/>
                  <p:pic>
                    <p:nvPicPr>
                      <p:cNvPr id="4100" name="Object 5">
                        <a:extLst>
                          <a:ext uri="{FF2B5EF4-FFF2-40B4-BE49-F238E27FC236}">
                            <a16:creationId xmlns="" xmlns:a16="http://schemas.microsoft.com/office/drawing/2014/main" id="{525BFC70-809A-4966-A5D9-20DFB8B359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392" y="4473571"/>
                        <a:ext cx="6096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5.2 L’equazione dei prezzi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L’</a:t>
            </a:r>
            <a:r>
              <a:rPr lang="it-IT" altLang="it-IT" sz="2400" dirty="0">
                <a:solidFill>
                  <a:srgbClr val="FF0000"/>
                </a:solidFill>
              </a:rPr>
              <a:t>equazione dei prezzi </a:t>
            </a:r>
            <a:r>
              <a:rPr lang="it-IT" altLang="it-IT" sz="2400" dirty="0"/>
              <a:t>diventa: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it-IT" altLang="it-IT" sz="2400" i="1" dirty="0"/>
              <a:t>P</a:t>
            </a:r>
            <a:r>
              <a:rPr lang="it-IT" altLang="it-IT" sz="2400" dirty="0"/>
              <a:t>/</a:t>
            </a:r>
            <a:r>
              <a:rPr lang="it-IT" altLang="it-IT" sz="2400" i="1" dirty="0"/>
              <a:t>W </a:t>
            </a:r>
            <a:r>
              <a:rPr lang="it-IT" altLang="it-IT" sz="2400" dirty="0"/>
              <a:t>=</a:t>
            </a:r>
            <a:r>
              <a:rPr lang="it-IT" altLang="it-IT" sz="2400" i="1" dirty="0"/>
              <a:t> 1 </a:t>
            </a:r>
            <a:r>
              <a:rPr lang="it-IT" altLang="it-IT" sz="2400" dirty="0"/>
              <a:t>+</a:t>
            </a:r>
            <a:r>
              <a:rPr lang="it-IT" altLang="it-IT" sz="2400" i="1" dirty="0"/>
              <a:t> m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Invertendo entrambi i lati di questa equazione, si ottiene: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it-IT" altLang="it-IT" sz="2400" i="1" dirty="0">
                <a:solidFill>
                  <a:srgbClr val="FF0000"/>
                </a:solidFill>
              </a:rPr>
              <a:t>W</a:t>
            </a:r>
            <a:r>
              <a:rPr lang="it-IT" altLang="it-IT" sz="2400" dirty="0">
                <a:solidFill>
                  <a:srgbClr val="FF0000"/>
                </a:solidFill>
              </a:rPr>
              <a:t>/</a:t>
            </a:r>
            <a:r>
              <a:rPr lang="it-IT" altLang="it-IT" sz="2400" i="1" dirty="0">
                <a:solidFill>
                  <a:srgbClr val="FF0000"/>
                </a:solidFill>
              </a:rPr>
              <a:t>P = 1</a:t>
            </a:r>
            <a:r>
              <a:rPr lang="it-IT" altLang="it-IT" sz="2400" dirty="0">
                <a:solidFill>
                  <a:srgbClr val="FF0000"/>
                </a:solidFill>
              </a:rPr>
              <a:t>/</a:t>
            </a:r>
            <a:r>
              <a:rPr lang="it-IT" altLang="it-IT" sz="2400" i="1" dirty="0">
                <a:solidFill>
                  <a:srgbClr val="FF0000"/>
                </a:solidFill>
              </a:rPr>
              <a:t>(1 + m)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i="1" dirty="0">
                <a:solidFill>
                  <a:srgbClr val="FF0000"/>
                </a:solidFill>
              </a:rPr>
              <a:t>Il salario reale fissato dalle imprese è una funzione delle decisioni di prezzo. Un aumento del markup fa aumentare i prezzi a parità di salari, facendo in tal modo diminuire il salario reale</a:t>
            </a:r>
            <a:r>
              <a:rPr lang="it-IT" altLang="it-IT" sz="2400" i="1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3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67" y="1039797"/>
            <a:ext cx="8229600" cy="512432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Salari, prezzi e tasso naturale di disoccupazione.</a:t>
            </a: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D4B570D-09BD-47B6-9D97-C894F8A7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52228"/>
            <a:ext cx="6894512" cy="43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Un viaggio nel mercato del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600" dirty="0"/>
              <a:t>Iniziamo il nostro viaggio con qualche definizione:</a:t>
            </a:r>
          </a:p>
          <a:p>
            <a:r>
              <a:rPr lang="it-IT" altLang="it-IT" sz="2600" i="1" dirty="0"/>
              <a:t>Popolazione attiva</a:t>
            </a:r>
            <a:r>
              <a:rPr lang="it-IT" altLang="it-IT" sz="2600" dirty="0"/>
              <a:t>:</a:t>
            </a:r>
            <a:br>
              <a:rPr lang="it-IT" altLang="it-IT" sz="2600" dirty="0"/>
            </a:br>
            <a:r>
              <a:rPr lang="it-IT" altLang="it-IT" sz="2600" dirty="0"/>
              <a:t>individui che sono in età lavorativa (15-64)</a:t>
            </a:r>
          </a:p>
          <a:p>
            <a:r>
              <a:rPr lang="it-IT" altLang="it-IT" sz="2600" i="1" dirty="0"/>
              <a:t>Forze di lavoro</a:t>
            </a:r>
            <a:r>
              <a:rPr lang="it-IT" altLang="it-IT" sz="2600" dirty="0"/>
              <a:t>: </a:t>
            </a:r>
            <a:br>
              <a:rPr lang="it-IT" altLang="it-IT" sz="2600" dirty="0"/>
            </a:br>
            <a:r>
              <a:rPr lang="it-IT" altLang="it-IT" sz="2600" dirty="0"/>
              <a:t>lavoratori occupati + lavoratori in cerca di occupazione</a:t>
            </a:r>
          </a:p>
          <a:p>
            <a:r>
              <a:rPr lang="it-IT" altLang="it-IT" sz="2600" i="1" dirty="0"/>
              <a:t>Fuori dalle forze di lavoro (inattivi)</a:t>
            </a:r>
            <a:r>
              <a:rPr lang="it-IT" altLang="it-IT" sz="2600" dirty="0"/>
              <a:t>:</a:t>
            </a:r>
            <a:br>
              <a:rPr lang="it-IT" altLang="it-IT" sz="2600" dirty="0"/>
            </a:br>
            <a:r>
              <a:rPr lang="it-IT" altLang="it-IT" sz="2600" dirty="0"/>
              <a:t>individui in età lavorativa non in cerca di un’occupazione</a:t>
            </a:r>
          </a:p>
          <a:p>
            <a:r>
              <a:rPr lang="it-IT" altLang="it-IT" sz="2600" i="1" dirty="0"/>
              <a:t>Tasso di partecipazione</a:t>
            </a:r>
            <a:r>
              <a:rPr lang="it-IT" altLang="it-IT" sz="2600" dirty="0"/>
              <a:t>: </a:t>
            </a:r>
            <a:br>
              <a:rPr lang="it-IT" altLang="it-IT" sz="2600" dirty="0"/>
            </a:br>
            <a:r>
              <a:rPr lang="it-IT" altLang="it-IT" sz="2600" dirty="0"/>
              <a:t>rapporto tra le forze di lavoro e la popolazione in età lavorativa</a:t>
            </a:r>
          </a:p>
          <a:p>
            <a:r>
              <a:rPr lang="it-IT" altLang="it-IT" sz="2600" i="1" dirty="0"/>
              <a:t>Tasso di disoccupazione</a:t>
            </a:r>
            <a:r>
              <a:rPr lang="it-IT" altLang="it-IT" sz="2600" dirty="0"/>
              <a:t>:</a:t>
            </a:r>
            <a:br>
              <a:rPr lang="it-IT" altLang="it-IT" sz="2600" dirty="0"/>
            </a:br>
            <a:r>
              <a:rPr lang="it-IT" altLang="it-IT" sz="2600" dirty="0"/>
              <a:t>rapporto tra il numero di disoccupati e le forze di lavoro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0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856984" cy="492727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Nel </a:t>
            </a:r>
            <a:r>
              <a:rPr lang="it-IT" altLang="it-IT" sz="2400" dirty="0">
                <a:solidFill>
                  <a:srgbClr val="FF0000"/>
                </a:solidFill>
              </a:rPr>
              <a:t>mercato del lavoro l’equilibrio </a:t>
            </a:r>
            <a:r>
              <a:rPr lang="it-IT" altLang="it-IT" sz="2400" dirty="0"/>
              <a:t>richiede che il </a:t>
            </a:r>
            <a:r>
              <a:rPr lang="it-IT" altLang="it-IT" sz="2400" dirty="0">
                <a:solidFill>
                  <a:srgbClr val="FF0000"/>
                </a:solidFill>
              </a:rPr>
              <a:t>salario reale risultante dall’equazione del salario sia uguale al salario reale derivante dall’equazione dei prezzi</a:t>
            </a:r>
            <a:r>
              <a:rPr lang="it-IT" alt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Eliminando W/P dall’equazione dei salari e sostituendola nell’equazione dei prezzi otteniamo: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Il tasso di disoccupazione di equilibrio, </a:t>
            </a:r>
            <a:r>
              <a:rPr lang="it-IT" sz="2400" i="1" dirty="0">
                <a:solidFill>
                  <a:srgbClr val="FF0000"/>
                </a:solidFill>
              </a:rPr>
              <a:t>u</a:t>
            </a:r>
            <a:r>
              <a:rPr lang="it-IT" sz="2400" i="1" baseline="-25000" dirty="0">
                <a:solidFill>
                  <a:srgbClr val="FF0000"/>
                </a:solidFill>
              </a:rPr>
              <a:t>n</a:t>
            </a:r>
            <a:r>
              <a:rPr lang="it-IT" sz="2400" dirty="0">
                <a:solidFill>
                  <a:srgbClr val="FF0000"/>
                </a:solidFill>
              </a:rPr>
              <a:t>, deve essere tale per cui il salario reale scelto nella determinazione dei salari sia uguale al salario reale derivante dalla fissazione dei prezzi</a:t>
            </a:r>
            <a:r>
              <a:rPr lang="it-IT" sz="2400" dirty="0"/>
              <a:t> ed è chiamato (impropriamente) </a:t>
            </a:r>
            <a:r>
              <a:rPr lang="it-IT" sz="2400" dirty="0">
                <a:solidFill>
                  <a:srgbClr val="FF0000"/>
                </a:solidFill>
              </a:rPr>
              <a:t>tasso naturale di disoccupazione</a:t>
            </a:r>
            <a:r>
              <a:rPr lang="it-IT" sz="2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i="1" dirty="0"/>
              <a:t>Consideriamo i seguenti due casi: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0BEE17C-EB2C-41A5-9B42-547E8CD91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3" t="263" r="37060" b="263"/>
          <a:stretch/>
        </p:blipFill>
        <p:spPr>
          <a:xfrm>
            <a:off x="3239852" y="3212976"/>
            <a:ext cx="2664296" cy="7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2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67" y="965361"/>
            <a:ext cx="8229600" cy="492727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Sussidi di disoccupazione e tasso naturale di disoccupazione</a:t>
            </a: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8983E5E-A87B-4F2B-BFEE-886A09C7A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0" y="1392461"/>
            <a:ext cx="7390220" cy="46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15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Markup e tasso naturale di disoccupazione</a:t>
            </a: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03CE3CF-1695-45FB-B139-1A4C5926B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412776"/>
            <a:ext cx="7326560" cy="46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92727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Dunque, si apprezza che:</a:t>
            </a:r>
          </a:p>
          <a:p>
            <a:r>
              <a:rPr lang="it-IT" altLang="it-IT" sz="2400" dirty="0"/>
              <a:t>un </a:t>
            </a:r>
            <a:r>
              <a:rPr lang="it-IT" altLang="it-IT" sz="2400" dirty="0">
                <a:solidFill>
                  <a:srgbClr val="FF0000"/>
                </a:solidFill>
              </a:rPr>
              <a:t>aumento dei sussidi di disoccupazione</a:t>
            </a:r>
            <a:r>
              <a:rPr lang="it-IT" altLang="it-IT" sz="2400" dirty="0"/>
              <a:t> (aumento del valore di </a:t>
            </a:r>
            <a:r>
              <a:rPr lang="it-IT" altLang="it-IT" sz="2400" i="1" dirty="0"/>
              <a:t>z</a:t>
            </a:r>
            <a:r>
              <a:rPr lang="it-IT" altLang="it-IT" sz="2400" dirty="0"/>
              <a:t>) fa </a:t>
            </a:r>
            <a:r>
              <a:rPr lang="it-IT" altLang="it-IT" sz="2400" dirty="0">
                <a:solidFill>
                  <a:srgbClr val="FF0000"/>
                </a:solidFill>
              </a:rPr>
              <a:t>spostare verso l’alto </a:t>
            </a:r>
            <a:r>
              <a:rPr lang="it-IT" altLang="it-IT" sz="2400" i="1" dirty="0">
                <a:solidFill>
                  <a:srgbClr val="FF0000"/>
                </a:solidFill>
              </a:rPr>
              <a:t>WS</a:t>
            </a:r>
            <a:r>
              <a:rPr lang="it-IT" altLang="it-IT" sz="2400" dirty="0"/>
              <a:t>, causando un </a:t>
            </a:r>
            <a:r>
              <a:rPr lang="it-IT" altLang="it-IT" sz="2400" dirty="0">
                <a:solidFill>
                  <a:srgbClr val="FF0000"/>
                </a:solidFill>
              </a:rPr>
              <a:t>aumento del tasso naturale di disoccupazione</a:t>
            </a:r>
            <a:r>
              <a:rPr lang="it-IT" altLang="it-IT" sz="2400" dirty="0"/>
              <a:t>.</a:t>
            </a:r>
          </a:p>
          <a:p>
            <a:r>
              <a:rPr lang="it-IT" altLang="it-IT" sz="2400" dirty="0"/>
              <a:t>un allargamento delle maglie della </a:t>
            </a:r>
            <a:r>
              <a:rPr lang="it-IT" altLang="it-IT" sz="2400" dirty="0">
                <a:solidFill>
                  <a:srgbClr val="FF0000"/>
                </a:solidFill>
              </a:rPr>
              <a:t>legge antitrust comporta un aumento del markup</a:t>
            </a:r>
            <a:r>
              <a:rPr lang="it-IT" altLang="it-IT" sz="2400" dirty="0"/>
              <a:t>, che fa spostare </a:t>
            </a:r>
            <a:r>
              <a:rPr lang="it-IT" altLang="it-IT" sz="2400" i="1" dirty="0"/>
              <a:t>PS</a:t>
            </a:r>
            <a:r>
              <a:rPr lang="it-IT" altLang="it-IT" sz="2400" dirty="0"/>
              <a:t> verso il basso, </a:t>
            </a:r>
            <a:r>
              <a:rPr lang="it-IT" altLang="it-IT" sz="2400" dirty="0">
                <a:solidFill>
                  <a:srgbClr val="FF0000"/>
                </a:solidFill>
              </a:rPr>
              <a:t>causando un aumento del tasso naturale di disoccupazione</a:t>
            </a:r>
            <a:r>
              <a:rPr lang="it-IT" altLang="it-IT" sz="2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>
              <a:buFontTx/>
              <a:buNone/>
            </a:pPr>
            <a:r>
              <a:rPr lang="it-IT" altLang="it-IT" sz="2400" dirty="0"/>
              <a:t>Entrambi (</a:t>
            </a:r>
            <a:r>
              <a:rPr lang="it-IT" altLang="it-IT" sz="2400" i="1" dirty="0"/>
              <a:t>m</a:t>
            </a:r>
            <a:r>
              <a:rPr lang="it-IT" altLang="it-IT" sz="2400" dirty="0"/>
              <a:t> e </a:t>
            </a:r>
            <a:r>
              <a:rPr lang="it-IT" altLang="it-IT" sz="2400" i="1" dirty="0"/>
              <a:t>z</a:t>
            </a:r>
            <a:r>
              <a:rPr lang="it-IT" altLang="it-IT" sz="2400" dirty="0"/>
              <a:t>) riflettono caratteristiche della struttura dell’economia, perciò, sarebbe più corretto parlare di </a:t>
            </a:r>
            <a:r>
              <a:rPr lang="it-IT" altLang="it-IT" sz="2400" dirty="0">
                <a:solidFill>
                  <a:srgbClr val="FF0000"/>
                </a:solidFill>
              </a:rPr>
              <a:t>tasso strutturale di disoccupazione</a:t>
            </a:r>
            <a:r>
              <a:rPr lang="it-IT" altLang="it-IT" sz="2400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10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72816"/>
            <a:ext cx="8964488" cy="1143000"/>
          </a:xfrm>
        </p:spPr>
        <p:txBody>
          <a:bodyPr/>
          <a:lstStyle/>
          <a:p>
            <a:pPr algn="l"/>
            <a:r>
              <a:rPr lang="it-IT" sz="3200" dirty="0"/>
              <a:t>Il punto principale di questo capitolo è:</a:t>
            </a:r>
            <a:br>
              <a:rPr lang="it-IT" sz="3200" dirty="0"/>
            </a:br>
            <a:r>
              <a:rPr lang="it-IT" sz="3200" dirty="0"/>
              <a:t>il tasso naturale di disoccupazione è il tasso a cui le richieste salariali dei lavoratori sono compatibili con le decisioni di prezzo delle imprese.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53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Un viaggio nel mercato del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896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altLang="it-IT" sz="2200" dirty="0"/>
              <a:t>Alcuni dati per l’Italia nel 2018:</a:t>
            </a:r>
          </a:p>
          <a:p>
            <a:pPr marL="0" indent="0">
              <a:buNone/>
            </a:pPr>
            <a:endParaRPr lang="it-IT" altLang="it-IT" sz="1600" dirty="0"/>
          </a:p>
          <a:p>
            <a:pPr marL="0" indent="0">
              <a:buNone/>
            </a:pPr>
            <a:r>
              <a:rPr lang="it-IT" altLang="it-IT" sz="1600" dirty="0"/>
              <a:t>Fonte: Eurostat, Labour Force Survey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CEA6188-42D0-41D5-9A4C-1CCD3D53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2629"/>
            <a:ext cx="822960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I flussi di lavoratori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6018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Per analizzare il mercato del lavoro e la sua «salute», è importante capire la dinamica dei suoi flussi.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Un certo tasso di disoccupazione può indicare situazioni diverse:</a:t>
            </a:r>
          </a:p>
          <a:p>
            <a:r>
              <a:rPr lang="it-IT" altLang="it-IT" sz="2400" dirty="0"/>
              <a:t>un mercato del lavoro </a:t>
            </a:r>
            <a:r>
              <a:rPr lang="it-IT" altLang="it-IT" sz="2400" dirty="0">
                <a:solidFill>
                  <a:srgbClr val="FF0000"/>
                </a:solidFill>
              </a:rPr>
              <a:t>vivace</a:t>
            </a:r>
            <a:r>
              <a:rPr lang="it-IT" altLang="it-IT" sz="2400" dirty="0"/>
              <a:t>, con molte interruzioni dei rapporti di lavoro, ma molte assunzioni.</a:t>
            </a:r>
          </a:p>
          <a:p>
            <a:r>
              <a:rPr lang="it-IT" altLang="it-IT" sz="2400" dirty="0"/>
              <a:t>un mercato del lavoro </a:t>
            </a:r>
            <a:r>
              <a:rPr lang="it-IT" altLang="it-IT" sz="2400" dirty="0">
                <a:solidFill>
                  <a:srgbClr val="FF0000"/>
                </a:solidFill>
              </a:rPr>
              <a:t>asfittico</a:t>
            </a:r>
            <a:r>
              <a:rPr lang="it-IT" altLang="it-IT" sz="2400" dirty="0"/>
              <a:t>, con una disoccupazione di lungo periodo.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32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I flussi di lavoratori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47173C9-9F57-44E0-801B-834A3639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9268"/>
            <a:ext cx="8686800" cy="37194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8136B16F-06AE-4C87-BD1F-D14FD581D185}"/>
              </a:ext>
            </a:extLst>
          </p:cNvPr>
          <p:cNvSpPr/>
          <p:nvPr/>
        </p:nvSpPr>
        <p:spPr>
          <a:xfrm>
            <a:off x="228600" y="1230714"/>
            <a:ext cx="3247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Eurostat,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105525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435280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Quando l’economia è in recessione, le imprese reagiscono alla riduzione della domanda in due modi:</a:t>
            </a:r>
          </a:p>
          <a:p>
            <a:pPr marL="114300" indent="-457200">
              <a:buFont typeface="+mj-lt"/>
              <a:buAutoNum type="arabicPeriod"/>
            </a:pPr>
            <a:r>
              <a:rPr lang="it-IT" altLang="it-IT" sz="2400" dirty="0"/>
              <a:t>riducendo le assunzioni di nuovi lavoratori</a:t>
            </a:r>
          </a:p>
          <a:p>
            <a:pPr marL="114300" indent="-457200">
              <a:buFont typeface="+mj-lt"/>
              <a:buAutoNum type="arabicPeriod"/>
            </a:pPr>
            <a:r>
              <a:rPr lang="it-IT" altLang="it-IT" sz="2400" dirty="0"/>
              <a:t>licenziando i lavoratori attualmente occupati</a:t>
            </a:r>
          </a:p>
          <a:p>
            <a:pPr marL="0">
              <a:buFont typeface="Wingdings" panose="05000000000000000000" pitchFamily="2" charset="2"/>
              <a:buChar char="ü"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/>
              <a:t>Dato che le imprese agiscono in entrambi i modi, quando la disoccupazione è elevata:</a:t>
            </a:r>
          </a:p>
          <a:p>
            <a:r>
              <a:rPr lang="it-IT" altLang="it-IT" sz="2400" i="1" dirty="0"/>
              <a:t>è </a:t>
            </a:r>
            <a:r>
              <a:rPr lang="it-IT" altLang="it-IT" sz="2400" i="1" dirty="0">
                <a:solidFill>
                  <a:srgbClr val="FF0000"/>
                </a:solidFill>
              </a:rPr>
              <a:t>più probabile che i lavoratori occupati perdano il loro lavoro</a:t>
            </a:r>
          </a:p>
          <a:p>
            <a:r>
              <a:rPr lang="it-IT" altLang="it-IT" sz="2400" i="1" dirty="0"/>
              <a:t>è </a:t>
            </a:r>
            <a:r>
              <a:rPr lang="it-IT" altLang="it-IT" sz="2400" i="1" dirty="0">
                <a:solidFill>
                  <a:srgbClr val="FF0000"/>
                </a:solidFill>
              </a:rPr>
              <a:t>meno probabile che i lavoratori disoccupati trovino un lavoro</a:t>
            </a:r>
            <a:r>
              <a:rPr lang="it-IT" altLang="it-IT" sz="2400" i="1" dirty="0"/>
              <a:t> </a:t>
            </a:r>
            <a:r>
              <a:rPr lang="it-IT" altLang="it-IT" sz="2400" dirty="0"/>
              <a:t>(la durata della disoccupazione aumenta)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3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534790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200" dirty="0"/>
              <a:t>Fluttuazioni del tasso di disoccupazione negli USA: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80E3B98-60AF-4D65-934D-F84BB0A4D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480"/>
            <a:ext cx="8229600" cy="41261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066C1019-C57D-4E83-B82D-FBD06EA56EF5}"/>
              </a:ext>
            </a:extLst>
          </p:cNvPr>
          <p:cNvSpPr/>
          <p:nvPr/>
        </p:nvSpPr>
        <p:spPr>
          <a:xfrm>
            <a:off x="457200" y="1663868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416653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2E07634-EA07-42CF-BC88-ED48A8B7E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6" y="1340768"/>
            <a:ext cx="8157068" cy="472251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E9B9C520-4454-4E3B-9A62-4098C87049D3}"/>
              </a:ext>
            </a:extLst>
          </p:cNvPr>
          <p:cNvSpPr/>
          <p:nvPr/>
        </p:nvSpPr>
        <p:spPr>
          <a:xfrm>
            <a:off x="493466" y="1247076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80580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1A364C7-98FD-4CFF-8E61-A084EEF7E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48100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3ABEDDB2-B23D-49EB-98F0-9E3F8813DFFF}"/>
              </a:ext>
            </a:extLst>
          </p:cNvPr>
          <p:cNvSpPr/>
          <p:nvPr/>
        </p:nvSpPr>
        <p:spPr>
          <a:xfrm>
            <a:off x="457200" y="1023851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488234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1262</Words>
  <Application>Microsoft Office PowerPoint</Application>
  <PresentationFormat>Presentazione su schermo (4:3)</PresentationFormat>
  <Paragraphs>171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Equation</vt:lpstr>
      <vt:lpstr>Capitolo VII</vt:lpstr>
      <vt:lpstr>1. Un viaggio nel mercato del lavoro</vt:lpstr>
      <vt:lpstr>1. Un viaggio nel mercato del lavoro</vt:lpstr>
      <vt:lpstr>1.1 I flussi di lavoratori</vt:lpstr>
      <vt:lpstr>1.1 I flussi di lavoratori</vt:lpstr>
      <vt:lpstr>2. Movimenti all’interno della disoccupazione</vt:lpstr>
      <vt:lpstr>2. Movimenti all’interno della disoccupazione</vt:lpstr>
      <vt:lpstr>2. Movimenti all’interno della disoccupazione</vt:lpstr>
      <vt:lpstr>2. Movimenti all’interno della disoccupazione</vt:lpstr>
      <vt:lpstr>3. La determinazione dei salari</vt:lpstr>
      <vt:lpstr>3.1 Contrattazione del salario</vt:lpstr>
      <vt:lpstr>3.2 Salari di efficienza</vt:lpstr>
      <vt:lpstr>3.3-3.4-3.5 Salari, prezzi e disoccupazione</vt:lpstr>
      <vt:lpstr>3.6 Gli altri fattori</vt:lpstr>
      <vt:lpstr>4. La determinazione dei pezzi</vt:lpstr>
      <vt:lpstr>4. La determinazione dei pezzi</vt:lpstr>
      <vt:lpstr>5. Il tasso naturale di disoccupazione 5.1 L’equazione dei salari </vt:lpstr>
      <vt:lpstr>5.2 L’equazione dei prezzi </vt:lpstr>
      <vt:lpstr>5.3 Salari di equilibrio e disoccupazione </vt:lpstr>
      <vt:lpstr>5.3 Salari di equilibrio e disoccupazione </vt:lpstr>
      <vt:lpstr>5.3 Salari di equilibrio e disoccupazione </vt:lpstr>
      <vt:lpstr>5.3 Salari di equilibrio e disoccupazione </vt:lpstr>
      <vt:lpstr>5.3 Salari di equilibrio e disoccupazione </vt:lpstr>
      <vt:lpstr>Il punto principale di questo capitolo è: il tasso naturale di disoccupazione è il tasso a cui le richieste salariali dei lavoratori sono compatibili con le decisioni di prezzo delle imprese.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67</cp:revision>
  <dcterms:created xsi:type="dcterms:W3CDTF">2014-07-28T14:21:47Z</dcterms:created>
  <dcterms:modified xsi:type="dcterms:W3CDTF">2021-03-24T17:18:22Z</dcterms:modified>
</cp:coreProperties>
</file>