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9" r:id="rId3"/>
    <p:sldId id="345" r:id="rId4"/>
    <p:sldId id="347" r:id="rId5"/>
    <p:sldId id="342" r:id="rId6"/>
    <p:sldId id="343" r:id="rId7"/>
    <p:sldId id="352" r:id="rId8"/>
    <p:sldId id="344" r:id="rId9"/>
    <p:sldId id="348" r:id="rId10"/>
    <p:sldId id="354" r:id="rId11"/>
    <p:sldId id="35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00CC"/>
    <a:srgbClr val="FF9797"/>
    <a:srgbClr val="DE5F00"/>
    <a:srgbClr val="FF980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9" autoAdjust="0"/>
  </p:normalViewPr>
  <p:slideViewPr>
    <p:cSldViewPr>
      <p:cViewPr varScale="1">
        <p:scale>
          <a:sx n="114" d="100"/>
          <a:sy n="114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6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7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8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0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0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7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EAEF-2410-4BE7-B559-345B9A193511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seriani@units.it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Robotics and Mechatronics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/>
          <a:lstStyle/>
          <a:p>
            <a:r>
              <a:rPr lang="it-IT" sz="2000" dirty="0" smtClean="0"/>
              <a:t>Mobile Robots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9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25 </a:t>
            </a:r>
            <a:r>
              <a:rPr lang="it-IT" dirty="0" smtClean="0"/>
              <a:t>March 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https://moodle2.units.it/course/view.php?id=7292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71769"/>
              </p:ext>
            </p:extLst>
          </p:nvPr>
        </p:nvGraphicFramePr>
        <p:xfrm>
          <a:off x="456424" y="2132856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5878066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77768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22437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4765512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29402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1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2h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15:15-16:45</a:t>
                      </a:r>
                    </a:p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616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029867"/>
              </p:ext>
            </p:extLst>
          </p:nvPr>
        </p:nvGraphicFramePr>
        <p:xfrm>
          <a:off x="457200" y="4653136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5878066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77768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22437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4765512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29402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1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2h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15:15-16:45</a:t>
                      </a:r>
                    </a:p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</a:t>
                      </a:r>
                    </a:p>
                    <a:p>
                      <a:r>
                        <a:rPr lang="en-US" dirty="0" smtClean="0"/>
                        <a:t>14:15-16:45</a:t>
                      </a:r>
                    </a:p>
                    <a:p>
                      <a:r>
                        <a:rPr lang="en-US" dirty="0" smtClean="0"/>
                        <a:t>1 break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61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628800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now…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3" y="4133314"/>
            <a:ext cx="226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 mid-</a:t>
            </a:r>
            <a:r>
              <a:rPr lang="en-US" b="1" dirty="0" err="1" smtClean="0"/>
              <a:t>april</a:t>
            </a:r>
            <a:r>
              <a:rPr lang="en-US" b="1" dirty="0" smtClean="0"/>
              <a:t>/may…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5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4288" y="409009"/>
            <a:ext cx="159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25 </a:t>
            </a:r>
            <a:r>
              <a:rPr lang="it-IT" dirty="0"/>
              <a:t>March 2021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to the COVID-19 “Coronavirus” emergency, this lecture series will be given </a:t>
            </a:r>
            <a:r>
              <a:rPr lang="en-GB" dirty="0" smtClean="0"/>
              <a:t>remotely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info/questions, please contact me at:</a:t>
            </a:r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sseriani@units.it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+39 040 558 </a:t>
            </a:r>
            <a:r>
              <a:rPr lang="en-GB" dirty="0" smtClean="0"/>
              <a:t>2540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8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Something about 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Stefano </a:t>
            </a:r>
            <a:r>
              <a:rPr lang="en-US" dirty="0" err="1"/>
              <a:t>Seriani</a:t>
            </a:r>
            <a:r>
              <a:rPr lang="en-US" dirty="0"/>
              <a:t>, born in Trieste (Italy) in </a:t>
            </a:r>
            <a:r>
              <a:rPr lang="en-US" dirty="0" smtClean="0"/>
              <a:t>1986.</a:t>
            </a:r>
          </a:p>
          <a:p>
            <a:r>
              <a:rPr lang="en-US" b="1" dirty="0" smtClean="0"/>
              <a:t>B.E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smtClean="0"/>
              <a:t> in 2010 </a:t>
            </a:r>
            <a:r>
              <a:rPr lang="en-US" dirty="0"/>
              <a:t>from the University of </a:t>
            </a:r>
            <a:r>
              <a:rPr lang="en-US" dirty="0" smtClean="0"/>
              <a:t>Trieste with a thesis on the development of a synchrotron light </a:t>
            </a:r>
            <a:r>
              <a:rPr lang="en-US" dirty="0" err="1" smtClean="0"/>
              <a:t>microtomography</a:t>
            </a:r>
            <a:r>
              <a:rPr lang="en-US" dirty="0" smtClean="0"/>
              <a:t> device.</a:t>
            </a:r>
          </a:p>
          <a:p>
            <a:r>
              <a:rPr lang="en-US" b="1" dirty="0" smtClean="0"/>
              <a:t>M.Sc.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mechanical engineering </a:t>
            </a:r>
            <a:r>
              <a:rPr lang="en-US" dirty="0"/>
              <a:t>(2012) from </a:t>
            </a:r>
            <a:r>
              <a:rPr lang="en-US" dirty="0" smtClean="0"/>
              <a:t>the same university with a thesis on bolted assemblies for space structures, developed at ICAM Toulouse, for the </a:t>
            </a:r>
            <a:r>
              <a:rPr lang="en-US" dirty="0"/>
              <a:t>CNES (Centre </a:t>
            </a:r>
            <a:r>
              <a:rPr lang="en-US" dirty="0" smtClean="0"/>
              <a:t>national </a:t>
            </a:r>
            <a:r>
              <a:rPr lang="en-US" dirty="0" err="1"/>
              <a:t>d'études</a:t>
            </a:r>
            <a:r>
              <a:rPr lang="en-US" dirty="0"/>
              <a:t> </a:t>
            </a:r>
            <a:r>
              <a:rPr lang="en-US" dirty="0" err="1" smtClean="0"/>
              <a:t>spatiales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Ph.D</a:t>
            </a:r>
            <a:r>
              <a:rPr lang="en-US" b="1" dirty="0"/>
              <a:t>.</a:t>
            </a:r>
            <a:r>
              <a:rPr lang="en-US" dirty="0"/>
              <a:t> in </a:t>
            </a:r>
            <a:r>
              <a:rPr lang="en-US" dirty="0" smtClean="0"/>
              <a:t>2016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Trieste, </a:t>
            </a:r>
            <a:r>
              <a:rPr lang="en-US" dirty="0" smtClean="0"/>
              <a:t>for my research on Large Workspace Robots.</a:t>
            </a:r>
          </a:p>
          <a:p>
            <a:r>
              <a:rPr lang="en-US" b="1" dirty="0" smtClean="0"/>
              <a:t>Research Fellow </a:t>
            </a:r>
            <a:r>
              <a:rPr lang="en-US" dirty="0"/>
              <a:t>at the Institute of Robotics </a:t>
            </a:r>
            <a:r>
              <a:rPr lang="en-US" dirty="0" smtClean="0"/>
              <a:t>and Mechatronics </a:t>
            </a:r>
            <a:r>
              <a:rPr lang="en-US" dirty="0"/>
              <a:t>of the </a:t>
            </a:r>
            <a:r>
              <a:rPr lang="en-US" dirty="0" smtClean="0"/>
              <a:t>German </a:t>
            </a:r>
            <a:r>
              <a:rPr lang="en-US" dirty="0"/>
              <a:t>space agency (DLR</a:t>
            </a:r>
            <a:r>
              <a:rPr lang="en-US" dirty="0" smtClean="0"/>
              <a:t>), working on the development of hybrid locomotion solutions for planetary exploration rovers.</a:t>
            </a:r>
          </a:p>
          <a:p>
            <a:endParaRPr lang="en-US" dirty="0" smtClean="0"/>
          </a:p>
          <a:p>
            <a:r>
              <a:rPr lang="en-US" b="1" dirty="0" smtClean="0"/>
              <a:t>Research </a:t>
            </a:r>
            <a:r>
              <a:rPr lang="en-US" b="1" dirty="0"/>
              <a:t>F</a:t>
            </a:r>
            <a:r>
              <a:rPr lang="en-US" b="1" dirty="0" smtClean="0"/>
              <a:t>ellow </a:t>
            </a:r>
            <a:r>
              <a:rPr lang="en-US" dirty="0" smtClean="0"/>
              <a:t>and </a:t>
            </a:r>
            <a:r>
              <a:rPr lang="en-US" b="1" dirty="0" smtClean="0"/>
              <a:t>Assistant Professor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</a:t>
            </a:r>
            <a:r>
              <a:rPr lang="en-US" dirty="0" smtClean="0"/>
              <a:t>Trieste, studying mobile robots, space robotics and industrial robotics.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4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Research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476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My </a:t>
            </a:r>
            <a:r>
              <a:rPr lang="en-US" b="1" dirty="0"/>
              <a:t>research interests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Space robotics</a:t>
            </a:r>
          </a:p>
          <a:p>
            <a:pPr lvl="1"/>
            <a:r>
              <a:rPr lang="en-US" dirty="0"/>
              <a:t>Mobile robotics</a:t>
            </a:r>
          </a:p>
          <a:p>
            <a:pPr lvl="1"/>
            <a:r>
              <a:rPr lang="en-US" dirty="0"/>
              <a:t>Applied mechanics</a:t>
            </a:r>
          </a:p>
          <a:p>
            <a:pPr lvl="1"/>
            <a:r>
              <a:rPr lang="en-US" dirty="0"/>
              <a:t>Computer-vision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3" descr="C:\Users\almo\Google Drive\Ricerca\Ricerca_TS\S_beam Rover\rover_master_bis2.pn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5534"/>
          <a:stretch/>
        </p:blipFill>
        <p:spPr bwMode="auto">
          <a:xfrm>
            <a:off x="3373579" y="1072715"/>
            <a:ext cx="412503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2881"/>
            <a:ext cx="3304774" cy="247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49" y="4034782"/>
            <a:ext cx="2372849" cy="2060848"/>
          </a:xfrm>
          <a:prstGeom prst="rect">
            <a:avLst/>
          </a:prstGeom>
        </p:spPr>
      </p:pic>
      <p:pic>
        <p:nvPicPr>
          <p:cNvPr id="6" name="Picture 5" descr="C:\Users\almo\Google Drive\Ricerca\Documenti\Tesi\IMG_20171220_160927_mod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16570"/>
          <a:stretch/>
        </p:blipFill>
        <p:spPr bwMode="auto">
          <a:xfrm>
            <a:off x="5106172" y="4892907"/>
            <a:ext cx="3698875" cy="186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" y="4077073"/>
            <a:ext cx="2478596" cy="1422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1" y="5065206"/>
            <a:ext cx="2334245" cy="17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 information</a:t>
            </a:r>
          </a:p>
          <a:p>
            <a:pPr lvl="1"/>
            <a:r>
              <a:rPr lang="en-GB" dirty="0" err="1" smtClean="0"/>
              <a:t>Seriani</a:t>
            </a:r>
            <a:r>
              <a:rPr lang="en-GB" dirty="0" smtClean="0"/>
              <a:t> Stefano</a:t>
            </a:r>
          </a:p>
          <a:p>
            <a:pPr lvl="1"/>
            <a:r>
              <a:rPr lang="en-GB" dirty="0" smtClean="0"/>
              <a:t>E-mail: sseriani@units.it</a:t>
            </a:r>
          </a:p>
          <a:p>
            <a:pPr lvl="1"/>
            <a:r>
              <a:rPr lang="en-GB" dirty="0" smtClean="0"/>
              <a:t>Phone: +39 040 558.2540</a:t>
            </a:r>
          </a:p>
          <a:p>
            <a:pPr lvl="1"/>
            <a:r>
              <a:rPr lang="en-GB" dirty="0" smtClean="0"/>
              <a:t>Consultation</a:t>
            </a:r>
          </a:p>
          <a:p>
            <a:pPr lvl="2"/>
            <a:r>
              <a:rPr lang="en-GB" dirty="0" smtClean="0"/>
              <a:t>Appointment required (via email)</a:t>
            </a:r>
          </a:p>
          <a:p>
            <a:pPr lvl="2"/>
            <a:r>
              <a:rPr lang="en-GB" dirty="0" smtClean="0"/>
              <a:t>Monday 13:00-15:00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Mobile</a:t>
            </a:r>
            <a:r>
              <a:rPr lang="en-GB" b="1" dirty="0" smtClean="0"/>
              <a:t> </a:t>
            </a:r>
            <a:r>
              <a:rPr lang="en-GB" dirty="0" smtClean="0"/>
              <a:t>robotics </a:t>
            </a:r>
            <a:r>
              <a:rPr lang="en-GB" dirty="0" smtClean="0"/>
              <a:t>(</a:t>
            </a:r>
            <a:r>
              <a:rPr lang="en-GB" dirty="0"/>
              <a:t>50%)</a:t>
            </a:r>
          </a:p>
          <a:p>
            <a:r>
              <a:rPr lang="en-GB" dirty="0"/>
              <a:t>Sensing in robotics (20</a:t>
            </a:r>
            <a:r>
              <a:rPr lang="en-GB" dirty="0" smtClean="0"/>
              <a:t>%)</a:t>
            </a:r>
            <a:endParaRPr lang="en-GB" dirty="0"/>
          </a:p>
          <a:p>
            <a:r>
              <a:rPr lang="en-GB" dirty="0" smtClean="0"/>
              <a:t>Mapping/navigation (30%)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MATLAB 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cademic license</a:t>
            </a:r>
          </a:p>
          <a:p>
            <a:pPr marL="0" indent="0">
              <a:buNone/>
            </a:pPr>
            <a:r>
              <a:rPr lang="en-GB" dirty="0"/>
              <a:t>https://dia.units.it/it/dipartimento/node/32619</a:t>
            </a:r>
          </a:p>
        </p:txBody>
      </p:sp>
    </p:spTree>
    <p:extLst>
      <p:ext uri="{BB962C8B-B14F-4D97-AF65-F5344CB8AC3E}">
        <p14:creationId xmlns:p14="http://schemas.microsoft.com/office/powerpoint/2010/main" val="34692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Exam modality:</a:t>
            </a:r>
            <a:endParaRPr lang="en-GB" dirty="0" smtClean="0"/>
          </a:p>
          <a:p>
            <a:r>
              <a:rPr lang="en-GB" dirty="0" smtClean="0"/>
              <a:t>Oral </a:t>
            </a:r>
            <a:r>
              <a:rPr lang="en-GB" dirty="0" smtClean="0"/>
              <a:t>exam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Details</a:t>
            </a:r>
          </a:p>
          <a:p>
            <a:r>
              <a:rPr lang="en-GB" b="1" dirty="0" smtClean="0"/>
              <a:t>Evaluation</a:t>
            </a:r>
            <a:endParaRPr lang="en-GB" dirty="0" smtClean="0"/>
          </a:p>
          <a:p>
            <a:pPr lvl="1"/>
            <a:r>
              <a:rPr lang="en-GB" dirty="0" smtClean="0"/>
              <a:t>Oral exam:</a:t>
            </a:r>
          </a:p>
          <a:p>
            <a:pPr lvl="2"/>
            <a:r>
              <a:rPr lang="en-GB" dirty="0" smtClean="0"/>
              <a:t>3 </a:t>
            </a:r>
            <a:r>
              <a:rPr lang="en-GB" dirty="0" smtClean="0"/>
              <a:t>questions, 10 points each,</a:t>
            </a:r>
            <a:endParaRPr lang="en-GB" dirty="0" smtClean="0"/>
          </a:p>
          <a:p>
            <a:pPr lvl="2"/>
            <a:r>
              <a:rPr lang="en-GB" dirty="0"/>
              <a:t>Final mark (0-30) = </a:t>
            </a:r>
            <a:r>
              <a:rPr lang="en-GB" dirty="0" smtClean="0"/>
              <a:t>oral </a:t>
            </a:r>
            <a:r>
              <a:rPr lang="en-GB" dirty="0"/>
              <a:t>exam mark (</a:t>
            </a:r>
            <a:r>
              <a:rPr lang="en-GB" dirty="0" smtClean="0"/>
              <a:t>0-30</a:t>
            </a:r>
            <a:r>
              <a:rPr lang="en-GB" dirty="0" smtClean="0"/>
              <a:t>),</a:t>
            </a:r>
          </a:p>
          <a:p>
            <a:pPr lvl="2"/>
            <a:r>
              <a:rPr lang="en-US" dirty="0" smtClean="0"/>
              <a:t>1 additional question for honors.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smtClean="0"/>
              <a:t>Robotica </a:t>
            </a:r>
            <a:r>
              <a:rPr lang="it-IT" b="1" dirty="0"/>
              <a:t>- Modellistica, pianificazione e </a:t>
            </a:r>
            <a:r>
              <a:rPr lang="it-IT" b="1" dirty="0" smtClean="0"/>
              <a:t>controllo</a:t>
            </a:r>
            <a:r>
              <a:rPr lang="it-IT" dirty="0" smtClean="0"/>
              <a:t>, </a:t>
            </a:r>
            <a:r>
              <a:rPr lang="it-IT" dirty="0"/>
              <a:t>B. Siciliano, L. Sciavicco, L. Villani, G. </a:t>
            </a:r>
            <a:r>
              <a:rPr lang="it-IT" dirty="0" smtClean="0"/>
              <a:t>Oriolo</a:t>
            </a:r>
          </a:p>
          <a:p>
            <a:endParaRPr lang="it-IT" dirty="0" smtClean="0"/>
          </a:p>
          <a:p>
            <a:r>
              <a:rPr lang="it-IT" b="1" dirty="0" smtClean="0"/>
              <a:t>Robotics </a:t>
            </a:r>
            <a:r>
              <a:rPr lang="it-IT" b="1" dirty="0"/>
              <a:t>- Modelling, Planning and </a:t>
            </a:r>
            <a:r>
              <a:rPr lang="it-IT" b="1" dirty="0" smtClean="0"/>
              <a:t>Control</a:t>
            </a:r>
            <a:r>
              <a:rPr lang="it-IT" dirty="0" smtClean="0"/>
              <a:t>, Bruno Siciliano, </a:t>
            </a:r>
            <a:r>
              <a:rPr lang="it-IT" dirty="0"/>
              <a:t>Lorenzo </a:t>
            </a:r>
            <a:r>
              <a:rPr lang="it-IT" dirty="0" smtClean="0"/>
              <a:t>Sciavicco (english version)</a:t>
            </a:r>
          </a:p>
          <a:p>
            <a:endParaRPr lang="it-IT" dirty="0"/>
          </a:p>
          <a:p>
            <a:r>
              <a:rPr lang="it-IT" b="1" dirty="0" smtClean="0"/>
              <a:t>Introduction to Autonomous Mobile Robots</a:t>
            </a:r>
            <a:r>
              <a:rPr lang="it-IT" dirty="0" smtClean="0"/>
              <a:t>, </a:t>
            </a:r>
            <a:r>
              <a:rPr lang="it-IT" dirty="0"/>
              <a:t>R. Siegwart, </a:t>
            </a:r>
            <a:r>
              <a:rPr lang="it-IT" dirty="0" smtClean="0"/>
              <a:t>I.R. Nourbakhsh</a:t>
            </a:r>
          </a:p>
          <a:p>
            <a:endParaRPr lang="it-IT" dirty="0"/>
          </a:p>
          <a:p>
            <a:r>
              <a:rPr lang="it-IT" b="1" dirty="0"/>
              <a:t>Lecture presentation </a:t>
            </a:r>
            <a:r>
              <a:rPr lang="it-IT" dirty="0"/>
              <a:t>in power point (Seriani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6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378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Robotics and Mechatronics</vt:lpstr>
      <vt:lpstr>PowerPoint Presentation</vt:lpstr>
      <vt:lpstr>Something about me</vt:lpstr>
      <vt:lpstr>Research</vt:lpstr>
      <vt:lpstr>Course</vt:lpstr>
      <vt:lpstr>Main topics</vt:lpstr>
      <vt:lpstr>Notice</vt:lpstr>
      <vt:lpstr>Exam</vt:lpstr>
      <vt:lpstr>Suggested reads</vt:lpstr>
      <vt:lpstr>Course material</vt:lpstr>
      <vt:lpstr>Timetable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almo</dc:creator>
  <cp:lastModifiedBy>stefano seriani</cp:lastModifiedBy>
  <cp:revision>621</cp:revision>
  <dcterms:created xsi:type="dcterms:W3CDTF">2017-03-29T14:25:39Z</dcterms:created>
  <dcterms:modified xsi:type="dcterms:W3CDTF">2021-03-25T11:49:02Z</dcterms:modified>
</cp:coreProperties>
</file>