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305" r:id="rId3"/>
    <p:sldId id="318" r:id="rId4"/>
    <p:sldId id="296" r:id="rId5"/>
    <p:sldId id="297" r:id="rId6"/>
    <p:sldId id="307" r:id="rId7"/>
    <p:sldId id="309" r:id="rId8"/>
    <p:sldId id="310" r:id="rId9"/>
    <p:sldId id="324" r:id="rId10"/>
    <p:sldId id="320" r:id="rId11"/>
    <p:sldId id="321" r:id="rId12"/>
    <p:sldId id="322" r:id="rId13"/>
    <p:sldId id="319" r:id="rId14"/>
    <p:sldId id="323" r:id="rId15"/>
    <p:sldId id="306" r:id="rId16"/>
    <p:sldId id="325" r:id="rId17"/>
    <p:sldId id="326" r:id="rId18"/>
    <p:sldId id="327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403" y="62"/>
      </p:cViewPr>
      <p:guideLst>
        <p:guide orient="horz" pos="1180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18/03/2021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30426"/>
            <a:ext cx="864096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Tireotossicosi</a:t>
            </a:r>
            <a:endParaRPr lang="it-IT" sz="3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8668766" y="261540"/>
            <a:ext cx="1675706" cy="157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Connettore 1 8"/>
          <p:cNvCxnSpPr/>
          <p:nvPr/>
        </p:nvCxnSpPr>
        <p:spPr>
          <a:xfrm>
            <a:off x="1775520" y="5949280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0"/>
    </mc:Choice>
    <mc:Fallback xmlns="">
      <p:transition xmlns:p14="http://schemas.microsoft.com/office/powerpoint/2010/main" spd="slow" advTm="128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527382" y="764704"/>
            <a:ext cx="10849204" cy="5472608"/>
            <a:chOff x="3067291" y="3068960"/>
            <a:chExt cx="5324356" cy="2680452"/>
          </a:xfrm>
        </p:grpSpPr>
        <p:pic>
          <p:nvPicPr>
            <p:cNvPr id="10" name="Picture 4" descr="http://0c0012.aouts.it/DICOMedISAPI/EMGDCM2WWW2.dll?Draw&amp;172.17.209.11,149769532,\\172.17.209.12\E\LTDcmlm6\DICOMData\841620\1666065\5125958\149769532,0,0,W:/WebCache/,94371840000,40,0,0,2013013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8" t="14005" r="22023" b="24234"/>
            <a:stretch/>
          </p:blipFill>
          <p:spPr bwMode="auto">
            <a:xfrm>
              <a:off x="4572001" y="3068960"/>
              <a:ext cx="3819646" cy="2680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0c0012.aouts.it/DICOMedISAPI/EMGDCM2WWW2.dll?Draw&amp;172.17.209.11,149769530,\\172.17.209.12\E\LTDcmlm6\DICOMData\841620\1666065\5125958\149769530,0,0,W:/WebCache/,94371840000,40,0,0,2013013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3" t="18983" r="12499" b="19256"/>
            <a:stretch/>
          </p:blipFill>
          <p:spPr bwMode="auto">
            <a:xfrm>
              <a:off x="3067291" y="3068960"/>
              <a:ext cx="3232901" cy="2680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ttangolo 5"/>
          <p:cNvSpPr/>
          <p:nvPr/>
        </p:nvSpPr>
        <p:spPr>
          <a:xfrm>
            <a:off x="143339" y="6300028"/>
            <a:ext cx="11905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“Inferno </a:t>
            </a:r>
            <a:r>
              <a:rPr lang="en-U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tiroideo</a:t>
            </a: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”. 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050" name="Picture 2" descr="http://0c0012.aouts.it/DICOMedISAPI/EMGDCM2WWW2.dll?Draw&amp;172.17.209.11,193889622,\\172.17.209.12\$\\172.17.209.4\pacs01\DICOMData\835231\2072707\6369370\193889622,0,0,W:/WebCache/,94371840000,40,0,0,201406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0729" r="8391" b="30188"/>
          <a:stretch/>
        </p:blipFill>
        <p:spPr bwMode="auto">
          <a:xfrm>
            <a:off x="190265" y="1484784"/>
            <a:ext cx="11666375" cy="42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90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30"/>
    </mc:Choice>
    <mc:Fallback xmlns="">
      <p:transition xmlns:p14="http://schemas.microsoft.com/office/powerpoint/2010/main" spd="slow" advTm="87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0c0012.aouts.it/DICOMedISAPI/EMGDCM2WWW2.dll?Draw&amp;172.17.209.11,145090080,\\172.17.209.12\E\LTDcmlm5\DICOMData\826085\1630142\4990172\145090080,0,0,W:/WebCache/,94371840000,40,0,0,201212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t="14764" r="15306" b="13016"/>
          <a:stretch/>
        </p:blipFill>
        <p:spPr bwMode="auto">
          <a:xfrm>
            <a:off x="5999989" y="2190518"/>
            <a:ext cx="3173819" cy="24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9032" r="14906" b="11954"/>
          <a:stretch/>
        </p:blipFill>
        <p:spPr bwMode="auto">
          <a:xfrm>
            <a:off x="8937709" y="2192236"/>
            <a:ext cx="3206963" cy="247641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0c0012.aouts.it/DICOMedISAPI/EMGDCM2WWW2.dll?Draw&amp;172.17.209.11,156194695,\\172.17.209.12\E\LTDcmlm6\DICOMData\827056\1717408\5326088\156194695,0,0,W:/WebCache/,94371840000,40,0,0,2013041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10492" r="16962" b="17385"/>
          <a:stretch/>
        </p:blipFill>
        <p:spPr bwMode="auto">
          <a:xfrm>
            <a:off x="3023659" y="2190520"/>
            <a:ext cx="3178908" cy="24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6812" r="8997" b="5724"/>
          <a:stretch/>
        </p:blipFill>
        <p:spPr bwMode="auto">
          <a:xfrm>
            <a:off x="0" y="2190520"/>
            <a:ext cx="3152411" cy="2462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arentesi graffa chiusa 15"/>
          <p:cNvSpPr/>
          <p:nvPr/>
        </p:nvSpPr>
        <p:spPr>
          <a:xfrm rot="16200000">
            <a:off x="4261959" y="-2633159"/>
            <a:ext cx="413792" cy="8937709"/>
          </a:xfrm>
          <a:prstGeom prst="rightBrace">
            <a:avLst>
              <a:gd name="adj1" fmla="val 8333"/>
              <a:gd name="adj2" fmla="val 50173"/>
            </a:avLst>
          </a:prstGeom>
          <a:ln w="38100">
            <a:solidFill>
              <a:srgbClr val="FA0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2543606" y="1237402"/>
            <a:ext cx="39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TIREOTOSSICOSI CON IPERTIROIDISMO</a:t>
            </a:r>
            <a:endParaRPr lang="en-US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496267" y="5085185"/>
            <a:ext cx="3647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TIREOTOSSICOSI SENZA IPERTIROIDISMO</a:t>
            </a:r>
          </a:p>
          <a:p>
            <a:pPr algn="ctr"/>
            <a:endParaRPr lang="it-IT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0176019" y="4581128"/>
            <a:ext cx="0" cy="463406"/>
          </a:xfrm>
          <a:prstGeom prst="straightConnector1">
            <a:avLst/>
          </a:prstGeom>
          <a:ln w="3810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328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ATSHR +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831637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ATSHR -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999989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ATSHR -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168341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ATSHR -</a:t>
            </a:r>
          </a:p>
        </p:txBody>
      </p:sp>
    </p:spTree>
    <p:extLst>
      <p:ext uri="{BB962C8B-B14F-4D97-AF65-F5344CB8AC3E}">
        <p14:creationId xmlns:p14="http://schemas.microsoft.com/office/powerpoint/2010/main" val="35369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35"/>
    </mc:Choice>
    <mc:Fallback xmlns="">
      <p:transition xmlns:p14="http://schemas.microsoft.com/office/powerpoint/2010/main" spd="slow" advTm="2302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</a:t>
            </a:r>
            <a:r>
              <a:rPr lang="it-IT" dirty="0" err="1" smtClean="0">
                <a:solidFill>
                  <a:srgbClr val="0000CC"/>
                </a:solidFill>
              </a:rPr>
              <a:t>Flajani-Basedow-Graves</a:t>
            </a:r>
            <a:r>
              <a:rPr lang="it-IT" dirty="0" smtClean="0">
                <a:solidFill>
                  <a:srgbClr val="0000CC"/>
                </a:solidFill>
              </a:rPr>
              <a:t> (II)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endParaRPr lang="it-IT" b="0" dirty="0" smtClean="0"/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Storia naturale</a:t>
            </a:r>
            <a:r>
              <a:rPr lang="it-IT" b="0" dirty="0" smtClean="0"/>
              <a:t> variabile, </a:t>
            </a:r>
            <a:r>
              <a:rPr lang="it-IT" b="0" dirty="0" smtClean="0">
                <a:solidFill>
                  <a:srgbClr val="0000CC"/>
                </a:solidFill>
              </a:rPr>
              <a:t>malattia capricciosa</a:t>
            </a:r>
            <a:r>
              <a:rPr lang="it-IT" b="0" dirty="0" smtClean="0"/>
              <a:t>. Ipertiroidismo persistente, ciclico (remissioni/ricadute con frequenza, intensità e durata variabile).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0" dirty="0" smtClean="0"/>
              <a:t>Wood </a:t>
            </a:r>
            <a:r>
              <a:rPr lang="it-IT" b="0" dirty="0"/>
              <a:t>et al. (JCI, 1979) hanno dimostrato che 1/3 pazienti con Morbo do </a:t>
            </a:r>
            <a:r>
              <a:rPr lang="it-IT" b="0" dirty="0" err="1"/>
              <a:t>Basedow</a:t>
            </a:r>
            <a:r>
              <a:rPr lang="it-IT" b="0" dirty="0"/>
              <a:t> diventa </a:t>
            </a:r>
            <a:r>
              <a:rPr lang="it-IT" dirty="0"/>
              <a:t>ipotiroideo</a:t>
            </a:r>
            <a:r>
              <a:rPr lang="it-IT" b="0" dirty="0"/>
              <a:t> dopo 20 anni di trattamento (per effetto dei </a:t>
            </a:r>
            <a:r>
              <a:rPr lang="it-IT" b="0" dirty="0" err="1"/>
              <a:t>TPOAb</a:t>
            </a:r>
            <a:r>
              <a:rPr lang="it-IT" b="0" dirty="0" smtClean="0"/>
              <a:t>).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0" dirty="0" smtClean="0"/>
              <a:t>Pazienti </a:t>
            </a:r>
            <a:r>
              <a:rPr lang="it-IT" b="0" dirty="0"/>
              <a:t>con gozzi importanti, che richiedono &gt; 10 mg </a:t>
            </a:r>
            <a:r>
              <a:rPr lang="it-IT" b="0" dirty="0" err="1"/>
              <a:t>metimazolo</a:t>
            </a:r>
            <a:r>
              <a:rPr lang="it-IT" b="0" dirty="0"/>
              <a:t>/die per tempi lunghi, elevati livelli di autoanticorpi hanno </a:t>
            </a:r>
            <a:r>
              <a:rPr lang="it-IT" dirty="0"/>
              <a:t>bassa probabilità di andare in remissione</a:t>
            </a:r>
            <a:r>
              <a:rPr lang="it-IT" b="0" dirty="0"/>
              <a:t>.  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400" b="0" dirty="0" smtClean="0"/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0" dirty="0" smtClean="0"/>
              <a:t>In generale, </a:t>
            </a:r>
            <a:r>
              <a:rPr lang="it-IT" b="0" dirty="0" smtClean="0">
                <a:solidFill>
                  <a:srgbClr val="0000CC"/>
                </a:solidFill>
              </a:rPr>
              <a:t>si comincia con farmaci antitiroidei </a:t>
            </a:r>
            <a:r>
              <a:rPr lang="it-IT" b="0" dirty="0" smtClean="0"/>
              <a:t>(</a:t>
            </a:r>
            <a:r>
              <a:rPr lang="it-IT" b="0" dirty="0" err="1" smtClean="0"/>
              <a:t>metimazolo</a:t>
            </a:r>
            <a:r>
              <a:rPr lang="it-IT" b="0" dirty="0" smtClean="0"/>
              <a:t> e PTU) per raggiungere </a:t>
            </a:r>
            <a:r>
              <a:rPr lang="it-IT" b="0" dirty="0" err="1" smtClean="0"/>
              <a:t>eutiroidismo</a:t>
            </a:r>
            <a:r>
              <a:rPr lang="it-IT" b="0" dirty="0" smtClean="0"/>
              <a:t>, nel frattempo (primi mesi) si comincia a discutere con il paziente delle varie opzioni (chirurgia e terapia </a:t>
            </a:r>
            <a:r>
              <a:rPr lang="it-IT" b="0" dirty="0" err="1" smtClean="0"/>
              <a:t>radiometabolica</a:t>
            </a:r>
            <a:r>
              <a:rPr lang="it-IT" b="0" dirty="0" smtClean="0"/>
              <a:t>). 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0" dirty="0" smtClean="0"/>
              <a:t>Vanno (subito) alla chirurgia pazienti che non tollerano il farmaco, pazienti con patologia nodulare associata, larghi gozzi, </a:t>
            </a:r>
            <a:r>
              <a:rPr lang="it-IT" b="0" dirty="0" err="1" smtClean="0"/>
              <a:t>oftalmopatia</a:t>
            </a:r>
            <a:r>
              <a:rPr lang="it-IT" b="0" dirty="0" smtClean="0"/>
              <a:t> severa, necessità di rapida stabilizzazione (cardiopatici, età fertile, [atleti?])</a:t>
            </a:r>
            <a:endParaRPr lang="it-IT" sz="2400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8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731"/>
    </mc:Choice>
    <mc:Fallback xmlns="">
      <p:transition xmlns:p14="http://schemas.microsoft.com/office/powerpoint/2010/main" spd="slow" advTm="190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</a:t>
            </a:r>
            <a:r>
              <a:rPr lang="it-IT" dirty="0" err="1" smtClean="0">
                <a:solidFill>
                  <a:srgbClr val="0000CC"/>
                </a:solidFill>
              </a:rPr>
              <a:t>Flajani-Basedow-Graves</a:t>
            </a:r>
            <a:r>
              <a:rPr lang="it-IT" dirty="0" smtClean="0">
                <a:solidFill>
                  <a:srgbClr val="0000CC"/>
                </a:solidFill>
              </a:rPr>
              <a:t> (III)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sz="2400" dirty="0" smtClean="0">
                <a:solidFill>
                  <a:srgbClr val="0000CC"/>
                </a:solidFill>
              </a:rPr>
              <a:t>Terapia</a:t>
            </a:r>
            <a:r>
              <a:rPr lang="it-IT" sz="2400" dirty="0">
                <a:solidFill>
                  <a:srgbClr val="0000CC"/>
                </a:solidFill>
              </a:rPr>
              <a:t>: farmaci anti-tiroidei </a:t>
            </a:r>
            <a:r>
              <a:rPr lang="it-IT" sz="2400" dirty="0" err="1" smtClean="0">
                <a:solidFill>
                  <a:srgbClr val="0000CC"/>
                </a:solidFill>
              </a:rPr>
              <a:t>Tapazole</a:t>
            </a:r>
            <a:r>
              <a:rPr lang="it-IT" sz="2400" dirty="0">
                <a:solidFill>
                  <a:srgbClr val="0000CC"/>
                </a:solidFill>
              </a:rPr>
              <a:t> </a:t>
            </a:r>
            <a:r>
              <a:rPr lang="it-IT" sz="2400" dirty="0" smtClean="0">
                <a:solidFill>
                  <a:srgbClr val="0000CC"/>
                </a:solidFill>
              </a:rPr>
              <a:t>o </a:t>
            </a:r>
            <a:r>
              <a:rPr lang="it-IT" sz="2400" dirty="0" err="1">
                <a:solidFill>
                  <a:srgbClr val="0000CC"/>
                </a:solidFill>
              </a:rPr>
              <a:t>Propiltiouracile</a:t>
            </a:r>
            <a:r>
              <a:rPr lang="it-IT" sz="2400" dirty="0">
                <a:solidFill>
                  <a:srgbClr val="0000CC"/>
                </a:solidFill>
              </a:rPr>
              <a:t> + </a:t>
            </a:r>
            <a:r>
              <a:rPr lang="el-GR" sz="2400" dirty="0">
                <a:solidFill>
                  <a:srgbClr val="0000CC"/>
                </a:solidFill>
              </a:rPr>
              <a:t>β</a:t>
            </a:r>
            <a:r>
              <a:rPr lang="it-IT" sz="2400" dirty="0">
                <a:solidFill>
                  <a:srgbClr val="0000CC"/>
                </a:solidFill>
              </a:rPr>
              <a:t>-bloccante (Alternative alla terapia medica radioiodio, oppure chirurgia tiroidea</a:t>
            </a:r>
            <a:r>
              <a:rPr lang="it-IT" sz="2400" dirty="0" smtClean="0">
                <a:solidFill>
                  <a:srgbClr val="0000CC"/>
                </a:solidFill>
              </a:rPr>
              <a:t>)</a:t>
            </a:r>
          </a:p>
          <a:p>
            <a:pPr algn="just"/>
            <a:r>
              <a:rPr lang="it-IT" sz="2400" dirty="0" err="1" smtClean="0">
                <a:solidFill>
                  <a:srgbClr val="0000CC"/>
                </a:solidFill>
              </a:rPr>
              <a:t>Metimazolo</a:t>
            </a:r>
            <a:r>
              <a:rPr lang="it-IT" sz="2400" dirty="0" smtClean="0">
                <a:solidFill>
                  <a:srgbClr val="0000CC"/>
                </a:solidFill>
              </a:rPr>
              <a:t> </a:t>
            </a:r>
            <a:r>
              <a:rPr lang="it-IT" sz="2400" dirty="0">
                <a:solidFill>
                  <a:srgbClr val="0000CC"/>
                </a:solidFill>
              </a:rPr>
              <a:t>e PTU sono </a:t>
            </a:r>
            <a:r>
              <a:rPr lang="it-IT" sz="2400" dirty="0" err="1">
                <a:solidFill>
                  <a:srgbClr val="0000CC"/>
                </a:solidFill>
              </a:rPr>
              <a:t>tionamidi</a:t>
            </a:r>
            <a:r>
              <a:rPr lang="it-IT" sz="2400" dirty="0"/>
              <a:t>, farmaci che </a:t>
            </a:r>
            <a:r>
              <a:rPr lang="it-IT" sz="2400" b="1" dirty="0"/>
              <a:t>interferiscono con </a:t>
            </a:r>
            <a:r>
              <a:rPr lang="it-IT" sz="2400" b="1" dirty="0" smtClean="0"/>
              <a:t>l’azione delle TPO e l’ </a:t>
            </a:r>
            <a:r>
              <a:rPr lang="it-IT" sz="2400" b="1" dirty="0" err="1"/>
              <a:t>organificazione</a:t>
            </a:r>
            <a:r>
              <a:rPr lang="it-IT" sz="2400" b="1" dirty="0"/>
              <a:t> dello iodio a livello tiroideo</a:t>
            </a:r>
            <a:r>
              <a:rPr lang="it-IT" sz="2400" dirty="0"/>
              <a:t>, con riduzione della sintesi ormoni tiroidei. Hanno anche un debole effetto </a:t>
            </a:r>
            <a:r>
              <a:rPr lang="it-IT" sz="2400" dirty="0" err="1"/>
              <a:t>antiimmunitario</a:t>
            </a:r>
            <a:r>
              <a:rPr lang="it-IT" sz="2400" dirty="0"/>
              <a:t>. </a:t>
            </a:r>
            <a:r>
              <a:rPr lang="it-IT" sz="2400" dirty="0" smtClean="0"/>
              <a:t>Si </a:t>
            </a:r>
            <a:r>
              <a:rPr lang="it-IT" sz="2400" dirty="0"/>
              <a:t>comincia </a:t>
            </a:r>
            <a:r>
              <a:rPr lang="it-IT" sz="2400" dirty="0" err="1"/>
              <a:t>metimazolo</a:t>
            </a:r>
            <a:r>
              <a:rPr lang="it-IT" sz="2400" dirty="0"/>
              <a:t> 20 mg/die diviso in 2 somministrazioni. Effetti collaterali: reazioni cutanee, artralgie, sintomi GI, disgeusia. AGRANULOCITOSI. Aumento indici di </a:t>
            </a:r>
            <a:r>
              <a:rPr lang="it-IT" sz="2400" dirty="0" smtClean="0"/>
              <a:t>colestasi. In </a:t>
            </a:r>
            <a:r>
              <a:rPr lang="it-IT" sz="2400" dirty="0"/>
              <a:t>caso di effetti collaterali o primo trimestre di gravidanza si passa a PTU (utilizzato come seconda linea di trattamento per epatiti fulminanti)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>
                <a:solidFill>
                  <a:srgbClr val="0000CC"/>
                </a:solidFill>
              </a:rPr>
              <a:t>Beta</a:t>
            </a:r>
            <a:r>
              <a:rPr lang="it-IT" sz="2400" dirty="0">
                <a:solidFill>
                  <a:srgbClr val="0000CC"/>
                </a:solidFill>
              </a:rPr>
              <a:t>-bloccante – </a:t>
            </a:r>
            <a:r>
              <a:rPr lang="it-IT" sz="2400" dirty="0" err="1">
                <a:solidFill>
                  <a:srgbClr val="0000CC"/>
                </a:solidFill>
              </a:rPr>
              <a:t>propanololo</a:t>
            </a:r>
            <a:r>
              <a:rPr lang="it-IT" sz="2400" dirty="0"/>
              <a:t>. I pazienti ipertiroidei hanno una aumentata sensibilità alle catecolamine. Come tutti i beta-bloccanti il </a:t>
            </a:r>
            <a:r>
              <a:rPr lang="it-IT" sz="2400" dirty="0" err="1"/>
              <a:t>propanololo</a:t>
            </a:r>
            <a:r>
              <a:rPr lang="it-IT" sz="2400" dirty="0"/>
              <a:t> blocca la risposta recettoriale alle catecolamine. Migliora tremori, palpitazioni, retrazione palpebrale, sudorazione. </a:t>
            </a:r>
            <a:r>
              <a:rPr lang="it-IT" sz="2400" dirty="0" smtClean="0"/>
              <a:t>Inoltre</a:t>
            </a:r>
            <a:r>
              <a:rPr lang="it-IT" sz="2400" dirty="0"/>
              <a:t>, SOLO PROPANOLOLO blocca la conversione di T4 in T3 indipendentemente dall’effetto </a:t>
            </a:r>
            <a:r>
              <a:rPr lang="it-IT" sz="2400" dirty="0" err="1"/>
              <a:t>antiadrenergico</a:t>
            </a:r>
            <a:r>
              <a:rPr lang="it-IT" sz="2400" dirty="0"/>
              <a:t>.    </a:t>
            </a:r>
          </a:p>
          <a:p>
            <a:pPr algn="just"/>
            <a:r>
              <a:rPr lang="it-IT" sz="2400" dirty="0">
                <a:solidFill>
                  <a:srgbClr val="0000CC"/>
                </a:solidFill>
              </a:rPr>
              <a:t>Terapia </a:t>
            </a:r>
            <a:r>
              <a:rPr lang="it-IT" sz="2400" dirty="0" err="1">
                <a:solidFill>
                  <a:srgbClr val="0000CC"/>
                </a:solidFill>
              </a:rPr>
              <a:t>oftalmopatia</a:t>
            </a:r>
            <a:r>
              <a:rPr lang="it-IT" sz="2400" dirty="0"/>
              <a:t>: in prevenzione o se quadro lieve STOP FUMO, </a:t>
            </a:r>
            <a:r>
              <a:rPr lang="it-IT" sz="2400" dirty="0" err="1"/>
              <a:t>collorio</a:t>
            </a:r>
            <a:r>
              <a:rPr lang="it-IT" sz="2400" dirty="0"/>
              <a:t> lubrificante, selenio 1 </a:t>
            </a:r>
            <a:r>
              <a:rPr lang="it-IT" sz="2400" dirty="0" err="1"/>
              <a:t>cps</a:t>
            </a:r>
            <a:r>
              <a:rPr lang="it-IT" sz="2400" dirty="0"/>
              <a:t>/dì per 6 mesi. Quadro moderato-grave </a:t>
            </a:r>
            <a:r>
              <a:rPr lang="it-IT" sz="2400" dirty="0" err="1"/>
              <a:t>metilprednisolone</a:t>
            </a:r>
            <a:r>
              <a:rPr lang="it-IT" sz="2400" dirty="0"/>
              <a:t> </a:t>
            </a:r>
            <a:r>
              <a:rPr lang="it-IT" sz="2400" dirty="0" err="1"/>
              <a:t>ev</a:t>
            </a:r>
            <a:r>
              <a:rPr lang="it-IT" sz="2400" dirty="0"/>
              <a:t> 500 mg/1xsett x 6 settimane e poi 250 mg/1xsett per 6 settimane seguito da eventuale radioterapia orbitaria o chirurgia </a:t>
            </a:r>
            <a:r>
              <a:rPr lang="it-IT" sz="2400" dirty="0" err="1"/>
              <a:t>decompressiva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3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85"/>
    </mc:Choice>
    <mc:Fallback xmlns="">
      <p:transition xmlns:p14="http://schemas.microsoft.com/office/powerpoint/2010/main" spd="slow" advTm="13218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Tiroidite subacuta di de </a:t>
            </a:r>
            <a:r>
              <a:rPr lang="it-IT" b="1" dirty="0" err="1" smtClean="0">
                <a:solidFill>
                  <a:srgbClr val="0000CC"/>
                </a:solidFill>
              </a:rPr>
              <a:t>Quervain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825108" y="1588844"/>
            <a:ext cx="10515600" cy="47737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Infiammazione </a:t>
            </a:r>
            <a:r>
              <a:rPr lang="it-IT" dirty="0" err="1" smtClean="0">
                <a:solidFill>
                  <a:srgbClr val="0000CC"/>
                </a:solidFill>
              </a:rPr>
              <a:t>simil</a:t>
            </a:r>
            <a:r>
              <a:rPr lang="it-IT" dirty="0" smtClean="0">
                <a:solidFill>
                  <a:srgbClr val="0000CC"/>
                </a:solidFill>
              </a:rPr>
              <a:t>-granulomatosa di verosimile origine virale</a:t>
            </a:r>
          </a:p>
          <a:p>
            <a:pPr algn="just"/>
            <a:r>
              <a:rPr lang="it-IT" dirty="0" smtClean="0"/>
              <a:t>Rappresenta il 5-6% delle tireopatie.</a:t>
            </a:r>
          </a:p>
          <a:p>
            <a:pPr algn="just"/>
            <a:r>
              <a:rPr lang="it-IT" dirty="0" smtClean="0"/>
              <a:t>Nel 50% dei casi la malattia esordisce con i disturbi legati alla tireotossicosi causata dalla </a:t>
            </a:r>
            <a:r>
              <a:rPr lang="it-IT" dirty="0" smtClean="0">
                <a:solidFill>
                  <a:srgbClr val="0000CC"/>
                </a:solidFill>
              </a:rPr>
              <a:t>distruzione ghiandolare flogistica</a:t>
            </a:r>
            <a:r>
              <a:rPr lang="it-IT" dirty="0" smtClean="0"/>
              <a:t>. Successivamente si ha una fase di recupero in cui può comparire un ipotiroidismo generalmente transitorio. Durata di 2-6 mesi. Recidiva del 30% dei pazienti.</a:t>
            </a:r>
          </a:p>
          <a:p>
            <a:pPr algn="just"/>
            <a:r>
              <a:rPr lang="it-IT" dirty="0" smtClean="0"/>
              <a:t>CLINICA variabile. </a:t>
            </a:r>
            <a:r>
              <a:rPr lang="it-IT" dirty="0" smtClean="0">
                <a:solidFill>
                  <a:srgbClr val="0000CC"/>
                </a:solidFill>
              </a:rPr>
              <a:t>Fase prodromica </a:t>
            </a:r>
            <a:r>
              <a:rPr lang="it-IT" dirty="0" err="1" smtClean="0">
                <a:solidFill>
                  <a:srgbClr val="0000CC"/>
                </a:solidFill>
              </a:rPr>
              <a:t>simil</a:t>
            </a:r>
            <a:r>
              <a:rPr lang="it-IT" dirty="0" smtClean="0">
                <a:solidFill>
                  <a:srgbClr val="0000CC"/>
                </a:solidFill>
              </a:rPr>
              <a:t>-influenzale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00CC"/>
                </a:solidFill>
              </a:rPr>
              <a:t>dolore</a:t>
            </a:r>
            <a:r>
              <a:rPr lang="it-IT" dirty="0" smtClean="0"/>
              <a:t> spontaneo e dolorabilità in loggia tiroidea, </a:t>
            </a:r>
            <a:r>
              <a:rPr lang="it-IT" dirty="0" smtClean="0">
                <a:solidFill>
                  <a:srgbClr val="0000CC"/>
                </a:solidFill>
              </a:rPr>
              <a:t>febbre</a:t>
            </a:r>
            <a:r>
              <a:rPr lang="it-IT" dirty="0" smtClean="0"/>
              <a:t>, sintomi della </a:t>
            </a:r>
            <a:r>
              <a:rPr lang="it-IT" dirty="0" smtClean="0">
                <a:solidFill>
                  <a:srgbClr val="0000CC"/>
                </a:solidFill>
              </a:rPr>
              <a:t>tireotossicosi</a:t>
            </a:r>
            <a:r>
              <a:rPr lang="it-IT" dirty="0" smtClean="0"/>
              <a:t> e tumefazione tiroidea. </a:t>
            </a:r>
          </a:p>
          <a:p>
            <a:pPr algn="just"/>
            <a:r>
              <a:rPr lang="it-IT" dirty="0" smtClean="0"/>
              <a:t>DIAGNOSI: TSH soppresso con FT3 e FT4 elevati no ATSHR. </a:t>
            </a:r>
            <a:r>
              <a:rPr lang="it-IT" dirty="0" smtClean="0">
                <a:solidFill>
                  <a:srgbClr val="0000CC"/>
                </a:solidFill>
              </a:rPr>
              <a:t>VES e PCR elevate</a:t>
            </a:r>
            <a:r>
              <a:rPr lang="it-IT" dirty="0" smtClean="0"/>
              <a:t>. All’ecografia aspetto a carta geografica (migrante), alla scintigrafia no captazione. </a:t>
            </a:r>
          </a:p>
          <a:p>
            <a:pPr algn="just"/>
            <a:r>
              <a:rPr lang="it-IT" dirty="0" smtClean="0"/>
              <a:t>TERAPIA </a:t>
            </a:r>
            <a:r>
              <a:rPr lang="it-IT" dirty="0" err="1" smtClean="0">
                <a:solidFill>
                  <a:srgbClr val="0000CC"/>
                </a:solidFill>
              </a:rPr>
              <a:t>glucocorticoidi</a:t>
            </a:r>
            <a:endParaRPr lang="it-IT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11"/>
    </mc:Choice>
    <mc:Fallback xmlns="">
      <p:transition xmlns:p14="http://schemas.microsoft.com/office/powerpoint/2010/main" spd="slow" advTm="221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Tireotossicosi da </a:t>
            </a:r>
            <a:r>
              <a:rPr lang="it-IT" b="1" dirty="0" err="1" smtClean="0">
                <a:solidFill>
                  <a:srgbClr val="0000CC"/>
                </a:solidFill>
              </a:rPr>
              <a:t>amiodarone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1518908"/>
            <a:ext cx="10515600" cy="46580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Farmaco il cui contenuto iodico è pari a 37mg/100mg (di cui 10% disponibile, ovvero 7,4 mg/200mg)  </a:t>
            </a:r>
          </a:p>
          <a:p>
            <a:pPr algn="just"/>
            <a:r>
              <a:rPr lang="it-IT" b="1" dirty="0"/>
              <a:t>Effetti inibitori sulle </a:t>
            </a:r>
            <a:r>
              <a:rPr lang="it-IT" b="1" dirty="0" err="1"/>
              <a:t>deiodasi</a:t>
            </a:r>
            <a:r>
              <a:rPr lang="it-IT" dirty="0"/>
              <a:t>: </a:t>
            </a:r>
            <a:r>
              <a:rPr lang="it-IT" dirty="0">
                <a:ea typeface="Wingdings"/>
                <a:cs typeface="Wingdings"/>
                <a:sym typeface="Wingdings"/>
              </a:rPr>
              <a:t></a:t>
            </a:r>
            <a:r>
              <a:rPr lang="it-IT" dirty="0">
                <a:sym typeface="Wingdings"/>
              </a:rPr>
              <a:t> </a:t>
            </a:r>
            <a:r>
              <a:rPr lang="it-IT" dirty="0"/>
              <a:t>fT4 </a:t>
            </a:r>
            <a:r>
              <a:rPr lang="it-IT" dirty="0">
                <a:ea typeface="Wingdings"/>
                <a:cs typeface="Wingdings"/>
                <a:sym typeface="Wingdings"/>
              </a:rPr>
              <a:t></a:t>
            </a:r>
            <a:r>
              <a:rPr lang="it-IT" dirty="0">
                <a:sym typeface="Wingdings"/>
              </a:rPr>
              <a:t> </a:t>
            </a:r>
            <a:r>
              <a:rPr lang="it-IT" dirty="0"/>
              <a:t>fT3 = </a:t>
            </a:r>
            <a:r>
              <a:rPr lang="it-IT" dirty="0" err="1"/>
              <a:t>ipertiroxinemia</a:t>
            </a:r>
            <a:r>
              <a:rPr lang="it-IT" dirty="0"/>
              <a:t> </a:t>
            </a:r>
            <a:r>
              <a:rPr lang="it-IT" dirty="0" err="1"/>
              <a:t>eutiroidea</a:t>
            </a:r>
            <a:endParaRPr lang="it-IT" dirty="0"/>
          </a:p>
          <a:p>
            <a:pPr algn="just"/>
            <a:r>
              <a:rPr lang="it-IT" dirty="0"/>
              <a:t>Nelle aree in cui il tenore iodico è elevato l’</a:t>
            </a:r>
            <a:r>
              <a:rPr lang="it-IT" dirty="0" err="1"/>
              <a:t>amiodarone</a:t>
            </a:r>
            <a:r>
              <a:rPr lang="it-IT" dirty="0"/>
              <a:t> causa soprattutto </a:t>
            </a:r>
            <a:r>
              <a:rPr lang="it-IT" b="1" dirty="0">
                <a:solidFill>
                  <a:srgbClr val="0000CC"/>
                </a:solidFill>
              </a:rPr>
              <a:t>ipotiroidismo</a:t>
            </a:r>
            <a:r>
              <a:rPr lang="it-IT" dirty="0"/>
              <a:t> per: i) fallimento del fenomeno di </a:t>
            </a:r>
            <a:r>
              <a:rPr lang="it-IT" dirty="0" err="1"/>
              <a:t>escape</a:t>
            </a:r>
            <a:r>
              <a:rPr lang="it-IT" dirty="0"/>
              <a:t> dall’effetto Wolff-</a:t>
            </a:r>
            <a:r>
              <a:rPr lang="it-IT" dirty="0" err="1"/>
              <a:t>Chaikoff</a:t>
            </a:r>
            <a:r>
              <a:rPr lang="it-IT" dirty="0"/>
              <a:t>; ii) blocco </a:t>
            </a:r>
            <a:r>
              <a:rPr lang="it-IT" dirty="0" err="1"/>
              <a:t>deiodasi</a:t>
            </a:r>
            <a:r>
              <a:rPr lang="it-IT" dirty="0"/>
              <a:t>; iii) effetto citotossico;</a:t>
            </a:r>
          </a:p>
          <a:p>
            <a:pPr algn="just"/>
            <a:r>
              <a:rPr lang="it-IT" dirty="0"/>
              <a:t>Nelle aree a basso tenore iodico l’</a:t>
            </a:r>
            <a:r>
              <a:rPr lang="it-IT" dirty="0" err="1"/>
              <a:t>amiodarone</a:t>
            </a:r>
            <a:r>
              <a:rPr lang="it-IT" dirty="0"/>
              <a:t> causa soprattutto </a:t>
            </a:r>
            <a:r>
              <a:rPr lang="it-IT" b="1" dirty="0" smtClean="0">
                <a:solidFill>
                  <a:srgbClr val="0000CC"/>
                </a:solidFill>
              </a:rPr>
              <a:t>tireotossicosi </a:t>
            </a:r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dirty="0"/>
              <a:t>2 forme di AIT (o </a:t>
            </a:r>
            <a:r>
              <a:rPr lang="it-IT" dirty="0" err="1"/>
              <a:t>Amiodarone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Thyrotoxicosis</a:t>
            </a:r>
            <a:r>
              <a:rPr lang="it-IT" dirty="0"/>
              <a:t>)</a:t>
            </a:r>
          </a:p>
          <a:p>
            <a:pPr algn="just"/>
            <a:r>
              <a:rPr lang="it-IT" b="1" dirty="0"/>
              <a:t>AIT tipo I </a:t>
            </a:r>
            <a:r>
              <a:rPr lang="it-IT" dirty="0"/>
              <a:t>riguarda pazienti con </a:t>
            </a:r>
            <a:r>
              <a:rPr lang="it-IT" dirty="0" err="1"/>
              <a:t>pre</a:t>
            </a:r>
            <a:r>
              <a:rPr lang="it-IT" dirty="0"/>
              <a:t>-esistenti alterazioni della tiroide in cui l’</a:t>
            </a:r>
            <a:r>
              <a:rPr lang="it-IT" dirty="0" err="1"/>
              <a:t>amiodarone</a:t>
            </a:r>
            <a:r>
              <a:rPr lang="it-IT" dirty="0"/>
              <a:t> causa un aumento della sintesi ormonale indotto dall’eccesso di iodio (gozzo/noduli; </a:t>
            </a:r>
            <a:r>
              <a:rPr lang="it-IT" dirty="0" err="1"/>
              <a:t>autoAb</a:t>
            </a:r>
            <a:r>
              <a:rPr lang="it-IT" dirty="0"/>
              <a:t>; </a:t>
            </a:r>
            <a:r>
              <a:rPr lang="it-IT" dirty="0" err="1"/>
              <a:t>ipervascolarizzazione</a:t>
            </a:r>
            <a:r>
              <a:rPr lang="it-IT" dirty="0"/>
              <a:t>). Terapia</a:t>
            </a:r>
            <a:r>
              <a:rPr lang="it-IT" dirty="0" smtClean="0"/>
              <a:t>: </a:t>
            </a:r>
            <a:r>
              <a:rPr lang="it-IT" smtClean="0"/>
              <a:t>tionamidi</a:t>
            </a:r>
            <a:endParaRPr lang="it-IT" dirty="0"/>
          </a:p>
          <a:p>
            <a:pPr algn="just"/>
            <a:r>
              <a:rPr lang="it-IT" b="1" dirty="0"/>
              <a:t>AIT tipo II </a:t>
            </a:r>
            <a:r>
              <a:rPr lang="it-IT" dirty="0"/>
              <a:t>riguarda pazienti senza </a:t>
            </a:r>
            <a:r>
              <a:rPr lang="it-IT" dirty="0" err="1"/>
              <a:t>pre</a:t>
            </a:r>
            <a:r>
              <a:rPr lang="it-IT" dirty="0"/>
              <a:t>-esistenti alterazioni della tiroide in cui l’</a:t>
            </a:r>
            <a:r>
              <a:rPr lang="it-IT" dirty="0" err="1"/>
              <a:t>amiodarone</a:t>
            </a:r>
            <a:r>
              <a:rPr lang="it-IT" dirty="0"/>
              <a:t> causa una tiroidite distruttiva per effetto citotossico diretto (tiroide normale; no </a:t>
            </a:r>
            <a:r>
              <a:rPr lang="it-IT" dirty="0" err="1"/>
              <a:t>autoAb</a:t>
            </a:r>
            <a:r>
              <a:rPr lang="it-IT" dirty="0"/>
              <a:t>; no </a:t>
            </a:r>
            <a:r>
              <a:rPr lang="it-IT" dirty="0" err="1"/>
              <a:t>vascolarizazione</a:t>
            </a:r>
            <a:r>
              <a:rPr lang="it-IT" dirty="0"/>
              <a:t>). Terapia: </a:t>
            </a:r>
            <a:r>
              <a:rPr lang="it-IT" dirty="0" err="1" smtClean="0"/>
              <a:t>glucocorticoidi</a:t>
            </a:r>
            <a:endParaRPr lang="it-IT" dirty="0"/>
          </a:p>
          <a:p>
            <a:pPr marL="0" indent="0" algn="just">
              <a:buNone/>
            </a:pPr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2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27"/>
    </mc:Choice>
    <mc:Fallback xmlns="">
      <p:transition xmlns:p14="http://schemas.microsoft.com/office/powerpoint/2010/main" spd="slow" advTm="188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143339" y="1504462"/>
            <a:ext cx="12048661" cy="53089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Franco, </a:t>
            </a:r>
            <a:r>
              <a:rPr lang="it-IT" sz="1800" dirty="0">
                <a:latin typeface="Verdana" panose="020B0604030504040204" pitchFamily="34" charset="0"/>
              </a:rPr>
              <a:t>M</a:t>
            </a:r>
            <a:r>
              <a:rPr lang="it-IT" sz="1800" dirty="0" smtClean="0">
                <a:latin typeface="Verdana" panose="020B0604030504040204" pitchFamily="34" charset="0"/>
              </a:rPr>
              <a:t>, 63 anni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 u="sng" dirty="0" smtClean="0">
                <a:latin typeface="Verdana" panose="020B0604030504040204" pitchFamily="34" charset="0"/>
              </a:rPr>
              <a:t>03/03/2015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 dirty="0">
                <a:latin typeface="Verdana" panose="020B0604030504040204" pitchFamily="34" charset="0"/>
              </a:rPr>
              <a:t>APP: ipertiroidismo in </a:t>
            </a:r>
            <a:r>
              <a:rPr lang="it-IT" sz="1800" dirty="0" smtClean="0">
                <a:latin typeface="Verdana" panose="020B0604030504040204" pitchFamily="34" charset="0"/>
              </a:rPr>
              <a:t>paziente in terapia con </a:t>
            </a:r>
            <a:r>
              <a:rPr lang="it-IT" sz="1800" dirty="0" err="1" smtClean="0">
                <a:latin typeface="Verdana" panose="020B0604030504040204" pitchFamily="34" charset="0"/>
              </a:rPr>
              <a:t>amiodarone</a:t>
            </a:r>
            <a:r>
              <a:rPr lang="it-IT" sz="1800" dirty="0" smtClean="0">
                <a:latin typeface="Verdana" panose="020B060403050404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Anamnesi fisiologica: abile al servizio di leva, ha lavorato in porto, non ha figli. Assume </a:t>
            </a:r>
            <a:r>
              <a:rPr lang="it-IT" sz="1800" dirty="0" err="1" smtClean="0">
                <a:latin typeface="Verdana" panose="020B0604030504040204" pitchFamily="34" charset="0"/>
              </a:rPr>
              <a:t>amiodarone</a:t>
            </a:r>
            <a:r>
              <a:rPr lang="it-IT" sz="1800" dirty="0" smtClean="0">
                <a:latin typeface="Verdana" panose="020B0604030504040204" pitchFamily="34" charset="0"/>
              </a:rPr>
              <a:t> 200 mg 1 </a:t>
            </a:r>
            <a:r>
              <a:rPr lang="it-IT" sz="1800" dirty="0" err="1" smtClean="0">
                <a:latin typeface="Verdana" panose="020B0604030504040204" pitchFamily="34" charset="0"/>
              </a:rPr>
              <a:t>cp</a:t>
            </a:r>
            <a:r>
              <a:rPr lang="it-IT" sz="1800" dirty="0" smtClean="0">
                <a:latin typeface="Verdana" panose="020B0604030504040204" pitchFamily="34" charset="0"/>
              </a:rPr>
              <a:t> al dì da 3 anni, </a:t>
            </a:r>
            <a:r>
              <a:rPr lang="it-IT" sz="1800" dirty="0" err="1" smtClean="0">
                <a:latin typeface="Verdana" panose="020B0604030504040204" pitchFamily="34" charset="0"/>
              </a:rPr>
              <a:t>metoprololo</a:t>
            </a:r>
            <a:r>
              <a:rPr lang="it-IT" sz="1800" dirty="0" smtClean="0">
                <a:latin typeface="Verdana" panose="020B0604030504040204" pitchFamily="34" charset="0"/>
              </a:rPr>
              <a:t> 100 mg ½ </a:t>
            </a:r>
            <a:r>
              <a:rPr lang="it-IT" sz="1800" dirty="0" err="1" smtClean="0">
                <a:latin typeface="Verdana" panose="020B0604030504040204" pitchFamily="34" charset="0"/>
              </a:rPr>
              <a:t>cp</a:t>
            </a:r>
            <a:r>
              <a:rPr lang="it-IT" sz="1800" dirty="0" smtClean="0">
                <a:latin typeface="Verdana" panose="020B0604030504040204" pitchFamily="34" charset="0"/>
              </a:rPr>
              <a:t> x 2 al dì, </a:t>
            </a:r>
            <a:r>
              <a:rPr lang="it-IT" sz="1800" dirty="0" err="1" smtClean="0">
                <a:latin typeface="Verdana" panose="020B0604030504040204" pitchFamily="34" charset="0"/>
              </a:rPr>
              <a:t>spironolattone</a:t>
            </a:r>
            <a:r>
              <a:rPr lang="it-IT" sz="1800" dirty="0" smtClean="0">
                <a:latin typeface="Verdana" panose="020B0604030504040204" pitchFamily="34" charset="0"/>
              </a:rPr>
              <a:t>, </a:t>
            </a:r>
            <a:r>
              <a:rPr lang="it-IT" sz="1800" dirty="0" err="1" smtClean="0">
                <a:latin typeface="Verdana" panose="020B0604030504040204" pitchFamily="34" charset="0"/>
              </a:rPr>
              <a:t>furosemide</a:t>
            </a:r>
            <a:r>
              <a:rPr lang="it-IT" sz="1800" dirty="0" smtClean="0">
                <a:latin typeface="Verdana" panose="020B0604030504040204" pitchFamily="34" charset="0"/>
              </a:rPr>
              <a:t>, ASA, </a:t>
            </a:r>
            <a:r>
              <a:rPr lang="it-IT" sz="1800" dirty="0" err="1" smtClean="0">
                <a:latin typeface="Verdana" panose="020B0604030504040204" pitchFamily="34" charset="0"/>
              </a:rPr>
              <a:t>warfarin</a:t>
            </a:r>
            <a:endParaRPr lang="it-IT" sz="1800" dirty="0" smtClean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APR: cardiopatia ipertensiva con SCC (NYHA 2) con FA trattata con CVE nel 2011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EO: Non ha disturbi. Peso 172 Kg, </a:t>
            </a:r>
            <a:r>
              <a:rPr lang="it-IT" sz="1800" dirty="0">
                <a:latin typeface="Verdana" panose="020B0604030504040204" pitchFamily="34" charset="0"/>
              </a:rPr>
              <a:t>h </a:t>
            </a:r>
            <a:r>
              <a:rPr lang="it-IT" sz="1800" dirty="0" smtClean="0">
                <a:latin typeface="Verdana" panose="020B0604030504040204" pitchFamily="34" charset="0"/>
              </a:rPr>
              <a:t>193 </a:t>
            </a:r>
            <a:r>
              <a:rPr lang="it-IT" sz="1800" dirty="0">
                <a:latin typeface="Verdana" panose="020B0604030504040204" pitchFamily="34" charset="0"/>
              </a:rPr>
              <a:t>cm (</a:t>
            </a:r>
            <a:r>
              <a:rPr lang="it-IT" sz="1800" dirty="0" smtClean="0">
                <a:latin typeface="Verdana" panose="020B0604030504040204" pitchFamily="34" charset="0"/>
              </a:rPr>
              <a:t>BMI 46), PA 120/80 </a:t>
            </a:r>
            <a:r>
              <a:rPr lang="it-IT" sz="1800" dirty="0" err="1" smtClean="0">
                <a:latin typeface="Verdana" panose="020B0604030504040204" pitchFamily="34" charset="0"/>
              </a:rPr>
              <a:t>mmHg</a:t>
            </a:r>
            <a:r>
              <a:rPr lang="it-IT" sz="1800" dirty="0" smtClean="0">
                <a:latin typeface="Verdana" panose="020B0604030504040204" pitchFamily="34" charset="0"/>
              </a:rPr>
              <a:t>, FC 80 </a:t>
            </a:r>
            <a:r>
              <a:rPr lang="it-IT" sz="1800" dirty="0" err="1" smtClean="0">
                <a:latin typeface="Verdana" panose="020B0604030504040204" pitchFamily="34" charset="0"/>
              </a:rPr>
              <a:t>bpm</a:t>
            </a:r>
            <a:r>
              <a:rPr lang="it-IT" sz="1800" dirty="0" smtClean="0">
                <a:latin typeface="Verdana" panose="020B0604030504040204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Esami del sangue 02/2015: 	TSH 0,01 </a:t>
            </a:r>
            <a:r>
              <a:rPr lang="el-GR" sz="1800" dirty="0" smtClean="0">
                <a:latin typeface="Verdana" panose="020B0604030504040204" pitchFamily="34" charset="0"/>
              </a:rPr>
              <a:t>μ</a:t>
            </a:r>
            <a:r>
              <a:rPr lang="it-IT" sz="1800" dirty="0" smtClean="0">
                <a:latin typeface="Verdana" panose="020B0604030504040204" pitchFamily="34" charset="0"/>
              </a:rPr>
              <a:t>U/</a:t>
            </a:r>
            <a:r>
              <a:rPr lang="it-IT" sz="1800" dirty="0" err="1" smtClean="0">
                <a:latin typeface="Verdana" panose="020B0604030504040204" pitchFamily="34" charset="0"/>
              </a:rPr>
              <a:t>mL</a:t>
            </a:r>
            <a:r>
              <a:rPr lang="it-IT" sz="1800" dirty="0" smtClean="0">
                <a:latin typeface="Verdana" panose="020B0604030504040204" pitchFamily="34" charset="0"/>
              </a:rPr>
              <a:t> 	(v.n. 0,4-4)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				FT3 4,2 </a:t>
            </a:r>
            <a:r>
              <a:rPr lang="it-IT" sz="1800" dirty="0" err="1" smtClean="0">
                <a:latin typeface="Verdana" panose="020B0604030504040204" pitchFamily="34" charset="0"/>
              </a:rPr>
              <a:t>pg</a:t>
            </a:r>
            <a:r>
              <a:rPr lang="it-IT" sz="1800" dirty="0" smtClean="0">
                <a:latin typeface="Verdana" panose="020B0604030504040204" pitchFamily="34" charset="0"/>
              </a:rPr>
              <a:t>/</a:t>
            </a:r>
            <a:r>
              <a:rPr lang="it-IT" sz="1800" dirty="0" err="1" smtClean="0">
                <a:latin typeface="Verdana" panose="020B0604030504040204" pitchFamily="34" charset="0"/>
              </a:rPr>
              <a:t>mL</a:t>
            </a:r>
            <a:r>
              <a:rPr lang="it-IT" sz="1800" dirty="0" smtClean="0">
                <a:latin typeface="Verdana" panose="020B0604030504040204" pitchFamily="34" charset="0"/>
              </a:rPr>
              <a:t>		(v.n. 2,0-4,5)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				FT4 27,2 </a:t>
            </a:r>
            <a:r>
              <a:rPr lang="it-IT" sz="1800" dirty="0" err="1" smtClean="0">
                <a:latin typeface="Verdana" panose="020B0604030504040204" pitchFamily="34" charset="0"/>
              </a:rPr>
              <a:t>pg</a:t>
            </a:r>
            <a:r>
              <a:rPr lang="it-IT" sz="1800" dirty="0" smtClean="0">
                <a:latin typeface="Verdana" panose="020B0604030504040204" pitchFamily="34" charset="0"/>
              </a:rPr>
              <a:t>/</a:t>
            </a:r>
            <a:r>
              <a:rPr lang="it-IT" sz="1800" dirty="0" err="1" smtClean="0">
                <a:latin typeface="Verdana" panose="020B0604030504040204" pitchFamily="34" charset="0"/>
              </a:rPr>
              <a:t>mL</a:t>
            </a:r>
            <a:r>
              <a:rPr lang="it-IT" sz="1800" dirty="0" smtClean="0">
                <a:latin typeface="Verdana" panose="020B0604030504040204" pitchFamily="34" charset="0"/>
              </a:rPr>
              <a:t>	(v.n. 5,6-12,0)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Prescrizioni terapeutiche: si contatta il cardiologo per sospendere l’</a:t>
            </a:r>
            <a:r>
              <a:rPr lang="it-IT" sz="1800" dirty="0" err="1" smtClean="0">
                <a:latin typeface="Verdana" panose="020B0604030504040204" pitchFamily="34" charset="0"/>
              </a:rPr>
              <a:t>amiodarone</a:t>
            </a:r>
            <a:r>
              <a:rPr lang="it-IT" sz="1800" dirty="0">
                <a:latin typeface="Verdana" panose="020B0604030504040204" pitchFamily="34" charset="0"/>
              </a:rPr>
              <a:t> </a:t>
            </a:r>
            <a:r>
              <a:rPr lang="it-IT" sz="1800" dirty="0" smtClean="0">
                <a:latin typeface="Verdana" panose="020B0604030504040204" pitchFamily="34" charset="0"/>
              </a:rPr>
              <a:t>(che viene sospeso).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Prescrizioni diagnostiche: ripetere TSH, FT3, FT4, dosare Ab anti TPO e Ab anti TG, eseguire ecografia</a:t>
            </a:r>
            <a:endParaRPr lang="en-US" sz="1800" dirty="0">
              <a:latin typeface="Verdana" panose="020B0604030504040204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11832" y="366310"/>
            <a:ext cx="604867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CASO CLINICO   -</a:t>
            </a:r>
            <a:endParaRPr lang="en-US" sz="2800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884441" y="379363"/>
            <a:ext cx="604867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?</a:t>
            </a:r>
            <a:endParaRPr lang="en-US" sz="2800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143339" y="836712"/>
            <a:ext cx="12048661" cy="59046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Franco, </a:t>
            </a:r>
            <a:r>
              <a:rPr lang="it-IT" sz="1800" dirty="0">
                <a:latin typeface="Verdana" panose="020B0604030504040204" pitchFamily="34" charset="0"/>
              </a:rPr>
              <a:t>M</a:t>
            </a:r>
            <a:r>
              <a:rPr lang="it-IT" sz="1800" dirty="0" smtClean="0">
                <a:latin typeface="Verdana" panose="020B0604030504040204" pitchFamily="34" charset="0"/>
              </a:rPr>
              <a:t>, 63 anni ritorna alla visita di controllo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 u="sng" dirty="0" smtClean="0">
                <a:latin typeface="Verdana" panose="020B0604030504040204" pitchFamily="34" charset="0"/>
              </a:rPr>
              <a:t>10/03/2015</a:t>
            </a:r>
            <a:endParaRPr lang="it-IT" sz="1800" dirty="0" smtClean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Diario clinico: dispnea da sforzo (11 marzo ha in programma il controllo cardiologico). PA 120/80 </a:t>
            </a:r>
            <a:r>
              <a:rPr lang="it-IT" sz="1800" dirty="0" err="1" smtClean="0">
                <a:latin typeface="Verdana" panose="020B0604030504040204" pitchFamily="34" charset="0"/>
              </a:rPr>
              <a:t>mmHg</a:t>
            </a:r>
            <a:r>
              <a:rPr lang="it-IT" sz="1800" dirty="0" smtClean="0">
                <a:latin typeface="Verdana" panose="020B0604030504040204" pitchFamily="34" charset="0"/>
              </a:rPr>
              <a:t>, FC 52 </a:t>
            </a:r>
            <a:r>
              <a:rPr lang="it-IT" sz="1800" dirty="0" err="1" smtClean="0">
                <a:latin typeface="Verdana" panose="020B0604030504040204" pitchFamily="34" charset="0"/>
              </a:rPr>
              <a:t>bpm</a:t>
            </a:r>
            <a:r>
              <a:rPr lang="it-IT" sz="1800" dirty="0" smtClean="0">
                <a:latin typeface="Verdana" panose="020B0604030504040204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Esami del sangue 03/2015: 	TSH 0,01 </a:t>
            </a:r>
            <a:r>
              <a:rPr lang="el-GR" sz="1800" dirty="0" smtClean="0">
                <a:latin typeface="Verdana" panose="020B0604030504040204" pitchFamily="34" charset="0"/>
              </a:rPr>
              <a:t>μ</a:t>
            </a:r>
            <a:r>
              <a:rPr lang="it-IT" sz="1800" dirty="0" smtClean="0">
                <a:latin typeface="Verdana" panose="020B0604030504040204" pitchFamily="34" charset="0"/>
              </a:rPr>
              <a:t>U/</a:t>
            </a:r>
            <a:r>
              <a:rPr lang="it-IT" sz="1800" dirty="0" err="1" smtClean="0">
                <a:latin typeface="Verdana" panose="020B0604030504040204" pitchFamily="34" charset="0"/>
              </a:rPr>
              <a:t>mL</a:t>
            </a:r>
            <a:r>
              <a:rPr lang="it-IT" sz="1800" dirty="0" smtClean="0">
                <a:latin typeface="Verdana" panose="020B0604030504040204" pitchFamily="34" charset="0"/>
              </a:rPr>
              <a:t> 	(v.n. 0,4-4)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				FT3 7,2 </a:t>
            </a:r>
            <a:r>
              <a:rPr lang="it-IT" sz="1800" dirty="0" err="1" smtClean="0">
                <a:latin typeface="Verdana" panose="020B0604030504040204" pitchFamily="34" charset="0"/>
              </a:rPr>
              <a:t>pmol</a:t>
            </a:r>
            <a:r>
              <a:rPr lang="it-IT" sz="1800" dirty="0" smtClean="0">
                <a:latin typeface="Verdana" panose="020B0604030504040204" pitchFamily="34" charset="0"/>
              </a:rPr>
              <a:t>/L		(v.n. 3,1-6,8)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				FT4 30,3 </a:t>
            </a:r>
            <a:r>
              <a:rPr lang="it-IT" sz="1800" dirty="0" err="1" smtClean="0">
                <a:latin typeface="Verdana" panose="020B0604030504040204" pitchFamily="34" charset="0"/>
              </a:rPr>
              <a:t>pmol</a:t>
            </a:r>
            <a:r>
              <a:rPr lang="it-IT" sz="1800" dirty="0" smtClean="0">
                <a:latin typeface="Verdana" panose="020B0604030504040204" pitchFamily="34" charset="0"/>
              </a:rPr>
              <a:t>/L	(v.n. 12-22)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>
                <a:latin typeface="Verdana" panose="020B0604030504040204" pitchFamily="34" charset="0"/>
              </a:rPr>
              <a:t>	</a:t>
            </a:r>
            <a:r>
              <a:rPr lang="it-IT" sz="1800" dirty="0" smtClean="0">
                <a:latin typeface="Verdana" panose="020B0604030504040204" pitchFamily="34" charset="0"/>
              </a:rPr>
              <a:t>			Ab anti recettore TSH &lt;0,3 (v.n. &lt;1,22)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				Ab anti TPO &lt;5		      (v.n. 0-34)</a:t>
            </a:r>
          </a:p>
          <a:p>
            <a:pPr marL="0" indent="0">
              <a:buFont typeface="Arial" pitchFamily="34" charset="0"/>
              <a:buNone/>
            </a:pPr>
            <a:r>
              <a:rPr lang="it-IT" sz="1800" dirty="0">
                <a:latin typeface="Verdana" panose="020B0604030504040204" pitchFamily="34" charset="0"/>
              </a:rPr>
              <a:t>	</a:t>
            </a:r>
            <a:r>
              <a:rPr lang="it-IT" sz="1800" dirty="0" smtClean="0">
                <a:latin typeface="Verdana" panose="020B0604030504040204" pitchFamily="34" charset="0"/>
              </a:rPr>
              <a:t>			Ab anti TG 32,8		      (v.n. 0-115)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Ecografia tiroidea: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US" sz="1800" dirty="0">
              <a:latin typeface="Verdana" panose="020B060403050404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31371" y="34156"/>
            <a:ext cx="604867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CASO CLINICO   -</a:t>
            </a:r>
            <a:endParaRPr lang="en-US" sz="2800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903979" y="27671"/>
            <a:ext cx="604867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AIT </a:t>
            </a:r>
            <a:r>
              <a:rPr lang="it-IT" sz="2800" b="1" i="1" dirty="0" err="1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type</a:t>
            </a:r>
            <a:r>
              <a:rPr lang="it-IT" sz="2800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2</a:t>
            </a:r>
            <a:endParaRPr lang="en-US" sz="2800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1" b="4091"/>
          <a:stretch/>
        </p:blipFill>
        <p:spPr bwMode="auto">
          <a:xfrm>
            <a:off x="4167444" y="4725144"/>
            <a:ext cx="3857113" cy="180062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0c0012.aouts.it/DICOMedISAPI/EMGDCM2WWW2.dll?Draw&amp;172.17.209.11,193889622,\\172.17.209.12\$\\172.17.209.4\pacs01\DICOMData\835231\2072707\6369370\193889622,0,0,W:/WebCache/,94371840000,40,0,0,201406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20729" r="20583" b="30188"/>
          <a:stretch/>
        </p:blipFill>
        <p:spPr bwMode="auto">
          <a:xfrm>
            <a:off x="160993" y="4725144"/>
            <a:ext cx="3653451" cy="18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15414" y="6021288"/>
            <a:ext cx="23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Verdana" panose="020B0604030504040204" pitchFamily="34" charset="0"/>
              </a:rPr>
              <a:t>NORMALE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32521" y="6001462"/>
            <a:ext cx="23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Verdana" panose="020B0604030504040204" pitchFamily="34" charset="0"/>
              </a:rPr>
              <a:t>PAZIENTE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8208235" y="4734436"/>
            <a:ext cx="3936437" cy="1800200"/>
            <a:chOff x="3067291" y="3068960"/>
            <a:chExt cx="5324356" cy="2680452"/>
          </a:xfrm>
        </p:grpSpPr>
        <p:pic>
          <p:nvPicPr>
            <p:cNvPr id="15" name="Picture 4" descr="http://0c0012.aouts.it/DICOMedISAPI/EMGDCM2WWW2.dll?Draw&amp;172.17.209.11,149769532,\\172.17.209.12\E\LTDcmlm6\DICOMData\841620\1666065\5125958\149769532,0,0,W:/WebCache/,94371840000,40,0,0,2013013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8" t="14005" r="22023" b="24234"/>
            <a:stretch/>
          </p:blipFill>
          <p:spPr bwMode="auto">
            <a:xfrm>
              <a:off x="4572001" y="3068960"/>
              <a:ext cx="3819646" cy="2680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0c0012.aouts.it/DICOMedISAPI/EMGDCM2WWW2.dll?Draw&amp;172.17.209.11,149769530,\\172.17.209.12\E\LTDcmlm6\DICOMData\841620\1666065\5125958\149769530,0,0,W:/WebCache/,94371840000,40,0,0,2013013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3" t="18983" r="12499" b="19256"/>
            <a:stretch/>
          </p:blipFill>
          <p:spPr bwMode="auto">
            <a:xfrm>
              <a:off x="3067291" y="3068960"/>
              <a:ext cx="3232901" cy="2680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asellaDiTesto 16"/>
          <p:cNvSpPr txBox="1"/>
          <p:nvPr/>
        </p:nvSpPr>
        <p:spPr>
          <a:xfrm>
            <a:off x="9072331" y="6012418"/>
            <a:ext cx="23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Verdana" panose="020B0604030504040204" pitchFamily="34" charset="0"/>
              </a:rPr>
              <a:t>BASEDOW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431371" y="424925"/>
            <a:ext cx="11425269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CASO CLINICO  -  AIT </a:t>
            </a:r>
            <a:r>
              <a:rPr lang="it-IT" sz="2800" b="1" i="1" dirty="0" err="1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type</a:t>
            </a:r>
            <a:r>
              <a:rPr lang="it-IT" sz="2800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2</a:t>
            </a:r>
            <a:endParaRPr lang="en-US" sz="2800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43339" y="1618251"/>
            <a:ext cx="12048661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Prescrizioni terapeutiche: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Al </a:t>
            </a:r>
            <a:r>
              <a:rPr lang="it-IT" sz="1800" dirty="0">
                <a:latin typeface="Verdana" panose="020B0604030504040204" pitchFamily="34" charset="0"/>
              </a:rPr>
              <a:t>momento sospendere terapia con </a:t>
            </a:r>
            <a:r>
              <a:rPr lang="it-IT" sz="1800" dirty="0" err="1" smtClean="0">
                <a:latin typeface="Verdana" panose="020B0604030504040204" pitchFamily="34" charset="0"/>
              </a:rPr>
              <a:t>amiodarone</a:t>
            </a:r>
            <a:endParaRPr lang="it-IT" sz="1800" dirty="0" smtClean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Introdurre </a:t>
            </a:r>
            <a:r>
              <a:rPr lang="it-IT" sz="1800" b="1" dirty="0" err="1">
                <a:latin typeface="Verdana" panose="020B0604030504040204" pitchFamily="34" charset="0"/>
              </a:rPr>
              <a:t>Deltacortene</a:t>
            </a:r>
            <a:r>
              <a:rPr lang="it-IT" sz="1800" b="1" dirty="0">
                <a:latin typeface="Verdana" panose="020B0604030504040204" pitchFamily="34" charset="0"/>
              </a:rPr>
              <a:t> (prednisone) 25 mg, 1 </a:t>
            </a:r>
            <a:r>
              <a:rPr lang="it-IT" sz="1800" b="1" dirty="0" err="1">
                <a:latin typeface="Verdana" panose="020B0604030504040204" pitchFamily="34" charset="0"/>
              </a:rPr>
              <a:t>cp</a:t>
            </a:r>
            <a:r>
              <a:rPr lang="it-IT" sz="1800" b="1" dirty="0">
                <a:latin typeface="Verdana" panose="020B0604030504040204" pitchFamily="34" charset="0"/>
              </a:rPr>
              <a:t> + 1/2 </a:t>
            </a:r>
            <a:r>
              <a:rPr lang="it-IT" sz="1800" b="1" dirty="0" err="1">
                <a:latin typeface="Verdana" panose="020B0604030504040204" pitchFamily="34" charset="0"/>
              </a:rPr>
              <a:t>cp</a:t>
            </a:r>
            <a:r>
              <a:rPr lang="it-IT" sz="1800" b="1" dirty="0">
                <a:latin typeface="Verdana" panose="020B0604030504040204" pitchFamily="34" charset="0"/>
              </a:rPr>
              <a:t> al mattino </a:t>
            </a:r>
            <a:r>
              <a:rPr lang="it-IT" sz="1800" dirty="0">
                <a:latin typeface="Verdana" panose="020B0604030504040204" pitchFamily="34" charset="0"/>
              </a:rPr>
              <a:t>ogni mattino per una settimana (la prima settimana) e poi passare a 1 </a:t>
            </a:r>
            <a:r>
              <a:rPr lang="it-IT" sz="1800" dirty="0" err="1">
                <a:latin typeface="Verdana" panose="020B0604030504040204" pitchFamily="34" charset="0"/>
              </a:rPr>
              <a:t>cp</a:t>
            </a:r>
            <a:r>
              <a:rPr lang="it-IT" sz="1800" dirty="0">
                <a:latin typeface="Verdana" panose="020B0604030504040204" pitchFamily="34" charset="0"/>
              </a:rPr>
              <a:t> + 1/4 </a:t>
            </a:r>
            <a:r>
              <a:rPr lang="it-IT" sz="1800" dirty="0" err="1">
                <a:latin typeface="Verdana" panose="020B0604030504040204" pitchFamily="34" charset="0"/>
              </a:rPr>
              <a:t>cp</a:t>
            </a:r>
            <a:r>
              <a:rPr lang="it-IT" sz="1800" dirty="0">
                <a:latin typeface="Verdana" panose="020B0604030504040204" pitchFamily="34" charset="0"/>
              </a:rPr>
              <a:t> al mattino ogni mattino per una settimana (la seconda settimana) e poi passare a 1 </a:t>
            </a:r>
            <a:r>
              <a:rPr lang="it-IT" sz="1800" dirty="0" err="1">
                <a:latin typeface="Verdana" panose="020B0604030504040204" pitchFamily="34" charset="0"/>
              </a:rPr>
              <a:t>cp</a:t>
            </a:r>
            <a:r>
              <a:rPr lang="it-IT" sz="1800" dirty="0">
                <a:latin typeface="Verdana" panose="020B0604030504040204" pitchFamily="34" charset="0"/>
              </a:rPr>
              <a:t> al mattino ogni mattino fino al prossimo controllo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(Introdurre </a:t>
            </a:r>
            <a:r>
              <a:rPr lang="it-IT" sz="1800" dirty="0" err="1" smtClean="0">
                <a:latin typeface="Verdana" panose="020B0604030504040204" pitchFamily="34" charset="0"/>
              </a:rPr>
              <a:t>Tapazole</a:t>
            </a:r>
            <a:r>
              <a:rPr lang="it-IT" sz="1800" dirty="0" smtClean="0">
                <a:latin typeface="Verdana" panose="020B0604030504040204" pitchFamily="34" charset="0"/>
              </a:rPr>
              <a:t> </a:t>
            </a:r>
            <a:r>
              <a:rPr lang="it-IT" sz="1800" dirty="0">
                <a:latin typeface="Verdana" panose="020B0604030504040204" pitchFamily="34" charset="0"/>
              </a:rPr>
              <a:t>5 mg, 1 </a:t>
            </a:r>
            <a:r>
              <a:rPr lang="it-IT" sz="1800" dirty="0" err="1">
                <a:latin typeface="Verdana" panose="020B0604030504040204" pitchFamily="34" charset="0"/>
              </a:rPr>
              <a:t>cp</a:t>
            </a:r>
            <a:r>
              <a:rPr lang="it-IT" sz="1800" dirty="0">
                <a:latin typeface="Verdana" panose="020B0604030504040204" pitchFamily="34" charset="0"/>
              </a:rPr>
              <a:t> al mattino + 1 </a:t>
            </a:r>
            <a:r>
              <a:rPr lang="it-IT" sz="1800" dirty="0" err="1">
                <a:latin typeface="Verdana" panose="020B0604030504040204" pitchFamily="34" charset="0"/>
              </a:rPr>
              <a:t>cp</a:t>
            </a:r>
            <a:r>
              <a:rPr lang="it-IT" sz="1800" dirty="0">
                <a:latin typeface="Verdana" panose="020B0604030504040204" pitchFamily="34" charset="0"/>
              </a:rPr>
              <a:t> al pomeriggio + 1 </a:t>
            </a:r>
            <a:r>
              <a:rPr lang="it-IT" sz="1800" dirty="0" err="1">
                <a:latin typeface="Verdana" panose="020B0604030504040204" pitchFamily="34" charset="0"/>
              </a:rPr>
              <a:t>cp</a:t>
            </a:r>
            <a:r>
              <a:rPr lang="it-IT" sz="1800" dirty="0">
                <a:latin typeface="Verdana" panose="020B0604030504040204" pitchFamily="34" charset="0"/>
              </a:rPr>
              <a:t> alla </a:t>
            </a:r>
            <a:r>
              <a:rPr lang="it-IT" sz="1800" dirty="0" smtClean="0">
                <a:latin typeface="Verdana" panose="020B0604030504040204" pitchFamily="34" charset="0"/>
              </a:rPr>
              <a:t>sera)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NO </a:t>
            </a:r>
            <a:r>
              <a:rPr lang="it-IT" sz="1800" dirty="0">
                <a:latin typeface="Verdana" panose="020B0604030504040204" pitchFamily="34" charset="0"/>
              </a:rPr>
              <a:t>sale iodato (solo sale marino</a:t>
            </a:r>
            <a:r>
              <a:rPr lang="it-IT" sz="1800" dirty="0" smtClean="0">
                <a:latin typeface="Verdana" panose="020B0604030504040204" pitchFamily="34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endParaRPr lang="it-IT" sz="1800" dirty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it-IT" sz="1800" dirty="0" smtClean="0">
                <a:latin typeface="Verdana" panose="020B0604030504040204" pitchFamily="34" charset="0"/>
              </a:rPr>
              <a:t>Programma: il paziente verrà rivisto dopo 3 settimane con nuovi valori di TSH, fT3 e fT4.</a:t>
            </a:r>
            <a:endParaRPr lang="it-IT" sz="1800" dirty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it-IT" sz="1800" dirty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U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51292" y="2289948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TIREOTOSSICOSI e IPERTIROIDISMO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65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8"/>
    </mc:Choice>
    <mc:Fallback xmlns="">
      <p:transition xmlns:p14="http://schemas.microsoft.com/office/powerpoint/2010/main" spd="slow" advTm="64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Tireotossicosi e Ipertiroidismo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TIREOTOSSICOSI</a:t>
            </a:r>
            <a:r>
              <a:rPr lang="it-IT" dirty="0" smtClean="0"/>
              <a:t> è una condizione caratterizzata da un eccesso di ormoni tiroidei circolanti e si associa ad un quadro clinico legato ai loro effetti a livello tissutale. </a:t>
            </a:r>
          </a:p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IPERTIROIDISMO</a:t>
            </a:r>
            <a:r>
              <a:rPr lang="it-IT" dirty="0" smtClean="0"/>
              <a:t> definisce quelle forme di tireotossicosi in cui l’eccesso di ormoni tiroidei in circolo deriva da una effettiva iperproduzione ormonale da parte della ghiandola tiroide. 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Pertanto si distinguono forme di </a:t>
            </a:r>
            <a:r>
              <a:rPr lang="it-IT" dirty="0" smtClean="0">
                <a:solidFill>
                  <a:srgbClr val="0000CC"/>
                </a:solidFill>
              </a:rPr>
              <a:t>tireotossicosi associate ad ipertiroidismo</a:t>
            </a:r>
            <a:r>
              <a:rPr lang="it-IT" dirty="0" smtClean="0"/>
              <a:t> da forme </a:t>
            </a:r>
            <a:r>
              <a:rPr lang="it-IT" dirty="0" smtClean="0">
                <a:solidFill>
                  <a:srgbClr val="0000CC"/>
                </a:solidFill>
              </a:rPr>
              <a:t>di tireotossicosi in cui non vi è ipertiroidismo</a:t>
            </a: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4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27"/>
    </mc:Choice>
    <mc:Fallback xmlns="">
      <p:transition xmlns:p14="http://schemas.microsoft.com/office/powerpoint/2010/main" spd="slow" advTm="7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21430573">
            <a:off x="447822" y="427651"/>
            <a:ext cx="177907" cy="113655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358882"/>
              </p:ext>
            </p:extLst>
          </p:nvPr>
        </p:nvGraphicFramePr>
        <p:xfrm>
          <a:off x="746554" y="516255"/>
          <a:ext cx="10565003" cy="5831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56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EZIOLOGIA delle VARIE FORME di</a:t>
                      </a:r>
                      <a:r>
                        <a:rPr lang="it-IT" baseline="0" dirty="0" smtClean="0"/>
                        <a:t> TIREOTOSSICOSI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0080"/>
                          </a:solidFill>
                        </a:rPr>
                        <a:t>TIREOTOSSICOSI</a:t>
                      </a:r>
                      <a:r>
                        <a:rPr lang="it-IT" b="1" baseline="0" dirty="0" smtClean="0">
                          <a:solidFill>
                            <a:srgbClr val="FF0080"/>
                          </a:solidFill>
                        </a:rPr>
                        <a:t> con IPERTIROIDISMO</a:t>
                      </a:r>
                      <a:endParaRPr lang="it-IT" b="1" dirty="0">
                        <a:solidFill>
                          <a:srgbClr val="FF008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FORME PRIMITIVE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Morbo</a:t>
                      </a:r>
                      <a:r>
                        <a:rPr lang="it-IT" baseline="0" dirty="0" smtClean="0"/>
                        <a:t> di </a:t>
                      </a:r>
                      <a:r>
                        <a:rPr lang="it-IT" baseline="0" dirty="0" err="1" smtClean="0"/>
                        <a:t>Basedow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Adenoma</a:t>
                      </a:r>
                      <a:r>
                        <a:rPr lang="it-IT" baseline="0" dirty="0" smtClean="0"/>
                        <a:t> di </a:t>
                      </a:r>
                      <a:r>
                        <a:rPr lang="it-IT" baseline="0" dirty="0" err="1" smtClean="0"/>
                        <a:t>Plummer</a:t>
                      </a:r>
                      <a:r>
                        <a:rPr lang="it-IT" baseline="0" dirty="0" smtClean="0"/>
                        <a:t> o GMN tossico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Farmaci</a:t>
                      </a:r>
                      <a:r>
                        <a:rPr lang="it-IT" baseline="0" dirty="0" smtClean="0"/>
                        <a:t> contenenti iodio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FORME SECONDARIE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Aumentata</a:t>
                      </a:r>
                      <a:r>
                        <a:rPr lang="it-IT" baseline="0" dirty="0" smtClean="0"/>
                        <a:t> secrezione di TSH (TSH-</a:t>
                      </a:r>
                      <a:r>
                        <a:rPr lang="it-IT" baseline="0" dirty="0" err="1" smtClean="0"/>
                        <a:t>omi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Resistenza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agli ormoni tiroidei circolanti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rgbClr val="000000"/>
                          </a:solidFill>
                        </a:rPr>
                        <a:t>Aumentata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 produzione di beta-</a:t>
                      </a:r>
                      <a:r>
                        <a:rPr lang="it-IT" b="0" baseline="0" dirty="0" err="1" smtClean="0">
                          <a:solidFill>
                            <a:srgbClr val="000000"/>
                          </a:solidFill>
                        </a:rPr>
                        <a:t>hCG</a:t>
                      </a:r>
                      <a:endParaRPr lang="it-IT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Ipertiroidismo</a:t>
                      </a:r>
                      <a:r>
                        <a:rPr lang="it-IT" baseline="0" dirty="0" smtClean="0"/>
                        <a:t> congenito non autoimmune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0080"/>
                          </a:solidFill>
                        </a:rPr>
                        <a:t>TIREOTOSSICOSI</a:t>
                      </a:r>
                      <a:r>
                        <a:rPr lang="it-IT" b="1" baseline="0" dirty="0" smtClean="0">
                          <a:solidFill>
                            <a:srgbClr val="FF0080"/>
                          </a:solidFill>
                        </a:rPr>
                        <a:t> senza IPERTIROIDISMO</a:t>
                      </a:r>
                      <a:endParaRPr lang="it-IT" b="1" dirty="0">
                        <a:solidFill>
                          <a:srgbClr val="FF008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rgbClr val="000000"/>
                          </a:solidFill>
                        </a:rPr>
                        <a:t>Aumentata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 liberazione per distruzione (Tiroidite subacuta, </a:t>
                      </a:r>
                      <a:r>
                        <a:rPr lang="it-IT" b="0" baseline="0" dirty="0" err="1" smtClean="0">
                          <a:solidFill>
                            <a:srgbClr val="000000"/>
                          </a:solidFill>
                        </a:rPr>
                        <a:t>Hashitossicosi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, tiroidite post-</a:t>
                      </a:r>
                      <a:r>
                        <a:rPr lang="it-IT" b="0" baseline="0" dirty="0" err="1" smtClean="0">
                          <a:solidFill>
                            <a:srgbClr val="000000"/>
                          </a:solidFill>
                        </a:rPr>
                        <a:t>partum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, tiroidite attinica, tireotossicosi da </a:t>
                      </a:r>
                      <a:r>
                        <a:rPr lang="it-IT" b="0" baseline="0" dirty="0" err="1" smtClean="0">
                          <a:solidFill>
                            <a:srgbClr val="000000"/>
                          </a:solidFill>
                        </a:rPr>
                        <a:t>amiodarone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 di tipo 2)</a:t>
                      </a:r>
                      <a:endParaRPr lang="it-IT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Assunzione</a:t>
                      </a:r>
                      <a:r>
                        <a:rPr lang="it-IT" baseline="0" dirty="0" smtClean="0"/>
                        <a:t> esterna di ormoni tiroidei o tireotossicosi </a:t>
                      </a:r>
                      <a:r>
                        <a:rPr lang="it-IT" baseline="0" dirty="0" err="1" smtClean="0"/>
                        <a:t>factitia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Tessuto tiroideo ectopico (struma </a:t>
                      </a:r>
                      <a:r>
                        <a:rPr lang="it-IT" dirty="0" err="1" smtClean="0"/>
                        <a:t>ovarii</a:t>
                      </a:r>
                      <a:r>
                        <a:rPr lang="it-IT" dirty="0" smtClean="0"/>
                        <a:t>, metastasi funzionanti di carcinoma tiroideo differenziato)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04"/>
    </mc:Choice>
    <mc:Fallback xmlns="">
      <p:transition xmlns:p14="http://schemas.microsoft.com/office/powerpoint/2010/main" spd="slow" advTm="3399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Tireotossicosi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01399" y="1435776"/>
            <a:ext cx="360190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Tiroide: </a:t>
            </a:r>
            <a:r>
              <a:rPr lang="it-IT" dirty="0" smtClean="0"/>
              <a:t>gozzo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Cute</a:t>
            </a:r>
            <a:r>
              <a:rPr lang="it-IT" dirty="0" smtClean="0"/>
              <a:t>: calda, umida, arrossata, capelli fragili e facili alla caduta.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Metabolismo</a:t>
            </a:r>
            <a:r>
              <a:rPr lang="it-IT" dirty="0" smtClean="0"/>
              <a:t>: aumento della spesa metabolica, con aumento della termogenesi, dell’appetito e calo di peso</a:t>
            </a:r>
          </a:p>
          <a:p>
            <a:pPr algn="just"/>
            <a:r>
              <a:rPr lang="it-IT" dirty="0" err="1" smtClean="0">
                <a:solidFill>
                  <a:srgbClr val="0000CC"/>
                </a:solidFill>
              </a:rPr>
              <a:t>App</a:t>
            </a:r>
            <a:r>
              <a:rPr lang="it-IT" dirty="0" smtClean="0">
                <a:solidFill>
                  <a:srgbClr val="0000CC"/>
                </a:solidFill>
              </a:rPr>
              <a:t> cardiovascolare</a:t>
            </a:r>
            <a:r>
              <a:rPr lang="it-IT" dirty="0" smtClean="0"/>
              <a:t>: tachicardia, vasodilatazione periferica, aumento della gittata e aumento della pressione arteriosa. Dispnea.</a:t>
            </a:r>
          </a:p>
          <a:p>
            <a:pPr algn="just"/>
            <a:r>
              <a:rPr lang="it-IT" dirty="0" err="1" smtClean="0">
                <a:solidFill>
                  <a:srgbClr val="0000CC"/>
                </a:solidFill>
              </a:rPr>
              <a:t>App</a:t>
            </a:r>
            <a:r>
              <a:rPr lang="it-IT" dirty="0" smtClean="0">
                <a:solidFill>
                  <a:srgbClr val="0000CC"/>
                </a:solidFill>
              </a:rPr>
              <a:t> gastrointestinale</a:t>
            </a:r>
            <a:r>
              <a:rPr lang="it-IT" dirty="0" smtClean="0"/>
              <a:t>: diarrea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Sistema muscolo-scheletrico</a:t>
            </a:r>
            <a:r>
              <a:rPr lang="it-IT" dirty="0" smtClean="0"/>
              <a:t>: astenia, scarsa tolleranza all’esercizio, aumento rischio di </a:t>
            </a:r>
            <a:r>
              <a:rPr lang="it-IT" dirty="0" err="1" smtClean="0"/>
              <a:t>osteopenia</a:t>
            </a:r>
            <a:r>
              <a:rPr lang="it-IT" dirty="0" smtClean="0"/>
              <a:t>, osteoporosi, fratture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Sistema nervoso</a:t>
            </a:r>
            <a:r>
              <a:rPr lang="it-IT" dirty="0" smtClean="0"/>
              <a:t>: tremori, </a:t>
            </a:r>
            <a:r>
              <a:rPr lang="it-IT" dirty="0" err="1" smtClean="0"/>
              <a:t>iperreflessia</a:t>
            </a:r>
            <a:r>
              <a:rPr lang="it-IT" dirty="0" smtClean="0"/>
              <a:t>, nervosismo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Sistema riproduttivo</a:t>
            </a:r>
            <a:r>
              <a:rPr lang="it-IT" dirty="0" smtClean="0"/>
              <a:t>: oligomenorrea</a:t>
            </a:r>
          </a:p>
          <a:p>
            <a:pPr algn="just"/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4645" t="4630" r="3044" b="9958"/>
          <a:stretch/>
        </p:blipFill>
        <p:spPr>
          <a:xfrm rot="5400000">
            <a:off x="-459802" y="1828457"/>
            <a:ext cx="5651967" cy="3922165"/>
          </a:xfrm>
          <a:prstGeom prst="rect">
            <a:avLst/>
          </a:prstGeom>
        </p:spPr>
      </p:pic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46405"/>
              </p:ext>
            </p:extLst>
          </p:nvPr>
        </p:nvGraphicFramePr>
        <p:xfrm>
          <a:off x="8462827" y="719659"/>
          <a:ext cx="3448629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it-IT" sz="1200" dirty="0" smtClean="0"/>
                        <a:t>Frequenza dei disturbi nel giovane e nell’anziano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Giovane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Anziano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Astenia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61-84%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27-56%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Nervosismo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42-99%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20-38%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Confusione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8-52%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Sudorazione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39-95%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0-38%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Intolleranza al caldo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49-92%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0-63%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Diarrea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43%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18%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Palpitazioni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89%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36-63%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Aumento dell’appetito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38-61%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0-36%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Calo dell’appetito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32-36%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Perdita di peso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29-85%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35-83%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Tachicardia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96-100%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28-71%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Tremori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84-97%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8-55%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Fibrillazione atriale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0-10%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0-60%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Gozzo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94-100%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24-63%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8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51"/>
    </mc:Choice>
    <mc:Fallback xmlns="">
      <p:transition xmlns:p14="http://schemas.microsoft.com/office/powerpoint/2010/main" spd="slow" advTm="2407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38" y="87592"/>
            <a:ext cx="4849977" cy="8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10" y="1000681"/>
            <a:ext cx="4043480" cy="56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o 25"/>
          <p:cNvGrpSpPr/>
          <p:nvPr/>
        </p:nvGrpSpPr>
        <p:grpSpPr>
          <a:xfrm>
            <a:off x="2156763" y="5931227"/>
            <a:ext cx="7915426" cy="904875"/>
            <a:chOff x="1691680" y="5877272"/>
            <a:chExt cx="7210425" cy="90487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877272"/>
              <a:ext cx="721042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Connettore 1 22"/>
            <p:cNvCxnSpPr/>
            <p:nvPr/>
          </p:nvCxnSpPr>
          <p:spPr>
            <a:xfrm>
              <a:off x="4726360" y="6041340"/>
              <a:ext cx="600026" cy="0"/>
            </a:xfrm>
            <a:prstGeom prst="line">
              <a:avLst/>
            </a:prstGeom>
            <a:ln w="25400">
              <a:solidFill>
                <a:srgbClr val="FA06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>
              <a:off x="6588224" y="6041340"/>
              <a:ext cx="1368152" cy="0"/>
            </a:xfrm>
            <a:prstGeom prst="line">
              <a:avLst/>
            </a:prstGeom>
            <a:ln>
              <a:solidFill>
                <a:srgbClr val="FA06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>
              <a:off x="7532271" y="6215447"/>
              <a:ext cx="1368152" cy="0"/>
            </a:xfrm>
            <a:prstGeom prst="line">
              <a:avLst/>
            </a:prstGeom>
            <a:ln>
              <a:solidFill>
                <a:srgbClr val="FA06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>
              <a:off x="2220471" y="6389712"/>
              <a:ext cx="6536701" cy="0"/>
            </a:xfrm>
            <a:prstGeom prst="line">
              <a:avLst/>
            </a:prstGeom>
            <a:ln>
              <a:solidFill>
                <a:srgbClr val="FA06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3563888" y="6772988"/>
              <a:ext cx="2952328" cy="0"/>
            </a:xfrm>
            <a:prstGeom prst="line">
              <a:avLst/>
            </a:prstGeom>
            <a:ln>
              <a:solidFill>
                <a:srgbClr val="FA06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16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10"/>
    </mc:Choice>
    <mc:Fallback xmlns="">
      <p:transition xmlns:p14="http://schemas.microsoft.com/office/powerpoint/2010/main" spd="slow" advTm="12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66" y="1873250"/>
            <a:ext cx="793732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34865" y="5090045"/>
            <a:ext cx="7904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anose="020B0604030504040204" pitchFamily="34" charset="0"/>
              </a:rPr>
              <a:t>TIREOTOSSICOSI da IPERTIROIDISMO</a:t>
            </a:r>
          </a:p>
          <a:p>
            <a:r>
              <a:rPr lang="it-IT" b="1" dirty="0" smtClean="0">
                <a:latin typeface="Verdana" panose="020B0604030504040204" pitchFamily="34" charset="0"/>
              </a:rPr>
              <a:t>GOZZO</a:t>
            </a:r>
            <a:endParaRPr lang="it-IT" b="1" dirty="0">
              <a:latin typeface="Verdana" panose="020B0604030504040204" pitchFamily="34" charset="0"/>
            </a:endParaRPr>
          </a:p>
          <a:p>
            <a:r>
              <a:rPr lang="it-IT" b="1" dirty="0" smtClean="0">
                <a:latin typeface="Verdana" panose="020B0604030504040204" pitchFamily="34" charset="0"/>
              </a:rPr>
              <a:t>OFTALMOPATIA</a:t>
            </a:r>
          </a:p>
          <a:p>
            <a:r>
              <a:rPr lang="it-IT" b="1" dirty="0" smtClean="0">
                <a:latin typeface="Verdana" panose="020B0604030504040204" pitchFamily="34" charset="0"/>
              </a:rPr>
              <a:t>DERMOPATIA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</a:t>
            </a:r>
            <a:r>
              <a:rPr lang="it-IT" dirty="0" err="1" smtClean="0">
                <a:solidFill>
                  <a:srgbClr val="0000CC"/>
                </a:solidFill>
              </a:rPr>
              <a:t>Flajani-Basedow-Graves</a:t>
            </a:r>
            <a:r>
              <a:rPr lang="it-IT" dirty="0" smtClean="0">
                <a:solidFill>
                  <a:srgbClr val="0000CC"/>
                </a:solidFill>
              </a:rPr>
              <a:t> (I)</a:t>
            </a:r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40"/>
    </mc:Choice>
    <mc:Fallback xmlns="">
      <p:transition xmlns:p14="http://schemas.microsoft.com/office/powerpoint/2010/main" spd="slow" advTm="9974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</a:t>
            </a:r>
            <a:r>
              <a:rPr lang="it-IT" dirty="0" err="1" smtClean="0">
                <a:solidFill>
                  <a:srgbClr val="0000CC"/>
                </a:solidFill>
              </a:rPr>
              <a:t>Flajani-Basedow-Graves</a:t>
            </a:r>
            <a:r>
              <a:rPr lang="it-IT" dirty="0" smtClean="0">
                <a:solidFill>
                  <a:srgbClr val="0000CC"/>
                </a:solidFill>
              </a:rPr>
              <a:t> (II)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sz="2600" dirty="0"/>
              <a:t>Ipertiroidismo su base autoimmune, legata all’infiltrazione linfocitaria della tiroide con produzione di </a:t>
            </a:r>
            <a:r>
              <a:rPr lang="it-IT" sz="2600" b="1" dirty="0">
                <a:solidFill>
                  <a:srgbClr val="0000CC"/>
                </a:solidFill>
              </a:rPr>
              <a:t>Ab anti recettori TSH</a:t>
            </a:r>
            <a:r>
              <a:rPr lang="it-IT" sz="2600" dirty="0"/>
              <a:t>, che legano con effetto </a:t>
            </a:r>
            <a:r>
              <a:rPr lang="it-IT" sz="2600" dirty="0" err="1"/>
              <a:t>stimolatorio</a:t>
            </a:r>
            <a:r>
              <a:rPr lang="it-IT" sz="2600" dirty="0"/>
              <a:t> il recettore del TSH con stimolazione della cellula tiroidea, iperproduzione ormonale e aumento di volume della tiroide </a:t>
            </a:r>
          </a:p>
          <a:p>
            <a:pPr algn="just"/>
            <a:r>
              <a:rPr lang="it-IT" sz="2600" dirty="0">
                <a:solidFill>
                  <a:srgbClr val="0000CC"/>
                </a:solidFill>
              </a:rPr>
              <a:t>Ipertiroidismo</a:t>
            </a:r>
            <a:r>
              <a:rPr lang="it-IT" sz="2600" dirty="0"/>
              <a:t> quasi sempre presente, </a:t>
            </a:r>
            <a:r>
              <a:rPr lang="it-IT" sz="2600" dirty="0">
                <a:solidFill>
                  <a:srgbClr val="0000CC"/>
                </a:solidFill>
              </a:rPr>
              <a:t>gozzo </a:t>
            </a:r>
            <a:r>
              <a:rPr lang="it-IT" sz="2600" dirty="0"/>
              <a:t>50% dei pazienti, </a:t>
            </a:r>
            <a:r>
              <a:rPr lang="it-IT" sz="2600" dirty="0" err="1">
                <a:solidFill>
                  <a:srgbClr val="0000CC"/>
                </a:solidFill>
              </a:rPr>
              <a:t>orbitopatia</a:t>
            </a:r>
            <a:r>
              <a:rPr lang="it-IT" sz="2600" dirty="0"/>
              <a:t> 25-50% dei pazienti, </a:t>
            </a:r>
            <a:r>
              <a:rPr lang="it-IT" sz="2600" dirty="0" err="1">
                <a:solidFill>
                  <a:srgbClr val="0000CC"/>
                </a:solidFill>
              </a:rPr>
              <a:t>dermatopatia</a:t>
            </a:r>
            <a:r>
              <a:rPr lang="it-IT" sz="2600" dirty="0"/>
              <a:t> 5% dei pazienti</a:t>
            </a:r>
          </a:p>
          <a:p>
            <a:pPr algn="just"/>
            <a:r>
              <a:rPr lang="it-IT" sz="2600" dirty="0"/>
              <a:t>La patogenesi </a:t>
            </a:r>
            <a:r>
              <a:rPr lang="it-IT" sz="2600" dirty="0" err="1"/>
              <a:t>del’oftalmopatia</a:t>
            </a:r>
            <a:r>
              <a:rPr lang="it-IT" sz="2600" dirty="0"/>
              <a:t> può coinvolgere linfociti citotossici e anticorpi citotossici sensibilizzati contro un antigene comune presente nei fibroblasti dell’orbita, nei muscoli orbitari, nel tessuto  tiroideo.</a:t>
            </a:r>
          </a:p>
          <a:p>
            <a:pPr algn="just"/>
            <a:r>
              <a:rPr lang="it-IT" sz="2600" dirty="0"/>
              <a:t>Rischio di </a:t>
            </a:r>
            <a:r>
              <a:rPr lang="it-IT" sz="2600" dirty="0">
                <a:solidFill>
                  <a:srgbClr val="0000CC"/>
                </a:solidFill>
              </a:rPr>
              <a:t>altre malattie autoimmunitarie</a:t>
            </a:r>
            <a:r>
              <a:rPr lang="it-IT" sz="2600" dirty="0"/>
              <a:t> (DM, anemia perniciosa, </a:t>
            </a:r>
            <a:r>
              <a:rPr lang="it-IT" sz="2600" dirty="0" smtClean="0"/>
              <a:t>celiachia, miastenia </a:t>
            </a:r>
            <a:r>
              <a:rPr lang="it-IT" sz="2600" dirty="0"/>
              <a:t>grave, malattia Addison, </a:t>
            </a:r>
            <a:r>
              <a:rPr lang="it-IT" sz="2600" dirty="0" err="1"/>
              <a:t>Sjogren</a:t>
            </a:r>
            <a:r>
              <a:rPr lang="it-IT" sz="2600" dirty="0"/>
              <a:t>, LES, AR, </a:t>
            </a:r>
            <a:r>
              <a:rPr lang="it-IT" sz="2600" dirty="0" smtClean="0"/>
              <a:t>TTP</a:t>
            </a:r>
          </a:p>
          <a:p>
            <a:pPr algn="just"/>
            <a:r>
              <a:rPr lang="it-IT" sz="2600" dirty="0"/>
              <a:t>Diagnosi: clinica (vedi segni e sintomi) + laboratorio </a:t>
            </a:r>
            <a:r>
              <a:rPr lang="it-IT" sz="2600" dirty="0">
                <a:solidFill>
                  <a:srgbClr val="0000CC"/>
                </a:solidFill>
              </a:rPr>
              <a:t>TSH </a:t>
            </a:r>
            <a:r>
              <a:rPr lang="it-IT" sz="2600" dirty="0" smtClean="0">
                <a:solidFill>
                  <a:srgbClr val="0000CC"/>
                </a:solidFill>
              </a:rPr>
              <a:t>soppresso, FT3 </a:t>
            </a:r>
            <a:r>
              <a:rPr lang="it-IT" sz="2600" dirty="0">
                <a:solidFill>
                  <a:srgbClr val="0000CC"/>
                </a:solidFill>
              </a:rPr>
              <a:t>e FT4 elevati + Ab anti recettore TSH</a:t>
            </a:r>
            <a:r>
              <a:rPr lang="it-IT" sz="2600" dirty="0"/>
              <a:t> (+/- indagini strumentali: ecografia e/o </a:t>
            </a:r>
            <a:r>
              <a:rPr lang="it-IT" sz="2600" dirty="0" smtClean="0"/>
              <a:t>scintigrafia)</a:t>
            </a:r>
          </a:p>
          <a:p>
            <a:pPr algn="just"/>
            <a:endParaRPr lang="it-IT" sz="2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2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87"/>
    </mc:Choice>
    <mc:Fallback xmlns="">
      <p:transition xmlns:p14="http://schemas.microsoft.com/office/powerpoint/2010/main" spd="slow" advTm="13668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29602" y="836712"/>
            <a:ext cx="4753127" cy="842136"/>
            <a:chOff x="97201" y="836712"/>
            <a:chExt cx="3564845" cy="842136"/>
          </a:xfrm>
        </p:grpSpPr>
        <p:grpSp>
          <p:nvGrpSpPr>
            <p:cNvPr id="25" name="Gruppo 24"/>
            <p:cNvGrpSpPr/>
            <p:nvPr/>
          </p:nvGrpSpPr>
          <p:grpSpPr>
            <a:xfrm>
              <a:off x="97201" y="1327405"/>
              <a:ext cx="3564845" cy="351443"/>
              <a:chOff x="309226" y="1986696"/>
              <a:chExt cx="3068888" cy="226122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32"/>
              <a:stretch/>
            </p:blipFill>
            <p:spPr bwMode="auto">
              <a:xfrm>
                <a:off x="2339752" y="1986696"/>
                <a:ext cx="1038362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15704" b="-31888"/>
              <a:stretch/>
            </p:blipFill>
            <p:spPr bwMode="auto">
              <a:xfrm>
                <a:off x="395536" y="1986696"/>
                <a:ext cx="2244189" cy="226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90382" b="-10136"/>
              <a:stretch/>
            </p:blipFill>
            <p:spPr bwMode="auto">
              <a:xfrm>
                <a:off x="309226" y="1986696"/>
                <a:ext cx="629373" cy="188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CasellaDiTesto 5"/>
            <p:cNvSpPr txBox="1"/>
            <p:nvPr/>
          </p:nvSpPr>
          <p:spPr>
            <a:xfrm>
              <a:off x="936067" y="83671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AUMENTATO</a:t>
              </a:r>
              <a:endPara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3" name="Connettore 2 22"/>
            <p:cNvCxnSpPr/>
            <p:nvPr/>
          </p:nvCxnSpPr>
          <p:spPr>
            <a:xfrm flipH="1">
              <a:off x="2837873" y="1014859"/>
              <a:ext cx="530486" cy="65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ttore 1 33"/>
          <p:cNvCxnSpPr/>
          <p:nvPr/>
        </p:nvCxnSpPr>
        <p:spPr>
          <a:xfrm>
            <a:off x="239349" y="6597352"/>
            <a:ext cx="11617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olo 1"/>
          <p:cNvSpPr txBox="1">
            <a:spLocks/>
          </p:cNvSpPr>
          <p:nvPr/>
        </p:nvSpPr>
        <p:spPr>
          <a:xfrm>
            <a:off x="335360" y="27671"/>
            <a:ext cx="1161729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DOSAGGIO degli ORMONI TIROIDEI</a:t>
            </a:r>
            <a:endParaRPr lang="en-US" sz="2800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115125" y="836712"/>
            <a:ext cx="4933536" cy="792088"/>
            <a:chOff x="5336344" y="836712"/>
            <a:chExt cx="3700152" cy="792088"/>
          </a:xfrm>
        </p:grpSpPr>
        <p:grpSp>
          <p:nvGrpSpPr>
            <p:cNvPr id="59" name="Gruppo 58"/>
            <p:cNvGrpSpPr/>
            <p:nvPr/>
          </p:nvGrpSpPr>
          <p:grpSpPr>
            <a:xfrm>
              <a:off x="5336344" y="1327405"/>
              <a:ext cx="3700152" cy="301395"/>
              <a:chOff x="2858219" y="6145160"/>
              <a:chExt cx="3700152" cy="291459"/>
            </a:xfrm>
          </p:grpSpPr>
          <p:pic>
            <p:nvPicPr>
              <p:cNvPr id="6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517" r="89217"/>
              <a:stretch/>
            </p:blipFill>
            <p:spPr bwMode="auto">
              <a:xfrm>
                <a:off x="2858219" y="6145161"/>
                <a:ext cx="925061" cy="286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20" t="65879" r="16401"/>
              <a:stretch/>
            </p:blipFill>
            <p:spPr bwMode="auto">
              <a:xfrm>
                <a:off x="3765024" y="6145161"/>
                <a:ext cx="1902623" cy="291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78" t="66517"/>
              <a:stretch/>
            </p:blipFill>
            <p:spPr bwMode="auto">
              <a:xfrm>
                <a:off x="5587096" y="6145160"/>
                <a:ext cx="971275" cy="286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1" name="Connettore 2 30"/>
            <p:cNvCxnSpPr/>
            <p:nvPr/>
          </p:nvCxnSpPr>
          <p:spPr>
            <a:xfrm>
              <a:off x="5724128" y="1030014"/>
              <a:ext cx="576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>
              <a:off x="6326593" y="83671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RIDOTTO</a:t>
              </a:r>
              <a:endPara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35361" y="1628800"/>
            <a:ext cx="4320943" cy="1116838"/>
            <a:chOff x="251520" y="1628800"/>
            <a:chExt cx="3240707" cy="1116838"/>
          </a:xfrm>
        </p:grpSpPr>
        <p:sp>
          <p:nvSpPr>
            <p:cNvPr id="8" name="CasellaDiTesto 7"/>
            <p:cNvSpPr txBox="1"/>
            <p:nvPr/>
          </p:nvSpPr>
          <p:spPr>
            <a:xfrm>
              <a:off x="251520" y="2376306"/>
              <a:ext cx="3240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r>
                <a:rPr lang="it-IT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osaggio FT4 (+/-FT3)</a:t>
              </a:r>
              <a:endPara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8" name="Connettore 2 37"/>
            <p:cNvCxnSpPr/>
            <p:nvPr/>
          </p:nvCxnSpPr>
          <p:spPr>
            <a:xfrm flipH="1">
              <a:off x="1907703" y="1628800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7584662" y="1687998"/>
            <a:ext cx="4320943" cy="1066277"/>
            <a:chOff x="5688496" y="1687997"/>
            <a:chExt cx="3240707" cy="1066277"/>
          </a:xfrm>
        </p:grpSpPr>
        <p:cxnSp>
          <p:nvCxnSpPr>
            <p:cNvPr id="39" name="Connettore 2 38"/>
            <p:cNvCxnSpPr/>
            <p:nvPr/>
          </p:nvCxnSpPr>
          <p:spPr>
            <a:xfrm flipH="1">
              <a:off x="7295296" y="1687997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5688496" y="2384942"/>
              <a:ext cx="3240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r>
                <a:rPr lang="it-IT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osaggio FT4 (+/-FT3)</a:t>
              </a:r>
              <a:endPara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4784423" y="3515041"/>
            <a:ext cx="2592288" cy="2058615"/>
            <a:chOff x="3588317" y="3515040"/>
            <a:chExt cx="1944216" cy="2058615"/>
          </a:xfrm>
        </p:grpSpPr>
        <p:sp>
          <p:nvSpPr>
            <p:cNvPr id="5" name="CasellaDiTesto 4"/>
            <p:cNvSpPr txBox="1"/>
            <p:nvPr/>
          </p:nvSpPr>
          <p:spPr>
            <a:xfrm>
              <a:off x="3588317" y="4342549"/>
              <a:ext cx="194421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STOP</a:t>
              </a:r>
            </a:p>
            <a:p>
              <a:pPr algn="ctr"/>
              <a:r>
                <a:rPr lang="it-IT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(eccetto ipotiroidismo centrale)</a:t>
              </a:r>
              <a:endPara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7" name="Connettore 2 36"/>
            <p:cNvCxnSpPr/>
            <p:nvPr/>
          </p:nvCxnSpPr>
          <p:spPr>
            <a:xfrm flipH="1">
              <a:off x="4571999" y="3515040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4680836" y="1844825"/>
            <a:ext cx="2799461" cy="1621843"/>
            <a:chOff x="3510627" y="1844824"/>
            <a:chExt cx="2099596" cy="1621843"/>
          </a:xfrm>
        </p:grpSpPr>
        <p:sp>
          <p:nvSpPr>
            <p:cNvPr id="4" name="CasellaDiTesto 3"/>
            <p:cNvSpPr txBox="1"/>
            <p:nvPr/>
          </p:nvSpPr>
          <p:spPr>
            <a:xfrm>
              <a:off x="3588317" y="2326885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NORMALE</a:t>
              </a:r>
            </a:p>
            <a:p>
              <a:pPr algn="ctr"/>
              <a:r>
                <a:rPr lang="it-IT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0,4-4</a:t>
              </a:r>
              <a:r>
                <a:rPr lang="el-G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μ</a:t>
              </a:r>
              <a:r>
                <a:rPr lang="it-IT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U/</a:t>
              </a:r>
              <a:r>
                <a:rPr lang="it-IT" sz="20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mL</a:t>
              </a:r>
              <a:endPara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3" name="Connettore 2 32"/>
            <p:cNvCxnSpPr/>
            <p:nvPr/>
          </p:nvCxnSpPr>
          <p:spPr>
            <a:xfrm flipH="1">
              <a:off x="4572000" y="1844824"/>
              <a:ext cx="2" cy="3693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uppo 62"/>
            <p:cNvGrpSpPr/>
            <p:nvPr/>
          </p:nvGrpSpPr>
          <p:grpSpPr>
            <a:xfrm>
              <a:off x="3510627" y="3088594"/>
              <a:ext cx="2099596" cy="378073"/>
              <a:chOff x="5085346" y="5952458"/>
              <a:chExt cx="1787092" cy="244472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993" r="15345"/>
              <a:stretch/>
            </p:blipFill>
            <p:spPr bwMode="auto">
              <a:xfrm>
                <a:off x="5130265" y="5952458"/>
                <a:ext cx="1742173" cy="212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326"/>
              <a:stretch/>
            </p:blipFill>
            <p:spPr bwMode="auto">
              <a:xfrm>
                <a:off x="5085346" y="5963501"/>
                <a:ext cx="566774" cy="233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po 9"/>
          <p:cNvGrpSpPr/>
          <p:nvPr/>
        </p:nvGrpSpPr>
        <p:grpSpPr>
          <a:xfrm>
            <a:off x="47328" y="2745638"/>
            <a:ext cx="5035173" cy="3275650"/>
            <a:chOff x="35496" y="2745638"/>
            <a:chExt cx="3776380" cy="3275650"/>
          </a:xfrm>
        </p:grpSpPr>
        <p:cxnSp>
          <p:nvCxnSpPr>
            <p:cNvPr id="41" name="Connettore 2 40"/>
            <p:cNvCxnSpPr/>
            <p:nvPr/>
          </p:nvCxnSpPr>
          <p:spPr>
            <a:xfrm flipH="1">
              <a:off x="1907703" y="2745638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po 43"/>
            <p:cNvGrpSpPr/>
            <p:nvPr/>
          </p:nvGrpSpPr>
          <p:grpSpPr>
            <a:xfrm>
              <a:off x="71051" y="3498863"/>
              <a:ext cx="3348821" cy="736257"/>
              <a:chOff x="703833" y="4149080"/>
              <a:chExt cx="2896058" cy="617841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15704"/>
              <a:stretch/>
            </p:blipFill>
            <p:spPr bwMode="auto">
              <a:xfrm>
                <a:off x="703833" y="4149080"/>
                <a:ext cx="2244189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211"/>
              <a:stretch/>
            </p:blipFill>
            <p:spPr bwMode="auto">
              <a:xfrm>
                <a:off x="703833" y="4157321"/>
                <a:ext cx="706012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58"/>
              <a:stretch/>
            </p:blipFill>
            <p:spPr bwMode="auto">
              <a:xfrm>
                <a:off x="2923169" y="4149080"/>
                <a:ext cx="676722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" name="CasellaDiTesto 52"/>
            <p:cNvSpPr txBox="1"/>
            <p:nvPr/>
          </p:nvSpPr>
          <p:spPr>
            <a:xfrm>
              <a:off x="363572" y="4221088"/>
              <a:ext cx="305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Ipotiroidismo clinico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1" name="Gruppo 70"/>
            <p:cNvGrpSpPr/>
            <p:nvPr/>
          </p:nvGrpSpPr>
          <p:grpSpPr>
            <a:xfrm>
              <a:off x="71051" y="4941168"/>
              <a:ext cx="3385929" cy="687542"/>
              <a:chOff x="71051" y="5013175"/>
              <a:chExt cx="3385929" cy="687542"/>
            </a:xfrm>
          </p:grpSpPr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68" r="15200"/>
              <a:stretch/>
            </p:blipFill>
            <p:spPr bwMode="auto">
              <a:xfrm>
                <a:off x="887439" y="5013176"/>
                <a:ext cx="1812353" cy="687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791"/>
              <a:stretch/>
            </p:blipFill>
            <p:spPr bwMode="auto">
              <a:xfrm>
                <a:off x="71051" y="5013175"/>
                <a:ext cx="601568" cy="687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84"/>
              <a:stretch/>
            </p:blipFill>
            <p:spPr bwMode="auto">
              <a:xfrm>
                <a:off x="2627784" y="5013176"/>
                <a:ext cx="829196" cy="687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5" name="CasellaDiTesto 84"/>
            <p:cNvSpPr txBox="1"/>
            <p:nvPr/>
          </p:nvSpPr>
          <p:spPr>
            <a:xfrm>
              <a:off x="35496" y="5651956"/>
              <a:ext cx="377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Ipotiroidismo subclinico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864086" y="2728556"/>
            <a:ext cx="5252201" cy="3579024"/>
            <a:chOff x="5148064" y="2728555"/>
            <a:chExt cx="3939151" cy="3579024"/>
          </a:xfrm>
        </p:grpSpPr>
        <p:grpSp>
          <p:nvGrpSpPr>
            <p:cNvPr id="58" name="Gruppo 57"/>
            <p:cNvGrpSpPr/>
            <p:nvPr/>
          </p:nvGrpSpPr>
          <p:grpSpPr>
            <a:xfrm>
              <a:off x="5459505" y="3493466"/>
              <a:ext cx="3504984" cy="718423"/>
              <a:chOff x="4254676" y="5445224"/>
              <a:chExt cx="2845942" cy="584733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217"/>
              <a:stretch/>
            </p:blipFill>
            <p:spPr bwMode="auto">
              <a:xfrm>
                <a:off x="4254676" y="5445224"/>
                <a:ext cx="706655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20" r="16401"/>
              <a:stretch/>
            </p:blipFill>
            <p:spPr bwMode="auto">
              <a:xfrm>
                <a:off x="4947385" y="5448932"/>
                <a:ext cx="1453415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78"/>
              <a:stretch/>
            </p:blipFill>
            <p:spPr bwMode="auto">
              <a:xfrm>
                <a:off x="6358660" y="5445224"/>
                <a:ext cx="741958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9" name="Connettore 2 68"/>
            <p:cNvCxnSpPr/>
            <p:nvPr/>
          </p:nvCxnSpPr>
          <p:spPr>
            <a:xfrm flipH="1">
              <a:off x="7295295" y="2728555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5580112" y="4221088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=Tireotossicosi/Ipertiroidismo clinico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2" name="Gruppo 71"/>
            <p:cNvGrpSpPr/>
            <p:nvPr/>
          </p:nvGrpSpPr>
          <p:grpSpPr>
            <a:xfrm>
              <a:off x="5459505" y="4864947"/>
              <a:ext cx="3627710" cy="793267"/>
              <a:chOff x="5459505" y="4864947"/>
              <a:chExt cx="3627710" cy="793267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53" r="17432"/>
              <a:stretch/>
            </p:blipFill>
            <p:spPr bwMode="auto">
              <a:xfrm>
                <a:off x="6329803" y="4864947"/>
                <a:ext cx="1842598" cy="7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369"/>
              <a:stretch/>
            </p:blipFill>
            <p:spPr bwMode="auto">
              <a:xfrm>
                <a:off x="5459505" y="4882662"/>
                <a:ext cx="561013" cy="7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50"/>
              <a:stretch/>
            </p:blipFill>
            <p:spPr bwMode="auto">
              <a:xfrm>
                <a:off x="8050714" y="4864947"/>
                <a:ext cx="1036501" cy="7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6" name="CasellaDiTesto 85"/>
            <p:cNvSpPr txBox="1"/>
            <p:nvPr/>
          </p:nvSpPr>
          <p:spPr>
            <a:xfrm>
              <a:off x="5148064" y="5661248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=Tireotossicosi/Ipertiroidismo subclinico o lieve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4953471" y="620688"/>
            <a:ext cx="2281855" cy="1080120"/>
            <a:chOff x="3707903" y="620688"/>
            <a:chExt cx="1656185" cy="1080120"/>
          </a:xfrm>
        </p:grpSpPr>
        <p:sp>
          <p:nvSpPr>
            <p:cNvPr id="2" name="Ovale 1"/>
            <p:cNvSpPr/>
            <p:nvPr/>
          </p:nvSpPr>
          <p:spPr>
            <a:xfrm>
              <a:off x="3707903" y="620688"/>
              <a:ext cx="1656185" cy="10801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3707904" y="725795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800" b="1" dirty="0" smtClean="0">
                  <a:solidFill>
                    <a:srgbClr val="FA064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TSH</a:t>
              </a:r>
              <a:endParaRPr lang="it-IT" sz="4800" b="1" dirty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2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5.9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3.9|48.9|27.2|2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8.8|13.8|46|66.9|4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8.4|26.3|23.4|6.9|6.7|57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1687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Wingdings</vt:lpstr>
      <vt:lpstr>Tema di Office</vt:lpstr>
      <vt:lpstr>Tireotossicosi</vt:lpstr>
      <vt:lpstr>TIREOTOSSICOSI e IPERTIROIDISMO</vt:lpstr>
      <vt:lpstr>Tireotossicosi e Ipertiroidismo</vt:lpstr>
      <vt:lpstr>Presentazione standard di PowerPoint</vt:lpstr>
      <vt:lpstr>Tireotossicosi</vt:lpstr>
      <vt:lpstr>Presentazione standard di PowerPoint</vt:lpstr>
      <vt:lpstr>Morbo di Flajani-Basedow-Graves (I)</vt:lpstr>
      <vt:lpstr>Morbo di Flajani-Basedow-Graves (II)</vt:lpstr>
      <vt:lpstr>Presentazione standard di PowerPoint</vt:lpstr>
      <vt:lpstr>Presentazione standard di PowerPoint</vt:lpstr>
      <vt:lpstr>Presentazione standard di PowerPoint</vt:lpstr>
      <vt:lpstr>Morbo di Flajani-Basedow-Graves (II)</vt:lpstr>
      <vt:lpstr>Morbo di Flajani-Basedow-Graves (III)</vt:lpstr>
      <vt:lpstr>Tiroidite subacuta di de Quervain</vt:lpstr>
      <vt:lpstr>Tireotossicosi da amiodarone</vt:lpstr>
      <vt:lpstr>Presentazione standard di PowerPoint</vt:lpstr>
      <vt:lpstr>Presentazione standard di PowerPoint</vt:lpstr>
      <vt:lpstr>Presentazione standard di PowerPoint</vt:lpstr>
    </vt:vector>
  </TitlesOfParts>
  <Company>ASUITS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BERNARDI STELLA</cp:lastModifiedBy>
  <cp:revision>118</cp:revision>
  <dcterms:created xsi:type="dcterms:W3CDTF">2020-03-12T17:27:23Z</dcterms:created>
  <dcterms:modified xsi:type="dcterms:W3CDTF">2021-03-18T11:49:05Z</dcterms:modified>
</cp:coreProperties>
</file>