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312" r:id="rId3"/>
    <p:sldId id="315" r:id="rId4"/>
    <p:sldId id="314" r:id="rId5"/>
    <p:sldId id="316" r:id="rId6"/>
    <p:sldId id="313" r:id="rId7"/>
    <p:sldId id="317" r:id="rId8"/>
    <p:sldId id="320" r:id="rId9"/>
    <p:sldId id="311" r:id="rId10"/>
    <p:sldId id="321" r:id="rId11"/>
    <p:sldId id="32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4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la Bernar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9"/>
    <a:srgbClr val="FF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403" y="62"/>
      </p:cViewPr>
      <p:guideLst>
        <p:guide orient="horz"/>
        <p:guide pos="34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Tiroide e gravidanza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0"/>
    </mc:Choice>
    <mc:Fallback xmlns="">
      <p:transition xmlns:p14="http://schemas.microsoft.com/office/powerpoint/2010/main" spd="slow" advTm="94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10864" cy="1325563"/>
          </a:xfrm>
        </p:spPr>
        <p:txBody>
          <a:bodyPr/>
          <a:lstStyle/>
          <a:p>
            <a:pPr algn="ctr"/>
            <a:r>
              <a:rPr lang="it-IT" b="1" dirty="0" smtClean="0"/>
              <a:t>Tiroidite post-</a:t>
            </a:r>
            <a:r>
              <a:rPr lang="it-IT" b="1" dirty="0" err="1" smtClean="0"/>
              <a:t>partum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6487" y="1759932"/>
            <a:ext cx="7077225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600" dirty="0" smtClean="0"/>
              <a:t>Disfunzione che si verifica nel 1° anno dopo il parto. </a:t>
            </a:r>
          </a:p>
          <a:p>
            <a:pPr algn="just"/>
            <a:r>
              <a:rPr lang="it-IT" sz="2600" dirty="0" smtClean="0"/>
              <a:t>Avviene più spesso in pazienti con disordini autoimmuni e riflette l’effetto </a:t>
            </a:r>
            <a:r>
              <a:rPr lang="it-IT" sz="2600" i="1" dirty="0" err="1" smtClean="0"/>
              <a:t>rebound</a:t>
            </a:r>
            <a:r>
              <a:rPr lang="it-IT" sz="2600" dirty="0" smtClean="0"/>
              <a:t> del sistema immunitario dopo nove mesi di immunotolleranza. </a:t>
            </a:r>
          </a:p>
          <a:p>
            <a:pPr algn="just"/>
            <a:r>
              <a:rPr lang="it-IT" sz="2600" dirty="0" smtClean="0"/>
              <a:t>In queste donne è raccomandato un dosaggio del TSH dopo il secondo mese dal parto e/o in caso di disturbi. </a:t>
            </a:r>
          </a:p>
          <a:p>
            <a:pPr algn="just"/>
            <a:r>
              <a:rPr lang="it-IT" sz="2600" dirty="0" smtClean="0"/>
              <a:t>Di solito si ha una prima fase di tireotossicosi per tiroidite di tipo distruttivo. Si può utilizzare il beta-bloccante per la tachicardia. Si risolve entro 2 mesi circa poi generalmente compare la seconda fase di ipotiroidismo che resta permanente nel 10-20%.  </a:t>
            </a:r>
            <a:endParaRPr lang="it-IT" sz="2600" dirty="0"/>
          </a:p>
          <a:p>
            <a:pPr algn="just"/>
            <a:endParaRPr lang="it-IT" sz="2600" dirty="0"/>
          </a:p>
          <a:p>
            <a:pPr marL="0" indent="0" algn="just">
              <a:buNone/>
            </a:pPr>
            <a:endParaRPr lang="it-IT" sz="2600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50" y="134070"/>
            <a:ext cx="4659829" cy="31614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687" y="3420348"/>
            <a:ext cx="3547160" cy="30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87"/>
    </mc:Choice>
    <mc:Fallback xmlns="">
      <p:transition xmlns:p14="http://schemas.microsoft.com/office/powerpoint/2010/main" spd="slow" advTm="13668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384300"/>
            <a:ext cx="10464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Funzione tiroidea in gravidanza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27269" r="-27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8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9"/>
    </mc:Choice>
    <mc:Fallback xmlns="">
      <p:transition xmlns:p14="http://schemas.microsoft.com/office/powerpoint/2010/main" spd="slow" advTm="925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Funzione tiroidea in gravidanza (1)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La funzione tiroidea è stimolata dalla </a:t>
            </a:r>
            <a:r>
              <a:rPr lang="it-IT" b="1" dirty="0" smtClean="0">
                <a:solidFill>
                  <a:srgbClr val="0000CC"/>
                </a:solidFill>
              </a:rPr>
              <a:t>HCG</a:t>
            </a:r>
            <a:endParaRPr lang="it-IT" b="1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La HCG ha una affinità strutturale con il TSH per cui ha una attività tireostimolante. I livelli massimi si raggiungono durante il terzo mese di gravidanza. L’effetto più importante è l’incremento lieve della FT4 e conseguente speculare riduzione del TSH</a:t>
            </a:r>
          </a:p>
          <a:p>
            <a:pPr algn="just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66" y="3460144"/>
            <a:ext cx="6864365" cy="3313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8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Funzione tiroidea in gravidanza (2)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Gli </a:t>
            </a:r>
            <a:r>
              <a:rPr lang="it-IT" b="1" dirty="0" smtClean="0">
                <a:solidFill>
                  <a:srgbClr val="0000CC"/>
                </a:solidFill>
              </a:rPr>
              <a:t>ESTROGENI</a:t>
            </a:r>
            <a:r>
              <a:rPr lang="it-IT" dirty="0" smtClean="0">
                <a:solidFill>
                  <a:srgbClr val="0000CC"/>
                </a:solidFill>
              </a:rPr>
              <a:t> stimolano l’aumento delle concentrazioni della GLOBULINA LEGANTE LA TIROXINA (</a:t>
            </a:r>
            <a:r>
              <a:rPr lang="it-IT" b="1" dirty="0" smtClean="0">
                <a:solidFill>
                  <a:srgbClr val="0000CC"/>
                </a:solidFill>
              </a:rPr>
              <a:t>TBG</a:t>
            </a:r>
            <a:r>
              <a:rPr lang="it-IT" dirty="0" smtClean="0">
                <a:solidFill>
                  <a:srgbClr val="0000CC"/>
                </a:solidFill>
              </a:rPr>
              <a:t>) – per aumento sintesi epatica e rallentamento del catabolismo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La TBG lega il 75% della T4 e l’80% della T3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Questo porta ad un aumento della quota ormonale legata alla TBG con riduzione della quota libera con attivazione dell’asse ipotalamo-ipofisario e secrezione di TSH che stimola la tiroide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Inoltre la 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placenta ha la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deiodasi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3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, che è un enzima che inattiva T3 e T4, questo contribuisce alla riduzione della quota di T4 circolante e ulteriore stimolazione dell’asse ipotalamo-ipofisi </a:t>
            </a:r>
            <a:endParaRPr lang="it-IT" dirty="0" smtClean="0"/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1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Funzione tiroidea in gravidanza (3)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In gravidanza </a:t>
            </a:r>
            <a:r>
              <a:rPr lang="it-IT" b="1" dirty="0" smtClean="0">
                <a:solidFill>
                  <a:srgbClr val="0000CC"/>
                </a:solidFill>
              </a:rPr>
              <a:t>AUMENTA il FABBISOGNO DI IODIO </a:t>
            </a:r>
            <a:r>
              <a:rPr lang="it-IT" dirty="0" smtClean="0">
                <a:solidFill>
                  <a:srgbClr val="0000CC"/>
                </a:solidFill>
              </a:rPr>
              <a:t>per l’AUMENTATA FILTRAZIONE RENALE e CLEARANCE DELLO IODIO e per il PASSAGGIO di parte dello IODIO </a:t>
            </a:r>
            <a:r>
              <a:rPr lang="it-IT" dirty="0" err="1" smtClean="0">
                <a:solidFill>
                  <a:srgbClr val="0000CC"/>
                </a:solidFill>
              </a:rPr>
              <a:t>all’UNITA’</a:t>
            </a:r>
            <a:r>
              <a:rPr lang="it-IT" dirty="0" smtClean="0">
                <a:solidFill>
                  <a:srgbClr val="0000CC"/>
                </a:solidFill>
              </a:rPr>
              <a:t> FETO-PLACENTARE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Fabbisogno di 220-250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ug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/die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Nelle aree a carenza iodica, vi è una progressiva riduzione della FT4 e secrezione preferenziale FT3, con attivazione asse ipotalamo-ipofisario e secrezione di TSH, formazione di gozzo, fino all’instaurarsi di un ipotiroidismo franco </a:t>
            </a:r>
            <a:endParaRPr lang="it-IT" dirty="0" smtClean="0"/>
          </a:p>
          <a:p>
            <a:pPr algn="just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00" y="4415665"/>
            <a:ext cx="4085239" cy="22452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60" y="4440127"/>
            <a:ext cx="3393986" cy="2175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Funzione tiroidea in gravidanza (4) 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rcRect l="-80615" r="-80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5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9"/>
    </mc:Choice>
    <mc:Fallback xmlns="">
      <p:transition xmlns:p14="http://schemas.microsoft.com/office/powerpoint/2010/main" spd="slow" advTm="925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Fisiologia tiroidea fetale (1)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Gli ormoni tiroidei sono indispensabili per la crescita dei tessuti e per la differenziazione e maturazione del sistema nervoso centrale. 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La placenta regola il passaggio degli ormoni tiroidei dalla madre al feto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La comparsa delle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deiodasi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e dei recettori per gli ormoni tiroidei nella  corteccia cerebrale fetale inizia intorno alla 7-8° settimana di gestazione (ormoni tiroidei sono importanti per le prime fasi dello sviluppo neurologico del feto).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Una produzione significativa di ormoni tiroidei da parte del feto inizia alla 20° settimana e poi è regolato in modo indipendente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Piccole quantità di T4 materna raggiungono comunque il feto (questo è importante nel caso in cui il feto abbia una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disgenesia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o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disormonogenesi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ghiandolare.)</a:t>
            </a:r>
            <a:endParaRPr lang="it-IT" dirty="0" smtClean="0"/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5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Fisiologia tiroidea fetale (2)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313524" y="1274618"/>
            <a:ext cx="7527494" cy="50522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</a:rPr>
              <a:t>Adeguato apporto di ormoni tiroidei è indispensabile per la maturazione del SNC.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Il cretinismo endemico è una malattia caratterizzata da carenza iodica grave nella madre e nel feto.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Le lesioni si instaurano in un arco di tempo dalla 10° settimana alla fine del 3° trimestre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La carenza degli ormoni materni nella fasi precoci e la successiva ipofunzione della tiroide fetale portano a deficit neurologici più gravi rispetto all’ipotiroidismo congenito dove la carenza fetale è vicariata dal passaggio ormonale materno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Il cretinismo è caratterizzato da grave ritardo mentale, sordomutismo, disfunzioni piramidale e extrapiramidali, disturbi di deambulazione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2" y="1078557"/>
            <a:ext cx="4076700" cy="523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7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260" r="-41260"/>
          <a:stretch>
            <a:fillRect/>
          </a:stretch>
        </p:blipFill>
        <p:spPr>
          <a:xfrm>
            <a:off x="-1" y="1071563"/>
            <a:ext cx="12337893" cy="5105400"/>
          </a:xfrm>
        </p:spPr>
      </p:pic>
    </p:spTree>
    <p:extLst>
      <p:ext uri="{BB962C8B-B14F-4D97-AF65-F5344CB8AC3E}">
        <p14:creationId xmlns:p14="http://schemas.microsoft.com/office/powerpoint/2010/main" val="42198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589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Tema di Office</vt:lpstr>
      <vt:lpstr>Tiroide e gravidanza</vt:lpstr>
      <vt:lpstr>Funzione tiroidea in gravidanza </vt:lpstr>
      <vt:lpstr>Presentazione standard di PowerPoint</vt:lpstr>
      <vt:lpstr>Presentazione standard di PowerPoint</vt:lpstr>
      <vt:lpstr>Presentazione standard di PowerPoint</vt:lpstr>
      <vt:lpstr>Funzione tiroidea in gravidanza (4) </vt:lpstr>
      <vt:lpstr>Presentazione standard di PowerPoint</vt:lpstr>
      <vt:lpstr>Presentazione standard di PowerPoint</vt:lpstr>
      <vt:lpstr>Presentazione standard di PowerPoint</vt:lpstr>
      <vt:lpstr>Tiroidite post-partum</vt:lpstr>
      <vt:lpstr>Presentazione standard di PowerPoint</vt:lpstr>
    </vt:vector>
  </TitlesOfParts>
  <Company>ASUITS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BERNARDI STELLA</cp:lastModifiedBy>
  <cp:revision>107</cp:revision>
  <dcterms:created xsi:type="dcterms:W3CDTF">2020-03-12T17:27:23Z</dcterms:created>
  <dcterms:modified xsi:type="dcterms:W3CDTF">2021-03-18T11:50:54Z</dcterms:modified>
</cp:coreProperties>
</file>