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79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0ECCB-9B8D-444C-AD55-097A519F3923}" type="datetimeFigureOut">
              <a:rPr lang="it-IT" smtClean="0"/>
              <a:t>26/03/2021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726D69-2023-4518-8A4D-D84F9C3B3A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3618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E18C633F-544F-46DC-87DA-339A00D64E7D}" type="slidenum">
              <a:rPr lang="en-US">
                <a:solidFill>
                  <a:schemeClr val="tx1"/>
                </a:solidFill>
              </a:rPr>
              <a:pPr eaLnBrk="1" hangingPunct="1"/>
              <a:t>2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3112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F6BC2106-8ADC-45B1-BEEF-12221A9CEF98}" type="slidenum">
              <a:rPr lang="en-US">
                <a:solidFill>
                  <a:schemeClr val="tx1"/>
                </a:solidFill>
              </a:rPr>
              <a:pPr eaLnBrk="1" hangingPunct="1"/>
              <a:t>12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5041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C4B66F0E-3504-492F-8EE9-69E896989A2B}" type="slidenum">
              <a:rPr lang="en-US">
                <a:solidFill>
                  <a:schemeClr val="tx1"/>
                </a:solidFill>
              </a:rPr>
              <a:pPr eaLnBrk="1" hangingPunct="1"/>
              <a:t>13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387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51E737BD-23D2-4672-92C1-49B1C32E127A}" type="slidenum">
              <a:rPr lang="en-US">
                <a:solidFill>
                  <a:schemeClr val="tx1"/>
                </a:solidFill>
              </a:rPr>
              <a:pPr eaLnBrk="1" hangingPunct="1"/>
              <a:t>14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2492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CDF1654F-4728-4889-A64E-04B8809E7144}" type="slidenum">
              <a:rPr lang="en-US">
                <a:solidFill>
                  <a:schemeClr val="tx1"/>
                </a:solidFill>
              </a:rPr>
              <a:pPr eaLnBrk="1" hangingPunct="1"/>
              <a:t>15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1503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3E654889-B480-45FD-85A8-2B4BC9755A1F}" type="slidenum">
              <a:rPr lang="en-US">
                <a:solidFill>
                  <a:schemeClr val="tx1"/>
                </a:solidFill>
              </a:rPr>
              <a:pPr eaLnBrk="1" hangingPunct="1"/>
              <a:t>16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8693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C61EB8D7-46A0-467F-A582-92FDDD002253}" type="slidenum">
              <a:rPr lang="en-US">
                <a:solidFill>
                  <a:schemeClr val="tx1"/>
                </a:solidFill>
              </a:rPr>
              <a:pPr eaLnBrk="1" hangingPunct="1"/>
              <a:t>17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1836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0D6C2941-6B8C-4006-8736-11CAD20791B3}" type="slidenum">
              <a:rPr lang="en-US">
                <a:solidFill>
                  <a:schemeClr val="tx1"/>
                </a:solidFill>
              </a:rPr>
              <a:pPr eaLnBrk="1" hangingPunct="1"/>
              <a:t>18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1851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1E36036D-2671-4656-9662-9DA67517EE88}" type="slidenum">
              <a:rPr lang="en-US">
                <a:solidFill>
                  <a:schemeClr val="tx1"/>
                </a:solidFill>
              </a:rPr>
              <a:pPr eaLnBrk="1" hangingPunct="1"/>
              <a:t>19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9744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2A34D45E-5061-4985-B37C-7D5F56C779DC}" type="slidenum">
              <a:rPr lang="en-US">
                <a:solidFill>
                  <a:schemeClr val="tx1"/>
                </a:solidFill>
              </a:rPr>
              <a:pPr eaLnBrk="1" hangingPunct="1"/>
              <a:t>20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6735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3D12A427-A7ED-4356-87CA-98E097CB7148}" type="slidenum">
              <a:rPr lang="en-US">
                <a:solidFill>
                  <a:schemeClr val="tx1"/>
                </a:solidFill>
              </a:rPr>
              <a:pPr eaLnBrk="1" hangingPunct="1"/>
              <a:t>21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110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F08A9330-B216-4B1F-8D0F-55D3170723FB}" type="slidenum">
              <a:rPr lang="en-US">
                <a:solidFill>
                  <a:schemeClr val="tx1"/>
                </a:solidFill>
              </a:rPr>
              <a:pPr eaLnBrk="1" hangingPunct="1"/>
              <a:t>3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593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D2F66C8E-EBA2-4AA4-B999-FF65DA95E272}" type="slidenum">
              <a:rPr lang="en-US">
                <a:solidFill>
                  <a:schemeClr val="tx1"/>
                </a:solidFill>
              </a:rPr>
              <a:pPr eaLnBrk="1" hangingPunct="1"/>
              <a:t>4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972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A0DE018F-C386-428C-8AEE-8DA042170896}" type="slidenum">
              <a:rPr lang="en-US">
                <a:solidFill>
                  <a:schemeClr val="tx1"/>
                </a:solidFill>
              </a:rPr>
              <a:pPr eaLnBrk="1" hangingPunct="1"/>
              <a:t>5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538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27774CB3-4C03-405D-81BB-36F03279C591}" type="slidenum">
              <a:rPr lang="en-US">
                <a:solidFill>
                  <a:schemeClr val="tx1"/>
                </a:solidFill>
              </a:rPr>
              <a:pPr eaLnBrk="1" hangingPunct="1"/>
              <a:t>6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972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86A9B400-8C5B-49AE-B489-84F852EEB9DF}" type="slidenum">
              <a:rPr lang="en-US">
                <a:solidFill>
                  <a:schemeClr val="tx1"/>
                </a:solidFill>
              </a:rPr>
              <a:pPr eaLnBrk="1" hangingPunct="1"/>
              <a:t>7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950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0A5FAA-759E-E94A-942C-2BF2E426B58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5864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E02C176F-4C94-4AA0-8AA8-0AD6875EADB7}" type="slidenum">
              <a:rPr lang="en-US">
                <a:solidFill>
                  <a:schemeClr val="tx1"/>
                </a:solidFill>
              </a:rPr>
              <a:pPr eaLnBrk="1" hangingPunct="1"/>
              <a:t>9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88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folHlink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E666F913-5FA0-476E-8AB0-07D4367D1728}" type="slidenum">
              <a:rPr lang="en-US">
                <a:solidFill>
                  <a:schemeClr val="tx1"/>
                </a:solidFill>
              </a:rPr>
              <a:pPr eaLnBrk="1" hangingPunct="1"/>
              <a:t>11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260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D8EE-7DD2-4604-976B-C9D5934EA282}" type="datetimeFigureOut">
              <a:rPr lang="it-IT" smtClean="0"/>
              <a:t>26/03/2021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AB79-7FAF-4CD9-8F36-DB710E02EF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600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D8EE-7DD2-4604-976B-C9D5934EA282}" type="datetimeFigureOut">
              <a:rPr lang="it-IT" smtClean="0"/>
              <a:t>26/03/2021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AB79-7FAF-4CD9-8F36-DB710E02EF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561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D8EE-7DD2-4604-976B-C9D5934EA282}" type="datetimeFigureOut">
              <a:rPr lang="it-IT" smtClean="0"/>
              <a:t>26/03/2021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AB79-7FAF-4CD9-8F36-DB710E02EF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7054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6309320"/>
            <a:ext cx="12192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bg1">
                    <a:lumMod val="50000"/>
                  </a:schemeClr>
                </a:solidFill>
              </a:rPr>
              <a:t>J. Gruber, </a:t>
            </a:r>
            <a:r>
              <a:rPr lang="it-IT" sz="1400" i="1" dirty="0">
                <a:solidFill>
                  <a:schemeClr val="bg1">
                    <a:lumMod val="50000"/>
                  </a:schemeClr>
                </a:solidFill>
              </a:rPr>
              <a:t>Scienza delle finanze</a:t>
            </a:r>
            <a:r>
              <a:rPr lang="it-IT" sz="1400" i="0" dirty="0">
                <a:solidFill>
                  <a:schemeClr val="bg1">
                    <a:lumMod val="50000"/>
                  </a:schemeClr>
                </a:solidFill>
              </a:rPr>
              <a:t>, 2018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39349" y="6453336"/>
            <a:ext cx="144016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600" b="0" dirty="0"/>
              <a:t>© EGEA S.p.A.</a:t>
            </a:r>
          </a:p>
        </p:txBody>
      </p:sp>
      <p:grpSp>
        <p:nvGrpSpPr>
          <p:cNvPr id="11" name="Gruppo 10"/>
          <p:cNvGrpSpPr/>
          <p:nvPr/>
        </p:nvGrpSpPr>
        <p:grpSpPr>
          <a:xfrm>
            <a:off x="335360" y="188640"/>
            <a:ext cx="1200000" cy="6696744"/>
            <a:chOff x="251520" y="188640"/>
            <a:chExt cx="900000" cy="6696744"/>
          </a:xfrm>
        </p:grpSpPr>
        <p:cxnSp>
          <p:nvCxnSpPr>
            <p:cNvPr id="12" name="Connettore 1 11"/>
            <p:cNvCxnSpPr/>
            <p:nvPr/>
          </p:nvCxnSpPr>
          <p:spPr>
            <a:xfrm>
              <a:off x="251520" y="188640"/>
              <a:ext cx="0" cy="6696744"/>
            </a:xfrm>
            <a:prstGeom prst="line">
              <a:avLst/>
            </a:prstGeom>
            <a:ln w="1905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ttangolo 13"/>
            <p:cNvSpPr/>
            <p:nvPr/>
          </p:nvSpPr>
          <p:spPr>
            <a:xfrm>
              <a:off x="251520" y="188640"/>
              <a:ext cx="900000" cy="21602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350" dirty="0"/>
            </a:p>
          </p:txBody>
        </p:sp>
      </p:grpSp>
      <p:grpSp>
        <p:nvGrpSpPr>
          <p:cNvPr id="15" name="Gruppo 14"/>
          <p:cNvGrpSpPr/>
          <p:nvPr/>
        </p:nvGrpSpPr>
        <p:grpSpPr>
          <a:xfrm>
            <a:off x="10608501" y="6309320"/>
            <a:ext cx="1583499" cy="336770"/>
            <a:chOff x="7956376" y="6309320"/>
            <a:chExt cx="1187624" cy="336770"/>
          </a:xfrm>
        </p:grpSpPr>
        <p:cxnSp>
          <p:nvCxnSpPr>
            <p:cNvPr id="16" name="Connettore 1 15"/>
            <p:cNvCxnSpPr/>
            <p:nvPr/>
          </p:nvCxnSpPr>
          <p:spPr>
            <a:xfrm>
              <a:off x="7956376" y="6309320"/>
              <a:ext cx="1187624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Immagine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56376" y="6318724"/>
              <a:ext cx="900000" cy="32736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38846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D8EE-7DD2-4604-976B-C9D5934EA282}" type="datetimeFigureOut">
              <a:rPr lang="it-IT" smtClean="0"/>
              <a:t>26/03/2021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AB79-7FAF-4CD9-8F36-DB710E02EF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4375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D8EE-7DD2-4604-976B-C9D5934EA282}" type="datetimeFigureOut">
              <a:rPr lang="it-IT" smtClean="0"/>
              <a:t>26/03/2021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AB79-7FAF-4CD9-8F36-DB710E02EF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8517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D8EE-7DD2-4604-976B-C9D5934EA282}" type="datetimeFigureOut">
              <a:rPr lang="it-IT" smtClean="0"/>
              <a:t>26/03/2021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AB79-7FAF-4CD9-8F36-DB710E02EF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3312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D8EE-7DD2-4604-976B-C9D5934EA282}" type="datetimeFigureOut">
              <a:rPr lang="it-IT" smtClean="0"/>
              <a:t>26/03/2021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AB79-7FAF-4CD9-8F36-DB710E02EF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8417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D8EE-7DD2-4604-976B-C9D5934EA282}" type="datetimeFigureOut">
              <a:rPr lang="it-IT" smtClean="0"/>
              <a:t>26/03/2021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AB79-7FAF-4CD9-8F36-DB710E02EF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2977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D8EE-7DD2-4604-976B-C9D5934EA282}" type="datetimeFigureOut">
              <a:rPr lang="it-IT" smtClean="0"/>
              <a:t>26/03/2021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AB79-7FAF-4CD9-8F36-DB710E02EF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849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D8EE-7DD2-4604-976B-C9D5934EA282}" type="datetimeFigureOut">
              <a:rPr lang="it-IT" smtClean="0"/>
              <a:t>26/03/2021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AB79-7FAF-4CD9-8F36-DB710E02EF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906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D8EE-7DD2-4604-976B-C9D5934EA282}" type="datetimeFigureOut">
              <a:rPr lang="it-IT" smtClean="0"/>
              <a:t>26/03/2021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AB79-7FAF-4CD9-8F36-DB710E02EF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761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D8EE-7DD2-4604-976B-C9D5934EA282}" type="datetimeFigureOut">
              <a:rPr lang="it-IT" smtClean="0"/>
              <a:t>26/03/2021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2AB79-7FAF-4CD9-8F36-DB710E02EF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4093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2552700" y="1584326"/>
            <a:ext cx="8115300" cy="1470025"/>
          </a:xfrm>
        </p:spPr>
        <p:txBody>
          <a:bodyPr>
            <a:normAutofit/>
          </a:bodyPr>
          <a:lstStyle/>
          <a:p>
            <a:pPr algn="just"/>
            <a:r>
              <a:rPr lang="it-IT" dirty="0">
                <a:solidFill>
                  <a:schemeClr val="bg1">
                    <a:lumMod val="50000"/>
                  </a:schemeClr>
                </a:solidFill>
              </a:rPr>
              <a:t>6 Istruzione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245583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12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Risolvere  il problema del </a:t>
            </a:r>
            <a:r>
              <a:rPr lang="it-IT" sz="2400" dirty="0" err="1">
                <a:solidFill>
                  <a:srgbClr val="3C8C93"/>
                </a:solidFill>
                <a:latin typeface="Arial" pitchFamily="34" charset="0"/>
              </a:rPr>
              <a:t>crowd</a:t>
            </a:r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-out: i buoni scuola</a:t>
            </a:r>
          </a:p>
          <a:p>
            <a:pPr>
              <a:spcBef>
                <a:spcPct val="10000"/>
              </a:spcBef>
              <a:spcAft>
                <a:spcPct val="10000"/>
              </a:spcAft>
            </a:pPr>
            <a:endParaRPr lang="en-US" sz="2400" dirty="0">
              <a:solidFill>
                <a:srgbClr val="3C8C93"/>
              </a:solidFill>
              <a:latin typeface="Arial" pitchFamily="34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3570" y="1055914"/>
            <a:ext cx="5971141" cy="528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96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6"/>
          <p:cNvSpPr>
            <a:spLocks noChangeArrowheads="1"/>
          </p:cNvSpPr>
          <p:nvPr/>
        </p:nvSpPr>
        <p:spPr bwMode="auto">
          <a:xfrm>
            <a:off x="2433638" y="1600200"/>
            <a:ext cx="7319962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566738" eaLnBrk="0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I sostenitori dei  buoni scuola usano due argomenti a favore della proposta:</a:t>
            </a:r>
          </a:p>
          <a:p>
            <a:pPr marL="457200" indent="-457200" defTabSz="566738" eaLnBrk="0" hangingPunct="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2400" b="1" dirty="0">
                <a:latin typeface="Calibri" pitchFamily="34" charset="0"/>
                <a:cs typeface="Calibri" pitchFamily="34" charset="0"/>
              </a:rPr>
              <a:t>Sovranità del consumatore </a:t>
            </a:r>
          </a:p>
          <a:p>
            <a:pPr marL="914400" lvl="1" indent="-4572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I voucher permettono agli individui  di far corrispondere più strettamente scelte educative e preferenze personali.</a:t>
            </a:r>
          </a:p>
          <a:p>
            <a:pPr marL="457200" indent="-457200" defTabSz="566738" eaLnBrk="0" hangingPunct="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it-IT" sz="2400" b="1" dirty="0">
                <a:latin typeface="Calibri" pitchFamily="34" charset="0"/>
                <a:cs typeface="Calibri" pitchFamily="34" charset="0"/>
              </a:rPr>
              <a:t>Concorrenza</a:t>
            </a:r>
          </a:p>
          <a:p>
            <a:pPr marL="914400" lvl="1" indent="-4572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Grazie ai voucher il mercato dell’istruzione può beneficiare delle pressioni concorrenziali  che rendono efficienti i mercati privati.</a:t>
            </a:r>
          </a:p>
        </p:txBody>
      </p:sp>
      <p:sp>
        <p:nvSpPr>
          <p:cNvPr id="17412" name="Rectangle 12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Risolvere  il problema del </a:t>
            </a:r>
            <a:r>
              <a:rPr lang="it-IT" sz="2400" dirty="0" err="1">
                <a:solidFill>
                  <a:srgbClr val="3C8C93"/>
                </a:solidFill>
                <a:latin typeface="Arial" pitchFamily="34" charset="0"/>
              </a:rPr>
              <a:t>crowd</a:t>
            </a:r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-out: i buoni scuola</a:t>
            </a:r>
          </a:p>
        </p:txBody>
      </p:sp>
    </p:spTree>
    <p:extLst>
      <p:ext uri="{BB962C8B-B14F-4D97-AF65-F5344CB8AC3E}">
        <p14:creationId xmlns:p14="http://schemas.microsoft.com/office/powerpoint/2010/main" val="316414767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5"/>
          <p:cNvSpPr>
            <a:spLocks noChangeArrowheads="1"/>
          </p:cNvSpPr>
          <p:nvPr/>
        </p:nvSpPr>
        <p:spPr bwMode="auto">
          <a:xfrm>
            <a:off x="2438400" y="1600200"/>
            <a:ext cx="73152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566738" eaLnBrk="0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I critici hanno sviluppato contro i buoni scuola diverse argomentazioni .</a:t>
            </a:r>
          </a:p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b="1" dirty="0">
                <a:latin typeface="Calibri" pitchFamily="34" charset="0"/>
                <a:cs typeface="Calibri" pitchFamily="34" charset="0"/>
              </a:rPr>
              <a:t>I buoni scuola possono condurre a un’eccessiva specializzazione scolastica.</a:t>
            </a:r>
            <a:endParaRPr lang="it-IT" sz="2400" dirty="0">
              <a:latin typeface="Calibri" pitchFamily="34" charset="0"/>
              <a:cs typeface="Calibri" pitchFamily="34" charset="0"/>
            </a:endParaRPr>
          </a:p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b="1" dirty="0">
                <a:latin typeface="Calibri" pitchFamily="34" charset="0"/>
                <a:cs typeface="Calibri" pitchFamily="34" charset="0"/>
              </a:rPr>
              <a:t>I buoni scuola porteranno alla segregazione.</a:t>
            </a:r>
          </a:p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it-IT" sz="2400" b="1" dirty="0">
                <a:latin typeface="Calibri" pitchFamily="34" charset="0"/>
                <a:cs typeface="Calibri" pitchFamily="34" charset="0"/>
              </a:rPr>
              <a:t>I buoni scuola costituiscono un uso inefficiente e iniquo delle risorse pubbliche.</a:t>
            </a:r>
          </a:p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it-IT" sz="2400" b="1" dirty="0">
                <a:latin typeface="Calibri" pitchFamily="34" charset="0"/>
              </a:rPr>
              <a:t>Il mercato dell’istruzione non può essere pienamente concorrenziale.</a:t>
            </a:r>
            <a:endParaRPr lang="it-IT" sz="2400" b="1" dirty="0">
              <a:latin typeface="Calibri" pitchFamily="34" charset="0"/>
              <a:cs typeface="Calibri" pitchFamily="34" charset="0"/>
            </a:endParaRPr>
          </a:p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it-IT" sz="24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436" name="Rectangle 12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en-US" sz="2400" dirty="0">
                <a:solidFill>
                  <a:srgbClr val="3C8C93"/>
                </a:solidFill>
                <a:latin typeface="Arial" pitchFamily="34" charset="0"/>
              </a:rPr>
              <a:t>I </a:t>
            </a:r>
            <a:r>
              <a:rPr lang="en-US" sz="2400" dirty="0" err="1">
                <a:solidFill>
                  <a:srgbClr val="3C8C93"/>
                </a:solidFill>
                <a:latin typeface="Arial" pitchFamily="34" charset="0"/>
              </a:rPr>
              <a:t>problemi</a:t>
            </a:r>
            <a:r>
              <a:rPr lang="en-US" sz="2400" dirty="0">
                <a:solidFill>
                  <a:srgbClr val="3C8C93"/>
                </a:solidFill>
                <a:latin typeface="Arial" pitchFamily="34" charset="0"/>
              </a:rPr>
              <a:t> </a:t>
            </a:r>
            <a:r>
              <a:rPr lang="en-US" sz="2400" dirty="0" err="1">
                <a:solidFill>
                  <a:srgbClr val="3C8C93"/>
                </a:solidFill>
                <a:latin typeface="Arial" pitchFamily="34" charset="0"/>
              </a:rPr>
              <a:t>dei</a:t>
            </a:r>
            <a:r>
              <a:rPr lang="en-US" sz="2400" dirty="0">
                <a:solidFill>
                  <a:srgbClr val="3C8C93"/>
                </a:solidFill>
                <a:latin typeface="Arial" pitchFamily="34" charset="0"/>
              </a:rPr>
              <a:t> </a:t>
            </a:r>
            <a:r>
              <a:rPr lang="en-US" sz="2400" dirty="0" err="1">
                <a:solidFill>
                  <a:srgbClr val="3C8C93"/>
                </a:solidFill>
                <a:latin typeface="Arial" pitchFamily="34" charset="0"/>
              </a:rPr>
              <a:t>buoni</a:t>
            </a:r>
            <a:r>
              <a:rPr lang="en-US" sz="2400" dirty="0">
                <a:solidFill>
                  <a:srgbClr val="3C8C93"/>
                </a:solidFill>
                <a:latin typeface="Arial" pitchFamily="34" charset="0"/>
              </a:rPr>
              <a:t> </a:t>
            </a:r>
            <a:r>
              <a:rPr lang="en-US" sz="2400" dirty="0" err="1">
                <a:solidFill>
                  <a:srgbClr val="3C8C93"/>
                </a:solidFill>
                <a:latin typeface="Arial" pitchFamily="34" charset="0"/>
              </a:rPr>
              <a:t>scuola</a:t>
            </a:r>
            <a:endParaRPr lang="en-US" sz="2400" dirty="0">
              <a:solidFill>
                <a:srgbClr val="3C8C93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01170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build="p" bldLvl="3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6"/>
          <p:cNvSpPr>
            <a:spLocks noChangeArrowheads="1"/>
          </p:cNvSpPr>
          <p:nvPr/>
        </p:nvSpPr>
        <p:spPr bwMode="auto">
          <a:xfrm>
            <a:off x="2438400" y="1600200"/>
            <a:ext cx="7315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7472" indent="-347472" defTabSz="566738" eaLnBrk="0" hangingPunct="0">
              <a:spcBef>
                <a:spcPts val="600"/>
              </a:spcBef>
              <a:spcAft>
                <a:spcPts val="600"/>
              </a:spcAft>
              <a:buFont typeface="Arial"/>
              <a:buChar char="•"/>
            </a:pPr>
            <a:r>
              <a:rPr lang="it-IT" sz="2400" b="1" dirty="0">
                <a:latin typeface="Calibri" pitchFamily="34" charset="0"/>
                <a:cs typeface="Calibri" pitchFamily="34" charset="0"/>
              </a:rPr>
              <a:t>I costi di programmi educativi speciali</a:t>
            </a:r>
            <a:endParaRPr lang="it-IT" sz="2400" dirty="0">
              <a:latin typeface="Calibri" pitchFamily="34" charset="0"/>
              <a:cs typeface="Calibri" pitchFamily="34" charset="0"/>
            </a:endParaRPr>
          </a:p>
          <a:p>
            <a:pPr marL="800100" lvl="1" indent="-3429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Programmi di sostegno per alunni disabili.</a:t>
            </a:r>
          </a:p>
          <a:p>
            <a:pPr marL="800100" lvl="1" indent="-3429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Ogni bambino  dovrebbe ricevere un voucher  di ammontare pari al costo medio </a:t>
            </a:r>
            <a:r>
              <a:rPr lang="it-IT" sz="2400" dirty="0" smtClean="0">
                <a:latin typeface="Calibri" pitchFamily="34" charset="0"/>
                <a:cs typeface="Calibri" pitchFamily="34" charset="0"/>
              </a:rPr>
              <a:t>di 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educare un bambino in una data città e in una data classe, ma  l’istruzione non ha lo stesso costo per tutti i bambini.</a:t>
            </a:r>
          </a:p>
          <a:p>
            <a:pPr marL="800100" lvl="1" indent="-3429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Educare gli studenti con disabilità comporta all’incirca un raddoppio dei costi.</a:t>
            </a:r>
          </a:p>
        </p:txBody>
      </p:sp>
      <p:sp>
        <p:nvSpPr>
          <p:cNvPr id="20484" name="Rectangle 12"/>
          <p:cNvSpPr>
            <a:spLocks noChangeArrowheads="1"/>
          </p:cNvSpPr>
          <p:nvPr/>
        </p:nvSpPr>
        <p:spPr bwMode="auto">
          <a:xfrm>
            <a:off x="2438400" y="457201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I problemi dei buoni scuola</a:t>
            </a:r>
          </a:p>
        </p:txBody>
      </p:sp>
    </p:spTree>
    <p:extLst>
      <p:ext uri="{BB962C8B-B14F-4D97-AF65-F5344CB8AC3E}">
        <p14:creationId xmlns:p14="http://schemas.microsoft.com/office/powerpoint/2010/main" val="70985745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2514600" y="1600200"/>
            <a:ext cx="73152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566738" eaLnBrk="0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it-IT" sz="2400" dirty="0">
                <a:latin typeface="Calibri"/>
                <a:ea typeface="ＭＳ Ｐゴシック" charset="0"/>
                <a:cs typeface="Calibri"/>
              </a:rPr>
              <a:t>Alcuni distretti scolastici statunitensi non hanno offerto voucher </a:t>
            </a:r>
            <a:r>
              <a:rPr lang="it-IT" sz="2400" dirty="0" smtClean="0">
                <a:latin typeface="Calibri"/>
                <a:ea typeface="ＭＳ Ｐゴシック" charset="0"/>
                <a:cs typeface="Calibri"/>
              </a:rPr>
              <a:t>per le </a:t>
            </a:r>
            <a:r>
              <a:rPr lang="it-IT" sz="2400" dirty="0">
                <a:latin typeface="Calibri"/>
                <a:ea typeface="ＭＳ Ｐゴシック" charset="0"/>
                <a:cs typeface="Calibri"/>
              </a:rPr>
              <a:t>scuole </a:t>
            </a:r>
            <a:r>
              <a:rPr lang="it-IT" sz="2400" dirty="0" smtClean="0">
                <a:latin typeface="Calibri"/>
                <a:ea typeface="ＭＳ Ｐゴシック" charset="0"/>
                <a:cs typeface="Calibri"/>
              </a:rPr>
              <a:t>private, </a:t>
            </a:r>
            <a:r>
              <a:rPr lang="it-IT" sz="2400" dirty="0" smtClean="0">
                <a:latin typeface="Calibri"/>
                <a:ea typeface="ＭＳ Ｐゴシック" charset="0"/>
                <a:cs typeface="Calibri"/>
              </a:rPr>
              <a:t>ma </a:t>
            </a:r>
            <a:r>
              <a:rPr lang="it-IT" sz="2400" dirty="0">
                <a:latin typeface="Calibri"/>
                <a:ea typeface="ＭＳ Ｐゴシック" charset="0"/>
                <a:cs typeface="Calibri"/>
              </a:rPr>
              <a:t>hanno consentito agli studenti di scegliere liberamente tra le </a:t>
            </a:r>
            <a:r>
              <a:rPr lang="it-IT" sz="2400" dirty="0" smtClean="0">
                <a:latin typeface="Calibri"/>
                <a:ea typeface="ＭＳ Ｐゴシック" charset="0"/>
                <a:cs typeface="Calibri"/>
              </a:rPr>
              <a:t>scuole </a:t>
            </a:r>
            <a:r>
              <a:rPr lang="it-IT" sz="2400" dirty="0">
                <a:latin typeface="Calibri"/>
                <a:ea typeface="ＭＳ Ｐゴシック" charset="0"/>
                <a:cs typeface="Calibri"/>
              </a:rPr>
              <a:t>pubbliche. </a:t>
            </a:r>
          </a:p>
          <a:p>
            <a:pPr defTabSz="566738" eaLnBrk="0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it-IT" sz="2400" dirty="0">
                <a:latin typeface="Calibri"/>
                <a:ea typeface="ＭＳ Ｐゴシック" charset="0"/>
                <a:cs typeface="Calibri"/>
              </a:rPr>
              <a:t>Le scuole migliori hanno ricevuto richieste di iscrizione molto superiori ai posti disponibili, che sono stati sorteggiati. </a:t>
            </a:r>
          </a:p>
          <a:p>
            <a:r>
              <a:rPr lang="it-IT" sz="2400" b="1" dirty="0">
                <a:latin typeface="Calibri"/>
                <a:ea typeface="ＭＳ Ｐゴシック" charset="0"/>
                <a:cs typeface="Calibri"/>
              </a:rPr>
              <a:t>La soluzione delle Charter </a:t>
            </a:r>
            <a:r>
              <a:rPr lang="it-IT" sz="2400" b="1" dirty="0" err="1">
                <a:latin typeface="Calibri"/>
                <a:ea typeface="ＭＳ Ｐゴシック" charset="0"/>
                <a:cs typeface="Calibri"/>
              </a:rPr>
              <a:t>school</a:t>
            </a:r>
            <a:r>
              <a:rPr lang="it-IT" sz="2400" b="1" dirty="0">
                <a:latin typeface="Calibri"/>
                <a:ea typeface="ＭＳ Ｐゴシック" charset="0"/>
                <a:cs typeface="Calibri"/>
              </a:rPr>
              <a:t>:</a:t>
            </a:r>
            <a:r>
              <a:rPr lang="it-IT" sz="2400" dirty="0">
                <a:latin typeface="Calibri"/>
                <a:ea typeface="ＭＳ Ｐゴシック" charset="0"/>
                <a:cs typeface="Calibri"/>
              </a:rPr>
              <a:t>  si tratta di scuole pubbliche piccole e indipendenti, non soggette a molte delle norme  che disciplinano le scuole pubbliche tradizionali.</a:t>
            </a:r>
          </a:p>
          <a:p>
            <a:pPr defTabSz="566738" eaLnBrk="0" hangingPunct="0">
              <a:spcBef>
                <a:spcPct val="10000"/>
              </a:spcBef>
              <a:spcAft>
                <a:spcPct val="100000"/>
              </a:spcAft>
              <a:defRPr/>
            </a:pPr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22532" name="Rectangle 13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L’esperienza della scelta nella scuola pubblica</a:t>
            </a:r>
          </a:p>
        </p:txBody>
      </p:sp>
    </p:spTree>
    <p:extLst>
      <p:ext uri="{BB962C8B-B14F-4D97-AF65-F5344CB8AC3E}">
        <p14:creationId xmlns:p14="http://schemas.microsoft.com/office/powerpoint/2010/main" val="271077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1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2"/>
          <p:cNvSpPr>
            <a:spLocks noChangeArrowheads="1"/>
          </p:cNvSpPr>
          <p:nvPr/>
        </p:nvSpPr>
        <p:spPr bwMode="auto">
          <a:xfrm>
            <a:off x="1850571" y="1048657"/>
            <a:ext cx="9470571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latin typeface="Calibri" panose="020F0502020204030204" pitchFamily="34" charset="0"/>
              </a:rPr>
              <a:t>Il caso della regione Lombardia, la prima ad adottare e regolamentare un sistema di buoni scuola sul territorio italiano.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Brunello </a:t>
            </a:r>
            <a:r>
              <a:rPr lang="it-IT" sz="2400" i="1" dirty="0">
                <a:latin typeface="Calibri" pitchFamily="34" charset="0"/>
                <a:cs typeface="Calibri" pitchFamily="34" charset="0"/>
              </a:rPr>
              <a:t>et al. 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(2004): </a:t>
            </a:r>
            <a:r>
              <a:rPr lang="it-IT" sz="2400" dirty="0">
                <a:latin typeface="Calibri" panose="020F0502020204030204" pitchFamily="34" charset="0"/>
              </a:rPr>
              <a:t>in Italia, la qualità dell’istruzione fornita dalle scuole private è, in media, inferiore a quella delle scuole pubbliche (contrariamente a quanto avviene negli Stati Uniti).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latin typeface="Calibri" panose="020F0502020204030204" pitchFamily="34" charset="0"/>
              </a:rPr>
              <a:t>Se in questo contesto i buoni scuola venissero utilizzati da studenti meno meritevoli provenienti da famiglie abbienti per frequentare scuole private di minore qualità, la loro introduzione avrebbe risultati fallimentari.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rgbClr val="FF0000"/>
                </a:solidFill>
                <a:latin typeface="Calibri" panose="020F0502020204030204" pitchFamily="34" charset="0"/>
              </a:rPr>
              <a:t>Tuttavia, il cosiddetto «effetto scuola privata» pare tutt’altro che omogeneo fra studenti. Tende infatti a variare a seconda di alcune differenze demografiche tra studenti, classi e scuole. </a:t>
            </a:r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Gli effetti dei buoni scuola in Italia</a:t>
            </a:r>
          </a:p>
        </p:txBody>
      </p:sp>
    </p:spTree>
    <p:extLst>
      <p:ext uri="{BB962C8B-B14F-4D97-AF65-F5344CB8AC3E}">
        <p14:creationId xmlns:p14="http://schemas.microsoft.com/office/powerpoint/2010/main" val="218229773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3"/>
          <p:cNvSpPr>
            <a:spLocks noChangeArrowheads="1"/>
          </p:cNvSpPr>
          <p:nvPr/>
        </p:nvSpPr>
        <p:spPr bwMode="auto">
          <a:xfrm>
            <a:off x="2438400" y="1636714"/>
            <a:ext cx="7315200" cy="484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L’evidenza empirica non è univoca.</a:t>
            </a:r>
          </a:p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Un’indicazione generale è </a:t>
            </a:r>
            <a:r>
              <a:rPr lang="it-IT" sz="2400" dirty="0" smtClean="0">
                <a:latin typeface="Calibri" pitchFamily="34" charset="0"/>
                <a:cs typeface="Calibri" pitchFamily="34" charset="0"/>
              </a:rPr>
              <a:t>che 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i buoni scuola </a:t>
            </a:r>
            <a:r>
              <a:rPr lang="it-IT" sz="2400" dirty="0" smtClean="0">
                <a:latin typeface="Calibri" pitchFamily="34" charset="0"/>
                <a:cs typeface="Calibri" pitchFamily="34" charset="0"/>
              </a:rPr>
              <a:t>migliorano 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i risultati scolastici.</a:t>
            </a:r>
          </a:p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La contropartita potrebbe essere una maggiore diseguaglianza </a:t>
            </a:r>
            <a:r>
              <a:rPr lang="it-IT" sz="2400" dirty="0" smtClean="0">
                <a:latin typeface="Calibri" pitchFamily="34" charset="0"/>
                <a:cs typeface="Calibri" pitchFamily="34" charset="0"/>
              </a:rPr>
              <a:t>tra 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gli studenti. </a:t>
            </a:r>
          </a:p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Occorre garantire  che tutti gli studenti  abbiano almeno un accesso all’istruzione.</a:t>
            </a: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Tirando le somme su buoni scuola e scelta della scuola</a:t>
            </a:r>
          </a:p>
        </p:txBody>
      </p:sp>
    </p:spTree>
    <p:extLst>
      <p:ext uri="{BB962C8B-B14F-4D97-AF65-F5344CB8AC3E}">
        <p14:creationId xmlns:p14="http://schemas.microsoft.com/office/powerpoint/2010/main" val="382439630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98" name="Rectangle 22"/>
          <p:cNvSpPr>
            <a:spLocks noChangeArrowheads="1"/>
          </p:cNvSpPr>
          <p:nvPr/>
        </p:nvSpPr>
        <p:spPr bwMode="auto">
          <a:xfrm>
            <a:off x="2438400" y="1609726"/>
            <a:ext cx="7315200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Misurare il rendimento dell’istruzione  è un problema empirico  di grande importanza, ma di non facile soluzione.</a:t>
            </a:r>
          </a:p>
          <a:p>
            <a:pPr marL="342900" indent="-3429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b="1" dirty="0">
                <a:latin typeface="Calibri" pitchFamily="34" charset="0"/>
                <a:cs typeface="Calibri" pitchFamily="34" charset="0"/>
              </a:rPr>
              <a:t>Rendimento dell’istruzione: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 l’insieme dei benefici  che derivano alla società quando i cittadini raggiungono più alti livelli di istruzione o questa è impartita  in ambienti di  più alta qualità.</a:t>
            </a:r>
          </a:p>
          <a:p>
            <a:pPr marL="342900" indent="-3429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Una maggiore istruzione è </a:t>
            </a:r>
            <a:r>
              <a:rPr lang="it-IT" sz="2400" dirty="0" smtClean="0">
                <a:latin typeface="Calibri" pitchFamily="34" charset="0"/>
                <a:cs typeface="Calibri" pitchFamily="34" charset="0"/>
              </a:rPr>
              <a:t>associata 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a salari più alti.</a:t>
            </a:r>
          </a:p>
          <a:p>
            <a:pPr marL="342900" indent="-3429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L’interpretazione di questa correlazione è </a:t>
            </a:r>
            <a:r>
              <a:rPr lang="it-IT" sz="2400" dirty="0" smtClean="0">
                <a:latin typeface="Calibri" pitchFamily="34" charset="0"/>
                <a:cs typeface="Calibri" pitchFamily="34" charset="0"/>
              </a:rPr>
              <a:t>controversa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800100" lvl="1" indent="-342900" eaLnBrk="0" hangingPunct="0">
              <a:buFont typeface="Courier New" pitchFamily="49" charset="0"/>
              <a:buChar char="o"/>
              <a:defRPr/>
            </a:pPr>
            <a:endParaRPr lang="it-IT" dirty="0">
              <a:solidFill>
                <a:srgbClr val="573FA1"/>
              </a:solidFill>
              <a:latin typeface="Arial" pitchFamily="34" charset="0"/>
            </a:endParaRPr>
          </a:p>
          <a:p>
            <a:pPr marL="800100" lvl="1" indent="-342900" eaLnBrk="0" hangingPunct="0">
              <a:buFont typeface="Courier New" pitchFamily="49" charset="0"/>
              <a:buChar char="o"/>
              <a:defRPr/>
            </a:pPr>
            <a:endParaRPr lang="it-IT" dirty="0">
              <a:latin typeface="Arial" pitchFamily="34" charset="0"/>
            </a:endParaRPr>
          </a:p>
        </p:txBody>
      </p:sp>
      <p:sp>
        <p:nvSpPr>
          <p:cNvPr id="26628" name="Rectangle 10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Misurare il rendimento dell’istruzione</a:t>
            </a:r>
          </a:p>
        </p:txBody>
      </p:sp>
    </p:spTree>
    <p:extLst>
      <p:ext uri="{BB962C8B-B14F-4D97-AF65-F5344CB8AC3E}">
        <p14:creationId xmlns:p14="http://schemas.microsoft.com/office/powerpoint/2010/main" val="135707343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0"/>
          <p:cNvSpPr>
            <a:spLocks noChangeArrowheads="1"/>
          </p:cNvSpPr>
          <p:nvPr/>
        </p:nvSpPr>
        <p:spPr bwMode="auto">
          <a:xfrm>
            <a:off x="2438400" y="1426029"/>
            <a:ext cx="73152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Due sono le interpretazioni principali: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b="1" dirty="0">
                <a:latin typeface="Calibri" pitchFamily="34" charset="0"/>
                <a:cs typeface="Calibri" pitchFamily="34" charset="0"/>
              </a:rPr>
              <a:t>Istruzione come accumulazione di capitale umano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it-IT" sz="2400" b="1" dirty="0">
                <a:latin typeface="Calibri" pitchFamily="34" charset="0"/>
                <a:cs typeface="Calibri" pitchFamily="34" charset="0"/>
              </a:rPr>
              <a:t>Capitale umano: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  insieme delle capacità professionali </a:t>
            </a:r>
            <a:r>
              <a:rPr lang="it-IT" sz="2400" dirty="0" smtClean="0">
                <a:latin typeface="Calibri" pitchFamily="34" charset="0"/>
                <a:cs typeface="Calibri" pitchFamily="34" charset="0"/>
              </a:rPr>
              <a:t>che 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una persona possiede e che può </a:t>
            </a:r>
            <a:r>
              <a:rPr lang="it-IT" sz="2400" dirty="0" smtClean="0">
                <a:latin typeface="Calibri" pitchFamily="34" charset="0"/>
                <a:cs typeface="Calibri" pitchFamily="34" charset="0"/>
              </a:rPr>
              <a:t>incrementare 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seguendo ulteriori percorsi formativi</a:t>
            </a:r>
            <a:r>
              <a:rPr lang="it-IT" altLang="ja-JP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b="1" dirty="0">
                <a:latin typeface="Calibri" pitchFamily="34" charset="0"/>
                <a:cs typeface="Calibri" pitchFamily="34" charset="0"/>
              </a:rPr>
              <a:t>Istruzione come meccanismo di screening 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it-IT" sz="2400" b="1" dirty="0">
                <a:latin typeface="Calibri" pitchFamily="34" charset="0"/>
                <a:cs typeface="Calibri" pitchFamily="34" charset="0"/>
              </a:rPr>
              <a:t>Screening: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  modello in base al quale l’istruzione fornisce  solo un mezzo per separare gli individui più capaci da quelli meno capaci, senza migliorare realmente </a:t>
            </a:r>
            <a:r>
              <a:rPr lang="it-IT" sz="2400" dirty="0" smtClean="0">
                <a:latin typeface="Calibri" pitchFamily="34" charset="0"/>
                <a:cs typeface="Calibri" pitchFamily="34" charset="0"/>
              </a:rPr>
              <a:t>le 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loro capacità.</a:t>
            </a:r>
            <a:endParaRPr lang="it-IT" b="1" dirty="0">
              <a:solidFill>
                <a:srgbClr val="5EA076"/>
              </a:solidFill>
              <a:latin typeface="Arial" pitchFamily="34" charset="0"/>
            </a:endParaRPr>
          </a:p>
        </p:txBody>
      </p:sp>
      <p:sp>
        <p:nvSpPr>
          <p:cNvPr id="27652" name="Rectangle 14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Effetti dei livelli di istruzione sulla produttività</a:t>
            </a:r>
          </a:p>
        </p:txBody>
      </p:sp>
    </p:spTree>
    <p:extLst>
      <p:ext uri="{BB962C8B-B14F-4D97-AF65-F5344CB8AC3E}">
        <p14:creationId xmlns:p14="http://schemas.microsoft.com/office/powerpoint/2010/main" val="12088977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3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5"/>
          <p:cNvSpPr>
            <a:spLocks noChangeArrowheads="1"/>
          </p:cNvSpPr>
          <p:nvPr/>
        </p:nvSpPr>
        <p:spPr bwMode="auto">
          <a:xfrm>
            <a:off x="2436813" y="1143000"/>
            <a:ext cx="7315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it-IT" sz="2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Implicazioni per le politiche pubbliche</a:t>
            </a:r>
          </a:p>
          <a:p>
            <a:pPr marL="800100" lvl="1" indent="-3429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it-IT" sz="2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Capitale </a:t>
            </a:r>
            <a:r>
              <a:rPr lang="it-IT" sz="24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umano: </a:t>
            </a:r>
            <a:r>
              <a:rPr lang="it-IT" sz="2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lo </a:t>
            </a:r>
            <a:r>
              <a:rPr lang="it-IT" sz="24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Stato dovrebbe </a:t>
            </a:r>
            <a:r>
              <a:rPr lang="it-IT" sz="24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favorire l’istruzione </a:t>
            </a:r>
            <a:r>
              <a:rPr lang="it-IT" sz="24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come mezzo per </a:t>
            </a:r>
            <a:r>
              <a:rPr lang="it-IT" sz="24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innalzare </a:t>
            </a:r>
            <a:r>
              <a:rPr lang="it-IT" sz="24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la produttività sociale</a:t>
            </a:r>
            <a:r>
              <a:rPr lang="it-IT" sz="2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800100" lvl="1" indent="-3429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it-IT" sz="2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Screening:</a:t>
            </a:r>
            <a:r>
              <a:rPr lang="it-IT" sz="2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it-IT" sz="24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l’istruzione non accresce la </a:t>
            </a:r>
            <a:r>
              <a:rPr lang="it-IT" sz="24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produttività sociale</a:t>
            </a:r>
            <a:r>
              <a:rPr lang="it-IT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it-IT" sz="24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Lo Stato non dovrebbe favorire un aumento del livello di istruzione di ogni individuo</a:t>
            </a:r>
            <a:r>
              <a:rPr lang="it-IT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it-IT" sz="2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it-IT" sz="24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Distinguere </a:t>
            </a:r>
            <a:r>
              <a:rPr lang="it-IT" sz="2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tra le due teorie</a:t>
            </a:r>
          </a:p>
          <a:p>
            <a:pPr marL="800100" lvl="1" indent="-3429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it-IT" sz="2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La maggior parte dei rendimenti dell’istruzione riflette l’accumulazione di capitale umano.</a:t>
            </a:r>
          </a:p>
          <a:p>
            <a:pPr marL="800100" lvl="1" indent="-3429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it-IT" sz="2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Ottenere un diploma di scuola superiore o una laurea ha un certo valore di screening.</a:t>
            </a:r>
          </a:p>
        </p:txBody>
      </p:sp>
      <p:sp>
        <p:nvSpPr>
          <p:cNvPr id="28676" name="Rectangle 8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Effetti dei livelli di istruzione sulla produttività</a:t>
            </a:r>
          </a:p>
        </p:txBody>
      </p:sp>
    </p:spTree>
    <p:extLst>
      <p:ext uri="{BB962C8B-B14F-4D97-AF65-F5344CB8AC3E}">
        <p14:creationId xmlns:p14="http://schemas.microsoft.com/office/powerpoint/2010/main" val="33802915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bldLvl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7"/>
          <p:cNvSpPr>
            <a:spLocks noChangeArrowheads="1"/>
          </p:cNvSpPr>
          <p:nvPr/>
        </p:nvSpPr>
        <p:spPr bwMode="auto">
          <a:xfrm>
            <a:off x="2438400" y="1600200"/>
            <a:ext cx="73152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566738" eaLnBrk="0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L’istruzione  è un tema molto dibattuto nell’ambito delle politiche pubbliche.</a:t>
            </a:r>
          </a:p>
          <a:p>
            <a:pPr marL="285750" indent="-28575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In tutti i paesi avanzati  l’istruzione è tra le più importanti voci di spesa pubblica.</a:t>
            </a:r>
          </a:p>
          <a:p>
            <a:pPr marL="285750" indent="-28575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In Italia nel 2015 l’istruzione rappresentava  il 7,9 % del totale della spesa </a:t>
            </a:r>
            <a:r>
              <a:rPr lang="it-IT" sz="2400" dirty="0" err="1">
                <a:latin typeface="Calibri" pitchFamily="34" charset="0"/>
                <a:cs typeface="Calibri" pitchFamily="34" charset="0"/>
              </a:rPr>
              <a:t>pubblica…</a:t>
            </a:r>
            <a:endParaRPr lang="it-IT" sz="2400" dirty="0">
              <a:latin typeface="Calibri" pitchFamily="34" charset="0"/>
              <a:cs typeface="Calibri" pitchFamily="34" charset="0"/>
            </a:endParaRPr>
          </a:p>
          <a:p>
            <a:pPr marL="285750" indent="-28575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… i risultati sono vicini alla media OCSE,  ma altri paesi ottengono risultati simili o anche migliori spendendo meno.</a:t>
            </a:r>
          </a:p>
        </p:txBody>
      </p:sp>
      <p:sp>
        <p:nvSpPr>
          <p:cNvPr id="8196" name="Rectangle 12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Istruzione</a:t>
            </a:r>
          </a:p>
        </p:txBody>
      </p:sp>
    </p:spTree>
    <p:extLst>
      <p:ext uri="{BB962C8B-B14F-4D97-AF65-F5344CB8AC3E}">
        <p14:creationId xmlns:p14="http://schemas.microsoft.com/office/powerpoint/2010/main" val="172276960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2438400" y="1611313"/>
            <a:ext cx="73152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566738">
              <a:spcBef>
                <a:spcPts val="600"/>
              </a:spcBef>
              <a:spcAft>
                <a:spcPts val="600"/>
              </a:spcAft>
              <a:defRPr/>
            </a:pPr>
            <a:r>
              <a:rPr lang="it-IT" sz="2400" dirty="0">
                <a:latin typeface="Calibri"/>
                <a:ea typeface="ＭＳ Ｐゴシック" charset="0"/>
                <a:cs typeface="Calibri"/>
              </a:rPr>
              <a:t>Persone più </a:t>
            </a:r>
            <a:r>
              <a:rPr lang="it-IT" sz="2400" dirty="0" err="1">
                <a:latin typeface="Calibri"/>
                <a:ea typeface="ＭＳ Ｐゴシック" charset="0"/>
                <a:cs typeface="Calibri"/>
              </a:rPr>
              <a:t>istruite…</a:t>
            </a:r>
            <a:endParaRPr lang="it-IT" sz="2400" dirty="0">
              <a:latin typeface="Calibri"/>
              <a:ea typeface="ＭＳ Ｐゴシック" charset="0"/>
              <a:cs typeface="Calibri"/>
            </a:endParaRPr>
          </a:p>
          <a:p>
            <a:pPr marL="574675" lvl="1" indent="-285750" defTabSz="566738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SzPct val="90000"/>
              <a:buFont typeface="Arial"/>
              <a:buChar char="•"/>
              <a:defRPr/>
            </a:pPr>
            <a:r>
              <a:rPr lang="it-IT" sz="2400" dirty="0">
                <a:latin typeface="Calibri"/>
                <a:ea typeface="ＭＳ Ｐゴシック" charset="0"/>
                <a:cs typeface="Calibri"/>
              </a:rPr>
              <a:t>Partecipano di più alla vita politica.</a:t>
            </a:r>
          </a:p>
          <a:p>
            <a:pPr marL="574675" lvl="1" indent="-285750" defTabSz="566738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SzPct val="90000"/>
              <a:buFont typeface="Arial"/>
              <a:buChar char="•"/>
              <a:defRPr/>
            </a:pPr>
            <a:r>
              <a:rPr lang="it-IT" sz="2400" dirty="0">
                <a:latin typeface="Calibri"/>
                <a:ea typeface="ＭＳ Ｐゴシック" charset="0"/>
                <a:cs typeface="Calibri"/>
              </a:rPr>
              <a:t>Hanno minori probabilità di compiere atti criminali.</a:t>
            </a:r>
          </a:p>
          <a:p>
            <a:pPr marL="574675" lvl="1" indent="-285750" defTabSz="566738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SzPct val="90000"/>
              <a:buFont typeface="Arial"/>
              <a:buChar char="•"/>
              <a:defRPr/>
            </a:pPr>
            <a:r>
              <a:rPr lang="it-IT" sz="2400" dirty="0">
                <a:latin typeface="Calibri"/>
                <a:ea typeface="ＭＳ Ｐゴシック" charset="0"/>
                <a:cs typeface="Calibri"/>
              </a:rPr>
              <a:t>Sono più sane e hanno figli più sani.</a:t>
            </a:r>
          </a:p>
          <a:p>
            <a:pPr marL="574675" lvl="1" indent="-285750" defTabSz="566738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SzPct val="90000"/>
              <a:buFont typeface="Arial"/>
              <a:buChar char="•"/>
              <a:defRPr/>
            </a:pPr>
            <a:r>
              <a:rPr lang="it-IT" sz="2400" dirty="0">
                <a:latin typeface="Calibri"/>
                <a:ea typeface="ＭＳ Ｐゴシック" charset="0"/>
                <a:cs typeface="Calibri"/>
              </a:rPr>
              <a:t>Hanno figli più istruiti.</a:t>
            </a:r>
          </a:p>
          <a:p>
            <a:pPr marL="574675" lvl="1" indent="-285750" defTabSz="566738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SzPct val="90000"/>
              <a:buFont typeface="Arial"/>
              <a:buChar char="•"/>
              <a:defRPr/>
            </a:pPr>
            <a:r>
              <a:rPr lang="it-IT" sz="2400" dirty="0">
                <a:latin typeface="Calibri"/>
                <a:ea typeface="ＭＳ Ｐゴシック" charset="0"/>
                <a:cs typeface="Calibri"/>
              </a:rPr>
              <a:t>Hanno collaboratori più produttivi.</a:t>
            </a:r>
          </a:p>
          <a:p>
            <a:pPr marL="285750" indent="-285750" defTabSz="566738">
              <a:spcBef>
                <a:spcPct val="10000"/>
              </a:spcBef>
              <a:spcAft>
                <a:spcPct val="50000"/>
              </a:spcAft>
              <a:buFont typeface="Arial"/>
              <a:buChar char="•"/>
              <a:defRPr/>
            </a:pPr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en-US" sz="2400" dirty="0" err="1">
                <a:solidFill>
                  <a:srgbClr val="3C8C93"/>
                </a:solidFill>
                <a:latin typeface="Arial" pitchFamily="34" charset="0"/>
              </a:rPr>
              <a:t>Altri</a:t>
            </a:r>
            <a:r>
              <a:rPr lang="en-US" sz="2400" dirty="0">
                <a:solidFill>
                  <a:srgbClr val="3C8C93"/>
                </a:solidFill>
                <a:latin typeface="Arial" pitchFamily="34" charset="0"/>
              </a:rPr>
              <a:t> </a:t>
            </a:r>
            <a:r>
              <a:rPr lang="en-US" sz="2400" dirty="0" err="1">
                <a:solidFill>
                  <a:srgbClr val="3C8C93"/>
                </a:solidFill>
                <a:latin typeface="Arial" pitchFamily="34" charset="0"/>
              </a:rPr>
              <a:t>effetti</a:t>
            </a:r>
            <a:r>
              <a:rPr lang="en-US" sz="2400" dirty="0">
                <a:solidFill>
                  <a:srgbClr val="3C8C93"/>
                </a:solidFill>
                <a:latin typeface="Arial" pitchFamily="34" charset="0"/>
              </a:rPr>
              <a:t> </a:t>
            </a:r>
            <a:r>
              <a:rPr lang="en-US" sz="2400" dirty="0" err="1">
                <a:solidFill>
                  <a:srgbClr val="3C8C93"/>
                </a:solidFill>
                <a:latin typeface="Arial" pitchFamily="34" charset="0"/>
              </a:rPr>
              <a:t>dei</a:t>
            </a:r>
            <a:r>
              <a:rPr lang="en-US" sz="2400" dirty="0">
                <a:solidFill>
                  <a:srgbClr val="3C8C93"/>
                </a:solidFill>
                <a:latin typeface="Arial" pitchFamily="34" charset="0"/>
              </a:rPr>
              <a:t> </a:t>
            </a:r>
            <a:r>
              <a:rPr lang="en-US" sz="2400" dirty="0" err="1">
                <a:solidFill>
                  <a:srgbClr val="3C8C93"/>
                </a:solidFill>
                <a:latin typeface="Arial" pitchFamily="34" charset="0"/>
              </a:rPr>
              <a:t>livelli</a:t>
            </a:r>
            <a:r>
              <a:rPr lang="en-US" sz="2400" dirty="0">
                <a:solidFill>
                  <a:srgbClr val="3C8C93"/>
                </a:solidFill>
                <a:latin typeface="Arial" pitchFamily="34" charset="0"/>
              </a:rPr>
              <a:t> </a:t>
            </a:r>
            <a:r>
              <a:rPr lang="en-US" sz="2400" dirty="0" err="1">
                <a:solidFill>
                  <a:srgbClr val="3C8C93"/>
                </a:solidFill>
                <a:latin typeface="Arial" pitchFamily="34" charset="0"/>
              </a:rPr>
              <a:t>di</a:t>
            </a:r>
            <a:r>
              <a:rPr lang="en-US" sz="2400" dirty="0">
                <a:solidFill>
                  <a:srgbClr val="3C8C93"/>
                </a:solidFill>
                <a:latin typeface="Arial" pitchFamily="34" charset="0"/>
              </a:rPr>
              <a:t> </a:t>
            </a:r>
            <a:r>
              <a:rPr lang="en-US" sz="2400" dirty="0" err="1">
                <a:solidFill>
                  <a:srgbClr val="3C8C93"/>
                </a:solidFill>
                <a:latin typeface="Arial" pitchFamily="34" charset="0"/>
              </a:rPr>
              <a:t>istruzione</a:t>
            </a:r>
            <a:endParaRPr lang="en-US" sz="2400" dirty="0">
              <a:solidFill>
                <a:srgbClr val="3C8C93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08466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 bldLvl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14"/>
          <p:cNvSpPr>
            <a:spLocks noChangeArrowheads="1"/>
          </p:cNvSpPr>
          <p:nvPr/>
        </p:nvSpPr>
        <p:spPr bwMode="auto">
          <a:xfrm>
            <a:off x="2460625" y="1600200"/>
            <a:ext cx="7315200" cy="386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defTabSz="566738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Fornire istruzione, un bene pubblico impuro,  è una delle più importanti funzioni dello Stato.</a:t>
            </a:r>
          </a:p>
          <a:p>
            <a:pPr marL="342900" indent="-342900" defTabSz="566738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La quantità ottima di intervento pubblico nei mercati dell’istruzione dipende dai fallimenti del mercato  nella fornitura privata di istruzione e dai rendimenti </a:t>
            </a:r>
            <a:r>
              <a:rPr lang="it-IT" sz="2400">
                <a:latin typeface="Calibri" pitchFamily="34" charset="0"/>
                <a:cs typeface="Calibri" pitchFamily="34" charset="0"/>
              </a:rPr>
              <a:t>dell’istruzione </a:t>
            </a:r>
            <a:r>
              <a:rPr lang="it-IT" sz="2400" smtClean="0">
                <a:latin typeface="Calibri" pitchFamily="34" charset="0"/>
                <a:cs typeface="Calibri" pitchFamily="34" charset="0"/>
              </a:rPr>
              <a:t>pubblica 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per la società.</a:t>
            </a:r>
          </a:p>
        </p:txBody>
      </p:sp>
      <p:sp>
        <p:nvSpPr>
          <p:cNvPr id="38916" name="Rectangle 5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Conclusioni</a:t>
            </a:r>
          </a:p>
        </p:txBody>
      </p:sp>
    </p:spTree>
    <p:extLst>
      <p:ext uri="{BB962C8B-B14F-4D97-AF65-F5344CB8AC3E}">
        <p14:creationId xmlns:p14="http://schemas.microsoft.com/office/powerpoint/2010/main" val="360168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12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Istruzione</a:t>
            </a:r>
            <a:endParaRPr lang="it-IT" sz="1600" dirty="0">
              <a:solidFill>
                <a:srgbClr val="3C8C93"/>
              </a:solidFill>
              <a:latin typeface="Arial" pitchFamily="34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929531"/>
            <a:ext cx="7086600" cy="4341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24575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7"/>
          <p:cNvSpPr>
            <a:spLocks noChangeArrowheads="1"/>
          </p:cNvSpPr>
          <p:nvPr/>
        </p:nvSpPr>
        <p:spPr bwMode="auto">
          <a:xfrm>
            <a:off x="2436813" y="1219200"/>
            <a:ext cx="73152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566738" eaLnBrk="0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Sono numerosi i benefici pubblici  (</a:t>
            </a:r>
            <a:r>
              <a:rPr lang="it-IT" sz="2400" dirty="0" err="1">
                <a:latin typeface="Calibri" pitchFamily="34" charset="0"/>
                <a:cs typeface="Calibri" pitchFamily="34" charset="0"/>
              </a:rPr>
              <a:t>esternalità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 positive) dell’istruzione che potrebbero giustificare un ruolo dello Stato nella sua fornitura.</a:t>
            </a:r>
          </a:p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Produttività</a:t>
            </a:r>
          </a:p>
          <a:p>
            <a:pPr marL="800100" lvl="1" indent="-3429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La società trae vantaggio dal più alto livello di vita che si </a:t>
            </a:r>
            <a:r>
              <a:rPr lang="it-IT" sz="2400" dirty="0" smtClean="0">
                <a:latin typeface="Calibri" pitchFamily="34" charset="0"/>
                <a:cs typeface="Calibri" pitchFamily="34" charset="0"/>
              </a:rPr>
              <a:t>accompagna 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all’aumento della produttività. </a:t>
            </a:r>
          </a:p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b="1" dirty="0">
                <a:latin typeface="Calibri" pitchFamily="34" charset="0"/>
                <a:cs typeface="Calibri" pitchFamily="34" charset="0"/>
              </a:rPr>
              <a:t>Cittadinanza</a:t>
            </a:r>
          </a:p>
          <a:p>
            <a:pPr marL="800100" lvl="1" indent="-3429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L’istruzione può rendere i cittadini  elettori più informati e attivi, migliorando la qualità del </a:t>
            </a:r>
            <a:r>
              <a:rPr lang="it-IT" sz="2400" dirty="0" smtClean="0">
                <a:latin typeface="Calibri" pitchFamily="34" charset="0"/>
                <a:cs typeface="Calibri" pitchFamily="34" charset="0"/>
              </a:rPr>
              <a:t>processo 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democratico.</a:t>
            </a:r>
          </a:p>
          <a:p>
            <a:pPr marL="285750" indent="-285750" defTabSz="566738" eaLnBrk="0" hangingPunct="0">
              <a:spcBef>
                <a:spcPct val="10000"/>
              </a:spcBef>
              <a:spcAft>
                <a:spcPct val="10000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rgbClr val="573FA1"/>
              </a:solidFill>
              <a:latin typeface="Arial" pitchFamily="34" charset="0"/>
            </a:endParaRPr>
          </a:p>
          <a:p>
            <a:pPr marL="285750" indent="-285750" defTabSz="566738" eaLnBrk="0" hangingPunct="0">
              <a:spcBef>
                <a:spcPct val="10000"/>
              </a:spcBef>
              <a:spcAft>
                <a:spcPct val="10000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10244" name="Rectangle 12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Perché lo Stato dovrebbe occuparsi di istruzione?</a:t>
            </a:r>
          </a:p>
        </p:txBody>
      </p:sp>
    </p:spTree>
    <p:extLst>
      <p:ext uri="{BB962C8B-B14F-4D97-AF65-F5344CB8AC3E}">
        <p14:creationId xmlns:p14="http://schemas.microsoft.com/office/powerpoint/2010/main" val="366700079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2438400" y="1600200"/>
            <a:ext cx="73152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b="1" dirty="0">
                <a:latin typeface="Calibri" pitchFamily="34" charset="0"/>
                <a:cs typeface="Calibri" pitchFamily="34" charset="0"/>
              </a:rPr>
              <a:t>Fallimento del mercato del credito per l’istruzione: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 il fallimento del mercato dei prestiti che dovrebbero accrescere il surplus sociale </a:t>
            </a:r>
            <a:r>
              <a:rPr lang="it-IT" sz="2400" dirty="0" smtClean="0">
                <a:latin typeface="Calibri" pitchFamily="34" charset="0"/>
                <a:cs typeface="Calibri" pitchFamily="34" charset="0"/>
              </a:rPr>
              <a:t>totale 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finanziando l’istruzione produttiva.</a:t>
            </a:r>
          </a:p>
          <a:p>
            <a:pPr marL="800100" lvl="1" indent="-3429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Senza istruzione pubblica, molte famiglie dovrebbero indebitarsi per pagare l’istruzione dei loro figli.</a:t>
            </a:r>
          </a:p>
          <a:p>
            <a:pPr marL="800100" lvl="1" indent="-3429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Questo mercato probabilmente non funzionerebbe bene.</a:t>
            </a:r>
          </a:p>
          <a:p>
            <a:pPr defTabSz="566738" eaLnBrk="0" hangingPunct="0">
              <a:spcBef>
                <a:spcPts val="600"/>
              </a:spcBef>
              <a:spcAft>
                <a:spcPts val="600"/>
              </a:spcAft>
              <a:defRPr/>
            </a:pP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 marL="800100" lvl="1" indent="-3429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268" name="Rectangle 12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Perché lo Stato dovrebbe occuparsi di istruzione?</a:t>
            </a:r>
          </a:p>
        </p:txBody>
      </p:sp>
    </p:spTree>
    <p:extLst>
      <p:ext uri="{BB962C8B-B14F-4D97-AF65-F5344CB8AC3E}">
        <p14:creationId xmlns:p14="http://schemas.microsoft.com/office/powerpoint/2010/main" val="11414327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7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7"/>
          <p:cNvSpPr>
            <a:spLocks noChangeArrowheads="1"/>
          </p:cNvSpPr>
          <p:nvPr/>
        </p:nvSpPr>
        <p:spPr bwMode="auto">
          <a:xfrm>
            <a:off x="2438400" y="1600200"/>
            <a:ext cx="73152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b="1" dirty="0">
                <a:latin typeface="Calibri" pitchFamily="34" charset="0"/>
                <a:cs typeface="Calibri" pitchFamily="34" charset="0"/>
              </a:rPr>
              <a:t>Fallimento della massimizzazione dell’utilità familiare</a:t>
            </a:r>
          </a:p>
          <a:p>
            <a:pPr marL="800100" lvl="1" indent="-3429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I genitori possono scegliere un livello di istruzione  non appropriato per i loro figli. </a:t>
            </a:r>
          </a:p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b="1" dirty="0">
                <a:latin typeface="Calibri" pitchFamily="34" charset="0"/>
                <a:cs typeface="Calibri" pitchFamily="34" charset="0"/>
              </a:rPr>
              <a:t>Redistribuzione</a:t>
            </a:r>
          </a:p>
          <a:p>
            <a:pPr marL="800100" lvl="1" indent="-3429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Poiché l’istruzione è un bene normale, </a:t>
            </a:r>
            <a:r>
              <a:rPr lang="it-IT" sz="2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le famiglie più abbienti fornirebbero ai figli più istruzione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800100" lvl="1" indent="-3429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La</a:t>
            </a:r>
            <a:r>
              <a:rPr lang="it-IT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it-IT" sz="2400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mobilità sociale 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è stata a lungo un obiettivo dichiarato  della maggior parte delle società democratiche e l’istruzione pubblica favorisce il raggiungimento di questo obiettivo.</a:t>
            </a:r>
          </a:p>
          <a:p>
            <a:pPr marL="285750" indent="-285750" defTabSz="566738" eaLnBrk="0" hangingPunct="0">
              <a:spcBef>
                <a:spcPct val="10000"/>
              </a:spcBef>
              <a:spcAft>
                <a:spcPct val="10000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12292" name="Rectangle 12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Perché lo Stato dovrebbe occuparsi di istruzione?</a:t>
            </a:r>
          </a:p>
        </p:txBody>
      </p:sp>
    </p:spTree>
    <p:extLst>
      <p:ext uri="{BB962C8B-B14F-4D97-AF65-F5344CB8AC3E}">
        <p14:creationId xmlns:p14="http://schemas.microsoft.com/office/powerpoint/2010/main" val="26467826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1"/>
          <p:cNvSpPr>
            <a:spLocks noChangeArrowheads="1"/>
          </p:cNvSpPr>
          <p:nvPr/>
        </p:nvSpPr>
        <p:spPr bwMode="auto">
          <a:xfrm>
            <a:off x="2438400" y="1600200"/>
            <a:ext cx="7315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La maggior parte dell’istruzione pubblica  è fornita tramite </a:t>
            </a:r>
            <a:r>
              <a:rPr lang="it-IT" sz="2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scuole pubbliche gratuite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342900" indent="-342900" defTabSz="566738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Questo sistema può spiazzare </a:t>
            </a:r>
            <a:r>
              <a:rPr lang="it-IT" sz="24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it-IT" sz="2400" i="1" dirty="0" err="1">
                <a:latin typeface="Calibri" pitchFamily="34" charset="0"/>
                <a:cs typeface="Calibri" pitchFamily="34" charset="0"/>
              </a:rPr>
              <a:t>crowd</a:t>
            </a:r>
            <a:r>
              <a:rPr lang="it-IT" sz="2400" i="1" dirty="0">
                <a:latin typeface="Calibri" pitchFamily="34" charset="0"/>
                <a:cs typeface="Calibri" pitchFamily="34" charset="0"/>
              </a:rPr>
              <a:t> out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) la fornitura di istruzione privata.</a:t>
            </a:r>
          </a:p>
          <a:p>
            <a:pPr marL="800100" lvl="1" indent="-3429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In assenza di scuole pubbliche gratuite, alcuni genitori manderebbero i loro figli in scuole costose e di alta qualità.</a:t>
            </a:r>
          </a:p>
          <a:p>
            <a:pPr marL="800100" lvl="1" indent="-342900" defTabSz="566738" eaLnBrk="0" hangingPunc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Con le scuole pubbliche gratuite, la qualità è lievemente minore </a:t>
            </a:r>
            <a:r>
              <a:rPr lang="it-IT" sz="2400" dirty="0" smtClean="0">
                <a:latin typeface="Calibri" pitchFamily="34" charset="0"/>
                <a:cs typeface="Calibri" pitchFamily="34" charset="0"/>
              </a:rPr>
              <a:t>ma 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il risparmio  realizzato dai genitori  è consistente.</a:t>
            </a:r>
          </a:p>
        </p:txBody>
      </p:sp>
      <p:sp>
        <p:nvSpPr>
          <p:cNvPr id="13316" name="Rectangle 12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Istruzione pubblica gratuita e </a:t>
            </a:r>
            <a:r>
              <a:rPr lang="it-IT" sz="2400" dirty="0" err="1">
                <a:solidFill>
                  <a:srgbClr val="3C8C93"/>
                </a:solidFill>
                <a:latin typeface="Arial" pitchFamily="34" charset="0"/>
              </a:rPr>
              <a:t>crowd</a:t>
            </a:r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-out</a:t>
            </a:r>
          </a:p>
        </p:txBody>
      </p:sp>
    </p:spTree>
    <p:extLst>
      <p:ext uri="{BB962C8B-B14F-4D97-AF65-F5344CB8AC3E}">
        <p14:creationId xmlns:p14="http://schemas.microsoft.com/office/powerpoint/2010/main" val="48314881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Istruzione pubblica gratuita e </a:t>
            </a:r>
            <a:r>
              <a:rPr lang="en-US" sz="2400" dirty="0">
                <a:solidFill>
                  <a:srgbClr val="3C8C93"/>
                </a:solidFill>
                <a:latin typeface="Arial" pitchFamily="34" charset="0"/>
              </a:rPr>
              <a:t>crowd-out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6480" y="914401"/>
            <a:ext cx="6812280" cy="5263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02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4"/>
          <p:cNvSpPr>
            <a:spLocks noChangeArrowheads="1"/>
          </p:cNvSpPr>
          <p:nvPr/>
        </p:nvSpPr>
        <p:spPr bwMode="auto">
          <a:xfrm>
            <a:off x="2447926" y="1600200"/>
            <a:ext cx="7305675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it-IT" sz="2400" dirty="0">
                <a:latin typeface="Calibri" pitchFamily="34" charset="0"/>
                <a:cs typeface="Calibri" pitchFamily="34" charset="0"/>
              </a:rPr>
              <a:t>Una soluzione del problema del </a:t>
            </a:r>
            <a:r>
              <a:rPr lang="it-IT" sz="2400" dirty="0" err="1">
                <a:latin typeface="Calibri" pitchFamily="34" charset="0"/>
                <a:cs typeface="Calibri" pitchFamily="34" charset="0"/>
              </a:rPr>
              <a:t>crowd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-out  è costituita dai buoni scuola o </a:t>
            </a:r>
            <a:r>
              <a:rPr lang="it-IT" sz="2400" i="1" dirty="0">
                <a:latin typeface="Calibri" pitchFamily="34" charset="0"/>
                <a:cs typeface="Calibri" pitchFamily="34" charset="0"/>
              </a:rPr>
              <a:t>educational voucher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342900" indent="-3429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b="1" dirty="0">
                <a:latin typeface="Calibri" pitchFamily="34" charset="0"/>
                <a:cs typeface="Calibri" pitchFamily="34" charset="0"/>
              </a:rPr>
              <a:t>Buoni scuola: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  contributi di ammontare fisso assegnati dallo Stato alle famiglie con figli in età scolare, che possono spenderli in ogni tipo di scuola, pubblica o  privata.</a:t>
            </a:r>
          </a:p>
          <a:p>
            <a:pPr marL="342900" indent="-3429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 voucher pongono le scuole private </a:t>
            </a:r>
            <a:r>
              <a:rPr lang="it-IT" sz="24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 </a:t>
            </a:r>
            <a:r>
              <a:rPr lang="it-IT" sz="2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pubbliche su un  piede di parità</a:t>
            </a:r>
            <a:r>
              <a:rPr lang="it-IT" sz="2400" dirty="0">
                <a:latin typeface="Calibri" pitchFamily="34" charset="0"/>
                <a:cs typeface="Calibri" pitchFamily="34" charset="0"/>
              </a:rPr>
              <a:t>.</a:t>
            </a:r>
          </a:p>
        </p:txBody>
      </p:sp>
      <p:sp>
        <p:nvSpPr>
          <p:cNvPr id="15364" name="Rectangle 12"/>
          <p:cNvSpPr>
            <a:spLocks noChangeArrowheads="1"/>
          </p:cNvSpPr>
          <p:nvPr/>
        </p:nvSpPr>
        <p:spPr bwMode="auto">
          <a:xfrm>
            <a:off x="2436813" y="422276"/>
            <a:ext cx="7315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Risolvere  il problema del </a:t>
            </a:r>
            <a:r>
              <a:rPr lang="it-IT" sz="2400" dirty="0" err="1">
                <a:solidFill>
                  <a:srgbClr val="3C8C93"/>
                </a:solidFill>
                <a:latin typeface="Arial" pitchFamily="34" charset="0"/>
              </a:rPr>
              <a:t>crowd</a:t>
            </a:r>
            <a:r>
              <a:rPr lang="it-IT" sz="2400" dirty="0">
                <a:solidFill>
                  <a:srgbClr val="3C8C93"/>
                </a:solidFill>
                <a:latin typeface="Arial" pitchFamily="34" charset="0"/>
              </a:rPr>
              <a:t>-out: i buoni scuola</a:t>
            </a:r>
          </a:p>
        </p:txBody>
      </p:sp>
    </p:spTree>
    <p:extLst>
      <p:ext uri="{BB962C8B-B14F-4D97-AF65-F5344CB8AC3E}">
        <p14:creationId xmlns:p14="http://schemas.microsoft.com/office/powerpoint/2010/main" val="23463331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1519</TotalTime>
  <Words>1195</Words>
  <Application>Microsoft Office PowerPoint</Application>
  <PresentationFormat>Personalizzato</PresentationFormat>
  <Paragraphs>112</Paragraphs>
  <Slides>21</Slides>
  <Notes>19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2" baseType="lpstr">
      <vt:lpstr>Tema di Office</vt:lpstr>
      <vt:lpstr>6 Istruzione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Universita' Commerciale "Luigi Bocconi"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Istruzione</dc:title>
  <dc:creator>Windows User</dc:creator>
  <cp:lastModifiedBy>Utente</cp:lastModifiedBy>
  <cp:revision>28</cp:revision>
  <dcterms:created xsi:type="dcterms:W3CDTF">2018-01-11T15:58:37Z</dcterms:created>
  <dcterms:modified xsi:type="dcterms:W3CDTF">2021-03-26T14:50:46Z</dcterms:modified>
</cp:coreProperties>
</file>