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109"/>
  </p:notesMasterIdLst>
  <p:sldIdLst>
    <p:sldId id="363" r:id="rId2"/>
    <p:sldId id="256" r:id="rId3"/>
    <p:sldId id="364" r:id="rId4"/>
    <p:sldId id="259" r:id="rId5"/>
    <p:sldId id="258" r:id="rId6"/>
    <p:sldId id="257" r:id="rId7"/>
    <p:sldId id="410" r:id="rId8"/>
    <p:sldId id="365" r:id="rId9"/>
    <p:sldId id="261" r:id="rId10"/>
    <p:sldId id="262" r:id="rId11"/>
    <p:sldId id="366" r:id="rId12"/>
    <p:sldId id="267" r:id="rId13"/>
    <p:sldId id="368" r:id="rId14"/>
    <p:sldId id="369" r:id="rId15"/>
    <p:sldId id="370" r:id="rId16"/>
    <p:sldId id="371" r:id="rId17"/>
    <p:sldId id="406" r:id="rId18"/>
    <p:sldId id="372" r:id="rId19"/>
    <p:sldId id="263" r:id="rId20"/>
    <p:sldId id="265" r:id="rId21"/>
    <p:sldId id="266" r:id="rId22"/>
    <p:sldId id="373" r:id="rId23"/>
    <p:sldId id="412" r:id="rId24"/>
    <p:sldId id="411" r:id="rId25"/>
    <p:sldId id="374" r:id="rId26"/>
    <p:sldId id="375" r:id="rId27"/>
    <p:sldId id="414" r:id="rId28"/>
    <p:sldId id="377" r:id="rId29"/>
    <p:sldId id="270" r:id="rId30"/>
    <p:sldId id="376" r:id="rId31"/>
    <p:sldId id="378" r:id="rId32"/>
    <p:sldId id="380" r:id="rId33"/>
    <p:sldId id="381" r:id="rId34"/>
    <p:sldId id="271" r:id="rId35"/>
    <p:sldId id="416" r:id="rId36"/>
    <p:sldId id="382" r:id="rId37"/>
    <p:sldId id="383" r:id="rId38"/>
    <p:sldId id="272" r:id="rId39"/>
    <p:sldId id="273" r:id="rId40"/>
    <p:sldId id="384" r:id="rId41"/>
    <p:sldId id="274" r:id="rId42"/>
    <p:sldId id="385" r:id="rId43"/>
    <p:sldId id="275" r:id="rId44"/>
    <p:sldId id="276" r:id="rId45"/>
    <p:sldId id="278" r:id="rId46"/>
    <p:sldId id="386" r:id="rId47"/>
    <p:sldId id="418" r:id="rId48"/>
    <p:sldId id="417" r:id="rId49"/>
    <p:sldId id="277" r:id="rId50"/>
    <p:sldId id="415" r:id="rId51"/>
    <p:sldId id="387" r:id="rId52"/>
    <p:sldId id="279" r:id="rId53"/>
    <p:sldId id="388" r:id="rId54"/>
    <p:sldId id="281" r:id="rId55"/>
    <p:sldId id="282" r:id="rId56"/>
    <p:sldId id="284" r:id="rId57"/>
    <p:sldId id="389" r:id="rId58"/>
    <p:sldId id="286" r:id="rId59"/>
    <p:sldId id="390" r:id="rId60"/>
    <p:sldId id="287" r:id="rId61"/>
    <p:sldId id="361" r:id="rId62"/>
    <p:sldId id="391" r:id="rId63"/>
    <p:sldId id="360" r:id="rId64"/>
    <p:sldId id="407" r:id="rId65"/>
    <p:sldId id="288" r:id="rId66"/>
    <p:sldId id="289" r:id="rId67"/>
    <p:sldId id="392" r:id="rId68"/>
    <p:sldId id="393" r:id="rId69"/>
    <p:sldId id="296" r:id="rId70"/>
    <p:sldId id="290" r:id="rId71"/>
    <p:sldId id="404" r:id="rId72"/>
    <p:sldId id="291" r:id="rId73"/>
    <p:sldId id="394" r:id="rId74"/>
    <p:sldId id="292" r:id="rId75"/>
    <p:sldId id="293" r:id="rId76"/>
    <p:sldId id="419" r:id="rId77"/>
    <p:sldId id="294" r:id="rId78"/>
    <p:sldId id="395" r:id="rId79"/>
    <p:sldId id="298" r:id="rId80"/>
    <p:sldId id="397" r:id="rId81"/>
    <p:sldId id="297" r:id="rId82"/>
    <p:sldId id="396" r:id="rId83"/>
    <p:sldId id="299" r:id="rId84"/>
    <p:sldId id="300" r:id="rId85"/>
    <p:sldId id="398" r:id="rId86"/>
    <p:sldId id="399" r:id="rId87"/>
    <p:sldId id="401" r:id="rId88"/>
    <p:sldId id="400" r:id="rId89"/>
    <p:sldId id="402" r:id="rId90"/>
    <p:sldId id="301" r:id="rId91"/>
    <p:sldId id="302" r:id="rId92"/>
    <p:sldId id="408" r:id="rId93"/>
    <p:sldId id="303" r:id="rId94"/>
    <p:sldId id="362" r:id="rId95"/>
    <p:sldId id="304" r:id="rId96"/>
    <p:sldId id="305" r:id="rId97"/>
    <p:sldId id="306" r:id="rId98"/>
    <p:sldId id="403" r:id="rId99"/>
    <p:sldId id="307" r:id="rId100"/>
    <p:sldId id="308" r:id="rId101"/>
    <p:sldId id="309" r:id="rId102"/>
    <p:sldId id="311" r:id="rId103"/>
    <p:sldId id="312" r:id="rId104"/>
    <p:sldId id="313" r:id="rId105"/>
    <p:sldId id="314" r:id="rId106"/>
    <p:sldId id="315" r:id="rId107"/>
    <p:sldId id="405" r:id="rId108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641" autoAdjust="0"/>
    <p:restoredTop sz="94715"/>
  </p:normalViewPr>
  <p:slideViewPr>
    <p:cSldViewPr>
      <p:cViewPr varScale="1">
        <p:scale>
          <a:sx n="122" d="100"/>
          <a:sy n="122" d="100"/>
        </p:scale>
        <p:origin x="1760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17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05C10C2-91E5-4F6F-B574-4E0B00AB1E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F4823FA-EFF4-46AA-A7A5-8F48E5501E4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E9F857B-23F4-4A04-B245-536FF903B0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2768ADF-05F9-4A03-9F89-B896CF42691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9813" y="722313"/>
            <a:ext cx="4811712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C4EA58-65DD-5241-8094-73C19959B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093EE-8724-0745-9C2C-F3F8C9E56D98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277D4E6F-A574-704B-8421-F2C659B520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431E132-3D2E-6144-B65C-88824B89C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3295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5B2346-6D7C-AE41-80C3-7648EB3B8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B2041-7ED0-1546-B645-BB9AA3BD4AA9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BEF33E5-808A-3B40-93B6-1C4BC82C372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2A33ABE-FFA3-8E4C-AC14-30F3608FD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2966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0A9D42E-25BB-44B5-96BB-93A4D0D30E7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2976429-C198-45C3-ADF6-5F3EF5E3E56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8C33188-B5B1-4BD2-829A-595CF8BC94B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DF3FB9C-770C-4F1A-9654-2604F01894D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6DF130A-10D9-43EA-918D-B1C8E7BFB7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65650"/>
            <a:ext cx="5049837" cy="43497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28181EB-088F-4D93-813B-A7B9F8DB96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2190A0-AF52-634F-88F6-DDA7F908AA3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5967CD-C87A-9042-9986-6EF12E93EC66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26625" name="Text Box 1">
            <a:extLst>
              <a:ext uri="{FF2B5EF4-FFF2-40B4-BE49-F238E27FC236}">
                <a16:creationId xmlns:a16="http://schemas.microsoft.com/office/drawing/2014/main" id="{C05CC442-F442-6343-96D4-76BC03790A4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128C35D3-A422-8048-90F0-F479AD8C3E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2266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4089E6-C746-46CA-BA77-23EDB5B96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539C50-B074-4C0E-AF54-3BD549AE2D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ED1A0AC-73EF-4996-B228-0DC1DB69867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8965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FE82576-0B2E-4797-A83A-AB0AF9A0D59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068B17F-0DB9-45BD-A515-B6A2B1807E5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6B577E4-1ECA-47EA-B772-D5FD55EEE2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195A64F-D5B4-46B0-8A41-549FE617E42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D7F7502-FFA0-4409-9A8A-FF302AF8FAE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3459C2D-F346-4DDE-93F4-466B2A80E5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0711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AC06D1-13D0-5147-B3CB-859D6A2953C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9B5BBC-A49E-0A46-98FE-FCE9DA7FF07D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25601" name="Text Box 1">
            <a:extLst>
              <a:ext uri="{FF2B5EF4-FFF2-40B4-BE49-F238E27FC236}">
                <a16:creationId xmlns:a16="http://schemas.microsoft.com/office/drawing/2014/main" id="{9A0F9DE4-1B48-D04B-8C8A-A1997CF14A1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CA477842-E5A3-4946-8441-B2EF3A18C8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3337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1185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F7EBA9-CB5D-4B6A-8458-DD0D17C6DEF5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18495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FECE56-870C-43FA-AAFD-FE24ECBAC4E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CA9CF2F-254F-41B5-87FE-AAAA5C06A33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11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BD4FD11-CA20-447B-8BD8-BC6AB038F83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7C17660-7C13-4BB7-BB48-7084BBD0B7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08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EF687A4-F151-4C2C-9AB4-BC2576E694A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29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0813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3E69F5-FEFA-4957-96DA-2CAA629ED77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49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214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ACD40A8-FE33-4C31-85B8-1C516B08F1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9C6BA3-C013-4AE7-811F-BFBC183D6B8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70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05C10C2-91E5-4F6F-B574-4E0B00AB1EFB}" type="slidenum">
              <a:rPr lang="it-IT" altLang="it-IT" smtClean="0"/>
              <a:pPr>
                <a:defRPr/>
              </a:pPr>
              <a:t>78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33458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94226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7298D19-7D8A-42A3-B4D8-42385B22BAE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31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80282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7D68A6A-F9AD-4CE8-A966-500AA6211A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EAA90F4-4DAE-470B-8F56-A6D34133E24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93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A0C44EF-A645-424D-BF98-2D11B0086B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CC9AD7F-E104-47A4-8CC4-7A39CBD9C2C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9F1D17-8B3F-6045-9D5F-95B7B1E95B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4090A8-9C6F-E54F-ADE7-1B897DE05D0E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40961" name="Text Box 1">
            <a:extLst>
              <a:ext uri="{FF2B5EF4-FFF2-40B4-BE49-F238E27FC236}">
                <a16:creationId xmlns:a16="http://schemas.microsoft.com/office/drawing/2014/main" id="{09010443-C250-0441-86C2-633BE9EE497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214D145C-1598-1C47-8BA4-EAC1D3759F5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16950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38828EF-B6E6-4A91-ACE1-63DDF54652D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54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C12373E-C3C1-42B7-B5A9-F2EFC98F55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05600B5-AFF5-41AF-9D83-B04643DF4A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7C3C2C1-2DC4-4433-87F1-FAECDCD7E92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B89FC03-6359-4521-A590-08A69B21009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36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DDD426A-78A4-41F0-B5F5-F1353089CB2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E7C3FB-91E9-48BE-A4CA-398D7C8BA5D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77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E900083-7B59-44BE-A869-50073BFE0AD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1A7FD54-53C0-40B1-BC34-806810F1D58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8E54EB9-9CAB-4B4A-989D-2A321512E5D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3EC48DF-F414-4FA7-8065-9FF80781767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0089C0A-AA04-4B3B-B719-7C3255C3B2C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80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81277D1-2924-4803-8F47-577B3AD49E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00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0C3975F-08C2-4889-A3C3-2DCBEA2AC58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DF7BB7-03F2-437E-8985-86504D31F5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724B3D3-9A22-4707-85B1-1E87E560B4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3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EA83-C6DF-443C-BA88-0CE27E42A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14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506B2-11C7-41DF-BE7D-5AAFF00FB2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93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17DE-B491-4400-A79C-DA99BFA3E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48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3A562-8667-4055-8541-24E64BF995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74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5E67F385-2ADA-8847-AF0E-6526AB59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FA25A1F-EC63-3D46-9755-2AAE7748C3A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30856E9-1BC6-8441-9666-E3842FF9CC5D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67486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761F-62F1-4E24-98A3-5E1C924FE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88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A4BC-664F-4E65-BC0A-833B7DBC1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5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5B83-E990-474A-B9A0-13F355DBBD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38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FE70-AEE5-4BB7-976E-62ECCE5293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51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F581-9935-4E17-86B8-EAF1252559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75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8EFB-2D32-46D8-AEB7-E8E2A9BED9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06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3066-0850-410F-A35F-41B435EBF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31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955E-3AF6-439E-AF2A-0AD2389B93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10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6B7F2B9-7A34-434E-9431-4CBC2BA6BA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8" r:id="rId9"/>
    <p:sldLayoutId id="2147483685" r:id="rId10"/>
    <p:sldLayoutId id="2147483689" r:id="rId11"/>
    <p:sldLayoutId id="2147483690" r:id="rId12"/>
    <p:sldLayoutId id="2147483691" r:id="rId13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C27E8-73AC-814A-B805-9EDA275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205564" cy="146304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</p:spTree>
    <p:extLst>
      <p:ext uri="{BB962C8B-B14F-4D97-AF65-F5344CB8AC3E}">
        <p14:creationId xmlns:p14="http://schemas.microsoft.com/office/powerpoint/2010/main" val="302861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899592" y="635441"/>
            <a:ext cx="7848872" cy="5328593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Numerosi ORGANI PIENI sono annessi al Tubo Digerente: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GHIANDOLE EXTRAMURALI: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SALIVARI MAGGIORI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FEGATO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PANCREAS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latin typeface="Copperplate" panose="02000504000000020004" pitchFamily="2" charset="77"/>
            </a:endParaRP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LINGUA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DENTI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ARCO LINFATICO DI WALDEYER: TONSILLE PALATINE, FARINGEA, LINGUALE, TUBARICHE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latin typeface="Copperplate" panose="02000504000000020004" pitchFamily="2" charset="77"/>
            </a:endParaRP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FORMAZIONI LINFOIDI DIFFUSE nel TUBO DIGERENTE e APPENDICE CECALE (o VERMIFORME)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0B1DC0-8984-594F-9A76-7102D5B1332C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25841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182563"/>
            <a:ext cx="87630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20763"/>
            <a:ext cx="6096000" cy="57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6858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</a:t>
            </a:r>
            <a:r>
              <a:rPr lang="it-IT" altLang="it-IT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fondo)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8605"/>
            <a:ext cx="4833122" cy="48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1311F0-ABED-A443-BE64-DC047448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537" y="1188166"/>
            <a:ext cx="40814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215516" y="980728"/>
            <a:ext cx="8712968" cy="5562600"/>
          </a:xfrm>
        </p:spPr>
        <p:txBody>
          <a:bodyPr rtlCol="0">
            <a:noAutofit/>
          </a:bodyPr>
          <a:lstStyle/>
          <a:p>
            <a:pPr marL="91440" indent="-339725" fontAlgn="auto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Sono TUBULARI SEMPLICI e presentano dalla superficie del lume verso la profondità: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MUCIPARE del COLLETTO che secernono Muco Acido che facilita la fuoriuscita del secreto nel lume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PRINCIPALI, che producono Enzimi DIGESTIVI (PEPSINOGENO poi attivato a PEPSINA e RENNINA)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PARIETALI (o di RIVESTIMENTO), che producono Cationi H</a:t>
            </a:r>
            <a:r>
              <a:rPr lang="it-IT" altLang="it-IT" sz="2600" baseline="30000" dirty="0">
                <a:latin typeface="Copperplate Gothic Bold" panose="020E0705020206020404" pitchFamily="34" charset="77"/>
              </a:rPr>
              <a:t>+ </a:t>
            </a:r>
            <a:r>
              <a:rPr lang="it-IT" altLang="it-IT" sz="2600" dirty="0">
                <a:latin typeface="Copperplate Gothic Bold" panose="020E0705020206020404" pitchFamily="34" charset="77"/>
              </a:rPr>
              <a:t>rendendo l’ ambiente acido (</a:t>
            </a:r>
            <a:r>
              <a:rPr lang="it-IT" altLang="it-IT" sz="2600" dirty="0" err="1">
                <a:latin typeface="Copperplate Gothic Bold" panose="020E0705020206020404" pitchFamily="34" charset="77"/>
              </a:rPr>
              <a:t>pH</a:t>
            </a:r>
            <a:r>
              <a:rPr lang="it-IT" altLang="it-IT" sz="2600" dirty="0">
                <a:latin typeface="Copperplate Gothic Bold" panose="020E0705020206020404" pitchFamily="34" charset="77"/>
              </a:rPr>
              <a:t> 2)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ARGENTAFFINI (secrezione ENDOCRINA, serotonina), per stimolare la Muscolatura Liscia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123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3200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811914"/>
            <a:ext cx="4248472" cy="6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>
            <a:lum bright="-24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1121"/>
            <a:ext cx="5454129" cy="68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827584" y="908720"/>
            <a:ext cx="4860032" cy="285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CELLULE PRINCIPALI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pepsinogeno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rennina (per la digestione delle proteine del latte nel neonato)</a:t>
            </a:r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1907704" y="4941168"/>
            <a:ext cx="5251450" cy="10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CELLULE PARIETALI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                   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[H</a:t>
            </a:r>
            <a:r>
              <a:rPr lang="it-IT" altLang="it-IT" sz="2800" baseline="30000" dirty="0">
                <a:solidFill>
                  <a:srgbClr val="000000"/>
                </a:solidFill>
                <a:latin typeface="Arial Black" panose="020B0A04020102020204" pitchFamily="34" charset="0"/>
              </a:rPr>
              <a:t>+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-38685"/>
            <a:ext cx="5364088" cy="689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6484859" y="973138"/>
            <a:ext cx="2307917" cy="15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del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COLLETTO</a:t>
            </a: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2195736" y="3789040"/>
            <a:ext cx="3168352" cy="102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ARGENTAFFINI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5334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PILORO</a:t>
            </a: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201738"/>
            <a:ext cx="6705600" cy="565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E458EAC-49F2-4070-8BE1-ACEFF7E34634}"/>
              </a:ext>
            </a:extLst>
          </p:cNvPr>
          <p:cNvSpPr txBox="1"/>
          <p:nvPr/>
        </p:nvSpPr>
        <p:spPr>
          <a:xfrm>
            <a:off x="0" y="1844824"/>
            <a:ext cx="2339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GHIANDOLE</a:t>
            </a:r>
            <a:b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PILORICHE:</a:t>
            </a:r>
          </a:p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Tubulari</a:t>
            </a:r>
          </a:p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Ramificate</a:t>
            </a:r>
          </a:p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Secernono: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Muco </a:t>
            </a:r>
          </a:p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   Neutro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DDB627-043D-7A48-99C9-6C739CDA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06FC44-E3B3-C947-9E50-B8028E758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280920" cy="5733256"/>
          </a:xfrm>
        </p:spPr>
        <p:txBody>
          <a:bodyPr/>
          <a:lstStyle/>
          <a:p>
            <a:r>
              <a:rPr lang="it-IT" sz="2800" b="1" dirty="0">
                <a:latin typeface="Comic Sans MS" panose="030F0902030302020204" pitchFamily="66" charset="0"/>
              </a:rPr>
              <a:t>L’ apporto ARTERIOSO fa riferimento a tutt’e tre le ARTERIE del TRIPODE CELIACO e le ramificazioni arteriose si localizzano sulla PICCOLA CURVATURA, sulla GRANDE CURVATURA e sulla PARETE POSTERIORE.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Il DRENAGGIO VENOSO si riversa, prevalentemente tramite la VENA MESENTERICA SUPERIORE e la VENA SPLENICA, nella VENA PORTA del Fegato.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Il DRENAGGIO LINFATICO afferisce a LINFONODI della PICCOLA e GRANDE CURVATURA, che a loro volta afferiscono ai LINFONODI AORTICI</a:t>
            </a:r>
          </a:p>
        </p:txBody>
      </p:sp>
    </p:spTree>
    <p:extLst>
      <p:ext uri="{BB962C8B-B14F-4D97-AF65-F5344CB8AC3E}">
        <p14:creationId xmlns:p14="http://schemas.microsoft.com/office/powerpoint/2010/main" val="363776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010E26-2E33-6D44-85E6-DC023898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08920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 ORALE</a:t>
            </a:r>
          </a:p>
        </p:txBody>
      </p:sp>
    </p:spTree>
    <p:extLst>
      <p:ext uri="{BB962C8B-B14F-4D97-AF65-F5344CB8AC3E}">
        <p14:creationId xmlns:p14="http://schemas.microsoft.com/office/powerpoint/2010/main" val="1816896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2375"/>
            <a:ext cx="3810000" cy="4114800"/>
          </a:xfrm>
        </p:spPr>
        <p:txBody>
          <a:bodyPr rtlCol="0">
            <a:normAutofit/>
          </a:bodyPr>
          <a:lstStyle/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Labbra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Guance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Vestibolo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Arcate dento-gengivali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Cavità orale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Palato duro e molle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Lingua</a:t>
            </a:r>
          </a:p>
          <a:p>
            <a:pPr marL="341313" indent="-338138" fontAlgn="auto">
              <a:spcBef>
                <a:spcPts val="45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62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4"/>
          <p:cNvSpPr>
            <a:spLocks noChangeShapeType="1"/>
          </p:cNvSpPr>
          <p:nvPr/>
        </p:nvSpPr>
        <p:spPr bwMode="auto">
          <a:xfrm flipV="1">
            <a:off x="1331913" y="1552575"/>
            <a:ext cx="4968875" cy="1160463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1403350" y="2708275"/>
            <a:ext cx="5040313" cy="28082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403350" y="2560638"/>
            <a:ext cx="3529013" cy="441325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1D4593-6A2D-BF4B-899D-9B52A7B44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764704"/>
            <a:ext cx="8136904" cy="5976069"/>
          </a:xfrm>
        </p:spPr>
        <p:txBody>
          <a:bodyPr/>
          <a:lstStyle/>
          <a:p>
            <a:r>
              <a:rPr lang="it-IT" sz="2800" b="1" dirty="0">
                <a:latin typeface="Comic Sans MS" panose="030F0902030302020204" pitchFamily="66" charset="0"/>
              </a:rPr>
              <a:t>È un ORGANO CAVO, IMPARI e MEDIANO, costituente una delle Cavità dello Splancnocranio.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In essa: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- viene introdotto il cibo;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- viene riversata la SALIVA, prevalentemente da dalle Ghiandole Salivari Maggiori;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- il cibo viene sminuzzato, ammorbidito e ne inizia la digestione chimica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La Cavità Orale si divide morfologicamente in: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CAVITA’ ORALE PROPRIAMENTE DETTA;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VESTIBOLO DELLA CAVITA’ ORALE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BD281C9-86AA-B148-9D51-AC76547C5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18" y="0"/>
            <a:ext cx="7289800" cy="89899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</a:t>
            </a:r>
          </a:p>
        </p:txBody>
      </p:sp>
    </p:spTree>
    <p:extLst>
      <p:ext uri="{BB962C8B-B14F-4D97-AF65-F5344CB8AC3E}">
        <p14:creationId xmlns:p14="http://schemas.microsoft.com/office/powerpoint/2010/main" val="4250831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943BED4-0098-1A45-BC70-E3C0CB5E3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740"/>
            <a:ext cx="9144000" cy="82698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VESTIBOLO DELLA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ORALE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910EF80-4C33-1045-AA62-B119247C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980728"/>
            <a:ext cx="8568952" cy="5877272"/>
          </a:xfrm>
        </p:spPr>
        <p:txBody>
          <a:bodyPr/>
          <a:lstStyle/>
          <a:p>
            <a:r>
              <a:rPr lang="it-IT" sz="2300" b="1" dirty="0">
                <a:latin typeface="Comic Sans MS" panose="030F0902030302020204" pitchFamily="66" charset="0"/>
              </a:rPr>
              <a:t>È limitato ANTERIORMENTE dalle LABBRA e LATERALMENTE dalle GUANCE. I FRENULI LABIALI connettono sul Piano Sagittale le Labbra Superiore ed Inferiore con le rispettive Gengive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POSTERO-MEDIALMENTE è limitato dalle ARCATE GENGIVO-DENTARIE.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Il Vestibolo comunica con la CAVITA’ ORALE tramite gli Spazi Interdentali e, posteriormente, tramite i cosiddetti Spazi </a:t>
            </a:r>
            <a:r>
              <a:rPr lang="it-IT" sz="2300" b="1" dirty="0" err="1">
                <a:latin typeface="Comic Sans MS" panose="030F0902030302020204" pitchFamily="66" charset="0"/>
              </a:rPr>
              <a:t>Retromolari</a:t>
            </a:r>
            <a:endParaRPr lang="it-IT" sz="2300" b="1" dirty="0">
              <a:latin typeface="Comic Sans MS" panose="030F0902030302020204" pitchFamily="66" charset="0"/>
            </a:endParaRPr>
          </a:p>
          <a:p>
            <a:r>
              <a:rPr lang="it-IT" sz="2300" b="1" dirty="0">
                <a:latin typeface="Comic Sans MS" panose="030F0902030302020204" pitchFamily="66" charset="0"/>
              </a:rPr>
              <a:t>Vi sbocca il Dotto Escretore della Ghiandola Salivare Maggiore Parotide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Tramite la contrazione del Muscolo Buccinatore si provoca una Pressione Negativa nel Vestibolo, che consente l’ atto della Suzione (Succhiamento) essenziale per succhiare il Latte.</a:t>
            </a:r>
          </a:p>
        </p:txBody>
      </p:sp>
    </p:spTree>
    <p:extLst>
      <p:ext uri="{BB962C8B-B14F-4D97-AF65-F5344CB8AC3E}">
        <p14:creationId xmlns:p14="http://schemas.microsoft.com/office/powerpoint/2010/main" val="3208357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2A111F-DC95-D94D-A01E-CB3F01EA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398"/>
            <a:ext cx="91440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1DCBCC-7FFC-684B-AA5B-993F9D230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9022459" cy="6093296"/>
          </a:xfrm>
        </p:spPr>
        <p:txBody>
          <a:bodyPr/>
          <a:lstStyle/>
          <a:p>
            <a:r>
              <a:rPr lang="it-IT" sz="2800" dirty="0">
                <a:latin typeface="Copperplate Gothic Bold" panose="020E0705020206020404" pitchFamily="34" charset="77"/>
              </a:rPr>
              <a:t>Si localizza più «internamente» rispetto alle Arcate </a:t>
            </a:r>
            <a:r>
              <a:rPr lang="it-IT" sz="2800" dirty="0" err="1">
                <a:latin typeface="Copperplate Gothic Bold" panose="020E0705020206020404" pitchFamily="34" charset="77"/>
              </a:rPr>
              <a:t>Gengivo</a:t>
            </a:r>
            <a:r>
              <a:rPr lang="it-IT" sz="2800" dirty="0">
                <a:latin typeface="Copperplate Gothic Bold" panose="020E0705020206020404" pitchFamily="34" charset="77"/>
              </a:rPr>
              <a:t>-Dentarie. Comunica POSTERIORMENTE con la Orofaringe, tramite l’ ISTMO DELLE FAUCI, delimitato SUPERIORMENTE dal PALATO MOLLE, INFERIORMENTE dalla RADICE della LINGUA (con la TONSILLA LINGUALE) e LATERALMENTE dai PILASTRI delle FAUCI (con i Muscoli Palatoglosso e Palatofaringeo).</a:t>
            </a:r>
          </a:p>
          <a:p>
            <a:r>
              <a:rPr lang="it-IT" sz="2800" dirty="0">
                <a:latin typeface="Copperplate Gothic Bold" panose="020E0705020206020404" pitchFamily="34" charset="77"/>
              </a:rPr>
              <a:t>All’Istmo delle Fauci si localizzano le TONSILLE PALATINE.</a:t>
            </a:r>
          </a:p>
        </p:txBody>
      </p:sp>
    </p:spTree>
    <p:extLst>
      <p:ext uri="{BB962C8B-B14F-4D97-AF65-F5344CB8AC3E}">
        <p14:creationId xmlns:p14="http://schemas.microsoft.com/office/powerpoint/2010/main" val="1567237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81336"/>
            <a:ext cx="8352928" cy="59766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La VOLTA (o TETTO) della CAVITA’ ORALE è costituita Anteriormente dal PALATO DURO (formato dall’ Osso Mascellare e dall’ Osso Palatino) e posteriormente dal PALATO MOLLE (Struttura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Fibro</a:t>
            </a:r>
            <a:r>
              <a:rPr lang="it-IT" sz="2400" dirty="0">
                <a:latin typeface="Copperplate Gothic Bold" panose="020E0705020206020404" pitchFamily="34" charset="77"/>
              </a:rPr>
              <a:t>-Muscolare, che può sollevarsi e tendersi nella Deglutizione, impedendo il Passaggio nella Rinofaringe del Bolo Alimentare, soprattutto i liquidi).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Il PAVIMENTO è formato da MUSCOLI SCHELETRICI, tra i quali il MILOIOIDEO, il DIGASTRICO ed il GENIOIOIDEO, che si inseriscono all’ OSSO IOIDE, localizzato nel Collo a livello di C4. Vi si aprono i DOTTI ESCRETORI delle Ghiandole Salivari Maggiori SOTTOMANDIBOLARE e SOTTOLINGUALE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" y="126398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1561580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4744"/>
            <a:ext cx="8424936" cy="5976664"/>
          </a:xfrm>
        </p:spPr>
        <p:txBody>
          <a:bodyPr/>
          <a:lstStyle/>
          <a:p>
            <a:r>
              <a:rPr lang="it-IT" sz="2600" dirty="0">
                <a:latin typeface="Copperplate" panose="02000504000000020004" pitchFamily="2" charset="77"/>
              </a:rPr>
              <a:t>Le ARCATE GENGIVO-DENTARIE si localizzano, rispettivamente, quella superiore nell’ Osso MASCELLARE e quella INFERIORE nella MANDIBOLA.</a:t>
            </a:r>
          </a:p>
          <a:p>
            <a:r>
              <a:rPr lang="it-IT" sz="2600" dirty="0">
                <a:latin typeface="Copperplate" panose="02000504000000020004" pitchFamily="2" charset="77"/>
              </a:rPr>
              <a:t>La MANDIBOLA è coinvolta anche nell’ unica diartrosi presente a livello cranico (la cosiddetta BI-CONDILOARTROSI TEMPORO-MANDIBOLARE), che consente i movimenti essenziali per l’apertura e la chiusura della cavità orale nella masticazione e nella fonazione.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3777044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5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4744"/>
            <a:ext cx="9144000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877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350567" y="943769"/>
            <a:ext cx="3707458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MANDIBOLA</a:t>
            </a: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6388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3373438"/>
            <a:ext cx="7380287" cy="3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919413" y="3357563"/>
            <a:ext cx="32781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POSTERIORE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2197100" y="188913"/>
            <a:ext cx="167798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</a:t>
            </a:r>
          </a:p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SISTEMI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DIGERENTE – RESPIRATORIO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396" y="1219200"/>
            <a:ext cx="3415167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5146" y="1219200"/>
            <a:ext cx="4078129" cy="57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1125538"/>
            <a:ext cx="4691062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OSSO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IOIDE 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(JOIDE)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43338"/>
            <a:ext cx="5292725" cy="301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963" y="0"/>
            <a:ext cx="3856037" cy="4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9" name="Line 4"/>
          <p:cNvSpPr>
            <a:spLocks noChangeShapeType="1"/>
          </p:cNvSpPr>
          <p:nvPr/>
        </p:nvSpPr>
        <p:spPr bwMode="auto">
          <a:xfrm flipV="1">
            <a:off x="2124075" y="2341563"/>
            <a:ext cx="5327650" cy="2032000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7380288" y="1916113"/>
            <a:ext cx="431800" cy="504825"/>
          </a:xfrm>
          <a:prstGeom prst="rect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 cstate="screen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019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-5999" y="1836738"/>
            <a:ext cx="2818697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PAVIMENTO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688" y="0"/>
            <a:ext cx="6016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580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40700AF-67CD-D549-A3A9-E2E001B7A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it-IT" altLang="it-IT" sz="3200" dirty="0">
                <a:latin typeface="Comic Sans MS" panose="030F0902030302020204" pitchFamily="66" charset="0"/>
              </a:rPr>
              <a:t>ARCATE  DENTARIE  PERMANENTI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730E9F81-CCD4-B24E-9A1E-F492673FE3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55750"/>
            <a:ext cx="9144000" cy="53022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348528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6FF14A-67BF-8844-811F-74E98B56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7289800" cy="864096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mic Sans MS" panose="030F0902030302020204" pitchFamily="66" charset="0"/>
              </a:rPr>
              <a:t>ARCATE GENGIVO-DENTARIE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455C80-04CA-1A4F-9173-C11F1EC68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980728"/>
            <a:ext cx="7920880" cy="5760640"/>
          </a:xfrm>
        </p:spPr>
        <p:txBody>
          <a:bodyPr/>
          <a:lstStyle/>
          <a:p>
            <a:r>
              <a:rPr lang="it-IT" sz="2300" dirty="0">
                <a:latin typeface="Comic Sans MS" panose="030F0902030302020204" pitchFamily="66" charset="0"/>
              </a:rPr>
              <a:t>I DENTI sono Organi Pieni localizzati nei Processi Alveolari delle Ossa MASCELLARI e della MANDIBOLA e vi sono mantenuti fissi dalle strutture del PERIODONTO (in Clinica «Parodonto») costituito dal cosiddetto OSSO ALVEOLARE, LEGAMENTO PERIODONTALE, CEMENTO delle Radici Dentarie, GENGIVA (rivestita dalla Tonaca Mucosa simile a quella della Cavità Orale) con il LEGAMENTO GENGIVO-DENTALE.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I DENTI sono in numero di 32 nella cosiddetta Dentizione Permanente nell’ Adulto. Essa è preceduta, nell’ età infantile, dalla cosiddetta Dentizione Decidua (20 elementi).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Per ciascuna Arcata </a:t>
            </a:r>
            <a:r>
              <a:rPr lang="it-IT" sz="2300" dirty="0" err="1">
                <a:latin typeface="Comic Sans MS" panose="030F0902030302020204" pitchFamily="66" charset="0"/>
              </a:rPr>
              <a:t>Gengivo</a:t>
            </a:r>
            <a:r>
              <a:rPr lang="it-IT" sz="2300" dirty="0">
                <a:latin typeface="Comic Sans MS" panose="030F0902030302020204" pitchFamily="66" charset="0"/>
              </a:rPr>
              <a:t>-Dentaria, nella Dentizione Permanente, si riscontrano 4 Denti INCISIVI, 2 Denti CANINI, 4 Denti PREMOLARI e 6 Denti MOLARI</a:t>
            </a:r>
          </a:p>
        </p:txBody>
      </p:sp>
    </p:spTree>
    <p:extLst>
      <p:ext uri="{BB962C8B-B14F-4D97-AF65-F5344CB8AC3E}">
        <p14:creationId xmlns:p14="http://schemas.microsoft.com/office/powerpoint/2010/main" val="53182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2B130-AE87-2B42-8B44-6DFF264E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18"/>
            <a:ext cx="9036496" cy="5486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degli elementi dentari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EE72CF-C207-8D46-B394-192F87B37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556063"/>
            <a:ext cx="7776864" cy="6048672"/>
          </a:xfrm>
        </p:spPr>
        <p:txBody>
          <a:bodyPr/>
          <a:lstStyle/>
          <a:p>
            <a:r>
              <a:rPr lang="it-IT" sz="2800" b="1" dirty="0">
                <a:latin typeface="Comic Sans MS" panose="030F0902030302020204" pitchFamily="66" charset="0"/>
              </a:rPr>
              <a:t>L’ impalcatura del Dente è costituita dalla DENTINA (Tessuto Mineralizzato), la quale delimita la CAVITA’ PULPARE, dove si localizza la POLPA DENTARIA (tessuto connettivo ricco di vasi e fibre nervose a prevalente significato dolorifico).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La porzione che sporge nella Cavità Orale è definita CORONA. In essa la Dentina è rivestita dallo SMALTO, tessuto altamente mineralizzato, ma di origine ECTODERMICA. A differenza della Dentina, lo Smalto non può rigenerarsi in caso di danno, per cui deve essere «riparato» con opportuni materiali da Odontoiatria Conservativa</a:t>
            </a:r>
          </a:p>
        </p:txBody>
      </p:sp>
    </p:spTree>
    <p:extLst>
      <p:ext uri="{BB962C8B-B14F-4D97-AF65-F5344CB8AC3E}">
        <p14:creationId xmlns:p14="http://schemas.microsoft.com/office/powerpoint/2010/main" val="853098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>
            <a:extLst>
              <a:ext uri="{FF2B5EF4-FFF2-40B4-BE49-F238E27FC236}">
                <a16:creationId xmlns:a16="http://schemas.microsoft.com/office/drawing/2014/main" id="{27ACA1C9-34FE-0247-A274-B928F54093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241300"/>
            <a:ext cx="3949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850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5995B9A7-EF9D-B74E-A23E-E0D9EE1AB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6814"/>
            <a:ext cx="9135737" cy="686267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35924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DE7DB-D51B-9E43-B58D-4BA0DEB6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852936"/>
            <a:ext cx="7289800" cy="1498600"/>
          </a:xfrm>
        </p:spPr>
        <p:txBody>
          <a:bodyPr/>
          <a:lstStyle/>
          <a:p>
            <a:pPr algn="ctr"/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L I </a:t>
            </a:r>
            <a:r>
              <a:rPr lang="it-IT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 G U A</a:t>
            </a:r>
          </a:p>
        </p:txBody>
      </p:sp>
    </p:spTree>
    <p:extLst>
      <p:ext uri="{BB962C8B-B14F-4D97-AF65-F5344CB8AC3E}">
        <p14:creationId xmlns:p14="http://schemas.microsoft.com/office/powerpoint/2010/main" val="2007877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313" y="71438"/>
            <a:ext cx="403225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" y="191120"/>
            <a:ext cx="49103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5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5" y="3501008"/>
            <a:ext cx="5184775" cy="319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0F7CC8-4E20-8248-9717-5C37CF2ED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1498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SISTEMI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DIGERENTE </a:t>
            </a: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e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RESPIRATORIO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Correlazioni Morfologiche </a:t>
            </a:r>
            <a:b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su Base Organogenetica</a:t>
            </a: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18D52E-32AD-2F40-8688-C5F0992A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72" y="1844824"/>
            <a:ext cx="8496944" cy="5326540"/>
          </a:xfrm>
        </p:spPr>
        <p:txBody>
          <a:bodyPr/>
          <a:lstStyle/>
          <a:p>
            <a:pPr algn="just"/>
            <a:r>
              <a:rPr lang="it-IT" sz="2400" dirty="0">
                <a:latin typeface="Copperplate Gothic Bold" panose="020E0705020206020404" pitchFamily="34" charset="77"/>
              </a:rPr>
              <a:t>I Sistemi DIGERENTE e RESPIRATORIO, per quanto riguarda gli Organi Cavi che li costituiscono, sono strettamente correlati tra loro, soprattutto per la comune ORIGINE dall’ Intestino Primitivo, che è suddiviso in INTESTINO PRIMITIVO ANTERIORE, MEDIO e POSTERIORE. In particolare, se il SISTEMA DIGERENTE origina da tutte e tre le porzioni succitate, il SISTEMA RESPIRATORIO, invece, ha come 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embrio</a:t>
            </a:r>
            <a:r>
              <a:rPr lang="it-IT" sz="2400" dirty="0">
                <a:latin typeface="Copperplate Gothic Bold" panose="020E0705020206020404" pitchFamily="34" charset="77"/>
              </a:rPr>
              <a:t>-fetale di riferimento, soltanto l’ intestino ANTERIORE e la sua ulteriore specializzazione, INTESTINO FARINGEO</a:t>
            </a:r>
          </a:p>
        </p:txBody>
      </p:sp>
    </p:spTree>
    <p:extLst>
      <p:ext uri="{BB962C8B-B14F-4D97-AF65-F5344CB8AC3E}">
        <p14:creationId xmlns:p14="http://schemas.microsoft.com/office/powerpoint/2010/main" val="2306685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" y="153740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 generali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064896" cy="6103020"/>
          </a:xfrm>
        </p:spPr>
        <p:txBody>
          <a:bodyPr/>
          <a:lstStyle/>
          <a:p>
            <a:r>
              <a:rPr lang="it-IT" sz="2300" b="1" dirty="0">
                <a:latin typeface="Chalkboard SE" panose="03050602040202020205" pitchFamily="66" charset="77"/>
              </a:rPr>
              <a:t>È un ORGANO PIENO, IMPARI e MEDIANO, localizzato nella CAVITA’ ORALE, di cui occupa quasi totalmente il Pavimento. 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coinvolto nelle attività correlate a Funzioni DIGERENTI (Prensione del Bolo Alimentare, Rimescolamento nella Cavità Orale, Processo di Deglutizione) ed a Funzioni RESPIRATORIE (Fonazione).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Presenta una forma grossolanamente CONICA, con l’ APICE diretto ANTERIORMENTE.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costituito da un CORPO, che ricopre il Pavimento Orale, nel quale si descrive una FACCIA SUPERIORE (o DORSO LINGUALE) ed una FACCIA INFERIORE; e da una RADICE, che profondamente si inserisce all’ Osso Ioide, tramite le strutture fibrose della MEMBRANA IO-GLOSSA e del SETTO LINGUALE LONGITUDINALE.</a:t>
            </a:r>
          </a:p>
        </p:txBody>
      </p:sp>
    </p:spTree>
    <p:extLst>
      <p:ext uri="{BB962C8B-B14F-4D97-AF65-F5344CB8AC3E}">
        <p14:creationId xmlns:p14="http://schemas.microsoft.com/office/powerpoint/2010/main" val="4128563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24744"/>
            <a:ext cx="8280920" cy="5400600"/>
          </a:xfrm>
        </p:spPr>
        <p:txBody>
          <a:bodyPr/>
          <a:lstStyle/>
          <a:p>
            <a:r>
              <a:rPr lang="it-IT" sz="2800" b="1" dirty="0">
                <a:latin typeface="Copperplate Gothic Bold" panose="020E0705020206020404" pitchFamily="34" charset="77"/>
              </a:rPr>
              <a:t>È un Organo MUSCOLO-FIBROSO.</a:t>
            </a:r>
          </a:p>
          <a:p>
            <a:r>
              <a:rPr lang="it-IT" sz="2800" b="1" dirty="0">
                <a:latin typeface="Copperplate Gothic Bold" panose="020E0705020206020404" pitchFamily="34" charset="77"/>
              </a:rPr>
              <a:t>Muscoli Striati Scheletrici si inseriscono allo SCHELETRO FIBROSO (Membrana Io-Glossa e Setto Linguale Longitudinale) e sono definiti come ESTRINSECI (se l’altro attacco è posto su strutture scheletriche del cranio e del collo) oppure INTRINSECI (entrambi gli attacchi sullo Scheletro Fibroso). Tali muscoli provvedono sia allo spostamento della Lingua nel cavo orale, sia a far variare la sua forma.</a:t>
            </a:r>
          </a:p>
          <a:p>
            <a:endParaRPr lang="it-IT" sz="2400" b="1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6449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55" y="1052736"/>
            <a:ext cx="8496944" cy="6103020"/>
          </a:xfrm>
        </p:spPr>
        <p:txBody>
          <a:bodyPr/>
          <a:lstStyle/>
          <a:p>
            <a:pPr marL="0" indent="0">
              <a:buNone/>
            </a:pPr>
            <a:r>
              <a:rPr lang="it-IT" sz="2400" b="1" i="1" dirty="0">
                <a:latin typeface="Century Gothic" panose="020B0502020202020204" pitchFamily="34" charset="0"/>
              </a:rPr>
              <a:t>Vi si distinguono un CORPO, anteriormente, ed una RADICE, posteriormente.</a:t>
            </a:r>
          </a:p>
          <a:p>
            <a:pPr marL="0" indent="0">
              <a:buNone/>
            </a:pPr>
            <a:r>
              <a:rPr lang="it-IT" sz="2400" b="1" i="1" dirty="0">
                <a:latin typeface="Century Gothic" panose="020B0502020202020204" pitchFamily="34" charset="0"/>
              </a:rPr>
              <a:t>Il limite tra Corpo e Radice è dato dalla cosiddetta «V» </a:t>
            </a:r>
            <a:r>
              <a:rPr lang="it-IT" sz="2400" b="1" i="1" dirty="0" err="1">
                <a:latin typeface="Century Gothic" panose="020B0502020202020204" pitchFamily="34" charset="0"/>
              </a:rPr>
              <a:t>liguale</a:t>
            </a:r>
            <a:r>
              <a:rPr lang="it-IT" sz="2400" b="1" i="1" dirty="0">
                <a:latin typeface="Century Gothic" panose="020B0502020202020204" pitchFamily="34" charset="0"/>
              </a:rPr>
              <a:t> (Papille Vallate). La Radice presenta la TONSILLA LINGUALE e le PLICHE GLOSSO-EPIGLOTTICHE che connettono la Lingua alla Cartilagine EPIGLOTTIDE della Laringe.</a:t>
            </a:r>
          </a:p>
          <a:p>
            <a:pPr marL="0" indent="0">
              <a:buNone/>
            </a:pPr>
            <a:r>
              <a:rPr lang="it-IT" sz="2400" b="1" i="1" dirty="0">
                <a:latin typeface="Century Gothic" panose="020B0502020202020204" pitchFamily="34" charset="0"/>
              </a:rPr>
              <a:t>Pur essendo un Organo Pieno, tuttavia la Lingua, essendo localizzata nella Cavità Orale, presenta una TONACA MUCOSA analoga a quella della Cavità e del Vestibolo, con un Epitelio Pavimentoso Pluristratificato parzialmente Cheratinizzato (a seconda delle zone </a:t>
            </a:r>
            <a:r>
              <a:rPr lang="it-IT" sz="2400" b="1" i="1" dirty="0" err="1">
                <a:latin typeface="Century Gothic" panose="020B0502020202020204" pitchFamily="34" charset="0"/>
              </a:rPr>
              <a:t>piu’</a:t>
            </a:r>
            <a:r>
              <a:rPr lang="it-IT" sz="2400" b="1" i="1" dirty="0">
                <a:latin typeface="Century Gothic" panose="020B0502020202020204" pitchFamily="34" charset="0"/>
              </a:rPr>
              <a:t> o meno sottoposte a sollecitazioni meccaniche e/o termiche). Nella FACCIA SUPERIORE del Corpo la Mucosa presenta le PAPILLE LINGUALI (Filiformi, Foliate, Fungiformi e Vallate o </a:t>
            </a:r>
            <a:r>
              <a:rPr lang="it-IT" sz="2400" b="1" i="1" dirty="0" err="1">
                <a:latin typeface="Century Gothic" panose="020B0502020202020204" pitchFamily="34" charset="0"/>
              </a:rPr>
              <a:t>Circumvallate</a:t>
            </a:r>
            <a:r>
              <a:rPr lang="it-IT" sz="2400" b="1" i="1" dirty="0">
                <a:latin typeface="Century Gothic" panose="020B0502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82351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0B959-8DEF-914E-8130-BB4E3B0D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SENSIBILITA’ GUSTATIVA</a:t>
            </a:r>
            <a:b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(Viscerale Speciale)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EA1A1B-81E9-C24B-A5E2-82A14EB08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08720"/>
            <a:ext cx="8424936" cy="5949280"/>
          </a:xfrm>
        </p:spPr>
        <p:txBody>
          <a:bodyPr/>
          <a:lstStyle/>
          <a:p>
            <a:r>
              <a:rPr lang="it-IT" sz="2200" b="1" dirty="0">
                <a:latin typeface="Comic Sans MS" panose="030F0902030302020204" pitchFamily="66" charset="0"/>
              </a:rPr>
              <a:t>Nelle Papille Linguali Foliate, Fungiformi e Vallate (o </a:t>
            </a:r>
            <a:r>
              <a:rPr lang="it-IT" sz="2200" b="1" dirty="0" err="1">
                <a:latin typeface="Comic Sans MS" panose="030F0902030302020204" pitchFamily="66" charset="0"/>
              </a:rPr>
              <a:t>Circumvallate</a:t>
            </a:r>
            <a:r>
              <a:rPr lang="it-IT" sz="2200" b="1" dirty="0">
                <a:latin typeface="Comic Sans MS" panose="030F0902030302020204" pitchFamily="66" charset="0"/>
              </a:rPr>
              <a:t>) si localizzano i CALICI GUSTATIVI, che sono strutture di forma SFEROIDALE. Vi si ritrovano le CELLULE GUSTATIVE che sono elementi NEUROEPITELIALI che generano impulsi nervosi in seguito a stimolazione CHIMICA, per poter identificare l’ Amaro, il Dolce, l’ Acido ed il Salato, nonché l’ «</a:t>
            </a:r>
            <a:r>
              <a:rPr lang="it-IT" sz="2200" b="1" dirty="0" err="1">
                <a:latin typeface="Comic Sans MS" panose="030F0902030302020204" pitchFamily="66" charset="0"/>
              </a:rPr>
              <a:t>Umami</a:t>
            </a:r>
            <a:r>
              <a:rPr lang="it-IT" sz="2200" b="1" dirty="0">
                <a:latin typeface="Comic Sans MS" panose="030F0902030302020204" pitchFamily="66" charset="0"/>
              </a:rPr>
              <a:t>» (correlato al </a:t>
            </a:r>
            <a:r>
              <a:rPr lang="it-IT" sz="2200" b="1" dirty="0" err="1">
                <a:latin typeface="Comic Sans MS" panose="030F0902030302020204" pitchFamily="66" charset="0"/>
              </a:rPr>
              <a:t>glutamato</a:t>
            </a:r>
            <a:r>
              <a:rPr lang="it-IT" sz="2200" b="1" dirty="0">
                <a:latin typeface="Comic Sans MS" panose="030F0902030302020204" pitchFamily="66" charset="0"/>
              </a:rPr>
              <a:t> del Dado di Brodo) e anche lo specifico gusto correlato al «grasso fritto».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Nei Calici ci sono inoltre CELLULE di SOSTEGNO e CELLULE BASALI.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I NERVI coinvolti nella SENSIBILITA’ GUSTATIVA: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N. FACIALE (VII) per il Corpo Linguale;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N. GLOSSOFARINGEO (IX) per Radice Linguale;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N. VAGO (X) per i Calici presenti nella EPIGLOTTIDE Laringea.</a:t>
            </a:r>
          </a:p>
        </p:txBody>
      </p:sp>
    </p:spTree>
    <p:extLst>
      <p:ext uri="{BB962C8B-B14F-4D97-AF65-F5344CB8AC3E}">
        <p14:creationId xmlns:p14="http://schemas.microsoft.com/office/powerpoint/2010/main" val="412329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67469"/>
            <a:ext cx="4499545" cy="12969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MUCOSA DELLA FACCIA SUPERIORE: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PAPILLE LINGUALI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23963"/>
            <a:ext cx="5327650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5184775" y="144463"/>
            <a:ext cx="36718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CALICI</a:t>
            </a:r>
            <a:b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GUSTATIVI 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5567363" y="1243013"/>
            <a:ext cx="3570287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5218C0-6B24-964D-AC5A-66A54D758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7850"/>
            <a:ext cx="76200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37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FF4210-5C27-2540-9E75-A5630E5EE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53488" cy="936104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 DELLA LINGUA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6D85D5-110F-6F46-B457-AFDD2143C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801968" cy="5589240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L’ Afflusso Arterioso è prevalente dalla Arteria LINGUALE (ramo della Arteria Carotide Esterna).</a:t>
            </a:r>
          </a:p>
          <a:p>
            <a:r>
              <a:rPr lang="it-IT" sz="3200" b="1" dirty="0">
                <a:latin typeface="Chalkboard SE" panose="03050602040202020205" pitchFamily="66" charset="77"/>
              </a:rPr>
              <a:t>Il Drenaggio Venoso confluisce nella Vena GIUGULARE INTERNA.</a:t>
            </a:r>
          </a:p>
          <a:p>
            <a:r>
              <a:rPr lang="it-IT" sz="3200" b="1" dirty="0">
                <a:latin typeface="Chalkboard SE" panose="03050602040202020205" pitchFamily="66" charset="77"/>
              </a:rPr>
              <a:t>Il Drenaggio LINFATICO è di competenza dei LINFONODI CERVICALI PROFONDI e SUPERFICIALI, come pure ai LINFONODI SOTTOMENTALI </a:t>
            </a:r>
          </a:p>
        </p:txBody>
      </p:sp>
    </p:spTree>
    <p:extLst>
      <p:ext uri="{BB962C8B-B14F-4D97-AF65-F5344CB8AC3E}">
        <p14:creationId xmlns:p14="http://schemas.microsoft.com/office/powerpoint/2010/main" val="3652423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F164FDE-BE5C-6E47-B49D-2E2CE13A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780928"/>
            <a:ext cx="7289800" cy="98072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1337312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412875"/>
            <a:ext cx="4427538" cy="1574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</a:t>
            </a: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SCHEMATIZZAZIONE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ANATOMO –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TOPOGRAFICA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716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11560" y="620688"/>
            <a:ext cx="8136904" cy="54864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ORGANO CAVO, IMPARI e MEDIANO, localizzato nella Regione CERVICALE, tra la Base del Neurocranio e C6, anteriormente alla Colonna CERVICALE 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È un ORGANO in “COMUNE” ai sistemi RESPIRATORIO e DIGERENTE: infatti, è connessa con: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   - CAVITA’ NASALI (RINOFARINGE)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   - CAVITA’ ORALE (OROFARINGE)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   - LARINGE (LARINGO- od IPOFARINGE)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Comunica inoltre con la CASSA DEL TIMPANO (dell’ ORECCHIO MEDIO) tramite la TUBA UDITIVA, il cui ORIFIZIO si apre nella RINOFARINGE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6DA8A4A7-C854-1644-8185-1775083D99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INTESTINO  PRIMITIVO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86D86B6E-587B-C047-A3C1-BA91A5CF1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3608" y="1066800"/>
            <a:ext cx="7416824" cy="5638800"/>
          </a:xfrm>
          <a:ln/>
        </p:spPr>
        <p:txBody>
          <a:bodyPr/>
          <a:lstStyle/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INTESTINO ANTERIORE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INTESTINO MEDIO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INTESTINO POSTERIORE</a:t>
            </a:r>
          </a:p>
          <a:p>
            <a:pPr marL="341313" indent="-341313">
              <a:spcBef>
                <a:spcPts val="700"/>
              </a:spcBef>
              <a:buClr>
                <a:srgbClr val="FFFF00"/>
              </a:buClr>
              <a:buFont typeface="Arial Black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dirty="0">
              <a:latin typeface="Comic Sans MS" panose="030F0902030302020204" pitchFamily="66" charset="0"/>
            </a:endParaRP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L’ INTESTINO ANTERIORE si divide, a propria volta in: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dirty="0">
              <a:latin typeface="Comic Sans MS" panose="030F0902030302020204" pitchFamily="66" charset="0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604020202020204" pitchFamily="34" charset="0"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SEGMENTO CRANIALE od INTESTINO FARINGEO (o BRANCHIALE)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604020202020204" pitchFamily="34" charset="0"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SEGMENTO CAUDALE dell’ INTESTINO ANTERIORE</a:t>
            </a:r>
          </a:p>
        </p:txBody>
      </p:sp>
    </p:spTree>
    <p:extLst>
      <p:ext uri="{BB962C8B-B14F-4D97-AF65-F5344CB8AC3E}">
        <p14:creationId xmlns:p14="http://schemas.microsoft.com/office/powerpoint/2010/main" val="452497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9C700-DDDA-494F-822A-C18633C6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57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ANATOMO-MACROSCOPICI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47E10-56C6-BD45-9F25-650C86D6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56" y="1052736"/>
            <a:ext cx="8461983" cy="5589240"/>
          </a:xfrm>
        </p:spPr>
        <p:txBody>
          <a:bodyPr/>
          <a:lstStyle/>
          <a:p>
            <a:r>
              <a:rPr lang="it-IT" b="1" dirty="0">
                <a:latin typeface="Comic Sans MS" panose="030F0902030302020204" pitchFamily="66" charset="0"/>
              </a:rPr>
              <a:t>Ha una forma a TRONCO di PIRAMIDE.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BASE MAGGIORE è SUPERIORE e si inserisce alla BASE DEL NEUROCRANIO.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I MARGINI LATERALI si rapportano col Fascio VASCOLO-NERVOSO del COLLO e con la Ghiandola Salivare PAROTIDE.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FACCIA POSTERIORE si relaziona con lo SPAZIO RETROFARINGEO.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BASE MINORE è situata INFERIORMENTE e si prosegue con il lume dell’ Esofago.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FACCIA ANTERIORE presenta, in senso CRANIO-CAUDALE le seguenti APERTURE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COANE (Cavità Nasali)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ISTMO DELLE FAUCI (Cavità Orale)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ADITO LARINGEO (Laringe)</a:t>
            </a:r>
          </a:p>
        </p:txBody>
      </p:sp>
    </p:spTree>
    <p:extLst>
      <p:ext uri="{BB962C8B-B14F-4D97-AF65-F5344CB8AC3E}">
        <p14:creationId xmlns:p14="http://schemas.microsoft.com/office/powerpoint/2010/main" val="413770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PROIEZIONE LATERALE sul PIANO MEDIANO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455987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088" y="2276475"/>
            <a:ext cx="374491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23118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558800" indent="-5556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SzPct val="45000"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rinofaringe</a:t>
            </a: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flipH="1">
            <a:off x="1831975" y="1341438"/>
            <a:ext cx="3248025" cy="57467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2197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orofaringe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1905000" y="1989138"/>
            <a:ext cx="3317875" cy="107950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1671638" y="5857875"/>
            <a:ext cx="290974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laringofaringe</a:t>
            </a:r>
            <a:endParaRPr lang="it-IT" altLang="it-I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 flipH="1" flipV="1">
            <a:off x="2047875" y="3641725"/>
            <a:ext cx="511175" cy="2166938"/>
          </a:xfrm>
          <a:prstGeom prst="line">
            <a:avLst/>
          </a:prstGeom>
          <a:noFill/>
          <a:ln w="76320" cap="sq">
            <a:solidFill>
              <a:srgbClr val="00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42BAD-526A-7B4A-B2BE-5BD2351A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C6DBE0-91C2-B84D-895D-A23FF454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96752"/>
            <a:ext cx="8568952" cy="5661248"/>
          </a:xfrm>
        </p:spPr>
        <p:txBody>
          <a:bodyPr/>
          <a:lstStyle/>
          <a:p>
            <a:r>
              <a:rPr lang="it-IT" sz="2600" b="1" dirty="0">
                <a:latin typeface="Comic Sans MS" panose="030F0902030302020204" pitchFamily="66" charset="0"/>
              </a:rPr>
              <a:t>In senso CRANIO-CAUDALE: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RINOFARINGE (in comunicazione con le CAVITA’ NASALI tramite le Coane). Sulla VOLTA si localizza la TONSILLA FARINGEA (che, qualora si ingrandisca abnormemente, si denomina «Adenoide»). Vi si trovano, </a:t>
            </a:r>
            <a:r>
              <a:rPr lang="it-IT" sz="2600" b="1" dirty="0" err="1">
                <a:latin typeface="Comic Sans MS" panose="030F0902030302020204" pitchFamily="66" charset="0"/>
              </a:rPr>
              <a:t>lateralemente</a:t>
            </a:r>
            <a:r>
              <a:rPr lang="it-IT" sz="2600" b="1" dirty="0">
                <a:latin typeface="Comic Sans MS" panose="030F0902030302020204" pitchFamily="66" charset="0"/>
              </a:rPr>
              <a:t>, gli Sbocchi delle Tube Uditive, controllati dalle TONSILLE TUBARICHE.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OROFARINGE: comunica con la Cavità Orale, tramite l’ Istmo delle Fauci.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LARINGOFARINGE (IPOFARINGE): presenta l’ Adito Laringeo. È caratterizzata dal rilievo costituito dal cosiddetto »CASTONE» della Cartilagine Cricoide della Laringe.</a:t>
            </a:r>
          </a:p>
          <a:p>
            <a:endParaRPr lang="it-IT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06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PARETE ANTERIORE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960262"/>
            <a:ext cx="5040559" cy="5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3142"/>
            <a:ext cx="9144000" cy="81357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842226"/>
            <a:ext cx="8280920" cy="53340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Il Lume è rivestito da una TONACA MUCOSA: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  - EPITELIO CILINDRICO PSEUDOSTRATIFICATO CILIATO (rinofaringe) con intercalate CELLULE MUCIPARE CALICIFORMI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 - EPITELIO PAVIMENTOSO PLURISTRATIFICATO con zone di cheratinizzazione (oro- e </a:t>
            </a:r>
            <a:r>
              <a:rPr lang="it-IT" altLang="it-IT" sz="2200" b="1" dirty="0" err="1">
                <a:latin typeface="Chalkboard SE" panose="03050602040202020205" pitchFamily="66" charset="77"/>
              </a:rPr>
              <a:t>laringofaringe</a:t>
            </a:r>
            <a:r>
              <a:rPr lang="it-IT" altLang="it-IT" sz="2200" b="1" dirty="0">
                <a:latin typeface="Chalkboard SE" panose="03050602040202020205" pitchFamily="66" charset="77"/>
              </a:rPr>
              <a:t>)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Nella Lamina Propria si approfondano Ghiandole </a:t>
            </a:r>
            <a:r>
              <a:rPr lang="it-IT" altLang="it-IT" sz="2200" b="1" dirty="0" err="1">
                <a:latin typeface="Chalkboard SE" panose="03050602040202020205" pitchFamily="66" charset="77"/>
              </a:rPr>
              <a:t>Tubuloacinose</a:t>
            </a:r>
            <a:r>
              <a:rPr lang="it-IT" altLang="it-IT" sz="2200" b="1" dirty="0">
                <a:latin typeface="Chalkboard SE" panose="03050602040202020205" pitchFamily="66" charset="77"/>
              </a:rPr>
              <a:t> Ramificate a prevalente Secrezione MUCOSA 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FIBROELASTICA (Membrana </a:t>
            </a:r>
            <a:r>
              <a:rPr lang="it-IT" altLang="it-IT" sz="2200" b="1" dirty="0" err="1">
                <a:latin typeface="Chalkboard SE" panose="03050602040202020205" pitchFamily="66" charset="77"/>
              </a:rPr>
              <a:t>Faringo</a:t>
            </a:r>
            <a:r>
              <a:rPr lang="it-IT" altLang="it-IT" sz="2200" b="1" dirty="0">
                <a:latin typeface="Chalkboard SE" panose="03050602040202020205" pitchFamily="66" charset="77"/>
              </a:rPr>
              <a:t>-Basilare) che ne costituisce l’ Impalcatura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MUSCOLARE con MUSCOLI STRIATI SCHELETRICI COSTRITTORI (Superiore, Medio ed Inferiore) ed ELEVATORI (Superiore ed Inferiore).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AVVENTIZIA di Connettivo Fibroso.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STRIATI  SCHELETRICI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554450"/>
            <a:ext cx="4164012" cy="53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704773"/>
            <a:ext cx="4549080" cy="44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5459F-1C8A-8B41-A1B2-31FEDED8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72"/>
            <a:ext cx="9144000" cy="149860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F59D83-6BA7-8340-BFF8-F6C68D877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514372"/>
            <a:ext cx="8640960" cy="5589240"/>
          </a:xfrm>
        </p:spPr>
        <p:txBody>
          <a:bodyPr/>
          <a:lstStyle/>
          <a:p>
            <a:r>
              <a:rPr lang="it-IT" sz="3200" b="1" dirty="0">
                <a:latin typeface="Copperplate" panose="02000504000000020004" pitchFamily="2" charset="77"/>
              </a:rPr>
              <a:t>L’ AFFLUSSO SANGUIGNO compete all’ ARTERIA FARINGEA ASCENDENTE.</a:t>
            </a:r>
          </a:p>
          <a:p>
            <a:r>
              <a:rPr lang="it-IT" sz="3200" b="1" dirty="0">
                <a:latin typeface="Copperplate" panose="02000504000000020004" pitchFamily="2" charset="77"/>
              </a:rPr>
              <a:t>Il DRENAGGIO VENOSO compete a PLESSI VENOSI che affluiscono alla VENA GIUGULARE INTERNA.</a:t>
            </a:r>
          </a:p>
          <a:p>
            <a:r>
              <a:rPr lang="it-IT" sz="3200" b="1" dirty="0">
                <a:latin typeface="Copperplate" panose="02000504000000020004" pitchFamily="2" charset="77"/>
              </a:rPr>
              <a:t>Il DRENAGGIO LINFATICO affluisce ai LINFONODI CERVICALI PROFONDI e ai LINFONODI RETROFARINGEI </a:t>
            </a:r>
          </a:p>
        </p:txBody>
      </p:sp>
    </p:spTree>
    <p:extLst>
      <p:ext uri="{BB962C8B-B14F-4D97-AF65-F5344CB8AC3E}">
        <p14:creationId xmlns:p14="http://schemas.microsoft.com/office/powerpoint/2010/main" val="1072213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9EE77-6662-6D4D-8E4A-36ABA9A9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7346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23B797-A464-DA43-A2CC-AF0470E3B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08720"/>
            <a:ext cx="8280920" cy="5805264"/>
          </a:xfrm>
        </p:spPr>
        <p:txBody>
          <a:bodyPr/>
          <a:lstStyle/>
          <a:p>
            <a:r>
              <a:rPr lang="it-IT" sz="2200" dirty="0">
                <a:latin typeface="Copperplate" panose="02000504000000020004" pitchFamily="2" charset="77"/>
              </a:rPr>
              <a:t>è costituito da organi pieni (rivestiti da tonaca mucosa), denominati TONSILLE, in cui prevale il TESSUTO LINFOIDE.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Le TONSILLE sono così denominate: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PALATINE, organi pari all’ Istmo     delle Fauci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TONSILLA FARINGEA, organo impari sulla Volta della Rinofaringe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TUBARICHE, organo pari nella Rinofaringe, allo sbocco della Tuba Uditiva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TONSILLA LINGUALE, organo impari alla Radice della Lingua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LARINGEE, organo pari nei Ventricoli Laringei</a:t>
            </a:r>
          </a:p>
        </p:txBody>
      </p:sp>
    </p:spTree>
    <p:extLst>
      <p:ext uri="{BB962C8B-B14F-4D97-AF65-F5344CB8AC3E}">
        <p14:creationId xmlns:p14="http://schemas.microsoft.com/office/powerpoint/2010/main" val="39328160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4BE98B0-C007-E84C-99A1-F4DA7830B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4" y="1934001"/>
            <a:ext cx="4623473" cy="4923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53970F-EEC5-4D4A-9719-E6107A07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944660"/>
            <a:ext cx="4104456" cy="476523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088BCE5F-8FE0-F44B-B157-395D78D5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6" y="404664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864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35773"/>
            <a:ext cx="7772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delle TONSILLE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(Tonsilla FARINGEA)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002" y="1011848"/>
            <a:ext cx="7435414" cy="57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427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6C46C6CF-6F44-E54B-B599-09075ADE25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halkboard SE" panose="03050602040202020205" pitchFamily="66" charset="77"/>
              </a:rPr>
              <a:t>CENNI  ORGANOGENETICI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05EF05DD-BD06-D548-933F-09075CF31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564" y="780704"/>
            <a:ext cx="7848872" cy="5943600"/>
          </a:xfrm>
          <a:ln/>
        </p:spPr>
        <p:txBody>
          <a:bodyPr/>
          <a:lstStyle/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Fra il 15° ed il 20° giorno di VITA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INTRAUTERINA, l’ EMBRIONE è percorso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in tutta la sua lunghezza dalla CAVITA’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ENTODERMICA detta INTESTINO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PRIMITIVO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Esso è CHIUSO nelle porzioni: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- CRANIALE o ANTERIORE, dalla   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MEMBRANA BUCCO-FARINGEA, che lo   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separa dallo STOMODEO o CAVITA’ ORALE 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PRIMITIVA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- CAUDALE o POSTERIORE, dalla 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MEMBRANA CLOACALE</a:t>
            </a:r>
          </a:p>
        </p:txBody>
      </p:sp>
    </p:spTree>
    <p:extLst>
      <p:ext uri="{BB962C8B-B14F-4D97-AF65-F5344CB8AC3E}">
        <p14:creationId xmlns:p14="http://schemas.microsoft.com/office/powerpoint/2010/main" val="1280317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8830A6-2F02-7B42-A9D5-D9B6854972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908720"/>
            <a:ext cx="871296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6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B33B1-DC5C-274E-8DFD-F5853B29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852936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G O</a:t>
            </a:r>
          </a:p>
        </p:txBody>
      </p:sp>
    </p:spTree>
    <p:extLst>
      <p:ext uri="{BB962C8B-B14F-4D97-AF65-F5344CB8AC3E}">
        <p14:creationId xmlns:p14="http://schemas.microsoft.com/office/powerpoint/2010/main" val="24034141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08720"/>
            <a:ext cx="7992889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È un ORGANO CAVO, IMPARI e MEDIANO, che collega la FARINGE con lo STOMACO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estende tra C6 e la T10 con una lunghezza media di 25 cm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distinguono in senso cranio-caudale i seguenti tratti 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CERVICALE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TORACICO o MEDIASTINICO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DIAFRAMMATICO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ADDOMINALE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Non ha un decorso rettilineo, ma presenta  curvature, correlate allo stretto rapporto con la colonna vertebrale, che presenta la Lordosi Cervicale e la Cifosi Toracica.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014203"/>
            <a:ext cx="8640960" cy="5661248"/>
          </a:xfrm>
        </p:spPr>
        <p:txBody>
          <a:bodyPr/>
          <a:lstStyle/>
          <a:p>
            <a:r>
              <a:rPr lang="it-IT" sz="2200" dirty="0">
                <a:latin typeface="Copperplate Gothic Bold" panose="020E0705020206020404" pitchFamily="34" charset="77"/>
              </a:rPr>
              <a:t>TRATTO CERVICALE: Posteriormente con C6 e C7 con interposizione dello Spazio </a:t>
            </a:r>
            <a:r>
              <a:rPr lang="it-IT" sz="2200" dirty="0" err="1">
                <a:latin typeface="Copperplate Gothic Bold" panose="020E0705020206020404" pitchFamily="34" charset="77"/>
              </a:rPr>
              <a:t>Retroesofageo</a:t>
            </a:r>
            <a:r>
              <a:rPr lang="it-IT" sz="2200" dirty="0">
                <a:latin typeface="Copperplate Gothic Bold" panose="020E0705020206020404" pitchFamily="34" charset="77"/>
              </a:rPr>
              <a:t>; Lateralmente Fascio Vascolo-Nervoso del Collo; Anteriormente con Laringe, Trachea e Ghiandola TIROIDE</a:t>
            </a:r>
          </a:p>
          <a:p>
            <a:r>
              <a:rPr lang="it-IT" sz="2200" dirty="0">
                <a:latin typeface="Copperplate Gothic Bold" panose="020E0705020206020404" pitchFamily="34" charset="77"/>
              </a:rPr>
              <a:t>TRATTO TORACICO (MEDIASTINICO): L’ AORTA TORACICA gli si pone prima sul lato sinistro e poi gli si porta Posteriormente, interponendosi tra esso e la Colonna Toracica. ANTERIORMENTE si trova la BIFORCAZIONE TRACHEALE nei Grossi Bronchi </a:t>
            </a:r>
            <a:r>
              <a:rPr lang="it-IT" sz="2200" dirty="0" err="1">
                <a:latin typeface="Copperplate Gothic Bold" panose="020E0705020206020404" pitchFamily="34" charset="77"/>
              </a:rPr>
              <a:t>Extrapolmonari</a:t>
            </a:r>
            <a:r>
              <a:rPr lang="it-IT" sz="2200" dirty="0">
                <a:latin typeface="Copperplate Gothic Bold" panose="020E0705020206020404" pitchFamily="34" charset="77"/>
              </a:rPr>
              <a:t> e, </a:t>
            </a:r>
            <a:r>
              <a:rPr lang="it-IT" sz="2200" dirty="0" err="1">
                <a:latin typeface="Copperplate Gothic Bold" panose="020E0705020206020404" pitchFamily="34" charset="77"/>
              </a:rPr>
              <a:t>piu’</a:t>
            </a:r>
            <a:r>
              <a:rPr lang="it-IT" sz="2200" dirty="0">
                <a:latin typeface="Copperplate Gothic Bold" panose="020E0705020206020404" pitchFamily="34" charset="77"/>
              </a:rPr>
              <a:t> </a:t>
            </a:r>
            <a:r>
              <a:rPr lang="it-IT" sz="2200" dirty="0" err="1">
                <a:latin typeface="Copperplate Gothic Bold" panose="020E0705020206020404" pitchFamily="34" charset="77"/>
              </a:rPr>
              <a:t>caudalmente</a:t>
            </a:r>
            <a:r>
              <a:rPr lang="it-IT" sz="2200" dirty="0">
                <a:latin typeface="Copperplate Gothic Bold" panose="020E0705020206020404" pitchFamily="34" charset="77"/>
              </a:rPr>
              <a:t>, il PERICARDIO dell’ Atrio Sinistro del Cuore. </a:t>
            </a:r>
          </a:p>
          <a:p>
            <a:r>
              <a:rPr lang="it-IT" sz="2200" dirty="0">
                <a:latin typeface="Copperplate Gothic Bold" panose="020E0705020206020404" pitchFamily="34" charset="77"/>
              </a:rPr>
              <a:t>LATERALMENTE le PLEURE MEDIASTINICHE ed il Decorso dei NERVI VAGHI (X paio).</a:t>
            </a:r>
          </a:p>
        </p:txBody>
      </p:sp>
    </p:spTree>
    <p:extLst>
      <p:ext uri="{BB962C8B-B14F-4D97-AF65-F5344CB8AC3E}">
        <p14:creationId xmlns:p14="http://schemas.microsoft.com/office/powerpoint/2010/main" val="29300676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7339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51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ESOFAGO: RAPPORTI CON IL PERICARDIO</a:t>
            </a:r>
          </a:p>
        </p:txBody>
      </p:sp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352425" y="1143000"/>
            <a:ext cx="8420100" cy="5178425"/>
            <a:chOff x="222" y="720"/>
            <a:chExt cx="5304" cy="3262"/>
          </a:xfrm>
        </p:grpSpPr>
        <p:pic>
          <p:nvPicPr>
            <p:cNvPr id="61444" name="Picture 3"/>
            <p:cNvPicPr>
              <a:picLocks noChangeAspect="1" noChangeArrowheads="1"/>
            </p:cNvPicPr>
            <p:nvPr/>
          </p:nvPicPr>
          <p:blipFill>
            <a:blip r:embed="rId3">
              <a:lum bright="-18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720"/>
              <a:ext cx="2608" cy="2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8000" contras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4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720"/>
              <a:ext cx="2454" cy="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46" name="Text Box 5"/>
            <p:cNvSpPr txBox="1">
              <a:spLocks noChangeArrowheads="1"/>
            </p:cNvSpPr>
            <p:nvPr/>
          </p:nvSpPr>
          <p:spPr bwMode="auto">
            <a:xfrm>
              <a:off x="384" y="1248"/>
              <a:ext cx="1006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61447" name="Text Box 6"/>
            <p:cNvSpPr txBox="1">
              <a:spLocks noChangeArrowheads="1"/>
            </p:cNvSpPr>
            <p:nvPr/>
          </p:nvSpPr>
          <p:spPr bwMode="auto">
            <a:xfrm>
              <a:off x="2016" y="1584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impronta aortica</a:t>
              </a:r>
            </a:p>
          </p:txBody>
        </p:sp>
        <p:sp>
          <p:nvSpPr>
            <p:cNvPr id="61448" name="Line 7"/>
            <p:cNvSpPr>
              <a:spLocks noChangeShapeType="1"/>
            </p:cNvSpPr>
            <p:nvPr/>
          </p:nvSpPr>
          <p:spPr bwMode="auto">
            <a:xfrm flipH="1">
              <a:off x="1726" y="1680"/>
              <a:ext cx="290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9" name="Text Box 8"/>
            <p:cNvSpPr txBox="1">
              <a:spLocks noChangeArrowheads="1"/>
            </p:cNvSpPr>
            <p:nvPr/>
          </p:nvSpPr>
          <p:spPr bwMode="auto">
            <a:xfrm>
              <a:off x="2016" y="1933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bronco sinistro</a:t>
              </a:r>
            </a:p>
          </p:txBody>
        </p:sp>
        <p:sp>
          <p:nvSpPr>
            <p:cNvPr id="61450" name="Line 9"/>
            <p:cNvSpPr>
              <a:spLocks noChangeShapeType="1"/>
            </p:cNvSpPr>
            <p:nvPr/>
          </p:nvSpPr>
          <p:spPr bwMode="auto">
            <a:xfrm flipH="1">
              <a:off x="1582" y="2016"/>
              <a:ext cx="434" cy="286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1" name="Text Box 10"/>
            <p:cNvSpPr txBox="1">
              <a:spLocks noChangeArrowheads="1"/>
            </p:cNvSpPr>
            <p:nvPr/>
          </p:nvSpPr>
          <p:spPr bwMode="auto">
            <a:xfrm>
              <a:off x="2064" y="2736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atrio sinistro</a:t>
              </a:r>
            </a:p>
          </p:txBody>
        </p:sp>
        <p:sp>
          <p:nvSpPr>
            <p:cNvPr id="61452" name="Line 11"/>
            <p:cNvSpPr>
              <a:spLocks noChangeShapeType="1"/>
            </p:cNvSpPr>
            <p:nvPr/>
          </p:nvSpPr>
          <p:spPr bwMode="auto">
            <a:xfrm flipH="1" flipV="1">
              <a:off x="1678" y="2782"/>
              <a:ext cx="386" cy="37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3" name="Line 12"/>
            <p:cNvSpPr>
              <a:spLocks noChangeShapeType="1"/>
            </p:cNvSpPr>
            <p:nvPr/>
          </p:nvSpPr>
          <p:spPr bwMode="auto">
            <a:xfrm>
              <a:off x="3024" y="2784"/>
              <a:ext cx="1246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4" name="Line 13"/>
            <p:cNvSpPr>
              <a:spLocks noChangeShapeType="1"/>
            </p:cNvSpPr>
            <p:nvPr/>
          </p:nvSpPr>
          <p:spPr bwMode="auto">
            <a:xfrm>
              <a:off x="2880" y="2016"/>
              <a:ext cx="1390" cy="19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5" name="Line 14"/>
            <p:cNvSpPr>
              <a:spLocks noChangeShapeType="1"/>
            </p:cNvSpPr>
            <p:nvPr/>
          </p:nvSpPr>
          <p:spPr bwMode="auto">
            <a:xfrm>
              <a:off x="2880" y="1680"/>
              <a:ext cx="1534" cy="238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6" name="Text Box 15"/>
            <p:cNvSpPr txBox="1">
              <a:spLocks noChangeArrowheads="1"/>
            </p:cNvSpPr>
            <p:nvPr/>
          </p:nvSpPr>
          <p:spPr bwMode="auto">
            <a:xfrm>
              <a:off x="2160" y="3325"/>
              <a:ext cx="1054" cy="173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Jato diaframmatico</a:t>
              </a:r>
            </a:p>
          </p:txBody>
        </p:sp>
        <p:sp>
          <p:nvSpPr>
            <p:cNvPr id="61457" name="Line 16"/>
            <p:cNvSpPr>
              <a:spLocks noChangeShapeType="1"/>
            </p:cNvSpPr>
            <p:nvPr/>
          </p:nvSpPr>
          <p:spPr bwMode="auto">
            <a:xfrm flipH="1" flipV="1">
              <a:off x="1198" y="3358"/>
              <a:ext cx="962" cy="5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8" name="Line 17"/>
            <p:cNvSpPr>
              <a:spLocks noChangeShapeType="1"/>
            </p:cNvSpPr>
            <p:nvPr/>
          </p:nvSpPr>
          <p:spPr bwMode="auto">
            <a:xfrm>
              <a:off x="3264" y="3456"/>
              <a:ext cx="1054" cy="94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DIAFRAMMATICA E REGIONE CARDIALE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8001000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5661248"/>
          </a:xfrm>
        </p:spPr>
        <p:txBody>
          <a:bodyPr/>
          <a:lstStyle/>
          <a:p>
            <a:r>
              <a:rPr lang="it-IT" sz="3200" b="1" dirty="0">
                <a:latin typeface="Comic Sans MS" panose="030F0902030302020204" pitchFamily="66" charset="0"/>
              </a:rPr>
              <a:t>TRATTO DIAFRAMMATICO: nell’ attraversare l’ ORIFICIO DIAFRAMMATICO, posto </a:t>
            </a:r>
            <a:r>
              <a:rPr lang="it-IT" sz="3200" b="1" dirty="0" err="1">
                <a:latin typeface="Comic Sans MS" panose="030F0902030302020204" pitchFamily="66" charset="0"/>
              </a:rPr>
              <a:t>antero</a:t>
            </a:r>
            <a:r>
              <a:rPr lang="it-IT" sz="3200" b="1" dirty="0">
                <a:latin typeface="Comic Sans MS" panose="030F0902030302020204" pitchFamily="66" charset="0"/>
              </a:rPr>
              <a:t>-superiormente rispetto a quello Aortico, l’ Esofago viene «ancorato» dal LEGAMENTO (da qualche fonte, Muscolo) FRENO-ESOFAGEO, che impedisce un’eventuale Fuoriuscita dello Stomaco dalla Cavità Addominale verso il Mediastino (qualora </a:t>
            </a:r>
            <a:r>
              <a:rPr lang="it-IT" sz="3200" b="1" dirty="0" err="1">
                <a:latin typeface="Comic Sans MS" panose="030F0902030302020204" pitchFamily="66" charset="0"/>
              </a:rPr>
              <a:t>cio’</a:t>
            </a:r>
            <a:r>
              <a:rPr lang="it-IT" sz="3200" b="1" dirty="0">
                <a:latin typeface="Comic Sans MS" panose="030F0902030302020204" pitchFamily="66" charset="0"/>
              </a:rPr>
              <a:t> avvenga, si parla di Ernia Iatale)</a:t>
            </a:r>
          </a:p>
        </p:txBody>
      </p:sp>
    </p:spTree>
    <p:extLst>
      <p:ext uri="{BB962C8B-B14F-4D97-AF65-F5344CB8AC3E}">
        <p14:creationId xmlns:p14="http://schemas.microsoft.com/office/powerpoint/2010/main" val="8298480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296161"/>
            <a:ext cx="7772400" cy="5486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ERNIE DELLO IATO ESOFAGEO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6506594" cy="41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11" y="1319363"/>
            <a:ext cx="25557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61248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TRATTO ADDOMINALE: localizzato nell’ Ipocondrio Sinistro, è rivestito ANTERIORMENTE dal PERITONEO. ANTERIORMENTE si trova anche il Lobo Sinistro del FEGATO, LATERALMENTE a Sinistra il FONDO dello Stomaco, LATERALMENTE a Destra il PICCOLO OMENTO del Peritoneo POSTERIORMENTE si rapporta con il Muscolo DIAFRAMMA, senza interposizione del Peritoneo.</a:t>
            </a:r>
          </a:p>
        </p:txBody>
      </p:sp>
    </p:spTree>
    <p:extLst>
      <p:ext uri="{BB962C8B-B14F-4D97-AF65-F5344CB8AC3E}">
        <p14:creationId xmlns:p14="http://schemas.microsoft.com/office/powerpoint/2010/main" val="3706703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idx="1"/>
          </p:nvPr>
        </p:nvSpPr>
        <p:spPr>
          <a:xfrm>
            <a:off x="179512" y="908720"/>
            <a:ext cx="8784976" cy="6552728"/>
          </a:xfrm>
        </p:spPr>
        <p:txBody>
          <a:bodyPr/>
          <a:lstStyle/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latin typeface="Comic Sans MS" panose="030F0902030302020204" pitchFamily="66" charset="0"/>
              </a:rPr>
              <a:t>I rapporti molto stretti che si hanno tra la porzione </a:t>
            </a:r>
            <a:r>
              <a:rPr lang="it-IT" altLang="it-IT" sz="2700" b="1" dirty="0" err="1">
                <a:latin typeface="Comic Sans MS" panose="030F0902030302020204" pitchFamily="66" charset="0"/>
              </a:rPr>
              <a:t>piu’</a:t>
            </a:r>
            <a:r>
              <a:rPr lang="it-IT" altLang="it-IT" sz="2700" b="1" dirty="0">
                <a:latin typeface="Comic Sans MS" panose="030F0902030302020204" pitchFamily="66" charset="0"/>
              </a:rPr>
              <a:t> craniale del Sistema Digerente e le Vie Aeree del Sistema Respiratorio sono dovuti alla comune derivazione </a:t>
            </a:r>
            <a:r>
              <a:rPr lang="it-IT" altLang="it-IT" sz="2700" b="1" dirty="0" err="1">
                <a:latin typeface="Comic Sans MS" panose="030F0902030302020204" pitchFamily="66" charset="0"/>
              </a:rPr>
              <a:t>embrio</a:t>
            </a:r>
            <a:r>
              <a:rPr lang="it-IT" altLang="it-IT" sz="2700" b="1" dirty="0">
                <a:latin typeface="Comic Sans MS" panose="030F0902030302020204" pitchFamily="66" charset="0"/>
              </a:rPr>
              <a:t>-fetale dall’ INTESTINO PRIMITIVO ANTERIORE (come pure dalla sua porzione denominata INTESTINO FARINGEO)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latin typeface="Comic Sans MS" panose="030F0902030302020204" pitchFamily="66" charset="0"/>
              </a:rPr>
              <a:t>Dall’ INTESTINO ANTERIORE si origina il DIVERTICOLO LARINGO-TRACHEALE che darà origine alle VIE AEREE ed ai POLMONI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latin typeface="Comic Sans MS" panose="030F0902030302020204" pitchFamily="66" charset="0"/>
              </a:rPr>
              <a:t>Per queste ragioni, si mantengono STRETTI RAPPORTI TOPOGRAFICI nelle Regioni CEFALICA e CERVICALE e mantengono l’ Organo in COMUNE rappresentato dalla 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34400" cy="620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TRATTO ADDOMINALE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779492"/>
            <a:ext cx="6379840" cy="607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04664"/>
            <a:ext cx="9144000" cy="4597970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Tx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MUCOSA costituita da :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- EPITELIO DI RIVESTIMENTO: protezione, assorbimento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- LAMINA PROPRIA (tessuto CONNETTIVO DENSO): determina la configurazione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  caratteristica dei differenti tipi di mucosa. Contiene Ghiandole Intramurali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- MUSCULARIS MUCOSÆ (tessuto MUSCOLARE LISCIO): motilità della mucosa correlata a  processi di assorbimento e secrezione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SOTTOMUCOSA (tessuto CONNETTIVO LASSO): separa la tonaca mucosa dalla tonaca muscolare. Può contenere ghiandole Intramurali ed è ricca di formazioni vascolari e nervose (plessi nervosi, tra cui quello di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Meissner</a:t>
            </a:r>
            <a:r>
              <a:rPr lang="it-IT" altLang="it-IT" sz="2200" dirty="0">
                <a:latin typeface="Copperplate Gothic Bold" panose="020E0705020206020404" pitchFamily="34" charset="77"/>
              </a:rPr>
              <a:t>).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0" indent="0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15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1462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48680"/>
            <a:ext cx="9144000" cy="4453954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MUSCOLARE (tessuto MUSCOLARE LISCIO, generalmente; in alcuni casi anche STRIATO SCHELETRICO, come nella Faringe e nel tratto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piu’</a:t>
            </a:r>
            <a:r>
              <a:rPr lang="it-IT" altLang="it-IT" sz="2200" dirty="0">
                <a:latin typeface="Copperplate Gothic Bold" panose="020E0705020206020404" pitchFamily="34" charset="77"/>
              </a:rPr>
              <a:t> CRANIALE dell’ Esofago): presiede alla motilità complessiva dell' organo ed è sede di dispositivi nervosi (tra cui il Plesso di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Auerbach</a:t>
            </a:r>
            <a:r>
              <a:rPr lang="it-IT" altLang="it-IT" sz="2200" dirty="0">
                <a:latin typeface="Copperplate Gothic Bold" panose="020E0705020206020404" pitchFamily="34" charset="77"/>
              </a:rPr>
              <a:t>)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ESTERNA, che può essere: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- TONACA AVVENTIZIA (tessuto CONNETTIVO DENSO): media i rapporti dell' organo con gli organi circostanti, dà luogo ai mezzi di fissità e presenta dispositivi vascolari ;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- TONACA SIEROSA (tessuto MESOTELIALE): costituita dall' avvolgersi sugli organi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delle cosiddette membrane sierose. Fungono anch'esse da mezzi di fissità per l' organo, ma permettono notevole SCORRIMENTO .</a:t>
            </a:r>
          </a:p>
        </p:txBody>
      </p:sp>
    </p:spTree>
    <p:extLst>
      <p:ext uri="{BB962C8B-B14F-4D97-AF65-F5344CB8AC3E}">
        <p14:creationId xmlns:p14="http://schemas.microsoft.com/office/powerpoint/2010/main" val="170280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0325"/>
            <a:ext cx="9144000" cy="1041053"/>
          </a:xfrm>
          <a:ln/>
        </p:spPr>
        <p:txBody>
          <a:bodyPr>
            <a:normAutofit/>
          </a:bodyPr>
          <a:lstStyle/>
          <a:p>
            <a:pPr algn="ctr"/>
            <a:r>
              <a:rPr lang="it-IT" sz="28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CARATTERIstiche</a:t>
            </a: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di struttura generale </a:t>
            </a:r>
            <a:b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del tubo digerente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95" y="1196752"/>
            <a:ext cx="9124005" cy="56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427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479B031F-7F7A-AB48-BAB6-82BA58172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241300"/>
            <a:ext cx="81724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8612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283968" y="228600"/>
            <a:ext cx="4860032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904" y="1061120"/>
            <a:ext cx="46672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D43AB-FF7E-47C0-888C-9F69355FF067}"/>
              </a:ext>
            </a:extLst>
          </p:cNvPr>
          <p:cNvSpPr txBox="1"/>
          <p:nvPr/>
        </p:nvSpPr>
        <p:spPr>
          <a:xfrm>
            <a:off x="107504" y="647700"/>
            <a:ext cx="41764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MUCOSA con EPITELIO PAVIMENTOSO PLURISTRATIFICATO non cheratinizzato, LAMINA PROPRIA e MUSCULARIS MUCOSAE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SOTTOMUCOSA con presenza di formazioni Ghiandolari Intramurali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MUSCOLARE con MUSCOLATURA STRIATA SCHELETRICA (un terzo craniale) e MUSCOLATURA LISCIA (due terzi caudali)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AVVENTIZIA che nel Tratto Addominale è SIEROSA nella parte ANTERIORE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116632"/>
            <a:ext cx="8763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PASSAGGIO ESOFAGO-STOMACO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70423A-ABF8-493E-95E4-72821F874BDC}"/>
              </a:ext>
            </a:extLst>
          </p:cNvPr>
          <p:cNvSpPr txBox="1"/>
          <p:nvPr/>
        </p:nvSpPr>
        <p:spPr>
          <a:xfrm>
            <a:off x="179512" y="1052736"/>
            <a:ext cx="4316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halkduster" panose="03050602040202020205" pitchFamily="66" charset="77"/>
              </a:rPr>
              <a:t>Nella Zona di Passaggio dall’ Esofago allo Stomaco (Zona CARDIALE), l’ EPITELIO della Mucosa da Pavimentoso Pluristratificato dell’ Esofago diviene CILINDRICO MONOSTRATIFICATO a Secrezione Mucoide (Muco Neutro) a livello del CARDIAS dello Stomaco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8F4674-D254-D94E-9466-7EE5B442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71" y="0"/>
            <a:ext cx="9144000" cy="90872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CC17CD-CEC2-2343-9EBE-6C880AFA4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052736"/>
            <a:ext cx="9031424" cy="5805264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L’ Apporto SANGUIFERO compete alle ARTERIE TIROIDEA INFERIORE (dalla Succlavia nel Tratto Cervicale), ESOFAGEE (dall’ Aorta Toracica nel Tratto Mediastinico), GASTRICA SINISTRA (dal Tripode CELIACO nel Tratto Addominale).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Il Sangue Refluo si raccoglie in un PLESSO VENOSO PERIESOFAGEO, da cui è poi convogliato nella Vena TIROIDEA INFERIORE (Tratto Cervicale), nel Sistema AZYGOS (Tratto Mediastinico) e nella Vena PORTA del Fegato (per il Tratto Addominale).</a:t>
            </a:r>
          </a:p>
          <a:p>
            <a:endParaRPr lang="it-IT" sz="2400" b="1" dirty="0">
              <a:latin typeface="Comic Sans MS" panose="030F0902030302020204" pitchFamily="66" charset="0"/>
            </a:endParaRPr>
          </a:p>
          <a:p>
            <a:r>
              <a:rPr lang="it-IT" sz="2400" b="1" dirty="0">
                <a:latin typeface="Comic Sans MS" panose="030F0902030302020204" pitchFamily="66" charset="0"/>
              </a:rPr>
              <a:t>Il Drenaggio LINFATICO afferisce ai LINFONODI CERVICALI, MEDIASTINICI ed a quelli (GASTRICI SUPERIORI) che si localizzano alla Piccola Curvatura dello Stomaco </a:t>
            </a:r>
          </a:p>
        </p:txBody>
      </p:sp>
    </p:spTree>
    <p:extLst>
      <p:ext uri="{BB962C8B-B14F-4D97-AF65-F5344CB8AC3E}">
        <p14:creationId xmlns:p14="http://schemas.microsoft.com/office/powerpoint/2010/main" val="16357864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A95D1-FFD8-2748-BBBB-19E912B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0928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O M A C O</a:t>
            </a:r>
          </a:p>
        </p:txBody>
      </p:sp>
    </p:spTree>
    <p:extLst>
      <p:ext uri="{BB962C8B-B14F-4D97-AF65-F5344CB8AC3E}">
        <p14:creationId xmlns:p14="http://schemas.microsoft.com/office/powerpoint/2010/main" val="38625175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977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F4AE5CA-92E4-8147-A4C3-0B147CE32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DIVERTICOLO LARINGO-TRACHEALE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(</a:t>
            </a:r>
            <a:r>
              <a:rPr lang="it-IT" altLang="it-IT" sz="3200" b="1" cap="none" dirty="0">
                <a:latin typeface="Comic Sans MS" panose="030F0902030302020204" pitchFamily="66" charset="0"/>
              </a:rPr>
              <a:t>dall’ Intestino Anteriore</a:t>
            </a:r>
            <a:r>
              <a:rPr lang="it-IT" altLang="it-IT" sz="3200" b="1" dirty="0">
                <a:latin typeface="Comic Sans MS" panose="030F0902030302020204" pitchFamily="66" charset="0"/>
              </a:rPr>
              <a:t>)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AEA14A26-BB2D-FA43-AD18-640323B4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41" y="1556792"/>
            <a:ext cx="8815317" cy="46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874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179512" y="548680"/>
            <a:ext cx="8712968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Organo CAVO, IMPARI e MEDIANO, localizzato nella CAVITA’ ADDOMINO-PELVICA, in particolare nell’ EPIGASTRIO (circa un sesto dell’ Organo) e nell’ IPOCONDRIO SINISTRO (circa cinque sesti).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considerato come un tratto dilatato del Tubo Digerente, SACCIFORME, con l’ Asse Maggiore obliquo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Capacità 1300-1500 ml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suddiviso CRANIO-CAUDALMENTE nelle PORZIONI: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CARDIAS con ORIFIZIO CARDIALE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FONDO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CORPO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PILORO con ORIFIZIO PILORICO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91B0FD-A0D6-584B-A83E-030E3DB1F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32656"/>
            <a:ext cx="7992888" cy="6858001"/>
          </a:xfrm>
        </p:spPr>
        <p:txBody>
          <a:bodyPr/>
          <a:lstStyle/>
          <a:p>
            <a:r>
              <a:rPr lang="it-IT" sz="2800" b="1" i="1" dirty="0">
                <a:latin typeface="Trebuchet MS" panose="020B0703020202090204" pitchFamily="34" charset="0"/>
              </a:rPr>
              <a:t>CARDIAS: porzione dove si localizza la GIUNZIONE ESOFAGO-GASTRICA. L’ ORIFIZIO ESOFAGEO è controllato da un dispositivo valvolare che impedisce il reflusso del bolo dallo Stomaco all’ Esofago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FONDO: è l’unica porzione nella quale il lume NON è collassato in assenza del bolo alimentare. Vi si descrive la Bolla Gassosa.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CORPO: la porzione più estesa dello Stomaco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PILORO: fa seguito al Corpo e presenta l’ Antro, cui fa seguito il Canale Pilorico. Esso termina con la VALVOLA PILORICA, che regola l’ afflusso del bolo alimentare dallo Stomaco nel Duodeno.</a:t>
            </a:r>
          </a:p>
        </p:txBody>
      </p:sp>
    </p:spTree>
    <p:extLst>
      <p:ext uri="{BB962C8B-B14F-4D97-AF65-F5344CB8AC3E}">
        <p14:creationId xmlns:p14="http://schemas.microsoft.com/office/powerpoint/2010/main" val="13487783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88840"/>
            <a:ext cx="9130835" cy="397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467544" y="1586549"/>
            <a:ext cx="197250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BRACHITIPO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3419872" y="1586549"/>
            <a:ext cx="194320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NORMOTIPO</a:t>
            </a:r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6572638" y="1586548"/>
            <a:ext cx="203207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LONGITIPO</a:t>
            </a:r>
            <a:r>
              <a:rPr lang="it-IT" altLang="it-IT" sz="2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F9DE44-9BB9-3C47-8557-41830A97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ASPETTI ANATOMO-TOPOGRAFICI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550698-C436-874F-82DC-1082121D5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52736"/>
            <a:ext cx="8784976" cy="58052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La collocazione regionale dello stomaco </a:t>
            </a:r>
            <a:r>
              <a:rPr lang="it-IT" sz="2400" dirty="0" err="1">
                <a:latin typeface="Copperplate Gothic Bold" panose="020E0705020206020404" pitchFamily="34" charset="77"/>
              </a:rPr>
              <a:t>puo’</a:t>
            </a:r>
            <a:r>
              <a:rPr lang="it-IT" sz="2400" dirty="0">
                <a:latin typeface="Copperplate Gothic Bold" panose="020E0705020206020404" pitchFamily="34" charset="77"/>
              </a:rPr>
              <a:t> VARIARE a seconda della Costituzione corporea dell’ individuo (Normotipo, Brachitipo, Longitipo)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TORACICA ANTERIORE tramite lo SPAZIO SEMILUNARE di TRAUBE, compreso tra la V e la IX Costa.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ADDOMINALE ANTERIORE tramite il TRIANGOLO di LABBE’, delimitato dal Margine ANTERO-INFERIORE del FEGATO, dall’ ARCO COSTALE SINISTRO e da un Piano Trasverso che intercetta entrambi gli Archi Costali.</a:t>
            </a:r>
          </a:p>
        </p:txBody>
      </p:sp>
    </p:spTree>
    <p:extLst>
      <p:ext uri="{BB962C8B-B14F-4D97-AF65-F5344CB8AC3E}">
        <p14:creationId xmlns:p14="http://schemas.microsoft.com/office/powerpoint/2010/main" val="21075847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14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RAPPORTO CON LA PARETE TORACICA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SPAZIO DI TRAUBE “semilunare</a:t>
            </a: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”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991475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l="18166" t="9964" r="16551" b="222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4" name="Line 3"/>
          <p:cNvSpPr>
            <a:spLocks noChangeShapeType="1"/>
          </p:cNvSpPr>
          <p:nvPr/>
        </p:nvSpPr>
        <p:spPr bwMode="auto">
          <a:xfrm>
            <a:off x="6019800" y="2133600"/>
            <a:ext cx="1588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5" name="Line 4"/>
          <p:cNvSpPr>
            <a:spLocks noChangeShapeType="1"/>
          </p:cNvSpPr>
          <p:nvPr/>
        </p:nvSpPr>
        <p:spPr bwMode="auto">
          <a:xfrm>
            <a:off x="6804025" y="1052513"/>
            <a:ext cx="144463" cy="2592387"/>
          </a:xfrm>
          <a:prstGeom prst="line">
            <a:avLst/>
          </a:prstGeom>
          <a:noFill/>
          <a:ln w="572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6" name="Line 5"/>
          <p:cNvSpPr>
            <a:spLocks noChangeShapeType="1"/>
          </p:cNvSpPr>
          <p:nvPr/>
        </p:nvSpPr>
        <p:spPr bwMode="auto">
          <a:xfrm>
            <a:off x="5219700" y="1268413"/>
            <a:ext cx="1655763" cy="2305050"/>
          </a:xfrm>
          <a:prstGeom prst="line">
            <a:avLst/>
          </a:prstGeom>
          <a:noFill/>
          <a:ln w="76320" cap="sq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7" name="Line 6"/>
          <p:cNvSpPr>
            <a:spLocks noChangeShapeType="1"/>
          </p:cNvSpPr>
          <p:nvPr/>
        </p:nvSpPr>
        <p:spPr bwMode="auto">
          <a:xfrm flipV="1">
            <a:off x="5148263" y="1049338"/>
            <a:ext cx="1728787" cy="22225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8" name="Line 7"/>
          <p:cNvSpPr>
            <a:spLocks noChangeShapeType="1"/>
          </p:cNvSpPr>
          <p:nvPr/>
        </p:nvSpPr>
        <p:spPr bwMode="auto">
          <a:xfrm>
            <a:off x="4787900" y="620713"/>
            <a:ext cx="1512888" cy="1295400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9" name="Text Box 8"/>
          <p:cNvSpPr txBox="1">
            <a:spLocks noChangeArrowheads="1"/>
          </p:cNvSpPr>
          <p:nvPr/>
        </p:nvSpPr>
        <p:spPr bwMode="auto">
          <a:xfrm>
            <a:off x="7072313" y="3217863"/>
            <a:ext cx="1339850" cy="58102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0000"/>
                </a:solidFill>
                <a:latin typeface="Arial Black" panose="020B0A04020102020204" pitchFamily="34" charset="0"/>
              </a:rPr>
              <a:t>IX</a:t>
            </a:r>
          </a:p>
        </p:txBody>
      </p:sp>
      <p:sp>
        <p:nvSpPr>
          <p:cNvPr id="81930" name="Text Box 9"/>
          <p:cNvSpPr txBox="1">
            <a:spLocks noChangeArrowheads="1"/>
          </p:cNvSpPr>
          <p:nvPr/>
        </p:nvSpPr>
        <p:spPr bwMode="auto">
          <a:xfrm>
            <a:off x="6930702" y="838200"/>
            <a:ext cx="1181100" cy="5810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000000"/>
                </a:solidFill>
                <a:latin typeface="Arial Black" panose="020B0A04020102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423908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4488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CON LA PARETE ADDOMINALE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79500"/>
            <a:ext cx="83820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Line 3"/>
          <p:cNvSpPr>
            <a:spLocks noChangeShapeType="1"/>
          </p:cNvSpPr>
          <p:nvPr/>
        </p:nvSpPr>
        <p:spPr bwMode="auto">
          <a:xfrm flipV="1">
            <a:off x="3200400" y="3883025"/>
            <a:ext cx="2667000" cy="825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3" name="Line 4"/>
          <p:cNvSpPr>
            <a:spLocks noChangeShapeType="1"/>
          </p:cNvSpPr>
          <p:nvPr/>
        </p:nvSpPr>
        <p:spPr bwMode="auto">
          <a:xfrm flipH="1" flipV="1">
            <a:off x="5254625" y="3044825"/>
            <a:ext cx="615950" cy="844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4" name="Line 5"/>
          <p:cNvSpPr>
            <a:spLocks noChangeShapeType="1"/>
          </p:cNvSpPr>
          <p:nvPr/>
        </p:nvSpPr>
        <p:spPr bwMode="auto">
          <a:xfrm flipV="1">
            <a:off x="3200400" y="3044825"/>
            <a:ext cx="2057400" cy="9207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5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40830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00"/>
                </a:solidFill>
                <a:latin typeface="Arial Black" panose="020B0A04020102020204" pitchFamily="34" charset="0"/>
              </a:rPr>
              <a:t>TRIANGOLO LABBE’</a:t>
            </a:r>
          </a:p>
        </p:txBody>
      </p:sp>
      <p:sp>
        <p:nvSpPr>
          <p:cNvPr id="83976" name="Line 7"/>
          <p:cNvSpPr>
            <a:spLocks noChangeShapeType="1"/>
          </p:cNvSpPr>
          <p:nvPr/>
        </p:nvSpPr>
        <p:spPr bwMode="auto">
          <a:xfrm>
            <a:off x="2743200" y="1524000"/>
            <a:ext cx="1905000" cy="21336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704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MORFOLOGIA MACROSCOPICA</a:t>
            </a:r>
          </a:p>
        </p:txBody>
      </p:sp>
      <p:sp>
        <p:nvSpPr>
          <p:cNvPr id="86019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24744"/>
            <a:ext cx="8291264" cy="5410200"/>
          </a:xfrm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Oltre alla suddivisione nelle succitate porzioni, nello Stomaco si possono evidenziare ulteriori parametri morfologici: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3200" b="1" dirty="0">
              <a:latin typeface="Comic Sans MS" panose="030F0902030302020204" pitchFamily="66" charset="0"/>
            </a:endParaRP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FACCIA ANTERIORE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FACCIA POSTERIORE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PICCOLA CURVATURA (Margine Destro)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GRANDE CURVATURA (Margine Sinistro)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ED513D-2B5C-B84B-B108-24500C5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424936" cy="6237312"/>
          </a:xfrm>
        </p:spPr>
        <p:txBody>
          <a:bodyPr/>
          <a:lstStyle/>
          <a:p>
            <a:pPr algn="just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Al fine di comprendere i rapporti dello Stomaco con le strutture contigue, è necessario fornire alcune nozioni basilari circa l’ organizzazione morfologica della SIEROSA PERITONEALE.</a:t>
            </a:r>
          </a:p>
          <a:p>
            <a:pPr algn="just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Essa riveste in maniera TOTALE o PARZIALE molti degli organi della Cavità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Addomino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-Pelvica, consentendone la MOTILITA’ e lo SCORRIMENTO (Scivolamento) reciproco nei confronti di altri Organi reciproci</a:t>
            </a:r>
          </a:p>
        </p:txBody>
      </p:sp>
    </p:spTree>
    <p:extLst>
      <p:ext uri="{BB962C8B-B14F-4D97-AF65-F5344CB8AC3E}">
        <p14:creationId xmlns:p14="http://schemas.microsoft.com/office/powerpoint/2010/main" val="19511030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0" y="1172946"/>
            <a:ext cx="9144000" cy="5715000"/>
          </a:xfrm>
        </p:spPr>
        <p:txBody>
          <a:bodyPr rtlCol="0">
            <a:normAutofit/>
          </a:bodyPr>
          <a:lstStyle/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TONACA SIEROSA che si localizza nella CAVITA’ ADDOMINO-PELVICA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Permette lo SCORRIMENTO reciproco degli organi interessati dal suo rivestimento essendo una CAVITA’ molto sottile riempita di fluido, che si localizza tra un FOGLIETTO PARIETALE ed un FOGLIETTO VISCERALE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Si rapporta in modo vario con i diversi organi RIVESTENDOLI: 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COMPLETAMENTE  oppure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PARZIALMENTE, lasciando delle cosiddette AREE NUDE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1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38" y="476672"/>
            <a:ext cx="8847137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9B0968C-3791-9340-950D-02BCEF03522C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44813"/>
            <a:ext cx="9144000" cy="30480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327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72946"/>
            <a:ext cx="8496944" cy="57150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Il PERITONEO aderisce come PERITONEO PARIETALE alle PARETI ADDOMINO-PELVICHE.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Esso delimita la CAVITA’ PERITONEALE e gli Organi in essa contenuti si definiscono INTRAPERITONEALI, anche se NON sono rivestiti dalla Sierosa.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Dal Peritoneo Parietale si diparte il PERITONEO VISCERALE (Tessuto Mesoteliale), che con le sue specifiche strutture, si porta a rivestire in vario modo molteplici organi.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00649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163" y="32970"/>
            <a:ext cx="6306548" cy="676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D51468-8D4D-D94A-8E8D-B66CC5DD9125}"/>
              </a:ext>
            </a:extLst>
          </p:cNvPr>
          <p:cNvSpPr txBox="1"/>
          <p:nvPr/>
        </p:nvSpPr>
        <p:spPr>
          <a:xfrm>
            <a:off x="107503" y="1412776"/>
            <a:ext cx="28803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ROSSO: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PARIETALE</a:t>
            </a:r>
          </a:p>
          <a:p>
            <a:endParaRPr lang="it-IT" dirty="0">
              <a:solidFill>
                <a:srgbClr val="FF0000"/>
              </a:solidFill>
              <a:latin typeface="Copperplate Gothic Bold" panose="020E0705020206020404" pitchFamily="34" charset="77"/>
            </a:endParaRP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VERDE: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VISCERALE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85725"/>
            <a:ext cx="8999537" cy="70643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PERITONEO: 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21482" y="819841"/>
            <a:ext cx="9144000" cy="5715000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Rispetto alla SIEROSA PERITONEALE gli organi possono essere: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- INTRAPERITONALI, quando si trovino all’ interno del sacco delimitato dalla sierosa peritoneale, MA NON NECESSARIAMENTE NE SONO RIVESTITI (OVAIO);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- RETROPERITONEALI, ossia accollati alla parete addominale posteriore 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- SOTTO- (o INFRA-) PERITONEALI: sono gli organi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PELVICI, avvolti dalla FASCIA PELVICA di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Connettivo Fibroso</a:t>
            </a:r>
          </a:p>
        </p:txBody>
      </p:sp>
    </p:spTree>
    <p:extLst>
      <p:ext uri="{BB962C8B-B14F-4D97-AF65-F5344CB8AC3E}">
        <p14:creationId xmlns:p14="http://schemas.microsoft.com/office/powerpoint/2010/main" val="2634526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60648"/>
            <a:ext cx="8991600" cy="65692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SPECIFICHE STRUTTURE PERITONEALI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980728"/>
            <a:ext cx="8280920" cy="5184576"/>
          </a:xfrm>
        </p:spPr>
        <p:txBody>
          <a:bodyPr rtlCol="0">
            <a:noAutofit/>
          </a:bodyPr>
          <a:lstStyle/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MESI (singolare MESO): si tendono tra la PARETE ADDOMINALE POSTERIORE e si portano ad avvolgere Organi: MESENTERE, MESOCOLON TRASVERSO, MESOSIGMA (un’ eccezione alla disposizione è costituita dal </a:t>
            </a:r>
            <a:r>
              <a:rPr lang="it-IT" altLang="it-IT" sz="2600" b="1" dirty="0" err="1">
                <a:latin typeface="Comic Sans MS" panose="030F0902030302020204" pitchFamily="66" charset="0"/>
              </a:rPr>
              <a:t>Mesovario</a:t>
            </a:r>
            <a:r>
              <a:rPr lang="it-IT" altLang="it-IT" sz="2600" b="1" dirty="0">
                <a:latin typeface="Comic Sans MS" panose="030F0902030302020204" pitchFamily="66" charset="0"/>
              </a:rPr>
              <a:t>)</a:t>
            </a:r>
          </a:p>
          <a:p>
            <a:pPr marL="339725" indent="-336550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LEGAMENTI od OMENTI: si tendono tra organi INTRAPERITONEALI, o da PARETI ADDOMINALI (eccetto la PARETE POSTERIORE), ed altri organi INTRAPERITONEALI (in particolare del SISTEMA DIGERENTE). Il grande e piccolo OMENTO sono detti anche EPIPLOON.</a:t>
            </a: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41313" indent="-339725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-18630"/>
            <a:ext cx="8100392" cy="687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6CDEA5-F33E-0E44-B6CA-23C1131D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03" y="26922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DISPOSIZIONE DEL PERITONEO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DA1556-5ED7-B847-A04F-83C8DB9F1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52736"/>
            <a:ext cx="8571755" cy="5949280"/>
          </a:xfrm>
        </p:spPr>
        <p:txBody>
          <a:bodyPr/>
          <a:lstStyle/>
          <a:p>
            <a:pPr algn="just"/>
            <a:r>
              <a:rPr lang="it-IT" sz="2700" dirty="0">
                <a:latin typeface="Copperplate Gothic Bold" panose="020E0705020206020404" pitchFamily="34" charset="77"/>
              </a:rPr>
              <a:t>A partire dalla Faccia Viscerale del Fegato, che si trova Antero-Superiormente, il PERITONEO VISCERALE si dirige verso la PICCOLA CURVATURA formando il LEGAMENTO EPATO-GASTRICO, che la porzione più estesa del PICCOLO OMENTO. Dalla Piccola Curvatura il Peritoneo Viscerale si SDOPPIA rivestendo la PARETE ANTERIORE e, PARZIALMENTE, la PARETE POSTERIORE, dove lascia un’ AREA NUDA a livello del FONDO (qui si forma i LEGAMENTI GASTRO-FRENICO, che aderisce al Diaframma e GASTRO-LIENALE, alla Milza).</a:t>
            </a:r>
          </a:p>
        </p:txBody>
      </p:sp>
    </p:spTree>
    <p:extLst>
      <p:ext uri="{BB962C8B-B14F-4D97-AF65-F5344CB8AC3E}">
        <p14:creationId xmlns:p14="http://schemas.microsoft.com/office/powerpoint/2010/main" val="28648606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6CDEA5-F33E-0E44-B6CA-23C1131D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03" y="26922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DISPOSIZIONE DEL PERITONEO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DA1556-5ED7-B847-A04F-83C8DB9F1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725" y="974292"/>
            <a:ext cx="8496944" cy="5949280"/>
          </a:xfrm>
        </p:spPr>
        <p:txBody>
          <a:bodyPr/>
          <a:lstStyle/>
          <a:p>
            <a:pPr algn="just"/>
            <a:r>
              <a:rPr lang="it-IT" sz="2800" dirty="0">
                <a:latin typeface="Copperplate Gothic Bold" panose="020E0705020206020404" pitchFamily="34" charset="77"/>
              </a:rPr>
              <a:t>Giunto alla GRANDE CURVATURA, il PERITONEO VISCERALE «riunisce» i 2 Foglietti Sierosi per dare origine al GRANDE OMENTO (o LEGAMENTO GASTRO-COLICO) che scende al davanti delle Anse dell’ INTESTINO TENUE MESENTERIALE, e poi risale raggiungendo il COLON TRASVERSO. Quest’ultimo viene rivestito da tale Peritoneo Viscerale, i cui 2 foglietti si riuniscono di nuovo, posteriormente al Colon Trasverso, per dare luogo al MESOCOLON TRASVERSO, che aderisce alla PARETE ADDOMINALE POSTERIORE</a:t>
            </a:r>
          </a:p>
        </p:txBody>
      </p:sp>
    </p:spTree>
    <p:extLst>
      <p:ext uri="{BB962C8B-B14F-4D97-AF65-F5344CB8AC3E}">
        <p14:creationId xmlns:p14="http://schemas.microsoft.com/office/powerpoint/2010/main" val="40997797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F2E875-0FCC-344F-B397-9C20CAF4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46"/>
            <a:ext cx="9144000" cy="103769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RETROCAVITà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DEGLI EPIPLOON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Borsa omentale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713768-56F8-ED45-B058-07DDDA372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5805264"/>
          </a:xfrm>
        </p:spPr>
        <p:txBody>
          <a:bodyPr/>
          <a:lstStyle/>
          <a:p>
            <a:pPr algn="just"/>
            <a:r>
              <a:rPr lang="it-IT" sz="2800" b="1" dirty="0">
                <a:latin typeface="Trebuchet MS" panose="020B0703020202090204" pitchFamily="34" charset="0"/>
                <a:cs typeface="Phosphate Solid" panose="02000506050000020004" pitchFamily="2" charset="77"/>
              </a:rPr>
              <a:t>Posteriormente allo Stomaco, il Peritoneo Viscerale delimita la BORSA OMENTALE, che si interpone tra lo Stomaco ed il Pancreas. Essa presenta un RECESSO SUPERIORE posteriormente al Fegato, ed uno INFERIORE (</a:t>
            </a:r>
            <a:r>
              <a:rPr lang="it-IT" sz="2800" b="1" dirty="0" err="1">
                <a:latin typeface="Trebuchet MS" panose="020B0703020202090204" pitchFamily="34" charset="0"/>
                <a:cs typeface="Phosphate Solid" panose="02000506050000020004" pitchFamily="2" charset="77"/>
              </a:rPr>
              <a:t>finchè</a:t>
            </a:r>
            <a:r>
              <a:rPr lang="it-IT" sz="2800" b="1" dirty="0">
                <a:latin typeface="Trebuchet MS" panose="020B0703020202090204" pitchFamily="34" charset="0"/>
                <a:cs typeface="Phosphate Solid" panose="02000506050000020004" pitchFamily="2" charset="77"/>
              </a:rPr>
              <a:t> non si oblitera) che si localizza tra la porzione «DISCENDENTE» ed »ASCENDENTE» del Grande Omento.</a:t>
            </a:r>
          </a:p>
          <a:p>
            <a:pPr algn="just"/>
            <a:r>
              <a:rPr lang="it-IT" sz="2800" b="1" dirty="0">
                <a:latin typeface="Trebuchet MS" panose="020B0703020202090204" pitchFamily="34" charset="0"/>
                <a:cs typeface="Phosphate Solid" panose="02000506050000020004" pitchFamily="2" charset="77"/>
              </a:rPr>
              <a:t>Nell’ insieme, questa è la RETROCAVITA’ DEGLI EPIPLOON, alla quale si </a:t>
            </a:r>
            <a:r>
              <a:rPr lang="it-IT" sz="2800" b="1" dirty="0" err="1">
                <a:latin typeface="Trebuchet MS" panose="020B0703020202090204" pitchFamily="34" charset="0"/>
                <a:cs typeface="Phosphate Solid" panose="02000506050000020004" pitchFamily="2" charset="77"/>
              </a:rPr>
              <a:t>puo’</a:t>
            </a:r>
            <a:r>
              <a:rPr lang="it-IT" sz="2800" b="1" dirty="0">
                <a:latin typeface="Trebuchet MS" panose="020B0703020202090204" pitchFamily="34" charset="0"/>
                <a:cs typeface="Phosphate Solid" panose="02000506050000020004" pitchFamily="2" charset="77"/>
              </a:rPr>
              <a:t> accedere soltanto dal lato DESTRO attraverso il FORAME EPIPLOICO di WINSLOW, delimitato dal LEGAMENTO EPATO-DUODENALE, che costituisce la PORZIONE DESTRA del Piccolo Omento</a:t>
            </a:r>
          </a:p>
        </p:txBody>
      </p:sp>
    </p:spTree>
    <p:extLst>
      <p:ext uri="{BB962C8B-B14F-4D97-AF65-F5344CB8AC3E}">
        <p14:creationId xmlns:p14="http://schemas.microsoft.com/office/powerpoint/2010/main" val="15485311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25AED8-DA86-BC46-A302-DAD827CDE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78" y="332656"/>
            <a:ext cx="9158378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589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63FE4-A5A4-B24F-9A8B-149D88DE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2" y="11663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CD454A-5B6D-704C-8DAE-F30BE051E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24" y="1086903"/>
            <a:ext cx="8352928" cy="5877272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Lo STOMACO si rapporta ANTERIORMENTE, oltre che con le Pareti Toracica e Addominale Anteriori, anche con il FEGATO (Faccia Viscerale); POSTERIORMENTE con la PARETE ADDOMINALE POSTERIORE tramite la BORSA OMENTALE con il PANCREAS, DIRETTAMENTE, invece, con il Muscolo DIAFRAMMA ed il RENE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LATERALMENTE, a DESTRA, si rapporta con il DUODENO, a SINISTRA con la MILZA (Faccia Viscerale).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SUPERIORMENTE la regione del Fondo si relaziona, tramite il DIAFRAMMA, con la PLEURA DIAFRAMMATICA del Polmone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INFERIORMENTE si rapporta con il COLON ed il MESOCOLON TRASVERSO </a:t>
            </a:r>
          </a:p>
        </p:txBody>
      </p:sp>
    </p:spTree>
    <p:extLst>
      <p:ext uri="{BB962C8B-B14F-4D97-AF65-F5344CB8AC3E}">
        <p14:creationId xmlns:p14="http://schemas.microsoft.com/office/powerpoint/2010/main" val="1338545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(1)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7920880" cy="5562600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Il TUBO DIGERENTE può essere considerato un  ORGANO CAVO molto lungo (circa 10 metri), che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assune</a:t>
            </a:r>
            <a:r>
              <a:rPr lang="it-IT" altLang="it-IT" sz="2800" b="1" dirty="0">
                <a:latin typeface="Chalkboard" panose="03050602040202020205" pitchFamily="66" charset="77"/>
              </a:rPr>
              <a:t> varie denominazioni che sono quelle dei diversi Organi Cavi che lo costituiscono.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Secondo la normale progressione del Bolo Alimentare, in direzione Cranio-Caudale, si descrivono: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CAVITA’ ORALE E SUO VESTIBOLO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ORO- e LARINGOFARINGE (la Rinofaringe è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unicamente una Via Aerea del Sistema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Respiratorio)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ESOFAGO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STOMACO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INTESTINO: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TENUE: DUODENO e TENUE MESENTERIALE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CRASSO: CECO, COLON, SIGMA, RETTO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>
            <a:lum bright="-24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9491"/>
            <a:ext cx="7236644" cy="67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04240"/>
            <a:ext cx="9144000" cy="762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INTERNA</a:t>
            </a: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764704"/>
            <a:ext cx="8064896" cy="3581400"/>
          </a:xfrm>
        </p:spPr>
        <p:txBody>
          <a:bodyPr rtlCol="0">
            <a:noAutofit/>
          </a:bodyPr>
          <a:lstStyle/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Nel vivente, tramite l’ Esame Endoscopico (GASTROSCOPIA), il rivestimento del Lume appare di un COLORITO GRIGIO ROSEO</a:t>
            </a:r>
          </a:p>
          <a:p>
            <a:pPr marL="558800" indent="-5556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SzPct val="45000"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Presenta, nello STATO DI RIPOSO (ossia quando è VUOTO), le PIEGHE (o Pliche) GASTRICHE, che prevalentemente seguono la direzione dell’ ASSE LONGITUDINALE ed appaiono ANASTOMIZZATE tra loro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Al contrario, NON si rilevano ANASTOMOSI delle pieghe in corrispondenza della PICCOLA CURVATURA (la cosiddetta «</a:t>
            </a:r>
            <a:r>
              <a:rPr lang="it-IT" altLang="it-IT" sz="2100" b="1" dirty="0" err="1">
                <a:latin typeface="Chalkboard SE" panose="03050602040202020205" pitchFamily="66" charset="77"/>
              </a:rPr>
              <a:t>MagenStrasse</a:t>
            </a:r>
            <a:r>
              <a:rPr lang="it-IT" altLang="it-IT" sz="2100" b="1" dirty="0">
                <a:latin typeface="Chalkboard SE" panose="03050602040202020205" pitchFamily="66" charset="77"/>
              </a:rPr>
              <a:t>-Via del Cibo», perché si immaginava una preferenziale progressione del bolo alimentare in questa parte della cavità dello Stomaco)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Ad ORGANO RIEMPITO di bolo alimentare, si osservano i SOLCHI PERMANENTI</a:t>
            </a: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I SOLCHI PERMANENTI delimitano le AREOLE GASTRICHE (2-4 mm di diametro)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7699AD3-D696-CE4E-9CF0-B5A2AE43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5462"/>
            <a:ext cx="5534197" cy="68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664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6213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 INTERNA</a:t>
            </a: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238" y="1226060"/>
            <a:ext cx="559276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D520A5-EA62-634F-9977-365BFACD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34" y="2132856"/>
            <a:ext cx="356186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12602-2784-449D-9EC0-392C3713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" y="0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ANATOMO-MICROSCOPICA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850F73-68CB-47A7-A251-1940B831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36104"/>
            <a:ext cx="8352928" cy="5921895"/>
          </a:xfrm>
        </p:spPr>
        <p:txBody>
          <a:bodyPr/>
          <a:lstStyle/>
          <a:p>
            <a:r>
              <a:rPr lang="it-IT" sz="2400" b="1" dirty="0">
                <a:latin typeface="Copperplate Gothic Bold" panose="020E0705020206020404" pitchFamily="34" charset="77"/>
              </a:rPr>
              <a:t>TONACA MUCOSA con Epitelio Cilindrico Monostratificato a Secrezione MUCOIDE (Muco Neutro), e Lamina Propria con GHIANDOLE (CARDIALI, PROPRIAMENTE DETTE, PILORICHE) e </a:t>
            </a:r>
            <a:r>
              <a:rPr lang="it-IT" sz="2400" b="1" dirty="0" err="1">
                <a:latin typeface="Copperplate Gothic Bold" panose="020E0705020206020404" pitchFamily="34" charset="77"/>
              </a:rPr>
              <a:t>Muscularis</a:t>
            </a:r>
            <a:r>
              <a:rPr lang="it-IT" sz="2400" b="1" dirty="0">
                <a:latin typeface="Copperplate Gothic Bold" panose="020E0705020206020404" pitchFamily="34" charset="77"/>
              </a:rPr>
              <a:t> </a:t>
            </a:r>
            <a:r>
              <a:rPr lang="it-IT" sz="2400" b="1" dirty="0" err="1">
                <a:latin typeface="Copperplate Gothic Bold" panose="020E0705020206020404" pitchFamily="34" charset="77"/>
              </a:rPr>
              <a:t>Mucosae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SOTTOMUCOSA: Tessuto Connettivo con Vasi Sanguiferi e Linfatici e Plesso Nervoso Autonomo Sottomucoso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Meissner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MUSCOLARE di Muscolatura Liscia con 3 strati: Plessiforme (od Obliquo) </a:t>
            </a:r>
            <a:r>
              <a:rPr lang="it-IT" sz="2400" b="1" dirty="0" err="1">
                <a:latin typeface="Copperplate Gothic Bold" panose="020E0705020206020404" pitchFamily="34" charset="77"/>
              </a:rPr>
              <a:t>inteno</a:t>
            </a:r>
            <a:r>
              <a:rPr lang="it-IT" sz="2400" b="1" dirty="0">
                <a:latin typeface="Copperplate Gothic Bold" panose="020E0705020206020404" pitchFamily="34" charset="77"/>
              </a:rPr>
              <a:t>, Circolare intermedio e Longitudinale esterno. Vi si trova il Plesso Nervoso Autonomo Muscolare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Auerbach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ESTERNA prevalentemente Sierosa Peritoneale, tranne la parete posteriore del Fondo (Avventizia)</a:t>
            </a:r>
          </a:p>
        </p:txBody>
      </p:sp>
    </p:spTree>
    <p:extLst>
      <p:ext uri="{BB962C8B-B14F-4D97-AF65-F5344CB8AC3E}">
        <p14:creationId xmlns:p14="http://schemas.microsoft.com/office/powerpoint/2010/main" val="34555369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-18090"/>
            <a:ext cx="7383760" cy="68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69404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GIUNZIONE ESOFAGO-GASTRICA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63" y="1052736"/>
            <a:ext cx="86279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CARDIAS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39900"/>
            <a:ext cx="86106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9658BA-88B7-6E49-821B-0E156D67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0"/>
            <a:ext cx="72898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B7D340-FC32-7847-B502-99451C35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31" y="692696"/>
            <a:ext cx="8666757" cy="5805264"/>
          </a:xfrm>
        </p:spPr>
        <p:txBody>
          <a:bodyPr/>
          <a:lstStyle/>
          <a:p>
            <a:r>
              <a:rPr lang="it-IT" sz="2700" b="1" dirty="0">
                <a:latin typeface="Comic Sans MS" panose="030F0902030302020204" pitchFamily="66" charset="0"/>
              </a:rPr>
              <a:t>Nella LAMINA PROPRIA della Tonaca Mucosa, sono localizzate le GHIANDOLE GASTRICHE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Esistono differenti tipologie ghiandolari nell’ ambito delle diverse porzioni dello Stomaco: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CARDIALI (nel Cardias) TUBULARI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COMPOSTE;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GASTRICHE PROPRIAMENTE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DETTE (del Corpo e del Fondo) TUBULARI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SEMPLICI;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PILORICHE (nel PILORO)  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TUBULARI RAMIFICATE</a:t>
            </a:r>
          </a:p>
        </p:txBody>
      </p:sp>
    </p:spTree>
    <p:extLst>
      <p:ext uri="{BB962C8B-B14F-4D97-AF65-F5344CB8AC3E}">
        <p14:creationId xmlns:p14="http://schemas.microsoft.com/office/powerpoint/2010/main" val="34519629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243408"/>
            <a:ext cx="8915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CARDIALI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2051720" y="692696"/>
            <a:ext cx="4639591" cy="2705100"/>
          </a:xfrm>
        </p:spPr>
        <p:txBody>
          <a:bodyPr rtlCol="0">
            <a:normAutofit fontScale="70000" lnSpcReduction="20000"/>
          </a:bodyPr>
          <a:lstStyle/>
          <a:p>
            <a:pPr marL="341313" indent="-339725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9725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3400" b="1" dirty="0">
                <a:latin typeface="Chalkduster" panose="03050602040202020205" pitchFamily="66" charset="77"/>
              </a:rPr>
              <a:t>SI TROVANO NELLA ZONA CARDIALE</a:t>
            </a:r>
          </a:p>
          <a:p>
            <a:pPr marL="341313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3400" b="1" dirty="0">
              <a:latin typeface="Chalkduster" panose="03050602040202020205" pitchFamily="66" charset="77"/>
            </a:endParaRPr>
          </a:p>
          <a:p>
            <a:pPr marL="339725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3400" b="1" dirty="0">
                <a:latin typeface="Chalkduster" panose="03050602040202020205" pitchFamily="66" charset="77"/>
              </a:rPr>
              <a:t>TUBULARI COMPOSTE</a:t>
            </a:r>
          </a:p>
          <a:p>
            <a:pPr marL="341313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3400" b="1" dirty="0">
              <a:latin typeface="Chalkduster" panose="03050602040202020205" pitchFamily="66" charset="77"/>
            </a:endParaRPr>
          </a:p>
          <a:p>
            <a:pPr marL="339725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3400" b="1" dirty="0">
                <a:latin typeface="Chalkduster" panose="03050602040202020205" pitchFamily="66" charset="77"/>
              </a:rPr>
              <a:t>SECERNONO MUCO NEUTRO</a:t>
            </a:r>
          </a:p>
        </p:txBody>
      </p:sp>
      <p:pic>
        <p:nvPicPr>
          <p:cNvPr id="1126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2357" y="3518655"/>
            <a:ext cx="6307885" cy="333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10280</TotalTime>
  <Words>4569</Words>
  <Application>Microsoft Macintosh PowerPoint</Application>
  <PresentationFormat>Presentazione su schermo (4:3)</PresentationFormat>
  <Paragraphs>469</Paragraphs>
  <Slides>107</Slides>
  <Notes>61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107</vt:i4>
      </vt:variant>
    </vt:vector>
  </HeadingPairs>
  <TitlesOfParts>
    <vt:vector size="130" baseType="lpstr">
      <vt:lpstr>ＭＳ Ｐゴシック</vt:lpstr>
      <vt:lpstr>SimSun</vt:lpstr>
      <vt:lpstr>Arial</vt:lpstr>
      <vt:lpstr>Arial Black</vt:lpstr>
      <vt:lpstr>Century Gothic</vt:lpstr>
      <vt:lpstr>Chalkboard</vt:lpstr>
      <vt:lpstr>Chalkboard SE</vt:lpstr>
      <vt:lpstr>Chalkduster</vt:lpstr>
      <vt:lpstr>Comic Sans MS</vt:lpstr>
      <vt:lpstr>Copperplate</vt:lpstr>
      <vt:lpstr>Copperplate Gothic Bold</vt:lpstr>
      <vt:lpstr>Gurmukhi MN</vt:lpstr>
      <vt:lpstr>Lucida Sans Unicode</vt:lpstr>
      <vt:lpstr>Phosphate Solid</vt:lpstr>
      <vt:lpstr>StarBats</vt:lpstr>
      <vt:lpstr>Tahoma</vt:lpstr>
      <vt:lpstr>Times New Roman</vt:lpstr>
      <vt:lpstr>Trebuchet MS</vt:lpstr>
      <vt:lpstr>Tw Cen MT</vt:lpstr>
      <vt:lpstr>Tw Cen MT Condensed</vt:lpstr>
      <vt:lpstr>Wingdings</vt:lpstr>
      <vt:lpstr>Wingdings 3</vt:lpstr>
      <vt:lpstr>Integrale</vt:lpstr>
      <vt:lpstr>SISTEMA DIGERENTE</vt:lpstr>
      <vt:lpstr>SISTEMI DIGERENTE – RESPIRATORIO</vt:lpstr>
      <vt:lpstr>SISTEMI  DIGERENTE e RESPIRATORIO Correlazioni Morfologiche  su Base Organogenetica</vt:lpstr>
      <vt:lpstr>INTESTINO  PRIMITIVO</vt:lpstr>
      <vt:lpstr>CENNI  ORGANOGENETICI</vt:lpstr>
      <vt:lpstr>Presentazione standard di PowerPoint</vt:lpstr>
      <vt:lpstr>DIVERTICOLO LARINGO-TRACHEALE (dall’ Intestino Anteriore)</vt:lpstr>
      <vt:lpstr>Presentazione standard di PowerPoint</vt:lpstr>
      <vt:lpstr>SISTEMA  DIGERENTE (1)</vt:lpstr>
      <vt:lpstr>Presentazione standard di PowerPoint</vt:lpstr>
      <vt:lpstr>CAVITà   ORALE</vt:lpstr>
      <vt:lpstr>Presentazione standard di PowerPoint</vt:lpstr>
      <vt:lpstr>CAVITà  ORALE </vt:lpstr>
      <vt:lpstr>VESTIBOLO DELLA CAVITà ORALE</vt:lpstr>
      <vt:lpstr>CAVITà  ORALE  PROPRIAMENTE  DETTA</vt:lpstr>
      <vt:lpstr>CAVITà  ORALE  PROPRIAMENTE  DETTA</vt:lpstr>
      <vt:lpstr>CAVITà  ORALE  PROPRIAMENTE  DETTA</vt:lpstr>
      <vt:lpstr>Presentazione standard di PowerPoint</vt:lpstr>
      <vt:lpstr>MANDIBOLA </vt:lpstr>
      <vt:lpstr>OSSO IOIDE  (JOIDE)</vt:lpstr>
      <vt:lpstr>Presentazione standard di PowerPoint</vt:lpstr>
      <vt:lpstr>Presentazione standard di PowerPoint</vt:lpstr>
      <vt:lpstr>ARCATE  DENTARIE  PERMANENTI</vt:lpstr>
      <vt:lpstr>ARCATE GENGIVO-DENTARIE</vt:lpstr>
      <vt:lpstr>STRUTTURa degli elementi dentari</vt:lpstr>
      <vt:lpstr>Presentazione standard di PowerPoint</vt:lpstr>
      <vt:lpstr>Presentazione standard di PowerPoint</vt:lpstr>
      <vt:lpstr>L I N G U A</vt:lpstr>
      <vt:lpstr>Presentazione standard di PowerPoint</vt:lpstr>
      <vt:lpstr>LINGUA caratteri  generali</vt:lpstr>
      <vt:lpstr>LINGUA STRUTTURA </vt:lpstr>
      <vt:lpstr>LINGUA STRUTTURA </vt:lpstr>
      <vt:lpstr>SENSIBILITA’ GUSTATIVA (Viscerale Speciale)</vt:lpstr>
      <vt:lpstr>MUCOSA DELLA FACCIA SUPERIORE:  PAPILLE LINGUALI</vt:lpstr>
      <vt:lpstr>Presentazione standard di PowerPoint</vt:lpstr>
      <vt:lpstr>VASCOLARIZZAZIONE DELLA LINGUA</vt:lpstr>
      <vt:lpstr>F A R I N G E</vt:lpstr>
      <vt:lpstr>FARINGE: SCHEMATIZZAZIONE ANATOMO – TOPOGRAFICA</vt:lpstr>
      <vt:lpstr>FARINGE</vt:lpstr>
      <vt:lpstr>FARINGE CARATTERI ANATOMO-MACROSCOPICI</vt:lpstr>
      <vt:lpstr>FARINGE: PROIEZIONE LATERALE sul PIANO MEDIANO</vt:lpstr>
      <vt:lpstr>FARINGE  PORZIONI COSTITUTIVE</vt:lpstr>
      <vt:lpstr>FARINGE: PARETE ANTERIORE </vt:lpstr>
      <vt:lpstr>FARINGE STRUTTURA</vt:lpstr>
      <vt:lpstr>FARINGE MUSCOLI  STRIATI  SCHELETRICI</vt:lpstr>
      <vt:lpstr>FARINGE VASCOLARIZZAZIONE</vt:lpstr>
      <vt:lpstr>ANELLO (ARCO) LINFATICO OROFARINGEO di waldeyer</vt:lpstr>
      <vt:lpstr>ANELLO (ARCO) LINFATICO OROFARINGEO di waldeyer</vt:lpstr>
      <vt:lpstr>STRUTTURA delle TONSILLE (Tonsilla FARINGEA)</vt:lpstr>
      <vt:lpstr>Presentazione standard di PowerPoint</vt:lpstr>
      <vt:lpstr>E S O F A G O</vt:lpstr>
      <vt:lpstr>ESOFAGO</vt:lpstr>
      <vt:lpstr>ESOFAGO RAPPORTI PRINCIPALI</vt:lpstr>
      <vt:lpstr>Presentazione standard di PowerPoint</vt:lpstr>
      <vt:lpstr>Presentazione standard di PowerPoint</vt:lpstr>
      <vt:lpstr>ESOFAGO PORZIONE DIAFRAMMATICA E REGIONE CARDIALE</vt:lpstr>
      <vt:lpstr>ESOFAGO RAPPORTI PRINCIPALI</vt:lpstr>
      <vt:lpstr> ERNIE DELLO IATO ESOFAGEO</vt:lpstr>
      <vt:lpstr>ESOFAGO RAPPORTI PRINCIPALI</vt:lpstr>
      <vt:lpstr>ESOFAGO TRATTO ADDOMINALE</vt:lpstr>
      <vt:lpstr>ORGANI CAVI </vt:lpstr>
      <vt:lpstr>ORGANI CAVI </vt:lpstr>
      <vt:lpstr>CARATTERIstiche di struttura generale  del tubo digerente</vt:lpstr>
      <vt:lpstr>Presentazione standard di PowerPoint</vt:lpstr>
      <vt:lpstr>ESOFAGO STRUTTURA</vt:lpstr>
      <vt:lpstr>PASSAGGIO ESOFAGO-STOMACO</vt:lpstr>
      <vt:lpstr>ESOFAGO VASCOLARIZZAZIONE</vt:lpstr>
      <vt:lpstr>S T O M A C O</vt:lpstr>
      <vt:lpstr>Presentazione standard di PowerPoint</vt:lpstr>
      <vt:lpstr>STOMACO</vt:lpstr>
      <vt:lpstr>Presentazione standard di PowerPoint</vt:lpstr>
      <vt:lpstr>Presentazione standard di PowerPoint</vt:lpstr>
      <vt:lpstr>STOMACO ASPETTI ANATOMO-TOPOGRAFICI</vt:lpstr>
      <vt:lpstr>RAPPORTO CON LA PARETE TORACICA SPAZIO DI TRAUBE “semilunare”</vt:lpstr>
      <vt:lpstr>STOMACO RAPPORTI CON LA PARETE ADDOMINALE</vt:lpstr>
      <vt:lpstr>Presentazione standard di PowerPoint</vt:lpstr>
      <vt:lpstr>STOMACO  MORFOLOGIA MACROSCOPICA</vt:lpstr>
      <vt:lpstr>Presentazione standard di PowerPoint</vt:lpstr>
      <vt:lpstr>PERITONEO CONCETTI GENERALI </vt:lpstr>
      <vt:lpstr>PERITONEO CONCETTI GENERALI </vt:lpstr>
      <vt:lpstr>Presentazione standard di PowerPoint</vt:lpstr>
      <vt:lpstr>PERITONEO: CONCETTI GENERALI </vt:lpstr>
      <vt:lpstr>SPECIFICHE STRUTTURE PERITONEALI</vt:lpstr>
      <vt:lpstr>Presentazione standard di PowerPoint</vt:lpstr>
      <vt:lpstr>STOMACO DISPOSIZIONE DEL PERITONEO</vt:lpstr>
      <vt:lpstr>STOMACO DISPOSIZIONE DEL PERITONEO</vt:lpstr>
      <vt:lpstr>RETROCAVITà DEGLI EPIPLOON Borsa omentale</vt:lpstr>
      <vt:lpstr>Presentazione standard di PowerPoint</vt:lpstr>
      <vt:lpstr>STOMACO RAPPORTI PRINCIPALI</vt:lpstr>
      <vt:lpstr>Presentazione standard di PowerPoint</vt:lpstr>
      <vt:lpstr>STOMACO  CONFIGURAZIONE INTERNA </vt:lpstr>
      <vt:lpstr>Presentazione standard di PowerPoint</vt:lpstr>
      <vt:lpstr>STOMACO CONFIGURAZIONE  INTERNA</vt:lpstr>
      <vt:lpstr>STOMACO STRUTTURA ANATOMO-MICROSCOPICA</vt:lpstr>
      <vt:lpstr>Presentazione standard di PowerPoint</vt:lpstr>
      <vt:lpstr>GIUNZIONE ESOFAGO-GASTRICA</vt:lpstr>
      <vt:lpstr>STOMACO CARDIAS</vt:lpstr>
      <vt:lpstr>GHIANDOLE  GASTRICHE</vt:lpstr>
      <vt:lpstr>GHIANDOLE CARDIALI</vt:lpstr>
      <vt:lpstr>STOMACO CORPO</vt:lpstr>
      <vt:lpstr>GHIANDOLE  GASTRICHE propriamente dette  (cOrpo e fondo)</vt:lpstr>
      <vt:lpstr>GHIANDOLE GASTRICHE  PROPRIAMENTE DETTE</vt:lpstr>
      <vt:lpstr>GHIANDOLE GASTRICHE  PROPRIAMENTE DETTE  </vt:lpstr>
      <vt:lpstr>Presentazione standard di PowerPoint</vt:lpstr>
      <vt:lpstr>Presentazione standard di PowerPoint</vt:lpstr>
      <vt:lpstr>PILORO</vt:lpstr>
      <vt:lpstr>STOMACO VASCOLARIZZAZIONE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Prof. Vittorio Grill</dc:creator>
  <cp:lastModifiedBy>Utente di Microsoft Office</cp:lastModifiedBy>
  <cp:revision>458</cp:revision>
  <cp:lastPrinted>1601-01-01T00:00:00Z</cp:lastPrinted>
  <dcterms:created xsi:type="dcterms:W3CDTF">2001-03-19T12:39:50Z</dcterms:created>
  <dcterms:modified xsi:type="dcterms:W3CDTF">2021-03-23T10:48:29Z</dcterms:modified>
</cp:coreProperties>
</file>