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7" r:id="rId3"/>
    <p:sldId id="258" r:id="rId4"/>
    <p:sldId id="260" r:id="rId5"/>
    <p:sldId id="259" r:id="rId6"/>
    <p:sldId id="261" r:id="rId7"/>
    <p:sldId id="262" r:id="rId8"/>
    <p:sldId id="264" r:id="rId9"/>
    <p:sldId id="265" r:id="rId10"/>
    <p:sldId id="266"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0" d="100"/>
          <a:sy n="80" d="100"/>
        </p:scale>
        <p:origin x="-18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A1A8D5-924C-1B41-B3D4-921A427283D5}" type="datetimeFigureOut">
              <a:rPr lang="it-IT" smtClean="0"/>
              <a:t>08/03/21</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5B89576-7B73-104A-A368-CF35D2FA306C}" type="slidenum">
              <a:rPr lang="it-IT" smtClean="0"/>
              <a:t>‹n.›</a:t>
            </a:fld>
            <a:endParaRPr lang="it-IT"/>
          </a:p>
        </p:txBody>
      </p:sp>
    </p:spTree>
    <p:extLst>
      <p:ext uri="{BB962C8B-B14F-4D97-AF65-F5344CB8AC3E}">
        <p14:creationId xmlns:p14="http://schemas.microsoft.com/office/powerpoint/2010/main" val="22052017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346FA8-42BB-5B4E-B79B-D9AFE4EDAAD6}" type="datetimeFigureOut">
              <a:rPr lang="it-IT" smtClean="0"/>
              <a:t>08/03/21</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C38CDD-AEA7-B042-8E61-5B414FCBF02F}" type="slidenum">
              <a:rPr lang="it-IT" smtClean="0"/>
              <a:t>‹n.›</a:t>
            </a:fld>
            <a:endParaRPr lang="it-IT"/>
          </a:p>
        </p:txBody>
      </p:sp>
    </p:spTree>
    <p:extLst>
      <p:ext uri="{BB962C8B-B14F-4D97-AF65-F5344CB8AC3E}">
        <p14:creationId xmlns:p14="http://schemas.microsoft.com/office/powerpoint/2010/main" val="129955463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it-IT" smtClean="0"/>
              <a:t>Fare clic per modificare stile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7F2A2548-FEE7-404D-ACA8-7DBD1597A385}" type="datetime1">
              <a:rPr lang="it-IT" smtClean="0"/>
              <a:t>08/03/21</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it-IT" smtClean="0"/>
              <a:t>Fare clic per modificare stile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it-IT" smtClean="0"/>
              <a:t>Fare clic per modificare gli stili del testo dello schema</a:t>
            </a:r>
          </a:p>
        </p:txBody>
      </p:sp>
      <p:sp>
        <p:nvSpPr>
          <p:cNvPr id="5" name="Date Placeholder 4"/>
          <p:cNvSpPr>
            <a:spLocks noGrp="1"/>
          </p:cNvSpPr>
          <p:nvPr>
            <p:ph type="dt" sz="half" idx="10"/>
          </p:nvPr>
        </p:nvSpPr>
        <p:spPr>
          <a:xfrm>
            <a:off x="6580094" y="188259"/>
            <a:ext cx="2133600" cy="365125"/>
          </a:xfrm>
        </p:spPr>
        <p:txBody>
          <a:bodyPr/>
          <a:lstStyle/>
          <a:p>
            <a:fld id="{116E388C-1C2C-DF47-B1DE-99FBCF95E1B6}" type="datetime1">
              <a:rPr lang="it-IT" smtClean="0"/>
              <a:t>08/03/21</a:t>
            </a:fld>
            <a:endParaRPr lang="en-US"/>
          </a:p>
        </p:txBody>
      </p:sp>
      <p:sp>
        <p:nvSpPr>
          <p:cNvPr id="6" name="Footer Placeholder 5"/>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mmagine sopra didascalia">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it-IT" smtClean="0"/>
              <a:t>Fare clic per modificare stile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752368B6-2D7A-C54D-B4CA-F7D48BBC48B9}" type="datetime1">
              <a:rPr lang="it-IT" smtClean="0"/>
              <a:t>08/03/21</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it-IT" smtClean="0"/>
              <a:t>Trascinare l'immagine su un segnaposto o fare clic sull'icona per aggiungerla</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Immagini con didascalia">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it-IT" smtClean="0"/>
              <a:t>Fare clic per modificare stile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a:xfrm>
            <a:off x="6580094" y="188259"/>
            <a:ext cx="2133600" cy="365125"/>
          </a:xfrm>
        </p:spPr>
        <p:txBody>
          <a:bodyPr/>
          <a:lstStyle/>
          <a:p>
            <a:fld id="{A4042DD2-B08E-D249-929D-FDFCC4445622}" type="datetime1">
              <a:rPr lang="it-IT" smtClean="0"/>
              <a:t>08/03/21</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it-IT" smtClean="0"/>
              <a:t>Trascinare l'immagine su un segnaposto o fare clic sull'icona per aggiungerla</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it-IT" smtClean="0"/>
              <a:t>Trascinare l'immagine su un segnaposto o fare clic sull'icona per aggiungerla</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Immagini con didascalia">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it-IT" smtClean="0"/>
              <a:t>Fare clic per modificare stile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a:p>
        </p:txBody>
      </p:sp>
      <p:sp>
        <p:nvSpPr>
          <p:cNvPr id="4" name="Date Placeholder 3"/>
          <p:cNvSpPr>
            <a:spLocks noGrp="1"/>
          </p:cNvSpPr>
          <p:nvPr>
            <p:ph type="dt" sz="half" idx="10"/>
          </p:nvPr>
        </p:nvSpPr>
        <p:spPr>
          <a:xfrm>
            <a:off x="6580094" y="188259"/>
            <a:ext cx="2133600" cy="365125"/>
          </a:xfrm>
        </p:spPr>
        <p:txBody>
          <a:bodyPr/>
          <a:lstStyle/>
          <a:p>
            <a:fld id="{E9A07179-3AF7-7045-8E9D-0CDD71E38A20}" type="datetime1">
              <a:rPr lang="it-IT" smtClean="0"/>
              <a:t>08/03/21</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it-IT" smtClean="0"/>
              <a:t>Trascinare l'immagine su un segnaposto o fare clic sull'icona per aggiungerla</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it-IT" smtClean="0"/>
              <a:t>Trascinare l'immagine su un segnaposto o fare clic sull'icona per aggiungerla</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it-IT" smtClean="0"/>
              <a:t>Trascinare l'immagine su un segnaposto o fare clic sull'icona per aggiungerla</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404572AD-C4DE-7B44-84D4-4BE026537B2B}" type="datetime1">
              <a:rPr lang="it-IT" smtClean="0"/>
              <a:t>08/03/21</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it-IT" smtClean="0"/>
              <a:t>Fare clic per modificare stile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8F415525-FAA6-3C42-9E61-B194AFAECF0B}" type="datetime1">
              <a:rPr lang="it-IT" smtClean="0"/>
              <a:t>08/03/21</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idx="1"/>
          </p:nvPr>
        </p:nvSpPr>
        <p:spPr/>
        <p:txBody>
          <a:bodyPr/>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5265D9F7-A694-6647-A9A6-C863CE20526D}" type="datetime1">
              <a:rPr lang="it-IT" smtClean="0"/>
              <a:t>08/03/21</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titolo con immagin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it-IT" smtClean="0"/>
              <a:t>Fare clic per modificare stile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9158A9D4-49B2-BB4C-8A8D-938A95482B0C}" type="datetime1">
              <a:rPr lang="it-IT" smtClean="0"/>
              <a:t>08/03/21</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it-IT" smtClean="0"/>
              <a:t>Trascinare l'immagine su un segnaposto o fare clic sull'icona per aggiungerla</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it-IT" smtClean="0"/>
              <a:t>Fare clic per modificare stile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2AAE7475-4E84-0340-9810-A0591BA46860}" type="datetime1">
              <a:rPr lang="it-IT" smtClean="0"/>
              <a:t>08/03/21</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4"/>
          <p:cNvSpPr>
            <a:spLocks noGrp="1"/>
          </p:cNvSpPr>
          <p:nvPr>
            <p:ph type="dt" sz="half" idx="10"/>
          </p:nvPr>
        </p:nvSpPr>
        <p:spPr>
          <a:xfrm>
            <a:off x="6580094" y="188259"/>
            <a:ext cx="2133600" cy="365125"/>
          </a:xfrm>
        </p:spPr>
        <p:txBody>
          <a:bodyPr/>
          <a:lstStyle/>
          <a:p>
            <a:fld id="{E1A017D7-7F4A-2D47-9B65-5CFC076371A2}" type="datetime1">
              <a:rPr lang="it-IT" smtClean="0"/>
              <a:t>08/03/21</a:t>
            </a:fld>
            <a:endParaRPr lang="en-US"/>
          </a:p>
        </p:txBody>
      </p:sp>
      <p:sp>
        <p:nvSpPr>
          <p:cNvPr id="6" name="Footer Placeholder 5"/>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stile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7" name="Date Placeholder 6"/>
          <p:cNvSpPr>
            <a:spLocks noGrp="1"/>
          </p:cNvSpPr>
          <p:nvPr>
            <p:ph type="dt" sz="half" idx="10"/>
          </p:nvPr>
        </p:nvSpPr>
        <p:spPr>
          <a:xfrm>
            <a:off x="6580094" y="188259"/>
            <a:ext cx="2133600" cy="365125"/>
          </a:xfrm>
        </p:spPr>
        <p:txBody>
          <a:bodyPr/>
          <a:lstStyle/>
          <a:p>
            <a:fld id="{2B8DFEAC-393F-A947-9E94-37652247B095}" type="datetime1">
              <a:rPr lang="it-IT" smtClean="0"/>
              <a:t>08/03/21</a:t>
            </a:fld>
            <a:endParaRPr lang="en-US"/>
          </a:p>
        </p:txBody>
      </p:sp>
      <p:sp>
        <p:nvSpPr>
          <p:cNvPr id="8" name="Footer Placeholder 7"/>
          <p:cNvSpPr>
            <a:spLocks noGrp="1"/>
          </p:cNvSpPr>
          <p:nvPr>
            <p:ph type="ftr" sz="quarter" idx="11"/>
          </p:nvPr>
        </p:nvSpPr>
        <p:spPr>
          <a:xfrm>
            <a:off x="1120588" y="188259"/>
            <a:ext cx="2895600" cy="365125"/>
          </a:xfrm>
        </p:spPr>
        <p:txBody>
          <a:bodyPr/>
          <a:lstStyle/>
          <a:p>
            <a:r>
              <a:rPr lang="en-US" smtClean="0"/>
              <a:t>Corso di Storia Contemporanea- prof.ssa Tullia Catalan, DISU-Università degli studi di Trieste</a:t>
            </a:r>
            <a:endParaRPr lang="en-US"/>
          </a:p>
        </p:txBody>
      </p:sp>
      <p:sp>
        <p:nvSpPr>
          <p:cNvPr id="9" name="Slide Number Placeholder 8"/>
          <p:cNvSpPr>
            <a:spLocks noGrp="1"/>
          </p:cNvSpPr>
          <p:nvPr>
            <p:ph type="sldNum" sz="quarter" idx="12"/>
          </p:nvPr>
        </p:nvSpPr>
        <p:spPr/>
        <p:txBody>
          <a:bodyPr/>
          <a:lstStyle/>
          <a:p>
            <a:fld id="{4A822907-8A9D-4F6B-98F6-913902AD56B5}" type="slidenum">
              <a:rPr lang="en-US" smtClean="0"/>
              <a:t>‹n.›</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Date Placeholder 2"/>
          <p:cNvSpPr>
            <a:spLocks noGrp="1"/>
          </p:cNvSpPr>
          <p:nvPr>
            <p:ph type="dt" sz="half" idx="10"/>
          </p:nvPr>
        </p:nvSpPr>
        <p:spPr/>
        <p:txBody>
          <a:bodyPr/>
          <a:lstStyle/>
          <a:p>
            <a:fld id="{9A03EEEF-8250-044D-A3F8-9B558FC349C7}" type="datetime1">
              <a:rPr lang="it-IT" smtClean="0"/>
              <a:t>08/03/21</a:t>
            </a:fld>
            <a:endParaRPr lang="en-US"/>
          </a:p>
        </p:txBody>
      </p:sp>
      <p:sp>
        <p:nvSpPr>
          <p:cNvPr id="4" name="Footer Placeholder 3"/>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5" name="Slide Number Placeholder 4"/>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3713C1-0BE1-7D45-A7C2-F30B95DAB012}" type="datetime1">
              <a:rPr lang="it-IT" smtClean="0"/>
              <a:t>08/03/21</a:t>
            </a:fld>
            <a:endParaRPr lang="en-US"/>
          </a:p>
        </p:txBody>
      </p:sp>
      <p:sp>
        <p:nvSpPr>
          <p:cNvPr id="3" name="Footer Placeholder 2"/>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4" name="Slide Number Placeholder 3"/>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it-IT" smtClean="0"/>
              <a:t>Fare clic per modificare stile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a:xfrm>
            <a:off x="6580094" y="188259"/>
            <a:ext cx="2133600" cy="365125"/>
          </a:xfrm>
        </p:spPr>
        <p:txBody>
          <a:bodyPr/>
          <a:lstStyle/>
          <a:p>
            <a:fld id="{5144C17D-D8E3-7844-B3A9-3F493D74D79D}" type="datetime1">
              <a:rPr lang="it-IT" smtClean="0"/>
              <a:t>08/03/21</a:t>
            </a:fld>
            <a:endParaRPr lang="en-US"/>
          </a:p>
        </p:txBody>
      </p:sp>
      <p:sp>
        <p:nvSpPr>
          <p:cNvPr id="6" name="Footer Placeholder 5"/>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it-IT" smtClean="0"/>
              <a:t>Fare clic per modificare stile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B1920062-8ED3-5545-B254-B1543B91E3BD}" type="datetime1">
              <a:rPr lang="it-IT" smtClean="0"/>
              <a:t>08/03/21</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r>
              <a:rPr lang="en-US" smtClean="0"/>
              <a:t>Corso di Storia Contemporanea- prof.ssa Tullia Catalan, DISU-Università degli studi di Trieste</a:t>
            </a:r>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4A822907-8A9D-4F6B-98F6-913902AD56B5}" type="slidenum">
              <a:rPr lang="en-US" smtClean="0"/>
              <a:t>‹n.›</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dt="0"/>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n. 2 La </a:t>
            </a:r>
            <a:r>
              <a:rPr lang="it-IT" dirty="0" smtClean="0"/>
              <a:t>storia contemporanea: metodi e </a:t>
            </a:r>
            <a:r>
              <a:rPr lang="it-IT" dirty="0" smtClean="0"/>
              <a:t>fonti</a:t>
            </a:r>
            <a:endParaRPr lang="it-IT" dirty="0"/>
          </a:p>
        </p:txBody>
      </p:sp>
      <p:sp>
        <p:nvSpPr>
          <p:cNvPr id="3" name="Sottotitolo 2"/>
          <p:cNvSpPr>
            <a:spLocks noGrp="1"/>
          </p:cNvSpPr>
          <p:nvPr>
            <p:ph type="subTitle" idx="1"/>
          </p:nvPr>
        </p:nvSpPr>
        <p:spPr/>
        <p:txBody>
          <a:bodyPr/>
          <a:lstStyle/>
          <a:p>
            <a:endParaRPr lang="it-IT" dirty="0"/>
          </a:p>
        </p:txBody>
      </p:sp>
      <p:sp>
        <p:nvSpPr>
          <p:cNvPr id="4" name="Segnaposto piè di pagina 3"/>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5" name="Segnaposto numero diapositiva 4"/>
          <p:cNvSpPr>
            <a:spLocks noGrp="1"/>
          </p:cNvSpPr>
          <p:nvPr>
            <p:ph type="sldNum" sz="quarter" idx="12"/>
          </p:nvPr>
        </p:nvSpPr>
        <p:spPr/>
        <p:txBody>
          <a:bodyPr/>
          <a:lstStyle/>
          <a:p>
            <a:fld id="{4A822907-8A9D-4F6B-98F6-913902AD56B5}" type="slidenum">
              <a:rPr lang="en-US" smtClean="0"/>
              <a:t>1</a:t>
            </a:fld>
            <a:endParaRPr lang="en-US"/>
          </a:p>
        </p:txBody>
      </p:sp>
    </p:spTree>
    <p:extLst>
      <p:ext uri="{BB962C8B-B14F-4D97-AF65-F5344CB8AC3E}">
        <p14:creationId xmlns:p14="http://schemas.microsoft.com/office/powerpoint/2010/main" val="1946250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fonti </a:t>
            </a:r>
            <a:endParaRPr lang="it-IT" dirty="0"/>
          </a:p>
        </p:txBody>
      </p:sp>
      <p:sp>
        <p:nvSpPr>
          <p:cNvPr id="3" name="Segnaposto contenuto 2"/>
          <p:cNvSpPr>
            <a:spLocks noGrp="1"/>
          </p:cNvSpPr>
          <p:nvPr>
            <p:ph idx="1"/>
          </p:nvPr>
        </p:nvSpPr>
        <p:spPr/>
        <p:txBody>
          <a:bodyPr/>
          <a:lstStyle/>
          <a:p>
            <a:r>
              <a:rPr lang="it-IT" dirty="0" smtClean="0"/>
              <a:t>La storia contemporanea può contare su molte tipologie di fonti, che si suddividono in narrative e documentarie. </a:t>
            </a:r>
          </a:p>
          <a:p>
            <a:r>
              <a:rPr lang="it-IT" dirty="0" smtClean="0"/>
              <a:t>Le fonti narrative sono il prodotto della storiografia: cioè volumi monografici e saggi su di un determinato tema.</a:t>
            </a:r>
          </a:p>
          <a:p>
            <a:r>
              <a:rPr lang="it-IT" dirty="0" smtClean="0"/>
              <a:t>Le fonti documentarie invece sono quelle di prima mano, che noi usiamo per trovare delle informazioni su di un determinato tema.   Le fonti possono essere di varia produzione: istituzionali e pubbliche; private, a stampa, orali, audiovisive, letterarie etc. </a:t>
            </a:r>
          </a:p>
        </p:txBody>
      </p:sp>
      <p:sp>
        <p:nvSpPr>
          <p:cNvPr id="4" name="Segnaposto piè di pagina 3"/>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5" name="Segnaposto numero diapositiva 4"/>
          <p:cNvSpPr>
            <a:spLocks noGrp="1"/>
          </p:cNvSpPr>
          <p:nvPr>
            <p:ph type="sldNum" sz="quarter" idx="12"/>
          </p:nvPr>
        </p:nvSpPr>
        <p:spPr/>
        <p:txBody>
          <a:bodyPr/>
          <a:lstStyle/>
          <a:p>
            <a:fld id="{4A822907-8A9D-4F6B-98F6-913902AD56B5}" type="slidenum">
              <a:rPr lang="en-US" smtClean="0"/>
              <a:t>10</a:t>
            </a:fld>
            <a:endParaRPr lang="en-US"/>
          </a:p>
        </p:txBody>
      </p:sp>
    </p:spTree>
    <p:extLst>
      <p:ext uri="{BB962C8B-B14F-4D97-AF65-F5344CB8AC3E}">
        <p14:creationId xmlns:p14="http://schemas.microsoft.com/office/powerpoint/2010/main" val="2630350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Riflettete su questo passaggio</a:t>
            </a:r>
            <a:endParaRPr lang="it-IT" dirty="0"/>
          </a:p>
        </p:txBody>
      </p:sp>
      <p:pic>
        <p:nvPicPr>
          <p:cNvPr id="7" name="Segnaposto contenuto 6"/>
          <p:cNvPicPr>
            <a:picLocks noGrp="1" noChangeAspect="1"/>
          </p:cNvPicPr>
          <p:nvPr>
            <p:ph idx="1"/>
          </p:nvPr>
        </p:nvPicPr>
        <p:blipFill>
          <a:blip r:embed="rId2"/>
          <a:srcRect l="-22502" r="-22502"/>
          <a:stretch>
            <a:fillRect/>
          </a:stretch>
        </p:blipFill>
        <p:spPr/>
      </p:pic>
      <p:sp>
        <p:nvSpPr>
          <p:cNvPr id="4" name="Segnaposto testo 3"/>
          <p:cNvSpPr>
            <a:spLocks noGrp="1"/>
          </p:cNvSpPr>
          <p:nvPr>
            <p:ph type="body" sz="half" idx="2"/>
          </p:nvPr>
        </p:nvSpPr>
        <p:spPr/>
        <p:txBody>
          <a:bodyPr>
            <a:normAutofit fontScale="55000" lnSpcReduction="20000"/>
          </a:bodyPr>
          <a:lstStyle/>
          <a:p>
            <a:r>
              <a:rPr lang="it-IT" dirty="0"/>
              <a:t/>
            </a:r>
            <a:br>
              <a:rPr lang="it-IT" dirty="0"/>
            </a:br>
            <a:endParaRPr lang="it-IT" dirty="0"/>
          </a:p>
          <a:p>
            <a:r>
              <a:rPr lang="it-IT" dirty="0"/>
              <a:t>"</a:t>
            </a:r>
            <a:r>
              <a:rPr lang="it-IT" i="1" dirty="0"/>
              <a:t>C’è un quadro di Klee che s’intitola Angelus </a:t>
            </a:r>
            <a:r>
              <a:rPr lang="it-IT" i="1" dirty="0" err="1"/>
              <a:t>Novus</a:t>
            </a:r>
            <a:r>
              <a:rPr lang="it-IT" i="1" dirty="0"/>
              <a:t>. Vi si trova un angelo che sembra in atto di allontanarsi da qualcosa su cui fissa lo sguardo. Ha gli occhi spalancati, la bocca aperta, le ali distese. L’angelo della storia deve avere questo aspetto. Ha il viso rivolto al passato. Dove ci appare una catena di eventi, egli vede una sola catastrofe, che accumula senza tregua rovine su rovine e le rovescia ai suoi piedi. Egli vorrebbe ben trattenersi, destare i morti e ricomporre l’infranto. Ma una tempesta spira dal paradiso, che si è impigliata nelle sue ali, ed è così forte che gli non può chiuderle. Questa tempesta lo spinge irresistibilmente nel futuro, a cui volge le spalle, mentre il cumulo delle rovine sale davanti a lui al cielo. Ciò che chiamiamo il progresso, è questa tempesta."</a:t>
            </a:r>
            <a:endParaRPr lang="it-IT" dirty="0"/>
          </a:p>
          <a:p>
            <a:r>
              <a:rPr lang="it-IT" dirty="0"/>
              <a:t/>
            </a:r>
            <a:br>
              <a:rPr lang="it-IT" dirty="0"/>
            </a:br>
            <a:endParaRPr lang="it-IT" dirty="0"/>
          </a:p>
          <a:p>
            <a:r>
              <a:rPr lang="it-IT" i="1" dirty="0"/>
              <a:t>(Walter Benjamin, Angelus </a:t>
            </a:r>
            <a:r>
              <a:rPr lang="it-IT" i="1" dirty="0" err="1"/>
              <a:t>Novus</a:t>
            </a:r>
            <a:r>
              <a:rPr lang="it-IT" i="1" dirty="0"/>
              <a:t>, </a:t>
            </a:r>
            <a:r>
              <a:rPr lang="it-IT" i="1" dirty="0" err="1"/>
              <a:t>tr</a:t>
            </a:r>
            <a:r>
              <a:rPr lang="it-IT" i="1" dirty="0"/>
              <a:t>. </a:t>
            </a:r>
            <a:r>
              <a:rPr lang="it-IT" i="1" dirty="0" err="1"/>
              <a:t>it</a:t>
            </a:r>
            <a:r>
              <a:rPr lang="it-IT" i="1" dirty="0"/>
              <a:t>. Einaudi 1961, p. 80)</a:t>
            </a:r>
            <a:endParaRPr lang="it-IT" dirty="0"/>
          </a:p>
          <a:p>
            <a:endParaRPr lang="it-IT" dirty="0"/>
          </a:p>
        </p:txBody>
      </p:sp>
      <p:sp>
        <p:nvSpPr>
          <p:cNvPr id="5" name="Segnaposto piè di pagina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egnaposto numero diapositiva 5"/>
          <p:cNvSpPr>
            <a:spLocks noGrp="1"/>
          </p:cNvSpPr>
          <p:nvPr>
            <p:ph type="sldNum" sz="quarter" idx="12"/>
          </p:nvPr>
        </p:nvSpPr>
        <p:spPr/>
        <p:txBody>
          <a:bodyPr/>
          <a:lstStyle/>
          <a:p>
            <a:fld id="{4A822907-8A9D-4F6B-98F6-913902AD56B5}" type="slidenum">
              <a:rPr lang="en-US" smtClean="0"/>
              <a:t>11</a:t>
            </a:fld>
            <a:endParaRPr lang="en-US"/>
          </a:p>
        </p:txBody>
      </p:sp>
    </p:spTree>
    <p:extLst>
      <p:ext uri="{BB962C8B-B14F-4D97-AF65-F5344CB8AC3E}">
        <p14:creationId xmlns:p14="http://schemas.microsoft.com/office/powerpoint/2010/main" val="3865202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Ottocento e Novecento e le cronologie interne</a:t>
            </a:r>
            <a:endParaRPr lang="it-IT" dirty="0"/>
          </a:p>
        </p:txBody>
      </p:sp>
      <p:sp>
        <p:nvSpPr>
          <p:cNvPr id="3" name="Segnaposto contenuto 2"/>
          <p:cNvSpPr>
            <a:spLocks noGrp="1"/>
          </p:cNvSpPr>
          <p:nvPr>
            <p:ph idx="1"/>
          </p:nvPr>
        </p:nvSpPr>
        <p:spPr/>
        <p:txBody>
          <a:bodyPr>
            <a:normAutofit fontScale="47500" lnSpcReduction="20000"/>
          </a:bodyPr>
          <a:lstStyle/>
          <a:p>
            <a:r>
              <a:rPr lang="it-IT" sz="3300" dirty="0" smtClean="0">
                <a:solidFill>
                  <a:srgbClr val="FF0000"/>
                </a:solidFill>
                <a:latin typeface="Avenir Book"/>
                <a:cs typeface="Avenir Book"/>
              </a:rPr>
              <a:t>Quando inizia la storia contemporanea? Dibattito aperto fra gli studiosi, ma dipende dalla prospettiva che si adotta. </a:t>
            </a:r>
          </a:p>
          <a:p>
            <a:pPr marL="0" indent="0">
              <a:buNone/>
            </a:pPr>
            <a:r>
              <a:rPr lang="it-IT" sz="3300" dirty="0" smtClean="0">
                <a:solidFill>
                  <a:schemeClr val="tx1"/>
                </a:solidFill>
                <a:latin typeface="Avenir Book"/>
                <a:cs typeface="Avenir Book"/>
              </a:rPr>
              <a:t>Utile adottare </a:t>
            </a:r>
            <a:r>
              <a:rPr lang="it-IT" sz="3300" dirty="0" smtClean="0">
                <a:solidFill>
                  <a:srgbClr val="000000"/>
                </a:solidFill>
                <a:latin typeface="Avenir Book"/>
                <a:cs typeface="Avenir Book"/>
              </a:rPr>
              <a:t>una prospettiva di lunga periodo che parte dalle due rivoluzioni politiche di fine Settecento (americana e francese)  e dalla rivoluzione industriale inglese. (vedi testo di </a:t>
            </a:r>
            <a:r>
              <a:rPr lang="it-IT" sz="3300" dirty="0" err="1" smtClean="0">
                <a:solidFill>
                  <a:srgbClr val="000000"/>
                </a:solidFill>
                <a:latin typeface="Avenir Book"/>
                <a:cs typeface="Avenir Book"/>
              </a:rPr>
              <a:t>Banti</a:t>
            </a:r>
            <a:r>
              <a:rPr lang="it-IT" sz="3300" dirty="0" smtClean="0">
                <a:solidFill>
                  <a:srgbClr val="000000"/>
                </a:solidFill>
                <a:latin typeface="Avenir Book"/>
                <a:cs typeface="Avenir Book"/>
              </a:rPr>
              <a:t>). E’ in quest’arco di tempo che si sono avute le grandi trasformazioni istituzionali sul piano dei diritti civili; la grande spinta verso la modernizzazione; la trasformazione della società, del mercato  e dei rapporti familiari e di lavoro. </a:t>
            </a:r>
          </a:p>
          <a:p>
            <a:pPr marL="0" indent="0">
              <a:buNone/>
            </a:pPr>
            <a:r>
              <a:rPr lang="it-IT" sz="3300" dirty="0" smtClean="0">
                <a:solidFill>
                  <a:srgbClr val="000000"/>
                </a:solidFill>
                <a:latin typeface="Avenir Book"/>
                <a:cs typeface="Avenir Book"/>
              </a:rPr>
              <a:t>Vi sono studiosi che invece indicano gli anni di fine Ottocento o addirittura quelli della Prima guerra mondiale come inizio dell’età contemporanea, legandola più ai fatti politici, alla trasformazioni geopolitiche e alla nascita della società di massa. </a:t>
            </a:r>
          </a:p>
          <a:p>
            <a:pPr marL="0" indent="0">
              <a:buNone/>
            </a:pPr>
            <a:r>
              <a:rPr lang="it-IT" sz="3300" dirty="0" smtClean="0">
                <a:solidFill>
                  <a:srgbClr val="000000"/>
                </a:solidFill>
                <a:latin typeface="Avenir Book"/>
                <a:cs typeface="Avenir Book"/>
              </a:rPr>
              <a:t> Diverse cronologie adottate in altri stati: Germania; Inghilterra ad esempio. </a:t>
            </a:r>
          </a:p>
          <a:p>
            <a:pPr marL="0" indent="0">
              <a:buNone/>
            </a:pPr>
            <a:r>
              <a:rPr lang="it-IT" dirty="0" smtClean="0">
                <a:solidFill>
                  <a:srgbClr val="000000"/>
                </a:solidFill>
              </a:rPr>
              <a:t> </a:t>
            </a:r>
          </a:p>
          <a:p>
            <a:pPr marL="0" indent="0">
              <a:buNone/>
            </a:pPr>
            <a:endParaRPr lang="it-IT" dirty="0">
              <a:solidFill>
                <a:srgbClr val="000000"/>
              </a:solidFill>
            </a:endParaRPr>
          </a:p>
        </p:txBody>
      </p:sp>
      <p:sp>
        <p:nvSpPr>
          <p:cNvPr id="4" name="Segnaposto piè di pagina 3"/>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5" name="Segnaposto numero diapositiva 4"/>
          <p:cNvSpPr>
            <a:spLocks noGrp="1"/>
          </p:cNvSpPr>
          <p:nvPr>
            <p:ph type="sldNum" sz="quarter" idx="12"/>
          </p:nvPr>
        </p:nvSpPr>
        <p:spPr/>
        <p:txBody>
          <a:bodyPr/>
          <a:lstStyle/>
          <a:p>
            <a:fld id="{4A822907-8A9D-4F6B-98F6-913902AD56B5}" type="slidenum">
              <a:rPr lang="en-US" smtClean="0"/>
              <a:t>2</a:t>
            </a:fld>
            <a:endParaRPr lang="en-US"/>
          </a:p>
        </p:txBody>
      </p:sp>
    </p:spTree>
    <p:extLst>
      <p:ext uri="{BB962C8B-B14F-4D97-AF65-F5344CB8AC3E}">
        <p14:creationId xmlns:p14="http://schemas.microsoft.com/office/powerpoint/2010/main" val="2959761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cronologie interne e i momenti di congiuntura</a:t>
            </a:r>
            <a:endParaRPr lang="it-IT" dirty="0"/>
          </a:p>
        </p:txBody>
      </p:sp>
      <p:sp>
        <p:nvSpPr>
          <p:cNvPr id="3" name="Segnaposto contenuto 2"/>
          <p:cNvSpPr>
            <a:spLocks noGrp="1"/>
          </p:cNvSpPr>
          <p:nvPr>
            <p:ph idx="1"/>
          </p:nvPr>
        </p:nvSpPr>
        <p:spPr/>
        <p:txBody>
          <a:bodyPr/>
          <a:lstStyle/>
          <a:p>
            <a:r>
              <a:rPr lang="it-IT" dirty="0" smtClean="0"/>
              <a:t>Accanto ai grandi momenti di svolta, che coinvolsero tutta Europa e anche il resto del mondo, vi sono poi delle cronologie interne, di carattere nazionale, e quindi diverse fra di loro. </a:t>
            </a:r>
          </a:p>
          <a:p>
            <a:r>
              <a:rPr lang="it-IT" dirty="0" smtClean="0"/>
              <a:t>Esempio: le rivoluzioni del 1848 in Europa (svolta generale). L’inizio della prima guerra d’Indipendenza in Italia (svolta nazionale). </a:t>
            </a:r>
          </a:p>
          <a:p>
            <a:r>
              <a:rPr lang="it-IT" dirty="0" smtClean="0"/>
              <a:t>Nella ricerca storica, su ogni determinato tema o questione, possono poi essere identificate delle periodizzazioni interne, che aiutano a spiegare l’evento. </a:t>
            </a:r>
          </a:p>
          <a:p>
            <a:endParaRPr lang="it-IT" dirty="0" smtClean="0"/>
          </a:p>
        </p:txBody>
      </p:sp>
      <p:sp>
        <p:nvSpPr>
          <p:cNvPr id="4" name="Segnaposto piè di pagina 3"/>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5" name="Segnaposto numero diapositiva 4"/>
          <p:cNvSpPr>
            <a:spLocks noGrp="1"/>
          </p:cNvSpPr>
          <p:nvPr>
            <p:ph type="sldNum" sz="quarter" idx="12"/>
          </p:nvPr>
        </p:nvSpPr>
        <p:spPr/>
        <p:txBody>
          <a:bodyPr/>
          <a:lstStyle/>
          <a:p>
            <a:fld id="{4A822907-8A9D-4F6B-98F6-913902AD56B5}" type="slidenum">
              <a:rPr lang="en-US" smtClean="0"/>
              <a:t>3</a:t>
            </a:fld>
            <a:endParaRPr lang="en-US"/>
          </a:p>
        </p:txBody>
      </p:sp>
    </p:spTree>
    <p:extLst>
      <p:ext uri="{BB962C8B-B14F-4D97-AF65-F5344CB8AC3E}">
        <p14:creationId xmlns:p14="http://schemas.microsoft.com/office/powerpoint/2010/main" val="906511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Quali sono allora i compiti degli storici? </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Vediamone i principali: </a:t>
            </a:r>
          </a:p>
          <a:p>
            <a:pPr marL="0" indent="0">
              <a:buNone/>
            </a:pPr>
            <a:r>
              <a:rPr lang="it-IT" dirty="0" smtClean="0"/>
              <a:t>Narrare, descrivere, comprendere, spiegare, </a:t>
            </a:r>
            <a:r>
              <a:rPr lang="it-IT" dirty="0" smtClean="0">
                <a:solidFill>
                  <a:srgbClr val="FF0000"/>
                </a:solidFill>
              </a:rPr>
              <a:t>ma anche giudicare (vi invito a soffermarvi su quest’ultima azione). </a:t>
            </a:r>
          </a:p>
          <a:p>
            <a:pPr marL="0" indent="0">
              <a:buNone/>
            </a:pPr>
            <a:r>
              <a:rPr lang="it-IT" dirty="0" smtClean="0">
                <a:solidFill>
                  <a:srgbClr val="333333"/>
                </a:solidFill>
              </a:rPr>
              <a:t>la grande difficoltà è tenere assieme il tutto; azione necessaria per non commettere danni. </a:t>
            </a:r>
          </a:p>
          <a:p>
            <a:pPr marL="0" indent="0">
              <a:buNone/>
            </a:pPr>
            <a:r>
              <a:rPr lang="it-IT" dirty="0" smtClean="0">
                <a:solidFill>
                  <a:srgbClr val="333333"/>
                </a:solidFill>
              </a:rPr>
              <a:t>Lo storico interroga il presente, perché lo aiuta a comprendere il passato. </a:t>
            </a:r>
          </a:p>
          <a:p>
            <a:pPr marL="0" indent="0">
              <a:buNone/>
            </a:pPr>
            <a:r>
              <a:rPr lang="it-IT" dirty="0" smtClean="0">
                <a:solidFill>
                  <a:srgbClr val="333333"/>
                </a:solidFill>
              </a:rPr>
              <a:t>Conoscere ciò che è avvenuto aiuta ad affrontare il presente, anche quando sembra incomprensibile. (suggerisco. a chi volesse approfondire, la lettura di Marc Bloch, Apologia della Storia).  </a:t>
            </a:r>
          </a:p>
          <a:p>
            <a:pPr marL="0" indent="0">
              <a:buNone/>
            </a:pPr>
            <a:endParaRPr lang="it-IT" dirty="0">
              <a:solidFill>
                <a:schemeClr val="tx2"/>
              </a:solidFill>
            </a:endParaRPr>
          </a:p>
        </p:txBody>
      </p:sp>
      <p:sp>
        <p:nvSpPr>
          <p:cNvPr id="4" name="Segnaposto piè di pagina 3"/>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5" name="Segnaposto numero diapositiva 4"/>
          <p:cNvSpPr>
            <a:spLocks noGrp="1"/>
          </p:cNvSpPr>
          <p:nvPr>
            <p:ph type="sldNum" sz="quarter" idx="12"/>
          </p:nvPr>
        </p:nvSpPr>
        <p:spPr/>
        <p:txBody>
          <a:bodyPr/>
          <a:lstStyle/>
          <a:p>
            <a:fld id="{4A822907-8A9D-4F6B-98F6-913902AD56B5}" type="slidenum">
              <a:rPr lang="en-US" smtClean="0"/>
              <a:t>4</a:t>
            </a:fld>
            <a:endParaRPr lang="en-US"/>
          </a:p>
        </p:txBody>
      </p:sp>
    </p:spTree>
    <p:extLst>
      <p:ext uri="{BB962C8B-B14F-4D97-AF65-F5344CB8AC3E}">
        <p14:creationId xmlns:p14="http://schemas.microsoft.com/office/powerpoint/2010/main" val="1795122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Alcune caratteristiche della storia contemporanea</a:t>
            </a:r>
            <a:endParaRPr lang="it-IT" dirty="0"/>
          </a:p>
        </p:txBody>
      </p:sp>
      <p:sp>
        <p:nvSpPr>
          <p:cNvPr id="3" name="Segnaposto contenuto 2"/>
          <p:cNvSpPr>
            <a:spLocks noGrp="1"/>
          </p:cNvSpPr>
          <p:nvPr>
            <p:ph sz="half" idx="1"/>
          </p:nvPr>
        </p:nvSpPr>
        <p:spPr/>
        <p:txBody>
          <a:bodyPr>
            <a:normAutofit fontScale="92500" lnSpcReduction="10000"/>
          </a:bodyPr>
          <a:lstStyle/>
          <a:p>
            <a:r>
              <a:rPr lang="it-IT" dirty="0" smtClean="0"/>
              <a:t>Cerniera fra passato e futuro. </a:t>
            </a:r>
          </a:p>
          <a:p>
            <a:r>
              <a:rPr lang="it-IT" dirty="0" smtClean="0"/>
              <a:t>I fatti che si narrano talvolta sono coevi</a:t>
            </a:r>
          </a:p>
          <a:p>
            <a:r>
              <a:rPr lang="it-IT" dirty="0" smtClean="0"/>
              <a:t>E’ una storiografia giovane rispetto alla storia antica, medioevale, moderna e contemporanea. </a:t>
            </a:r>
          </a:p>
          <a:p>
            <a:r>
              <a:rPr lang="it-IT" dirty="0" smtClean="0"/>
              <a:t>Prima cattedra di Storia contemporanea in Italia è degli anni Sessanta, dopo la II guerra mondiale. </a:t>
            </a:r>
            <a:endParaRPr lang="it-IT" dirty="0"/>
          </a:p>
        </p:txBody>
      </p:sp>
      <p:sp>
        <p:nvSpPr>
          <p:cNvPr id="4" name="Segnaposto contenuto 3"/>
          <p:cNvSpPr>
            <a:spLocks noGrp="1"/>
          </p:cNvSpPr>
          <p:nvPr>
            <p:ph sz="half" idx="2"/>
          </p:nvPr>
        </p:nvSpPr>
        <p:spPr/>
        <p:txBody>
          <a:bodyPr>
            <a:normAutofit fontScale="92500" lnSpcReduction="10000"/>
          </a:bodyPr>
          <a:lstStyle/>
          <a:p>
            <a:r>
              <a:rPr lang="it-IT" b="1" dirty="0" smtClean="0"/>
              <a:t>Benedetto Croce (nel 1927), in </a:t>
            </a:r>
            <a:r>
              <a:rPr lang="it-IT" b="1" i="1" dirty="0" smtClean="0"/>
              <a:t>Storia d’Italia dal 1861 al 1915: </a:t>
            </a:r>
          </a:p>
          <a:p>
            <a:pPr marL="0" indent="0">
              <a:buNone/>
            </a:pPr>
            <a:r>
              <a:rPr lang="it-IT" i="1" dirty="0" smtClean="0"/>
              <a:t>“Il periodo che si apre con questa, per ciò stesso che è ancora aperto, non è di competenza dello storico, ma del politico. Né io vorrò mai confondere e contaminare l’indagine storica con la polemica politica, la quale si fa, e si deve certamente fare, ma in altro luogo”. </a:t>
            </a:r>
            <a:endParaRPr lang="it-IT" i="1" dirty="0"/>
          </a:p>
        </p:txBody>
      </p:sp>
      <p:sp>
        <p:nvSpPr>
          <p:cNvPr id="5" name="Segnaposto piè di pagina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egnaposto numero diapositiva 5"/>
          <p:cNvSpPr>
            <a:spLocks noGrp="1"/>
          </p:cNvSpPr>
          <p:nvPr>
            <p:ph type="sldNum" sz="quarter" idx="12"/>
          </p:nvPr>
        </p:nvSpPr>
        <p:spPr/>
        <p:txBody>
          <a:bodyPr/>
          <a:lstStyle/>
          <a:p>
            <a:fld id="{4A822907-8A9D-4F6B-98F6-913902AD56B5}" type="slidenum">
              <a:rPr lang="en-US" smtClean="0"/>
              <a:t>5</a:t>
            </a:fld>
            <a:endParaRPr lang="en-US"/>
          </a:p>
        </p:txBody>
      </p:sp>
    </p:spTree>
    <p:extLst>
      <p:ext uri="{BB962C8B-B14F-4D97-AF65-F5344CB8AC3E}">
        <p14:creationId xmlns:p14="http://schemas.microsoft.com/office/powerpoint/2010/main" val="3110278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Alcuni problemi e caratteristiche del mestiere di storico </a:t>
            </a:r>
            <a:endParaRPr lang="it-IT" dirty="0"/>
          </a:p>
        </p:txBody>
      </p:sp>
      <p:sp>
        <p:nvSpPr>
          <p:cNvPr id="3" name="Segnaposto contenuto 2"/>
          <p:cNvSpPr>
            <a:spLocks noGrp="1"/>
          </p:cNvSpPr>
          <p:nvPr>
            <p:ph sz="half" idx="1"/>
          </p:nvPr>
        </p:nvSpPr>
        <p:spPr/>
        <p:txBody>
          <a:bodyPr>
            <a:normAutofit/>
          </a:bodyPr>
          <a:lstStyle/>
          <a:p>
            <a:r>
              <a:rPr lang="it-IT" dirty="0" smtClean="0"/>
              <a:t>Il fatto che uno storico partecipi ai fatti, ne inficia l’attendibilità? E’ una delle questioni più ricorrenti. </a:t>
            </a:r>
          </a:p>
          <a:p>
            <a:r>
              <a:rPr lang="it-IT" dirty="0" smtClean="0"/>
              <a:t>Lo storico contemporaneista deve fare SEMPRE i conti con il presente, ma al tempo stesso (a differenza dei filosofi) ANCHE con il passato (cfr. Mariuccia Salvati) </a:t>
            </a:r>
            <a:endParaRPr lang="it-IT" dirty="0"/>
          </a:p>
        </p:txBody>
      </p:sp>
      <p:sp>
        <p:nvSpPr>
          <p:cNvPr id="4" name="Segnaposto contenuto 3"/>
          <p:cNvSpPr>
            <a:spLocks noGrp="1"/>
          </p:cNvSpPr>
          <p:nvPr>
            <p:ph sz="half" idx="2"/>
          </p:nvPr>
        </p:nvSpPr>
        <p:spPr/>
        <p:txBody>
          <a:bodyPr>
            <a:normAutofit/>
          </a:bodyPr>
          <a:lstStyle/>
          <a:p>
            <a:r>
              <a:rPr lang="it-IT" dirty="0" smtClean="0"/>
              <a:t>Non esiste il MAI PIU’</a:t>
            </a:r>
          </a:p>
          <a:p>
            <a:r>
              <a:rPr lang="it-IT" dirty="0" smtClean="0"/>
              <a:t>Non esiste “da oggi non sarà più come prima”</a:t>
            </a:r>
          </a:p>
          <a:p>
            <a:pPr marL="0" indent="0">
              <a:buNone/>
            </a:pPr>
            <a:r>
              <a:rPr lang="it-IT" dirty="0" smtClean="0"/>
              <a:t>Sono frutto di giudizi emotivi, che poco hanno a che fare con il mestiere dello storico. </a:t>
            </a:r>
          </a:p>
          <a:p>
            <a:pPr marL="0" indent="0">
              <a:buNone/>
            </a:pPr>
            <a:r>
              <a:rPr lang="it-IT" dirty="0" smtClean="0"/>
              <a:t>Fare attenzione ai facili stereotipi, di cui è infarcita la storia contemporanea. </a:t>
            </a:r>
          </a:p>
        </p:txBody>
      </p:sp>
      <p:sp>
        <p:nvSpPr>
          <p:cNvPr id="5" name="Segnaposto piè di pagina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egnaposto numero diapositiva 5"/>
          <p:cNvSpPr>
            <a:spLocks noGrp="1"/>
          </p:cNvSpPr>
          <p:nvPr>
            <p:ph type="sldNum" sz="quarter" idx="12"/>
          </p:nvPr>
        </p:nvSpPr>
        <p:spPr/>
        <p:txBody>
          <a:bodyPr/>
          <a:lstStyle/>
          <a:p>
            <a:fld id="{4A822907-8A9D-4F6B-98F6-913902AD56B5}" type="slidenum">
              <a:rPr lang="en-US" smtClean="0"/>
              <a:t>6</a:t>
            </a:fld>
            <a:endParaRPr lang="en-US"/>
          </a:p>
        </p:txBody>
      </p:sp>
    </p:spTree>
    <p:extLst>
      <p:ext uri="{BB962C8B-B14F-4D97-AF65-F5344CB8AC3E}">
        <p14:creationId xmlns:p14="http://schemas.microsoft.com/office/powerpoint/2010/main" val="2661434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grandi rischi del mestiere</a:t>
            </a:r>
            <a:endParaRPr lang="it-IT" dirty="0"/>
          </a:p>
        </p:txBody>
      </p:sp>
      <p:sp>
        <p:nvSpPr>
          <p:cNvPr id="3" name="Segnaposto contenuto 2"/>
          <p:cNvSpPr>
            <a:spLocks noGrp="1"/>
          </p:cNvSpPr>
          <p:nvPr>
            <p:ph idx="1"/>
          </p:nvPr>
        </p:nvSpPr>
        <p:spPr/>
        <p:txBody>
          <a:bodyPr>
            <a:normAutofit lnSpcReduction="10000"/>
          </a:bodyPr>
          <a:lstStyle/>
          <a:p>
            <a:r>
              <a:rPr lang="it-IT" dirty="0" smtClean="0">
                <a:solidFill>
                  <a:srgbClr val="FF6600"/>
                </a:solidFill>
              </a:rPr>
              <a:t>Fare previsioni per il futuro sulla base del presente </a:t>
            </a:r>
            <a:r>
              <a:rPr lang="it-IT" dirty="0" smtClean="0"/>
              <a:t>(molti pseudo storici lo fanno in TV). Lo storico NON fa previsioni, ma si limita ad analizzare il presente con la sua “cassetta degli attrezzi”, cioè le sue conoscenze del passato. </a:t>
            </a:r>
          </a:p>
          <a:p>
            <a:r>
              <a:rPr lang="it-IT" dirty="0" smtClean="0">
                <a:solidFill>
                  <a:srgbClr val="FF6600"/>
                </a:solidFill>
              </a:rPr>
              <a:t>L’uso politico della storia</a:t>
            </a:r>
            <a:r>
              <a:rPr lang="it-IT" dirty="0" smtClean="0"/>
              <a:t>. Lo storico deve rifuggire dal diventare strumento ad esempio delle storie nazionali, ma mantenere una sua indipendenza di lettura dei fatti. Vi sono però storici che hanno accettato ed accettano di “rileggere” in chiave nazionale il passato (operazione fatta nell’ex URSS; attualmente in corso in Europa dell’Est; etc.)</a:t>
            </a:r>
          </a:p>
          <a:p>
            <a:pPr marL="0" indent="0">
              <a:buNone/>
            </a:pPr>
            <a:endParaRPr lang="it-IT" dirty="0"/>
          </a:p>
        </p:txBody>
      </p:sp>
      <p:sp>
        <p:nvSpPr>
          <p:cNvPr id="4" name="Segnaposto piè di pagina 3"/>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5" name="Segnaposto numero diapositiva 4"/>
          <p:cNvSpPr>
            <a:spLocks noGrp="1"/>
          </p:cNvSpPr>
          <p:nvPr>
            <p:ph type="sldNum" sz="quarter" idx="12"/>
          </p:nvPr>
        </p:nvSpPr>
        <p:spPr/>
        <p:txBody>
          <a:bodyPr/>
          <a:lstStyle/>
          <a:p>
            <a:fld id="{4A822907-8A9D-4F6B-98F6-913902AD56B5}" type="slidenum">
              <a:rPr lang="en-US" smtClean="0"/>
              <a:t>7</a:t>
            </a:fld>
            <a:endParaRPr lang="en-US"/>
          </a:p>
        </p:txBody>
      </p:sp>
    </p:spTree>
    <p:extLst>
      <p:ext uri="{BB962C8B-B14F-4D97-AF65-F5344CB8AC3E}">
        <p14:creationId xmlns:p14="http://schemas.microsoft.com/office/powerpoint/2010/main" val="650468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Metodi e categorie</a:t>
            </a:r>
            <a:endParaRPr lang="it-IT" dirty="0"/>
          </a:p>
        </p:txBody>
      </p:sp>
      <p:sp>
        <p:nvSpPr>
          <p:cNvPr id="3" name="Segnaposto contenuto 2"/>
          <p:cNvSpPr>
            <a:spLocks noGrp="1"/>
          </p:cNvSpPr>
          <p:nvPr>
            <p:ph sz="half" idx="1"/>
          </p:nvPr>
        </p:nvSpPr>
        <p:spPr/>
        <p:txBody>
          <a:bodyPr>
            <a:normAutofit/>
          </a:bodyPr>
          <a:lstStyle/>
          <a:p>
            <a:r>
              <a:rPr lang="it-IT" dirty="0" smtClean="0">
                <a:solidFill>
                  <a:schemeClr val="tx1"/>
                </a:solidFill>
              </a:rPr>
              <a:t>Lo storico si confronta costantemente con le altre discipline e ne fa tesoro nelle sue ricerche, in un’ ottica di </a:t>
            </a:r>
            <a:r>
              <a:rPr lang="it-IT" dirty="0" smtClean="0">
                <a:solidFill>
                  <a:srgbClr val="FF6600"/>
                </a:solidFill>
              </a:rPr>
              <a:t>interdisciplinarietà</a:t>
            </a:r>
          </a:p>
          <a:p>
            <a:r>
              <a:rPr lang="it-IT" dirty="0" smtClean="0">
                <a:solidFill>
                  <a:srgbClr val="000000"/>
                </a:solidFill>
              </a:rPr>
              <a:t>Utili i confronti con l’antropologia, la sociologia, la psicologia, la storia della letteratura, la filosofia etc. </a:t>
            </a:r>
            <a:endParaRPr lang="it-IT" dirty="0">
              <a:solidFill>
                <a:srgbClr val="000000"/>
              </a:solidFill>
            </a:endParaRPr>
          </a:p>
        </p:txBody>
      </p:sp>
      <p:sp>
        <p:nvSpPr>
          <p:cNvPr id="4" name="Segnaposto contenuto 3"/>
          <p:cNvSpPr>
            <a:spLocks noGrp="1"/>
          </p:cNvSpPr>
          <p:nvPr>
            <p:ph sz="half" idx="2"/>
          </p:nvPr>
        </p:nvSpPr>
        <p:spPr/>
        <p:txBody>
          <a:bodyPr>
            <a:normAutofit/>
          </a:bodyPr>
          <a:lstStyle/>
          <a:p>
            <a:r>
              <a:rPr lang="it-IT" dirty="0" smtClean="0"/>
              <a:t>Adozione di </a:t>
            </a:r>
            <a:r>
              <a:rPr lang="it-IT" dirty="0" smtClean="0">
                <a:solidFill>
                  <a:srgbClr val="FF0000"/>
                </a:solidFill>
              </a:rPr>
              <a:t>metodi quantitativi </a:t>
            </a:r>
            <a:r>
              <a:rPr lang="it-IT" dirty="0" smtClean="0"/>
              <a:t>e </a:t>
            </a:r>
            <a:r>
              <a:rPr lang="it-IT" dirty="0" smtClean="0">
                <a:solidFill>
                  <a:srgbClr val="FF0000"/>
                </a:solidFill>
              </a:rPr>
              <a:t>metodi qualitativi, </a:t>
            </a:r>
            <a:r>
              <a:rPr lang="it-IT" dirty="0" smtClean="0">
                <a:solidFill>
                  <a:srgbClr val="000000"/>
                </a:solidFill>
              </a:rPr>
              <a:t>che vanno il più possibile tenuti assieme</a:t>
            </a:r>
            <a:r>
              <a:rPr lang="it-IT" dirty="0" smtClean="0">
                <a:solidFill>
                  <a:srgbClr val="FF0000"/>
                </a:solidFill>
              </a:rPr>
              <a:t>. </a:t>
            </a:r>
            <a:r>
              <a:rPr lang="it-IT" dirty="0" smtClean="0">
                <a:solidFill>
                  <a:srgbClr val="000000"/>
                </a:solidFill>
              </a:rPr>
              <a:t>(ad esempio l’analisi di un censimento).</a:t>
            </a:r>
          </a:p>
          <a:p>
            <a:r>
              <a:rPr lang="it-IT" dirty="0" smtClean="0">
                <a:solidFill>
                  <a:srgbClr val="000000"/>
                </a:solidFill>
              </a:rPr>
              <a:t>Analisi di una serie di “parole chiave” che hanno caratterizzato il Novecento (ad esempio: violenza, crisi, sicurezza).</a:t>
            </a:r>
          </a:p>
          <a:p>
            <a:endParaRPr lang="it-IT" dirty="0" smtClean="0">
              <a:solidFill>
                <a:srgbClr val="000000"/>
              </a:solidFill>
            </a:endParaRPr>
          </a:p>
        </p:txBody>
      </p:sp>
      <p:sp>
        <p:nvSpPr>
          <p:cNvPr id="5" name="Segnaposto piè di pagina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egnaposto numero diapositiva 5"/>
          <p:cNvSpPr>
            <a:spLocks noGrp="1"/>
          </p:cNvSpPr>
          <p:nvPr>
            <p:ph type="sldNum" sz="quarter" idx="12"/>
          </p:nvPr>
        </p:nvSpPr>
        <p:spPr/>
        <p:txBody>
          <a:bodyPr/>
          <a:lstStyle/>
          <a:p>
            <a:fld id="{4A822907-8A9D-4F6B-98F6-913902AD56B5}" type="slidenum">
              <a:rPr lang="en-US" smtClean="0"/>
              <a:t>8</a:t>
            </a:fld>
            <a:endParaRPr lang="en-US"/>
          </a:p>
        </p:txBody>
      </p:sp>
    </p:spTree>
    <p:extLst>
      <p:ext uri="{BB962C8B-B14F-4D97-AF65-F5344CB8AC3E}">
        <p14:creationId xmlns:p14="http://schemas.microsoft.com/office/powerpoint/2010/main" val="1793790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Il rapporto storia-memoria</a:t>
            </a:r>
            <a:endParaRPr lang="it-IT" dirty="0"/>
          </a:p>
        </p:txBody>
      </p:sp>
      <p:sp>
        <p:nvSpPr>
          <p:cNvPr id="3" name="Segnaposto contenuto 2"/>
          <p:cNvSpPr>
            <a:spLocks noGrp="1"/>
          </p:cNvSpPr>
          <p:nvPr>
            <p:ph sz="half" idx="1"/>
          </p:nvPr>
        </p:nvSpPr>
        <p:spPr/>
        <p:txBody>
          <a:bodyPr>
            <a:normAutofit fontScale="92500" lnSpcReduction="10000"/>
          </a:bodyPr>
          <a:lstStyle/>
          <a:p>
            <a:r>
              <a:rPr lang="it-IT" dirty="0" smtClean="0">
                <a:solidFill>
                  <a:schemeClr val="tx1"/>
                </a:solidFill>
              </a:rPr>
              <a:t>Questa è una peculiarità della storia contemporanea, che prevede il confronto con le </a:t>
            </a:r>
            <a:r>
              <a:rPr lang="it-IT" dirty="0" smtClean="0">
                <a:solidFill>
                  <a:srgbClr val="FF6600"/>
                </a:solidFill>
              </a:rPr>
              <a:t>memorie dei testimoni</a:t>
            </a:r>
            <a:r>
              <a:rPr lang="it-IT" dirty="0" smtClean="0">
                <a:solidFill>
                  <a:schemeClr val="tx1"/>
                </a:solidFill>
              </a:rPr>
              <a:t>, con le </a:t>
            </a:r>
            <a:r>
              <a:rPr lang="it-IT" dirty="0" smtClean="0">
                <a:solidFill>
                  <a:srgbClr val="FF6600"/>
                </a:solidFill>
              </a:rPr>
              <a:t>memorie urbane </a:t>
            </a:r>
            <a:r>
              <a:rPr lang="it-IT" dirty="0" smtClean="0">
                <a:solidFill>
                  <a:schemeClr val="tx1"/>
                </a:solidFill>
              </a:rPr>
              <a:t>(vie, monumenti, piazze etc.) </a:t>
            </a:r>
          </a:p>
          <a:p>
            <a:r>
              <a:rPr lang="it-IT" dirty="0" smtClean="0">
                <a:solidFill>
                  <a:schemeClr val="tx1"/>
                </a:solidFill>
              </a:rPr>
              <a:t> Necessario distinguere fra </a:t>
            </a:r>
            <a:r>
              <a:rPr lang="it-IT" dirty="0" smtClean="0">
                <a:solidFill>
                  <a:srgbClr val="FF6600"/>
                </a:solidFill>
              </a:rPr>
              <a:t>memoria collettiva </a:t>
            </a:r>
            <a:r>
              <a:rPr lang="it-IT" dirty="0" smtClean="0">
                <a:solidFill>
                  <a:schemeClr val="tx1"/>
                </a:solidFill>
              </a:rPr>
              <a:t>(cfr. </a:t>
            </a:r>
            <a:r>
              <a:rPr lang="it-IT" dirty="0" err="1" smtClean="0">
                <a:solidFill>
                  <a:schemeClr val="tx1"/>
                </a:solidFill>
              </a:rPr>
              <a:t>Halbwachs</a:t>
            </a:r>
            <a:r>
              <a:rPr lang="it-IT" dirty="0" smtClean="0">
                <a:solidFill>
                  <a:schemeClr val="tx1"/>
                </a:solidFill>
              </a:rPr>
              <a:t>) e </a:t>
            </a:r>
            <a:r>
              <a:rPr lang="it-IT" dirty="0" smtClean="0">
                <a:solidFill>
                  <a:srgbClr val="FF6600"/>
                </a:solidFill>
              </a:rPr>
              <a:t>memorie individuali</a:t>
            </a:r>
            <a:r>
              <a:rPr lang="it-IT" dirty="0" smtClean="0">
                <a:solidFill>
                  <a:schemeClr val="tx1"/>
                </a:solidFill>
              </a:rPr>
              <a:t>; </a:t>
            </a:r>
            <a:r>
              <a:rPr lang="it-IT" dirty="0" smtClean="0">
                <a:solidFill>
                  <a:srgbClr val="FF6600"/>
                </a:solidFill>
              </a:rPr>
              <a:t>memorie pubbliche (</a:t>
            </a:r>
            <a:r>
              <a:rPr lang="it-IT" dirty="0" smtClean="0">
                <a:solidFill>
                  <a:schemeClr val="tx1"/>
                </a:solidFill>
              </a:rPr>
              <a:t>lapidi, cippi, cimiteri di guerra etc.)</a:t>
            </a:r>
            <a:endParaRPr lang="it-IT" dirty="0">
              <a:solidFill>
                <a:schemeClr val="tx1"/>
              </a:solidFill>
            </a:endParaRPr>
          </a:p>
        </p:txBody>
      </p:sp>
      <p:sp>
        <p:nvSpPr>
          <p:cNvPr id="4" name="Segnaposto contenuto 3"/>
          <p:cNvSpPr>
            <a:spLocks noGrp="1"/>
          </p:cNvSpPr>
          <p:nvPr>
            <p:ph sz="half" idx="2"/>
          </p:nvPr>
        </p:nvSpPr>
        <p:spPr/>
        <p:txBody>
          <a:bodyPr>
            <a:normAutofit fontScale="92500" lnSpcReduction="10000"/>
          </a:bodyPr>
          <a:lstStyle/>
          <a:p>
            <a:r>
              <a:rPr lang="it-IT" dirty="0" smtClean="0">
                <a:solidFill>
                  <a:schemeClr val="tx1"/>
                </a:solidFill>
              </a:rPr>
              <a:t>Vi sono i </a:t>
            </a:r>
            <a:r>
              <a:rPr lang="it-IT" dirty="0" smtClean="0">
                <a:solidFill>
                  <a:schemeClr val="accent2"/>
                </a:solidFill>
              </a:rPr>
              <a:t>luoghi della memoria</a:t>
            </a:r>
            <a:r>
              <a:rPr lang="it-IT" dirty="0" smtClean="0">
                <a:solidFill>
                  <a:schemeClr val="tx1"/>
                </a:solidFill>
              </a:rPr>
              <a:t>, che evocano fatti ed eventi (le piazze, le montagne della Prima guerra mondiale; i campi di concentramento; il Muro di Berlino, </a:t>
            </a:r>
            <a:r>
              <a:rPr lang="it-IT" dirty="0" err="1" smtClean="0">
                <a:solidFill>
                  <a:schemeClr val="tx1"/>
                </a:solidFill>
              </a:rPr>
              <a:t>ground</a:t>
            </a:r>
            <a:r>
              <a:rPr lang="it-IT" dirty="0" smtClean="0">
                <a:solidFill>
                  <a:schemeClr val="tx1"/>
                </a:solidFill>
              </a:rPr>
              <a:t> Zero </a:t>
            </a:r>
            <a:r>
              <a:rPr lang="it-IT" dirty="0" err="1" smtClean="0">
                <a:solidFill>
                  <a:schemeClr val="tx1"/>
                </a:solidFill>
              </a:rPr>
              <a:t>etc</a:t>
            </a:r>
            <a:r>
              <a:rPr lang="it-IT" dirty="0" smtClean="0">
                <a:solidFill>
                  <a:schemeClr val="tx1"/>
                </a:solidFill>
              </a:rPr>
              <a:t>).</a:t>
            </a:r>
          </a:p>
          <a:p>
            <a:r>
              <a:rPr lang="it-IT" dirty="0" smtClean="0">
                <a:solidFill>
                  <a:schemeClr val="tx1"/>
                </a:solidFill>
              </a:rPr>
              <a:t>Pericolo </a:t>
            </a:r>
            <a:r>
              <a:rPr lang="it-IT" dirty="0" smtClean="0">
                <a:solidFill>
                  <a:srgbClr val="E07602"/>
                </a:solidFill>
              </a:rPr>
              <a:t>delle rimozioni della storia</a:t>
            </a:r>
            <a:r>
              <a:rPr lang="it-IT" dirty="0" smtClean="0">
                <a:solidFill>
                  <a:schemeClr val="tx1"/>
                </a:solidFill>
              </a:rPr>
              <a:t> (guerra civile in Spagna; crimini degli italiani nei Balcani; l’occupazione di Vichy in Francia).  </a:t>
            </a:r>
          </a:p>
          <a:p>
            <a:pPr marL="0" indent="0">
              <a:buNone/>
            </a:pPr>
            <a:endParaRPr lang="it-IT" dirty="0">
              <a:solidFill>
                <a:schemeClr val="tx1"/>
              </a:solidFill>
            </a:endParaRPr>
          </a:p>
        </p:txBody>
      </p:sp>
      <p:sp>
        <p:nvSpPr>
          <p:cNvPr id="5" name="Segnaposto piè di pagina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egnaposto numero diapositiva 5"/>
          <p:cNvSpPr>
            <a:spLocks noGrp="1"/>
          </p:cNvSpPr>
          <p:nvPr>
            <p:ph type="sldNum" sz="quarter" idx="12"/>
          </p:nvPr>
        </p:nvSpPr>
        <p:spPr/>
        <p:txBody>
          <a:bodyPr/>
          <a:lstStyle/>
          <a:p>
            <a:fld id="{4A822907-8A9D-4F6B-98F6-913902AD56B5}" type="slidenum">
              <a:rPr lang="en-US" smtClean="0"/>
              <a:t>9</a:t>
            </a:fld>
            <a:endParaRPr lang="en-US"/>
          </a:p>
        </p:txBody>
      </p:sp>
    </p:spTree>
    <p:extLst>
      <p:ext uri="{BB962C8B-B14F-4D97-AF65-F5344CB8AC3E}">
        <p14:creationId xmlns:p14="http://schemas.microsoft.com/office/powerpoint/2010/main" val="2772523360"/>
      </p:ext>
    </p:extLst>
  </p:cSld>
  <p:clrMapOvr>
    <a:masterClrMapping/>
  </p:clrMapOvr>
</p:sld>
</file>

<file path=ppt/theme/theme1.xml><?xml version="1.0" encoding="utf-8"?>
<a:theme xmlns:a="http://schemas.openxmlformats.org/drawingml/2006/main" name="Percezione">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Percezione.thmx</Template>
  <TotalTime>271</TotalTime>
  <Words>1214</Words>
  <Application>Microsoft Macintosh PowerPoint</Application>
  <PresentationFormat>Presentazione su schermo (4:3)</PresentationFormat>
  <Paragraphs>75</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Percezione</vt:lpstr>
      <vt:lpstr>n. 2 La storia contemporanea: metodi e fonti</vt:lpstr>
      <vt:lpstr>Ottocento e Novecento e le cronologie interne</vt:lpstr>
      <vt:lpstr>Le cronologie interne e i momenti di congiuntura</vt:lpstr>
      <vt:lpstr>Quali sono allora i compiti degli storici? </vt:lpstr>
      <vt:lpstr>Alcune caratteristiche della storia contemporanea</vt:lpstr>
      <vt:lpstr>Alcuni problemi e caratteristiche del mestiere di storico </vt:lpstr>
      <vt:lpstr>I grandi rischi del mestiere</vt:lpstr>
      <vt:lpstr>Metodi e categorie</vt:lpstr>
      <vt:lpstr>Il rapporto storia-memoria</vt:lpstr>
      <vt:lpstr>Le fonti </vt:lpstr>
      <vt:lpstr>Riflettete su questo passaggio</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dc:title>
  <dc:creator>Tullia Catalan</dc:creator>
  <cp:lastModifiedBy>Tullia Catalan</cp:lastModifiedBy>
  <cp:revision>94</cp:revision>
  <dcterms:created xsi:type="dcterms:W3CDTF">2020-03-12T10:48:46Z</dcterms:created>
  <dcterms:modified xsi:type="dcterms:W3CDTF">2021-03-08T17:19:00Z</dcterms:modified>
</cp:coreProperties>
</file>