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70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80" r:id="rId13"/>
    <p:sldId id="281" r:id="rId14"/>
    <p:sldId id="275" r:id="rId15"/>
    <p:sldId id="276" r:id="rId16"/>
    <p:sldId id="277" r:id="rId17"/>
    <p:sldId id="278" r:id="rId18"/>
    <p:sldId id="279" r:id="rId19"/>
    <p:sldId id="267" r:id="rId20"/>
    <p:sldId id="268" r:id="rId21"/>
    <p:sldId id="272" r:id="rId22"/>
    <p:sldId id="269" r:id="rId23"/>
    <p:sldId id="274" r:id="rId24"/>
    <p:sldId id="271" r:id="rId25"/>
    <p:sldId id="273" r:id="rId2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000066"/>
    <a:srgbClr val="FFCC00"/>
    <a:srgbClr val="CCCC00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86A2B3-2AE7-40BB-A924-F41340978E21}" type="datetimeFigureOut">
              <a:rPr lang="it-IT" smtClean="0"/>
              <a:t>26/03/2020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2D1F5-E5FA-4969-AF11-2338092915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8096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2D1F5-E5FA-4969-AF11-233809291538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4787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DB674-F3AE-4A66-A673-F6EC485115F2}" type="datetimeFigureOut">
              <a:rPr lang="it-IT" smtClean="0"/>
              <a:t>26/03/2020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5261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DB674-F3AE-4A66-A673-F6EC485115F2}" type="datetimeFigureOut">
              <a:rPr lang="it-IT" smtClean="0"/>
              <a:t>26/03/2020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6692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DB674-F3AE-4A66-A673-F6EC485115F2}" type="datetimeFigureOut">
              <a:rPr lang="it-IT" smtClean="0"/>
              <a:t>26/03/2020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4635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DB674-F3AE-4A66-A673-F6EC485115F2}" type="datetimeFigureOut">
              <a:rPr lang="it-IT" smtClean="0"/>
              <a:t>26/03/2020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5976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DB674-F3AE-4A66-A673-F6EC485115F2}" type="datetimeFigureOut">
              <a:rPr lang="it-IT" smtClean="0"/>
              <a:t>26/03/2020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5137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DB674-F3AE-4A66-A673-F6EC485115F2}" type="datetimeFigureOut">
              <a:rPr lang="it-IT" smtClean="0"/>
              <a:t>26/03/2020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72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DB674-F3AE-4A66-A673-F6EC485115F2}" type="datetimeFigureOut">
              <a:rPr lang="it-IT" smtClean="0"/>
              <a:t>26/03/2020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1576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DB674-F3AE-4A66-A673-F6EC485115F2}" type="datetimeFigureOut">
              <a:rPr lang="it-IT" smtClean="0"/>
              <a:t>26/03/2020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2657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DB674-F3AE-4A66-A673-F6EC485115F2}" type="datetimeFigureOut">
              <a:rPr lang="it-IT" smtClean="0"/>
              <a:t>26/03/2020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9579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DB674-F3AE-4A66-A673-F6EC485115F2}" type="datetimeFigureOut">
              <a:rPr lang="it-IT" smtClean="0"/>
              <a:t>26/03/2020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2478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DB674-F3AE-4A66-A673-F6EC485115F2}" type="datetimeFigureOut">
              <a:rPr lang="it-IT" smtClean="0"/>
              <a:t>26/03/2020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1515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DB674-F3AE-4A66-A673-F6EC485115F2}" type="datetimeFigureOut">
              <a:rPr lang="it-IT" smtClean="0"/>
              <a:t>26/03/2020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0827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-11630" y="764704"/>
            <a:ext cx="91440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32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algn="ctr"/>
            <a:endParaRPr lang="it-IT" sz="32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it-IT" sz="32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LA </a:t>
            </a:r>
            <a:r>
              <a:rPr lang="it-IT" sz="3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SWOT ANALYSIS </a:t>
            </a:r>
            <a:r>
              <a:rPr lang="it-IT" sz="32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COME SUPPORTO ALLE </a:t>
            </a:r>
            <a:r>
              <a:rPr lang="it-IT" sz="3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DECISIONI STRATEGICHE</a:t>
            </a:r>
          </a:p>
          <a:p>
            <a:pPr algn="ctr"/>
            <a:endParaRPr lang="it-IT" sz="40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it-IT" sz="32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(OPPORTUNITÀ E VANTAGGI NELLA VALUTAZIONE E NELLE </a:t>
            </a:r>
            <a:r>
              <a:rPr lang="it-IT" sz="3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SCELTE</a:t>
            </a:r>
            <a:r>
              <a:rPr lang="it-IT" sz="32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DI </a:t>
            </a:r>
            <a:r>
              <a:rPr lang="it-IT" sz="3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CONVENIENZA ECONOMICA</a:t>
            </a:r>
            <a:r>
              <a:rPr lang="it-IT" sz="32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)</a:t>
            </a:r>
          </a:p>
          <a:p>
            <a:pPr algn="ctr"/>
            <a:endParaRPr lang="it-IT" sz="32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algn="ctr"/>
            <a:endParaRPr lang="it-IT" sz="32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89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10399\Desktop\swot%20analysi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233" y="188641"/>
            <a:ext cx="7971531" cy="6408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547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750302"/>
            <a:ext cx="8928992" cy="5357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547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10399\Desktop\swot_no_1-bi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21715"/>
            <a:ext cx="6912767" cy="6614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064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0399\Desktop\SWOT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16632"/>
            <a:ext cx="6624736" cy="662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819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36037" y="312293"/>
            <a:ext cx="8928992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Matrice SWOT</a:t>
            </a:r>
          </a:p>
          <a:p>
            <a:pPr algn="ctr"/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Considerazioni Operative</a:t>
            </a:r>
          </a:p>
          <a:p>
            <a:endParaRPr lang="it-IT" sz="3600" b="1" dirty="0" smtClean="0">
              <a:latin typeface="Comic Sans MS" panose="030F0702030302020204" pitchFamily="66" charset="0"/>
            </a:endParaRPr>
          </a:p>
          <a:p>
            <a:r>
              <a:rPr lang="it-IT" sz="2800" b="1" dirty="0" smtClean="0">
                <a:latin typeface="Comic Sans MS" panose="030F0702030302020204" pitchFamily="66" charset="0"/>
              </a:rPr>
              <a:t>1. </a:t>
            </a: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SWOT</a:t>
            </a:r>
            <a:r>
              <a:rPr lang="it-IT" sz="2800" b="1" dirty="0" smtClean="0">
                <a:latin typeface="Comic Sans MS" panose="030F0702030302020204" pitchFamily="66" charset="0"/>
              </a:rPr>
              <a:t>: approccio intertemporale di redazione (analisi, valutazione, verifica) in modalità ex ante, in itinere, ex post</a:t>
            </a:r>
          </a:p>
          <a:p>
            <a:endParaRPr lang="it-IT" sz="2800" b="1" dirty="0">
              <a:latin typeface="Comic Sans MS" panose="030F0702030302020204" pitchFamily="66" charset="0"/>
            </a:endParaRPr>
          </a:p>
          <a:p>
            <a:pPr marL="457200" indent="-457200">
              <a:buFontTx/>
              <a:buChar char="-"/>
            </a:pP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Ex ante</a:t>
            </a:r>
            <a:r>
              <a:rPr lang="it-IT" sz="2800" b="1" dirty="0" smtClean="0">
                <a:latin typeface="Comic Sans MS" panose="030F0702030302020204" pitchFamily="66" charset="0"/>
              </a:rPr>
              <a:t>: analisi dello stato dell’arte del contesto/scenario/area studio: indicazione della quantità e qualità delle componenti (naturali, semi naturali, antropiche) </a:t>
            </a: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presenti e/o assenti</a:t>
            </a:r>
            <a:r>
              <a:rPr lang="it-IT" sz="2800" b="1" dirty="0" smtClean="0">
                <a:latin typeface="Comic Sans MS" panose="030F0702030302020204" pitchFamily="66" charset="0"/>
              </a:rPr>
              <a:t>; rapporti di relazione intercorrenti tra di esse (</a:t>
            </a: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effettivi e/o potenziali</a:t>
            </a:r>
            <a:r>
              <a:rPr lang="it-IT" sz="2800" b="1" dirty="0" smtClean="0">
                <a:latin typeface="Comic Sans MS" panose="030F0702030302020204" pitchFamily="66" charset="0"/>
              </a:rPr>
              <a:t>)</a:t>
            </a:r>
          </a:p>
          <a:p>
            <a:endParaRPr lang="it-IT" sz="2800" b="1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71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69505" y="332656"/>
            <a:ext cx="8784976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it-IT" sz="2800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lvl="0"/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- In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itinere</a:t>
            </a:r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: individuazione, valutazione e scelta delle possibili alternative di costruzione di ipotesi di intervento/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non</a:t>
            </a:r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 intervento e di strumenti operativi finalizzati agli obiettivi prefissati con adeguate motivazioni/giustificazioni operative</a:t>
            </a:r>
          </a:p>
          <a:p>
            <a:pPr lvl="0"/>
            <a:endParaRPr lang="it-IT" sz="2800" b="1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endParaRPr lang="it-IT" sz="2800" b="1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endParaRPr lang="it-IT" sz="28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- Ex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post</a:t>
            </a:r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: verifica/controllo del perseguimento degli obiettivi in termini di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efficienza</a:t>
            </a:r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 procedurale ed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efficacia</a:t>
            </a:r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 (entità del/i risultato/i)</a:t>
            </a:r>
          </a:p>
          <a:p>
            <a:pPr lvl="0"/>
            <a:endParaRPr lang="it-IT" sz="2800" b="1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endParaRPr lang="it-IT" sz="28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278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93507" y="116632"/>
            <a:ext cx="8928992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Contenuti della matrice</a:t>
            </a:r>
          </a:p>
          <a:p>
            <a:pPr lvl="0"/>
            <a:endParaRPr lang="it-IT" sz="28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2. Valutazione quantità e qualità, ruolo e peso relativo delle componenti/voci inserite nei diversi quadranti; analisi condizioni di equilibrio e/o squilibrio;</a:t>
            </a:r>
          </a:p>
          <a:p>
            <a:pPr lvl="0"/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Valutazione componenti morfo (struttura) – funzionali del contesto spaziale;</a:t>
            </a:r>
          </a:p>
          <a:p>
            <a:pPr lvl="0"/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elementi presenti a confronto con quelli assenti (stati e scenari effettivi e/o potenziali);</a:t>
            </a:r>
          </a:p>
          <a:p>
            <a:pPr lvl="0"/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costruzioni di scenari diversi di intervento (indicazioni, strumenti e dispositivi di progetto) rispetto all’obiettivo generale di sostenibilità (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multidimensionale</a:t>
            </a:r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) nei termini di incremento della qualità complessiva (percepita ed effettiva) </a:t>
            </a:r>
            <a:r>
              <a:rPr lang="it-IT" sz="28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della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3198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07504" y="192223"/>
            <a:ext cx="892899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vita e/o recupero, valorizzazione, ottimizzazione nell’uso e nella fruizione dello spazio (accessibilità);</a:t>
            </a:r>
          </a:p>
          <a:p>
            <a:pPr lvl="0"/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3. Valutazione componenti in termini di rilevanza progettuale o di piano (politica, pianificazione);</a:t>
            </a:r>
          </a:p>
          <a:p>
            <a:pPr lvl="0"/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4. Vincoli di norma;</a:t>
            </a:r>
          </a:p>
          <a:p>
            <a:pPr lvl="0"/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5. Ruolo del tempo (elementi che rimangono significativi operativi e/o componenti che perdono importanza e/o rilevanza in itinere ….)</a:t>
            </a:r>
          </a:p>
          <a:p>
            <a:pPr lvl="0"/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6. Verifica: analisi del/i risultati ottenuti (efficienza (modalità di ottenimento) e efficacia (valutazione entità del risultato) dei dispositivi utilizzati e del/i risultati ottenibili (nel tempo!!) /ottenuti e/o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non ottenuti</a:t>
            </a:r>
            <a:r>
              <a:rPr lang="it-IT" sz="28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);</a:t>
            </a:r>
          </a:p>
          <a:p>
            <a:pPr lvl="0"/>
            <a:endParaRPr lang="it-IT" sz="28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51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07504" y="116632"/>
            <a:ext cx="8928992" cy="6940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ricerca e valutazione delle ragioni, cause: errore di scelta, sovra e/o sotto valutazione delle componenti e/o dei dispositivi applicati)</a:t>
            </a:r>
          </a:p>
          <a:p>
            <a:pPr lvl="0"/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7. Modifica adattamento eventuale dell’intervento nel tempo; controllo intertemporale (valutazione nel medio e lungo periodo) dei risultati (positivi e/o negativi;</a:t>
            </a:r>
          </a:p>
          <a:p>
            <a:pPr lvl="0"/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8. Flessibilità dell’intervento nel suo complesso ai cambiamenti del contesto/scenari (es: evoluzione </a:t>
            </a:r>
            <a:r>
              <a:rPr lang="it-IT" sz="28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normativa, strutture, funzioni, cambiamenti climatici…); adattabilità, </a:t>
            </a: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rimodulazione</a:t>
            </a:r>
            <a:r>
              <a:rPr lang="it-IT" sz="28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intertemporale interna </a:t>
            </a:r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ed </a:t>
            </a:r>
            <a:r>
              <a:rPr lang="it-IT" sz="28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esterna dei dispositivi di intervento;</a:t>
            </a:r>
          </a:p>
          <a:p>
            <a:pPr lvl="0"/>
            <a:r>
              <a:rPr lang="it-IT" sz="28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9. </a:t>
            </a: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Resilienza</a:t>
            </a:r>
            <a:r>
              <a:rPr lang="it-IT" sz="28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, </a:t>
            </a: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anti-fragilità</a:t>
            </a:r>
            <a:r>
              <a:rPr lang="it-IT" sz="28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, approccio </a:t>
            </a: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atemporale </a:t>
            </a:r>
            <a:r>
              <a:rPr lang="it-IT" sz="2800" b="1" dirty="0" smtClean="0">
                <a:latin typeface="Comic Sans MS" panose="030F0702030302020204" pitchFamily="66" charset="0"/>
              </a:rPr>
              <a:t>(indipendente dal tempo)</a:t>
            </a:r>
            <a:endParaRPr lang="it-IT" sz="800" b="1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r>
              <a:rPr lang="it-IT" sz="22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………………………</a:t>
            </a:r>
          </a:p>
        </p:txBody>
      </p:sp>
    </p:spTree>
    <p:extLst>
      <p:ext uri="{BB962C8B-B14F-4D97-AF65-F5344CB8AC3E}">
        <p14:creationId xmlns:p14="http://schemas.microsoft.com/office/powerpoint/2010/main" val="48796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07504" y="188640"/>
            <a:ext cx="8856984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Analisi SWOT</a:t>
            </a:r>
            <a:r>
              <a:rPr lang="it-IT" sz="2800" b="1" dirty="0" smtClean="0">
                <a:latin typeface="Comic Sans MS" panose="030F0702030302020204" pitchFamily="66" charset="0"/>
              </a:rPr>
              <a:t>: quando utilizzarla:</a:t>
            </a:r>
            <a:endParaRPr lang="it-IT" sz="2800" b="1" dirty="0">
              <a:latin typeface="Comic Sans MS" panose="030F0702030302020204" pitchFamily="66" charset="0"/>
            </a:endParaRPr>
          </a:p>
          <a:p>
            <a:endParaRPr lang="it-IT" sz="2800" b="1" dirty="0" smtClean="0">
              <a:latin typeface="Comic Sans MS" panose="030F0702030302020204" pitchFamily="66" charset="0"/>
            </a:endParaRPr>
          </a:p>
          <a:p>
            <a:r>
              <a:rPr lang="it-IT" sz="2800" b="1" dirty="0" smtClean="0">
                <a:latin typeface="Comic Sans MS" panose="030F0702030302020204" pitchFamily="66" charset="0"/>
              </a:rPr>
              <a:t>- </a:t>
            </a: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In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fase </a:t>
            </a: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ex-ante</a:t>
            </a:r>
            <a:r>
              <a:rPr lang="it-IT" sz="2800" b="1" dirty="0" smtClean="0">
                <a:latin typeface="Comic Sans MS" panose="030F0702030302020204" pitchFamily="66" charset="0"/>
              </a:rPr>
              <a:t>,</a:t>
            </a: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it-IT" sz="2800" b="1" dirty="0" smtClean="0">
                <a:latin typeface="Comic Sans MS" panose="030F0702030302020204" pitchFamily="66" charset="0"/>
              </a:rPr>
              <a:t>allo </a:t>
            </a:r>
            <a:r>
              <a:rPr lang="it-IT" sz="2800" b="1" dirty="0">
                <a:latin typeface="Comic Sans MS" panose="030F0702030302020204" pitchFamily="66" charset="0"/>
              </a:rPr>
              <a:t>scopo di </a:t>
            </a:r>
            <a:r>
              <a:rPr lang="it-IT" sz="2800" b="1" dirty="0" smtClean="0">
                <a:latin typeface="Comic Sans MS" panose="030F0702030302020204" pitchFamily="66" charset="0"/>
              </a:rPr>
              <a:t>migliorare l’integrazione </a:t>
            </a:r>
            <a:r>
              <a:rPr lang="it-IT" sz="2800" b="1" dirty="0">
                <a:latin typeface="Comic Sans MS" panose="030F0702030302020204" pitchFamily="66" charset="0"/>
              </a:rPr>
              <a:t>del piano/programma</a:t>
            </a:r>
          </a:p>
          <a:p>
            <a:r>
              <a:rPr lang="it-IT" sz="2800" b="1" dirty="0">
                <a:latin typeface="Comic Sans MS" panose="030F0702030302020204" pitchFamily="66" charset="0"/>
              </a:rPr>
              <a:t>all’interno del suo peculiare contesto.</a:t>
            </a:r>
          </a:p>
          <a:p>
            <a:r>
              <a:rPr lang="it-IT" sz="2800" b="1" dirty="0" smtClean="0">
                <a:latin typeface="Comic Sans MS" panose="030F0702030302020204" pitchFamily="66" charset="0"/>
              </a:rPr>
              <a:t>- </a:t>
            </a: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In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fase intermedia</a:t>
            </a:r>
            <a:r>
              <a:rPr lang="it-IT" sz="2800" b="1" dirty="0">
                <a:latin typeface="Comic Sans MS" panose="030F0702030302020204" pitchFamily="66" charset="0"/>
              </a:rPr>
              <a:t>, in itinere quindi, consente</a:t>
            </a:r>
          </a:p>
          <a:p>
            <a:r>
              <a:rPr lang="it-IT" sz="2800" b="1" dirty="0">
                <a:latin typeface="Comic Sans MS" panose="030F0702030302020204" pitchFamily="66" charset="0"/>
              </a:rPr>
              <a:t>di verificare se, in relazione ai cambiamenti</a:t>
            </a:r>
          </a:p>
          <a:p>
            <a:r>
              <a:rPr lang="it-IT" sz="2800" b="1" dirty="0">
                <a:latin typeface="Comic Sans MS" panose="030F0702030302020204" pitchFamily="66" charset="0"/>
              </a:rPr>
              <a:t>intervenuti nel contesto, le linee d’azione</a:t>
            </a:r>
          </a:p>
          <a:p>
            <a:r>
              <a:rPr lang="it-IT" sz="2800" b="1" dirty="0">
                <a:latin typeface="Comic Sans MS" panose="030F0702030302020204" pitchFamily="66" charset="0"/>
              </a:rPr>
              <a:t>individuate siano ancora pertinenti. In questa</a:t>
            </a:r>
          </a:p>
          <a:p>
            <a:r>
              <a:rPr lang="it-IT" sz="2800" b="1" dirty="0">
                <a:latin typeface="Comic Sans MS" panose="030F0702030302020204" pitchFamily="66" charset="0"/>
              </a:rPr>
              <a:t>ottica fornisce quindi uno strumento per</a:t>
            </a:r>
          </a:p>
          <a:p>
            <a:r>
              <a:rPr lang="it-IT" sz="2800" b="1" dirty="0">
                <a:latin typeface="Comic Sans MS" panose="030F0702030302020204" pitchFamily="66" charset="0"/>
              </a:rPr>
              <a:t>decidere eventuali “modifiche in corso d’opera”</a:t>
            </a:r>
          </a:p>
          <a:p>
            <a:r>
              <a:rPr lang="it-IT" sz="2800" b="1" dirty="0">
                <a:latin typeface="Comic Sans MS" panose="030F0702030302020204" pitchFamily="66" charset="0"/>
              </a:rPr>
              <a:t>a</a:t>
            </a:r>
            <a:r>
              <a:rPr lang="it-IT" sz="2800" b="1" dirty="0" smtClean="0">
                <a:latin typeface="Comic Sans MS" panose="030F0702030302020204" pitchFamily="66" charset="0"/>
              </a:rPr>
              <a:t>gli strumenti di piano/programma</a:t>
            </a:r>
            <a:r>
              <a:rPr lang="it-IT" sz="2800" b="1" dirty="0">
                <a:latin typeface="Comic Sans MS" panose="030F0702030302020204" pitchFamily="66" charset="0"/>
              </a:rPr>
              <a:t>.</a:t>
            </a:r>
          </a:p>
          <a:p>
            <a:r>
              <a:rPr lang="it-IT" sz="2800" b="1" dirty="0" smtClean="0">
                <a:latin typeface="Comic Sans MS" panose="030F0702030302020204" pitchFamily="66" charset="0"/>
              </a:rPr>
              <a:t>- </a:t>
            </a: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Per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finire, ex-post</a:t>
            </a:r>
            <a:r>
              <a:rPr lang="it-IT" sz="2800" b="1" dirty="0">
                <a:latin typeface="Comic Sans MS" panose="030F0702030302020204" pitchFamily="66" charset="0"/>
              </a:rPr>
              <a:t>, serve a contestualizzare i</a:t>
            </a:r>
          </a:p>
          <a:p>
            <a:r>
              <a:rPr lang="it-IT" sz="2800" b="1" dirty="0">
                <a:latin typeface="Comic Sans MS" panose="030F0702030302020204" pitchFamily="66" charset="0"/>
              </a:rPr>
              <a:t>risultati finali del </a:t>
            </a:r>
            <a:r>
              <a:rPr lang="it-IT" sz="2800" b="1" dirty="0" smtClean="0">
                <a:latin typeface="Comic Sans MS" panose="030F0702030302020204" pitchFamily="66" charset="0"/>
              </a:rPr>
              <a:t>piano/programma/scelta di produzione/ipotesi di investimento.</a:t>
            </a:r>
            <a:endParaRPr lang="it-IT" sz="28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47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4334" y="188640"/>
            <a:ext cx="9144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L’ ANALISI SWOT</a:t>
            </a:r>
          </a:p>
          <a:p>
            <a:pPr algn="just"/>
            <a:endParaRPr lang="it-IT" sz="2400" b="1" dirty="0" smtClean="0">
              <a:latin typeface="Comic Sans MS" panose="030F0702030302020204" pitchFamily="66" charset="0"/>
            </a:endParaRPr>
          </a:p>
          <a:p>
            <a:pPr algn="just"/>
            <a:r>
              <a:rPr lang="it-IT" sz="2400" b="1" dirty="0" smtClean="0">
                <a:latin typeface="Comic Sans MS" panose="030F0702030302020204" pitchFamily="66" charset="0"/>
              </a:rPr>
              <a:t>•Una metodologia nata intorno agli anni ‘50 in ambito di ricerca di marketing in riferimento a mercati caratterizzati da incertezza e forte competitività.</a:t>
            </a:r>
          </a:p>
          <a:p>
            <a:pPr algn="just"/>
            <a:endParaRPr lang="it-IT" sz="1400" b="1" dirty="0" smtClean="0">
              <a:latin typeface="Comic Sans MS" panose="030F0702030302020204" pitchFamily="66" charset="0"/>
            </a:endParaRPr>
          </a:p>
          <a:p>
            <a:pPr algn="just"/>
            <a:r>
              <a:rPr lang="it-IT" sz="2400" b="1" dirty="0" smtClean="0">
                <a:latin typeface="Comic Sans MS" panose="030F0702030302020204" pitchFamily="66" charset="0"/>
              </a:rPr>
              <a:t>•In particolare per l’analisi delle strategie di valorizzazione di prodotto in rapporto al/mercati.</a:t>
            </a:r>
          </a:p>
          <a:p>
            <a:pPr algn="just"/>
            <a:endParaRPr lang="it-IT" sz="1400" b="1" dirty="0" smtClean="0">
              <a:latin typeface="Comic Sans MS" panose="030F0702030302020204" pitchFamily="66" charset="0"/>
            </a:endParaRPr>
          </a:p>
          <a:p>
            <a:pPr algn="just"/>
            <a:r>
              <a:rPr lang="it-IT" sz="2400" b="1" dirty="0" smtClean="0">
                <a:latin typeface="Comic Sans MS" panose="030F0702030302020204" pitchFamily="66" charset="0"/>
              </a:rPr>
              <a:t>•A partire dagli anni ‘80 è stata utilizzata come supporto alle </a:t>
            </a:r>
            <a:r>
              <a:rPr lang="it-IT" sz="2400" b="1" dirty="0">
                <a:latin typeface="Comic Sans MS" panose="030F0702030302020204" pitchFamily="66" charset="0"/>
              </a:rPr>
              <a:t>scelte implicanti un intervento </a:t>
            </a:r>
            <a:r>
              <a:rPr lang="it-IT" sz="2400" b="1" dirty="0" smtClean="0">
                <a:latin typeface="Comic Sans MS" panose="030F0702030302020204" pitchFamily="66" charset="0"/>
              </a:rPr>
              <a:t>pubblico (analisi di scenari alternativi di sviluppo).</a:t>
            </a:r>
          </a:p>
          <a:p>
            <a:pPr algn="just"/>
            <a:endParaRPr lang="it-IT" sz="1400" b="1" dirty="0" smtClean="0">
              <a:latin typeface="Comic Sans MS" panose="030F0702030302020204" pitchFamily="66" charset="0"/>
            </a:endParaRPr>
          </a:p>
          <a:p>
            <a:pPr algn="just"/>
            <a:r>
              <a:rPr lang="it-IT" sz="2400" b="1" dirty="0" smtClean="0">
                <a:latin typeface="Comic Sans MS" panose="030F0702030302020204" pitchFamily="66" charset="0"/>
              </a:rPr>
              <a:t>•Poi utilizzata per il marketing territoriale e la progettazione dello sviluppo locale.</a:t>
            </a:r>
          </a:p>
          <a:p>
            <a:pPr algn="just"/>
            <a:endParaRPr lang="it-IT" sz="1400" b="1" dirty="0" smtClean="0">
              <a:latin typeface="Comic Sans MS" panose="030F0702030302020204" pitchFamily="66" charset="0"/>
            </a:endParaRPr>
          </a:p>
          <a:p>
            <a:pPr algn="just"/>
            <a:r>
              <a:rPr lang="it-IT" sz="2400" b="1" dirty="0" smtClean="0">
                <a:latin typeface="Comic Sans MS" panose="030F0702030302020204" pitchFamily="66" charset="0"/>
              </a:rPr>
              <a:t>•Come </a:t>
            </a:r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supporto alle decisioni strategiche </a:t>
            </a:r>
            <a:r>
              <a:rPr lang="it-IT" sz="2400" b="1" dirty="0" smtClean="0">
                <a:latin typeface="Comic Sans MS" panose="030F0702030302020204" pitchFamily="66" charset="0"/>
              </a:rPr>
              <a:t>(iniziative, progetti, scelte di produzione e/o di investimento …), come strumento per la </a:t>
            </a:r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razionalizzazione </a:t>
            </a:r>
            <a:r>
              <a:rPr lang="it-IT" sz="2400" b="1" dirty="0" smtClean="0">
                <a:latin typeface="Comic Sans MS" panose="030F0702030302020204" pitchFamily="66" charset="0"/>
              </a:rPr>
              <a:t>dei </a:t>
            </a:r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processi decisionali</a:t>
            </a:r>
            <a:r>
              <a:rPr lang="it-IT" sz="2400" b="1" dirty="0" smtClean="0"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8961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7504" y="143047"/>
            <a:ext cx="8928992" cy="6632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Analisi SWOT</a:t>
            </a:r>
            <a:r>
              <a:rPr lang="it-IT" sz="2400" b="1" dirty="0">
                <a:latin typeface="Comic Sans MS" panose="030F0702030302020204" pitchFamily="66" charset="0"/>
              </a:rPr>
              <a:t>: </a:t>
            </a:r>
            <a:r>
              <a:rPr lang="it-IT" sz="2400" b="1" dirty="0" smtClean="0">
                <a:latin typeface="Comic Sans MS" panose="030F0702030302020204" pitchFamily="66" charset="0"/>
              </a:rPr>
              <a:t>c</a:t>
            </a:r>
            <a:r>
              <a:rPr lang="it-IT" sz="2700" b="1" dirty="0" smtClean="0">
                <a:latin typeface="Comic Sans MS" panose="030F0702030302020204" pitchFamily="66" charset="0"/>
              </a:rPr>
              <a:t>ome </a:t>
            </a:r>
            <a:r>
              <a:rPr lang="it-IT" sz="2700" b="1" dirty="0">
                <a:latin typeface="Comic Sans MS" panose="030F0702030302020204" pitchFamily="66" charset="0"/>
              </a:rPr>
              <a:t>viene realizzata</a:t>
            </a:r>
          </a:p>
          <a:p>
            <a:pPr algn="just"/>
            <a:endParaRPr lang="it-IT" sz="2700" b="1" dirty="0" smtClean="0"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 smtClean="0">
                <a:latin typeface="Comic Sans MS" panose="030F0702030302020204" pitchFamily="66" charset="0"/>
              </a:rPr>
              <a:t>-</a:t>
            </a:r>
            <a:r>
              <a:rPr lang="it-IT" sz="27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A </a:t>
            </a:r>
            <a:r>
              <a:rPr lang="it-IT" sz="27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tavolino (desktop</a:t>
            </a:r>
            <a:r>
              <a:rPr lang="it-IT" sz="27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)</a:t>
            </a:r>
            <a:r>
              <a:rPr lang="it-IT" sz="2700" b="1" dirty="0" smtClean="0">
                <a:latin typeface="Comic Sans MS" panose="030F0702030302020204" pitchFamily="66" charset="0"/>
              </a:rPr>
              <a:t>.</a:t>
            </a:r>
            <a:endParaRPr lang="it-IT" sz="2700" b="1" dirty="0"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Punti di forza e debolezza, opportunità e rischi</a:t>
            </a: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(minacce) vengono determinati dal ricercatore</a:t>
            </a: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sulla base di dati di contesto.</a:t>
            </a: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La previsione degli scenari si basa su “</a:t>
            </a:r>
            <a:r>
              <a:rPr lang="it-IT" sz="2700" b="1" dirty="0" err="1" smtClean="0">
                <a:latin typeface="Comic Sans MS" panose="030F0702030302020204" pitchFamily="66" charset="0"/>
              </a:rPr>
              <a:t>saperi</a:t>
            </a:r>
            <a:endParaRPr lang="it-IT" sz="2700" b="1" dirty="0"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esperti” neutrali ed oggettivi.</a:t>
            </a:r>
          </a:p>
          <a:p>
            <a:pPr algn="just"/>
            <a:endParaRPr lang="it-IT" sz="2000" b="1" dirty="0" smtClean="0"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 smtClean="0">
                <a:latin typeface="Comic Sans MS" panose="030F0702030302020204" pitchFamily="66" charset="0"/>
              </a:rPr>
              <a:t>- </a:t>
            </a:r>
            <a:r>
              <a:rPr lang="it-IT" sz="27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Con </a:t>
            </a:r>
            <a:r>
              <a:rPr lang="it-IT" sz="2700" b="1" dirty="0">
                <a:solidFill>
                  <a:srgbClr val="FF0000"/>
                </a:solidFill>
                <a:latin typeface="Comic Sans MS" panose="030F0702030302020204" pitchFamily="66" charset="0"/>
              </a:rPr>
              <a:t>lavori di gruppo (partecipata</a:t>
            </a:r>
            <a:r>
              <a:rPr lang="it-IT" sz="27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)</a:t>
            </a:r>
            <a:r>
              <a:rPr lang="it-IT" sz="2700" b="1" dirty="0" smtClean="0">
                <a:latin typeface="Comic Sans MS" panose="030F0702030302020204" pitchFamily="66" charset="0"/>
              </a:rPr>
              <a:t>.</a:t>
            </a:r>
            <a:endParaRPr lang="it-IT" sz="2700" b="1" dirty="0"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I punti di forza, debolezza, e le opportunità e i</a:t>
            </a: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rischi-minacce vengono messi a fuoco</a:t>
            </a: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mediante l’uso di tecniche partecipate.</a:t>
            </a: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La previsione di scenari condivisi si basa</a:t>
            </a: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sull’analisi congiunta tra esperti e dei dati di</a:t>
            </a: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contesto</a:t>
            </a:r>
            <a:r>
              <a:rPr lang="it-IT" sz="2700" b="1" dirty="0" smtClean="0"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6547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626469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7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Analisi SWOT</a:t>
            </a:r>
            <a:r>
              <a:rPr lang="it-IT" sz="2700" b="1" dirty="0">
                <a:latin typeface="Comic Sans MS" panose="030F0702030302020204" pitchFamily="66" charset="0"/>
              </a:rPr>
              <a:t>: </a:t>
            </a:r>
            <a:r>
              <a:rPr lang="it-IT" sz="2700" b="1" dirty="0" smtClean="0">
                <a:latin typeface="Comic Sans MS" panose="030F0702030302020204" pitchFamily="66" charset="0"/>
              </a:rPr>
              <a:t>come </a:t>
            </a:r>
            <a:r>
              <a:rPr lang="it-IT" sz="2700" b="1" dirty="0">
                <a:latin typeface="Comic Sans MS" panose="030F0702030302020204" pitchFamily="66" charset="0"/>
              </a:rPr>
              <a:t>funziona </a:t>
            </a:r>
            <a:endParaRPr lang="it-IT" sz="2700" b="1" dirty="0" smtClean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endParaRPr lang="it-IT" sz="2700" b="1" dirty="0"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 smtClean="0">
                <a:latin typeface="Comic Sans MS" panose="030F0702030302020204" pitchFamily="66" charset="0"/>
              </a:rPr>
              <a:t>L’analisi </a:t>
            </a:r>
            <a:r>
              <a:rPr lang="it-IT" sz="2700" b="1" dirty="0">
                <a:latin typeface="Comic Sans MS" panose="030F0702030302020204" pitchFamily="66" charset="0"/>
              </a:rPr>
              <a:t>SWOT raccoglie in una matrice </a:t>
            </a:r>
            <a:r>
              <a:rPr lang="it-IT" sz="2700" b="1" dirty="0" smtClean="0">
                <a:latin typeface="Comic Sans MS" panose="030F0702030302020204" pitchFamily="66" charset="0"/>
              </a:rPr>
              <a:t>gli elementi </a:t>
            </a:r>
            <a:r>
              <a:rPr lang="it-IT" sz="2700" b="1" dirty="0">
                <a:latin typeface="Comic Sans MS" panose="030F0702030302020204" pitchFamily="66" charset="0"/>
              </a:rPr>
              <a:t>critici di un intervento e del </a:t>
            </a:r>
            <a:r>
              <a:rPr lang="it-IT" sz="2700" b="1" dirty="0" smtClean="0">
                <a:latin typeface="Comic Sans MS" panose="030F0702030302020204" pitchFamily="66" charset="0"/>
              </a:rPr>
              <a:t>territorio in </a:t>
            </a:r>
            <a:r>
              <a:rPr lang="it-IT" sz="2700" b="1" dirty="0">
                <a:latin typeface="Comic Sans MS" panose="030F0702030302020204" pitchFamily="66" charset="0"/>
              </a:rPr>
              <a:t>cui viene realizzato l’intervento stesso.</a:t>
            </a:r>
          </a:p>
          <a:p>
            <a:pPr algn="just"/>
            <a:r>
              <a:rPr lang="it-IT" sz="2700" b="1" dirty="0" smtClean="0">
                <a:latin typeface="Comic Sans MS" panose="030F0702030302020204" pitchFamily="66" charset="0"/>
              </a:rPr>
              <a:t>La </a:t>
            </a:r>
            <a:r>
              <a:rPr lang="it-IT" sz="2700" b="1" dirty="0">
                <a:latin typeface="Comic Sans MS" panose="030F0702030302020204" pitchFamily="66" charset="0"/>
              </a:rPr>
              <a:t>matrice è organizzata in quattro sezioni </a:t>
            </a:r>
            <a:r>
              <a:rPr lang="it-IT" sz="2700" b="1" dirty="0" smtClean="0">
                <a:latin typeface="Comic Sans MS" panose="030F0702030302020204" pitchFamily="66" charset="0"/>
              </a:rPr>
              <a:t>che raccolgono </a:t>
            </a:r>
            <a:r>
              <a:rPr lang="it-IT" sz="2700" b="1" dirty="0">
                <a:latin typeface="Comic Sans MS" panose="030F0702030302020204" pitchFamily="66" charset="0"/>
              </a:rPr>
              <a:t>le caratteristiche identificate </a:t>
            </a:r>
            <a:r>
              <a:rPr lang="it-IT" sz="2700" b="1" dirty="0" smtClean="0">
                <a:latin typeface="Comic Sans MS" panose="030F0702030302020204" pitchFamily="66" charset="0"/>
              </a:rPr>
              <a:t>come punti </a:t>
            </a:r>
            <a:r>
              <a:rPr lang="it-IT" sz="2700" b="1" dirty="0">
                <a:latin typeface="Comic Sans MS" panose="030F0702030302020204" pitchFamily="66" charset="0"/>
              </a:rPr>
              <a:t>di forza, punti di debolezza, opportunità </a:t>
            </a:r>
            <a:r>
              <a:rPr lang="it-IT" sz="2700" b="1" dirty="0" smtClean="0">
                <a:latin typeface="Comic Sans MS" panose="030F0702030302020204" pitchFamily="66" charset="0"/>
              </a:rPr>
              <a:t>e rischi</a:t>
            </a:r>
            <a:r>
              <a:rPr lang="it-IT" sz="2700" b="1" dirty="0">
                <a:latin typeface="Comic Sans MS" panose="030F0702030302020204" pitchFamily="66" charset="0"/>
              </a:rPr>
              <a:t>.</a:t>
            </a:r>
          </a:p>
          <a:p>
            <a:pPr algn="just"/>
            <a:r>
              <a:rPr lang="it-IT" sz="2700" b="1" dirty="0" smtClean="0">
                <a:latin typeface="Comic Sans MS" panose="030F0702030302020204" pitchFamily="66" charset="0"/>
              </a:rPr>
              <a:t>La </a:t>
            </a:r>
            <a:r>
              <a:rPr lang="it-IT" sz="2700" b="1" dirty="0">
                <a:latin typeface="Comic Sans MS" panose="030F0702030302020204" pitchFamily="66" charset="0"/>
              </a:rPr>
              <a:t>matrice si riferisce </a:t>
            </a:r>
            <a:r>
              <a:rPr lang="it-IT" sz="2700" b="1" dirty="0" smtClean="0">
                <a:latin typeface="Comic Sans MS" panose="030F0702030302020204" pitchFamily="66" charset="0"/>
              </a:rPr>
              <a:t>poi: al </a:t>
            </a:r>
            <a:r>
              <a:rPr lang="it-IT" sz="2700" b="1" dirty="0">
                <a:latin typeface="Comic Sans MS" panose="030F0702030302020204" pitchFamily="66" charset="0"/>
              </a:rPr>
              <a:t>territorio oggetto di </a:t>
            </a:r>
            <a:r>
              <a:rPr lang="it-IT" sz="2700" b="1" dirty="0" smtClean="0">
                <a:latin typeface="Comic Sans MS" panose="030F0702030302020204" pitchFamily="66" charset="0"/>
              </a:rPr>
              <a:t>intervento; al </a:t>
            </a:r>
            <a:r>
              <a:rPr lang="it-IT" sz="2700" b="1" dirty="0">
                <a:latin typeface="Comic Sans MS" panose="030F0702030302020204" pitchFamily="66" charset="0"/>
              </a:rPr>
              <a:t>settore interessato e/o ai singoli </a:t>
            </a:r>
            <a:r>
              <a:rPr lang="it-IT" sz="2700" b="1" dirty="0" smtClean="0">
                <a:latin typeface="Comic Sans MS" panose="030F0702030302020204" pitchFamily="66" charset="0"/>
              </a:rPr>
              <a:t>comparti; agli </a:t>
            </a:r>
            <a:r>
              <a:rPr lang="it-IT" sz="2700" b="1" dirty="0">
                <a:latin typeface="Comic Sans MS" panose="030F0702030302020204" pitchFamily="66" charset="0"/>
              </a:rPr>
              <a:t>assi prioritari in cui si articola </a:t>
            </a:r>
            <a:r>
              <a:rPr lang="it-IT" sz="2700" b="1" dirty="0" smtClean="0">
                <a:latin typeface="Comic Sans MS" panose="030F0702030302020204" pitchFamily="66" charset="0"/>
              </a:rPr>
              <a:t>un piano/programma</a:t>
            </a:r>
            <a:r>
              <a:rPr lang="it-IT" sz="2700" b="1" dirty="0"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1794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79512" y="260648"/>
            <a:ext cx="8712968" cy="64171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7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Analisi SWOT</a:t>
            </a:r>
            <a:r>
              <a:rPr lang="it-IT" sz="2700" b="1" dirty="0">
                <a:latin typeface="Comic Sans MS" panose="030F0702030302020204" pitchFamily="66" charset="0"/>
              </a:rPr>
              <a:t>: </a:t>
            </a:r>
            <a:r>
              <a:rPr lang="it-IT" sz="2700" b="1" dirty="0" smtClean="0">
                <a:latin typeface="Comic Sans MS" panose="030F0702030302020204" pitchFamily="66" charset="0"/>
              </a:rPr>
              <a:t>sequenza di fasi</a:t>
            </a:r>
          </a:p>
          <a:p>
            <a:pPr algn="just"/>
            <a:endParaRPr lang="it-IT" sz="2700" b="1" dirty="0"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Prima </a:t>
            </a:r>
            <a:r>
              <a:rPr lang="it-IT" sz="2700" b="1" dirty="0">
                <a:solidFill>
                  <a:srgbClr val="FF0000"/>
                </a:solidFill>
                <a:latin typeface="Comic Sans MS" panose="030F0702030302020204" pitchFamily="66" charset="0"/>
              </a:rPr>
              <a:t>fase</a:t>
            </a:r>
            <a:r>
              <a:rPr lang="it-IT" sz="2700" b="1" dirty="0">
                <a:latin typeface="Comic Sans MS" panose="030F0702030302020204" pitchFamily="66" charset="0"/>
              </a:rPr>
              <a:t>: ricognizione del contesto territoriale in </a:t>
            </a:r>
            <a:r>
              <a:rPr lang="it-IT" sz="2700" b="1" dirty="0" smtClean="0">
                <a:latin typeface="Comic Sans MS" panose="030F0702030302020204" pitchFamily="66" charset="0"/>
              </a:rPr>
              <a:t>cui viene </a:t>
            </a:r>
            <a:r>
              <a:rPr lang="it-IT" sz="2700" b="1" dirty="0">
                <a:latin typeface="Comic Sans MS" panose="030F0702030302020204" pitchFamily="66" charset="0"/>
              </a:rPr>
              <a:t>realizzato il programma (costruzione di</a:t>
            </a: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indicatori socio-demografici ed economici) </a:t>
            </a:r>
            <a:r>
              <a:rPr lang="it-IT" sz="2700" b="1" dirty="0" smtClean="0">
                <a:latin typeface="Comic Sans MS" panose="030F0702030302020204" pitchFamily="66" charset="0"/>
              </a:rPr>
              <a:t>e identificazione dei </a:t>
            </a:r>
            <a:r>
              <a:rPr lang="it-IT" sz="2700" b="1" dirty="0">
                <a:latin typeface="Comic Sans MS" panose="030F0702030302020204" pitchFamily="66" charset="0"/>
              </a:rPr>
              <a:t>principali trend e problematiche</a:t>
            </a:r>
            <a:r>
              <a:rPr lang="it-IT" sz="2700" b="1" dirty="0" smtClean="0">
                <a:latin typeface="Comic Sans MS" panose="030F0702030302020204" pitchFamily="66" charset="0"/>
              </a:rPr>
              <a:t>.</a:t>
            </a:r>
            <a:endParaRPr lang="it-IT" sz="2700" b="1" dirty="0">
              <a:latin typeface="Comic Sans MS" panose="030F0702030302020204" pitchFamily="66" charset="0"/>
            </a:endParaRPr>
          </a:p>
          <a:p>
            <a:pPr algn="just"/>
            <a:endParaRPr lang="it-IT" sz="1000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just"/>
            <a:endParaRPr lang="it-IT" sz="1000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Seconda </a:t>
            </a:r>
            <a:r>
              <a:rPr lang="it-IT" sz="2700" b="1" dirty="0">
                <a:solidFill>
                  <a:srgbClr val="FF0000"/>
                </a:solidFill>
                <a:latin typeface="Comic Sans MS" panose="030F0702030302020204" pitchFamily="66" charset="0"/>
              </a:rPr>
              <a:t>fase</a:t>
            </a:r>
            <a:r>
              <a:rPr lang="it-IT" sz="2700" b="1" dirty="0">
                <a:latin typeface="Comic Sans MS" panose="030F0702030302020204" pitchFamily="66" charset="0"/>
              </a:rPr>
              <a:t>: identificazione delle possibili azioni </a:t>
            </a:r>
            <a:r>
              <a:rPr lang="it-IT" sz="2700" b="1" dirty="0" smtClean="0">
                <a:latin typeface="Comic Sans MS" panose="030F0702030302020204" pitchFamily="66" charset="0"/>
              </a:rPr>
              <a:t>in relazione </a:t>
            </a:r>
            <a:r>
              <a:rPr lang="it-IT" sz="2700" b="1" dirty="0">
                <a:latin typeface="Comic Sans MS" panose="030F0702030302020204" pitchFamily="66" charset="0"/>
              </a:rPr>
              <a:t>alle principali problematiche evidenziate.</a:t>
            </a:r>
          </a:p>
          <a:p>
            <a:pPr algn="just"/>
            <a:endParaRPr lang="it-IT" sz="1000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just"/>
            <a:endParaRPr lang="it-IT" sz="1000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Terza </a:t>
            </a:r>
            <a:r>
              <a:rPr lang="it-IT" sz="2700" b="1" dirty="0">
                <a:solidFill>
                  <a:srgbClr val="FF0000"/>
                </a:solidFill>
                <a:latin typeface="Comic Sans MS" panose="030F0702030302020204" pitchFamily="66" charset="0"/>
              </a:rPr>
              <a:t>fase</a:t>
            </a:r>
            <a:r>
              <a:rPr lang="it-IT" sz="2700" b="1" dirty="0">
                <a:latin typeface="Comic Sans MS" panose="030F0702030302020204" pitchFamily="66" charset="0"/>
              </a:rPr>
              <a:t>: analisi del contesto esterno </a:t>
            </a:r>
            <a:r>
              <a:rPr lang="it-IT" sz="2700" b="1" dirty="0" smtClean="0">
                <a:latin typeface="Comic Sans MS" panose="030F0702030302020204" pitchFamily="66" charset="0"/>
              </a:rPr>
              <a:t>e identificazione </a:t>
            </a:r>
            <a:r>
              <a:rPr lang="it-IT" sz="2700" b="1" dirty="0">
                <a:latin typeface="Comic Sans MS" panose="030F0702030302020204" pitchFamily="66" charset="0"/>
              </a:rPr>
              <a:t>delle opportunità e dei rischi (minacce</a:t>
            </a:r>
            <a:r>
              <a:rPr lang="it-IT" sz="2700" b="1" dirty="0" smtClean="0">
                <a:latin typeface="Comic Sans MS" panose="030F0702030302020204" pitchFamily="66" charset="0"/>
              </a:rPr>
              <a:t>) (</a:t>
            </a:r>
            <a:r>
              <a:rPr lang="it-IT" sz="2700" b="1" dirty="0">
                <a:latin typeface="Comic Sans MS" panose="030F0702030302020204" pitchFamily="66" charset="0"/>
              </a:rPr>
              <a:t>O&amp;T</a:t>
            </a:r>
            <a:r>
              <a:rPr lang="it-IT" sz="2700" b="1" dirty="0" smtClean="0">
                <a:latin typeface="Comic Sans MS" panose="030F0702030302020204" pitchFamily="66" charset="0"/>
              </a:rPr>
              <a:t>).</a:t>
            </a:r>
          </a:p>
          <a:p>
            <a:pPr algn="just"/>
            <a:endParaRPr lang="it-IT" sz="1000" b="1" dirty="0" smtClean="0">
              <a:latin typeface="Comic Sans MS" panose="030F0702030302020204" pitchFamily="66" charset="0"/>
            </a:endParaRPr>
          </a:p>
          <a:p>
            <a:pPr algn="just"/>
            <a:endParaRPr lang="it-IT" sz="1000" b="1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47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300" b="1" dirty="0">
                <a:solidFill>
                  <a:srgbClr val="FF0000"/>
                </a:solidFill>
                <a:latin typeface="Comic Sans MS" panose="030F0702030302020204" pitchFamily="66" charset="0"/>
              </a:rPr>
              <a:t>Quarta fase</a:t>
            </a:r>
            <a:r>
              <a:rPr lang="it-IT" sz="2300" b="1" dirty="0" smtClean="0">
                <a:latin typeface="Comic Sans MS" panose="030F0702030302020204" pitchFamily="66" charset="0"/>
              </a:rPr>
              <a:t>: analisi </a:t>
            </a:r>
            <a:r>
              <a:rPr lang="it-IT" sz="2300" b="1" dirty="0">
                <a:latin typeface="Comic Sans MS" panose="030F0702030302020204" pitchFamily="66" charset="0"/>
              </a:rPr>
              <a:t>del contesto del programma </a:t>
            </a:r>
            <a:r>
              <a:rPr lang="it-IT" sz="2300" b="1" dirty="0" smtClean="0">
                <a:latin typeface="Comic Sans MS" panose="030F0702030302020204" pitchFamily="66" charset="0"/>
              </a:rPr>
              <a:t>e identificazione </a:t>
            </a:r>
            <a:r>
              <a:rPr lang="it-IT" sz="2300" b="1" dirty="0">
                <a:latin typeface="Comic Sans MS" panose="030F0702030302020204" pitchFamily="66" charset="0"/>
              </a:rPr>
              <a:t>dei fattori, anche solo </a:t>
            </a:r>
            <a:r>
              <a:rPr lang="it-IT" sz="2300" b="1" dirty="0" smtClean="0">
                <a:latin typeface="Comic Sans MS" panose="030F0702030302020204" pitchFamily="66" charset="0"/>
              </a:rPr>
              <a:t>parzialmente sotto </a:t>
            </a:r>
            <a:r>
              <a:rPr lang="it-IT" sz="2300" b="1" dirty="0">
                <a:latin typeface="Comic Sans MS" panose="030F0702030302020204" pitchFamily="66" charset="0"/>
              </a:rPr>
              <a:t>il controllo del gestore del programma, </a:t>
            </a:r>
            <a:r>
              <a:rPr lang="it-IT" sz="2300" b="1" dirty="0" smtClean="0">
                <a:latin typeface="Comic Sans MS" panose="030F0702030302020204" pitchFamily="66" charset="0"/>
              </a:rPr>
              <a:t>che possono </a:t>
            </a:r>
            <a:r>
              <a:rPr lang="it-IT" sz="2300" b="1" dirty="0">
                <a:latin typeface="Comic Sans MS" panose="030F0702030302020204" pitchFamily="66" charset="0"/>
              </a:rPr>
              <a:t>agevolare o ostacolare lo sviluppo (S&amp;W).</a:t>
            </a:r>
          </a:p>
          <a:p>
            <a:pPr marL="0" indent="0" algn="just">
              <a:buNone/>
            </a:pPr>
            <a:endParaRPr lang="it-IT" sz="1200" b="1" dirty="0" smtClean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it-IT" sz="23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Quinta </a:t>
            </a:r>
            <a:r>
              <a:rPr lang="it-IT" sz="2300" b="1" dirty="0">
                <a:solidFill>
                  <a:srgbClr val="FF0000"/>
                </a:solidFill>
                <a:latin typeface="Comic Sans MS" panose="030F0702030302020204" pitchFamily="66" charset="0"/>
              </a:rPr>
              <a:t>fase</a:t>
            </a:r>
            <a:r>
              <a:rPr lang="it-IT" sz="2300" b="1" dirty="0">
                <a:latin typeface="Comic Sans MS" panose="030F0702030302020204" pitchFamily="66" charset="0"/>
              </a:rPr>
              <a:t>: classificazione/selezione delle </a:t>
            </a:r>
            <a:r>
              <a:rPr lang="it-IT" sz="2300" b="1" dirty="0" smtClean="0">
                <a:latin typeface="Comic Sans MS" panose="030F0702030302020204" pitchFamily="66" charset="0"/>
              </a:rPr>
              <a:t>possibili azioni </a:t>
            </a:r>
            <a:r>
              <a:rPr lang="it-IT" sz="2300" b="1" dirty="0">
                <a:latin typeface="Comic Sans MS" panose="030F0702030302020204" pitchFamily="66" charset="0"/>
              </a:rPr>
              <a:t>in base alla loro rilevanza ossia: </a:t>
            </a:r>
            <a:r>
              <a:rPr lang="it-IT" sz="2300" b="1" dirty="0" smtClean="0">
                <a:latin typeface="Comic Sans MS" panose="030F0702030302020204" pitchFamily="66" charset="0"/>
              </a:rPr>
              <a:t>identificazione di </a:t>
            </a:r>
            <a:r>
              <a:rPr lang="it-IT" sz="2300" b="1" dirty="0">
                <a:latin typeface="Comic Sans MS" panose="030F0702030302020204" pitchFamily="66" charset="0"/>
              </a:rPr>
              <a:t>quelle azioni (linee guida strategiche) che, </a:t>
            </a:r>
            <a:r>
              <a:rPr lang="it-IT" sz="2300" b="1" dirty="0" smtClean="0">
                <a:latin typeface="Comic Sans MS" panose="030F0702030302020204" pitchFamily="66" charset="0"/>
              </a:rPr>
              <a:t>facendo leva </a:t>
            </a:r>
            <a:r>
              <a:rPr lang="it-IT" sz="2300" b="1" dirty="0">
                <a:latin typeface="Comic Sans MS" panose="030F0702030302020204" pitchFamily="66" charset="0"/>
              </a:rPr>
              <a:t>sui punti di forza, tentando di ridurre quelli </a:t>
            </a:r>
            <a:r>
              <a:rPr lang="it-IT" sz="2300" b="1" dirty="0" smtClean="0">
                <a:latin typeface="Comic Sans MS" panose="030F0702030302020204" pitchFamily="66" charset="0"/>
              </a:rPr>
              <a:t>di debolezza </a:t>
            </a:r>
            <a:r>
              <a:rPr lang="it-IT" sz="2300" b="1" dirty="0">
                <a:latin typeface="Comic Sans MS" panose="030F0702030302020204" pitchFamily="66" charset="0"/>
              </a:rPr>
              <a:t>massimizzando le opportunità </a:t>
            </a:r>
            <a:r>
              <a:rPr lang="it-IT" sz="2300" b="1" dirty="0" smtClean="0">
                <a:latin typeface="Comic Sans MS" panose="030F0702030302020204" pitchFamily="66" charset="0"/>
              </a:rPr>
              <a:t>e minimizzando </a:t>
            </a:r>
            <a:r>
              <a:rPr lang="it-IT" sz="2300" b="1" dirty="0">
                <a:latin typeface="Comic Sans MS" panose="030F0702030302020204" pitchFamily="66" charset="0"/>
              </a:rPr>
              <a:t>i rischi, siano maggiormente in grado </a:t>
            </a:r>
            <a:r>
              <a:rPr lang="it-IT" sz="2300" b="1" dirty="0" smtClean="0">
                <a:latin typeface="Comic Sans MS" panose="030F0702030302020204" pitchFamily="66" charset="0"/>
              </a:rPr>
              <a:t>di ridurre </a:t>
            </a:r>
            <a:r>
              <a:rPr lang="it-IT" sz="2300" b="1" dirty="0">
                <a:latin typeface="Comic Sans MS" panose="030F0702030302020204" pitchFamily="66" charset="0"/>
              </a:rPr>
              <a:t>i problemi di sviluppo.</a:t>
            </a:r>
          </a:p>
          <a:p>
            <a:pPr marL="0" indent="0" algn="just">
              <a:buNone/>
            </a:pPr>
            <a:endParaRPr lang="it-IT" sz="1200" b="1" dirty="0" smtClean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it-IT" sz="23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r>
              <a:rPr lang="it-IT" sz="23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esta fase</a:t>
            </a:r>
            <a:r>
              <a:rPr lang="it-IT" sz="2300" b="1" dirty="0" smtClean="0">
                <a:latin typeface="Comic Sans MS" panose="030F0702030302020204" pitchFamily="66" charset="0"/>
              </a:rPr>
              <a:t>: serve per giudicare la rilevanza di una strategia già attuata o pianificata (</a:t>
            </a:r>
            <a:r>
              <a:rPr lang="it-IT" sz="23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verifica rilevanza interventi rispetto agli elementi di contesto e agli obiettivi</a:t>
            </a:r>
            <a:r>
              <a:rPr lang="it-IT" sz="2300" b="1" dirty="0" smtClean="0">
                <a:latin typeface="Comic Sans MS" panose="030F0702030302020204" pitchFamily="66" charset="0"/>
              </a:rPr>
              <a:t>)</a:t>
            </a:r>
          </a:p>
          <a:p>
            <a:pPr marL="0" indent="0" algn="just">
              <a:buNone/>
            </a:pPr>
            <a:r>
              <a:rPr lang="it-IT" sz="23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N.B. </a:t>
            </a:r>
            <a:r>
              <a:rPr lang="it-IT" sz="2300" b="1" dirty="0" smtClean="0">
                <a:latin typeface="Comic Sans MS" panose="030F0702030302020204" pitchFamily="66" charset="0"/>
              </a:rPr>
              <a:t>confronto tra </a:t>
            </a:r>
            <a:r>
              <a:rPr lang="it-IT" sz="23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SWOT ex ante </a:t>
            </a:r>
            <a:r>
              <a:rPr lang="it-IT" sz="2300" b="1" dirty="0" smtClean="0">
                <a:latin typeface="Comic Sans MS" panose="030F0702030302020204" pitchFamily="66" charset="0"/>
              </a:rPr>
              <a:t>(individuazione strategie e obiettivi) e </a:t>
            </a:r>
            <a:r>
              <a:rPr lang="it-IT" sz="23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SWOT ex post </a:t>
            </a:r>
            <a:r>
              <a:rPr lang="it-IT" sz="2300" b="1" dirty="0" smtClean="0">
                <a:latin typeface="Comic Sans MS" panose="030F0702030302020204" pitchFamily="66" charset="0"/>
              </a:rPr>
              <a:t>(valutazione efficienza della/e strategia/e applicate ed efficacia nel perseguimento degli obiettivi).</a:t>
            </a:r>
          </a:p>
        </p:txBody>
      </p:sp>
    </p:spTree>
    <p:extLst>
      <p:ext uri="{BB962C8B-B14F-4D97-AF65-F5344CB8AC3E}">
        <p14:creationId xmlns:p14="http://schemas.microsoft.com/office/powerpoint/2010/main" val="253446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16632"/>
            <a:ext cx="8856984" cy="674136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Vantaggi</a:t>
            </a:r>
          </a:p>
          <a:p>
            <a:pPr marL="0" indent="0" algn="just">
              <a:buNone/>
            </a:pPr>
            <a:endParaRPr lang="it-IT" sz="800" b="1" dirty="0"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 smtClean="0">
                <a:latin typeface="Comic Sans MS" panose="030F0702030302020204" pitchFamily="66" charset="0"/>
              </a:rPr>
              <a:t>l’analisi </a:t>
            </a:r>
            <a:r>
              <a:rPr lang="it-IT" sz="2700" b="1" dirty="0">
                <a:latin typeface="Comic Sans MS" panose="030F0702030302020204" pitchFamily="66" charset="0"/>
              </a:rPr>
              <a:t>in profondità del contesto orienta </a:t>
            </a:r>
            <a:r>
              <a:rPr lang="it-IT" sz="2700" b="1" dirty="0" smtClean="0">
                <a:latin typeface="Comic Sans MS" panose="030F0702030302020204" pitchFamily="66" charset="0"/>
              </a:rPr>
              <a:t>nella definizione </a:t>
            </a:r>
            <a:r>
              <a:rPr lang="it-IT" sz="2700" b="1" dirty="0">
                <a:latin typeface="Comic Sans MS" panose="030F0702030302020204" pitchFamily="66" charset="0"/>
              </a:rPr>
              <a:t>degli </a:t>
            </a:r>
            <a:r>
              <a:rPr lang="it-IT" sz="2700" b="1" dirty="0" smtClean="0">
                <a:latin typeface="Comic Sans MS" panose="030F0702030302020204" pitchFamily="66" charset="0"/>
              </a:rPr>
              <a:t>obiettivi e delle strategie corrispondenti;</a:t>
            </a:r>
            <a:endParaRPr lang="it-IT" sz="2700" b="1" dirty="0"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 smtClean="0">
                <a:latin typeface="Comic Sans MS" panose="030F0702030302020204" pitchFamily="66" charset="0"/>
              </a:rPr>
              <a:t>la </a:t>
            </a:r>
            <a:r>
              <a:rPr lang="it-IT" sz="2700" b="1" dirty="0">
                <a:latin typeface="Comic Sans MS" panose="030F0702030302020204" pitchFamily="66" charset="0"/>
              </a:rPr>
              <a:t>verifica di corrispondenza tra strategia </a:t>
            </a:r>
            <a:r>
              <a:rPr lang="it-IT" sz="2700" b="1" dirty="0" smtClean="0">
                <a:latin typeface="Comic Sans MS" panose="030F0702030302020204" pitchFamily="66" charset="0"/>
              </a:rPr>
              <a:t>e fabbisogni </a:t>
            </a:r>
            <a:r>
              <a:rPr lang="it-IT" sz="2700" b="1" dirty="0">
                <a:latin typeface="Comic Sans MS" panose="030F0702030302020204" pitchFamily="66" charset="0"/>
              </a:rPr>
              <a:t>consente di migliorare </a:t>
            </a:r>
            <a:r>
              <a:rPr lang="it-IT" sz="2700" b="1" dirty="0" smtClean="0">
                <a:latin typeface="Comic Sans MS" panose="030F0702030302020204" pitchFamily="66" charset="0"/>
              </a:rPr>
              <a:t>l’efficacia;</a:t>
            </a:r>
          </a:p>
          <a:p>
            <a:pPr algn="just"/>
            <a:r>
              <a:rPr lang="it-IT" sz="2700" b="1" dirty="0" smtClean="0">
                <a:latin typeface="Comic Sans MS" panose="030F0702030302020204" pitchFamily="66" charset="0"/>
              </a:rPr>
              <a:t>consente </a:t>
            </a:r>
            <a:r>
              <a:rPr lang="it-IT" sz="2700" b="1" dirty="0">
                <a:latin typeface="Comic Sans MS" panose="030F0702030302020204" pitchFamily="66" charset="0"/>
              </a:rPr>
              <a:t>di raggiungere un consenso </a:t>
            </a:r>
            <a:r>
              <a:rPr lang="it-IT" sz="2700" b="1" dirty="0" smtClean="0">
                <a:latin typeface="Comic Sans MS" panose="030F0702030302020204" pitchFamily="66" charset="0"/>
              </a:rPr>
              <a:t>sulle strategie (approccio di partecipazione);</a:t>
            </a:r>
            <a:endParaRPr lang="it-IT" sz="2700" b="1" dirty="0"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 smtClean="0">
                <a:latin typeface="Comic Sans MS" panose="030F0702030302020204" pitchFamily="66" charset="0"/>
              </a:rPr>
              <a:t>Flessibilità/adattabilità intertemporale.</a:t>
            </a:r>
          </a:p>
          <a:p>
            <a:pPr marL="0" indent="0" algn="just">
              <a:buNone/>
            </a:pPr>
            <a:endParaRPr lang="it-IT" sz="1600" b="1" dirty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Svantaggi</a:t>
            </a:r>
          </a:p>
          <a:p>
            <a:pPr marL="0" indent="0" algn="just">
              <a:buNone/>
            </a:pPr>
            <a:endParaRPr lang="it-IT" sz="800" b="1" dirty="0"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 smtClean="0">
                <a:latin typeface="Comic Sans MS" panose="030F0702030302020204" pitchFamily="66" charset="0"/>
              </a:rPr>
              <a:t>rischio </a:t>
            </a:r>
            <a:r>
              <a:rPr lang="it-IT" sz="2700" b="1" dirty="0">
                <a:latin typeface="Comic Sans MS" panose="030F0702030302020204" pitchFamily="66" charset="0"/>
              </a:rPr>
              <a:t>di procedure soggettive;</a:t>
            </a:r>
          </a:p>
          <a:p>
            <a:pPr algn="just"/>
            <a:r>
              <a:rPr lang="it-IT" sz="2700" b="1" dirty="0" smtClean="0">
                <a:latin typeface="Comic Sans MS" panose="030F0702030302020204" pitchFamily="66" charset="0"/>
              </a:rPr>
              <a:t>può </a:t>
            </a:r>
            <a:r>
              <a:rPr lang="it-IT" sz="2700" b="1" dirty="0">
                <a:latin typeface="Comic Sans MS" panose="030F0702030302020204" pitchFamily="66" charset="0"/>
              </a:rPr>
              <a:t>descrivere la realtà in maniera </a:t>
            </a:r>
            <a:r>
              <a:rPr lang="it-IT" sz="2700" b="1" dirty="0" smtClean="0">
                <a:latin typeface="Comic Sans MS" panose="030F0702030302020204" pitchFamily="66" charset="0"/>
              </a:rPr>
              <a:t>troppo semplicistica</a:t>
            </a:r>
            <a:r>
              <a:rPr lang="it-IT" sz="2000" b="1" dirty="0">
                <a:latin typeface="Comic Sans MS" panose="030F0702030302020204" pitchFamily="66" charset="0"/>
              </a:rPr>
              <a:t>,</a:t>
            </a:r>
            <a:endParaRPr lang="it-IT" sz="27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095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312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260648"/>
            <a:ext cx="8856984" cy="604867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L’analisi SWOT</a:t>
            </a:r>
            <a:endParaRPr lang="it-IT" sz="2800" b="1" dirty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endParaRPr lang="it-IT" sz="2400" b="1" dirty="0" smtClean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it-IT" sz="2800" b="1" dirty="0" smtClean="0">
                <a:latin typeface="Comic Sans MS" panose="030F0702030302020204" pitchFamily="66" charset="0"/>
              </a:rPr>
              <a:t>Oggi, l’uso </a:t>
            </a:r>
            <a:r>
              <a:rPr lang="it-IT" sz="2800" b="1" dirty="0">
                <a:latin typeface="Comic Sans MS" panose="030F0702030302020204" pitchFamily="66" charset="0"/>
              </a:rPr>
              <a:t>di questa tecnica è stato esteso </a:t>
            </a:r>
            <a:r>
              <a:rPr lang="it-IT" sz="2800" b="1" dirty="0" smtClean="0">
                <a:latin typeface="Comic Sans MS" panose="030F0702030302020204" pitchFamily="66" charset="0"/>
              </a:rPr>
              <a:t>alle </a:t>
            </a:r>
            <a:r>
              <a:rPr lang="it-IT" sz="2800" b="1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diagnosi </a:t>
            </a:r>
            <a:r>
              <a:rPr lang="it-IT" sz="2800" b="1" i="1" dirty="0">
                <a:solidFill>
                  <a:srgbClr val="FF0000"/>
                </a:solidFill>
                <a:latin typeface="Comic Sans MS" panose="030F0702030302020204" pitchFamily="66" charset="0"/>
              </a:rPr>
              <a:t>territoriali </a:t>
            </a:r>
            <a:r>
              <a:rPr lang="it-IT" sz="2800" b="1" dirty="0">
                <a:latin typeface="Comic Sans MS" panose="030F0702030302020204" pitchFamily="66" charset="0"/>
              </a:rPr>
              <a:t>e alla </a:t>
            </a:r>
            <a:r>
              <a:rPr lang="it-IT" sz="2800" b="1" i="1" dirty="0">
                <a:solidFill>
                  <a:srgbClr val="FF0000"/>
                </a:solidFill>
                <a:latin typeface="Comic Sans MS" panose="030F0702030302020204" pitchFamily="66" charset="0"/>
              </a:rPr>
              <a:t>valutazione </a:t>
            </a:r>
            <a:r>
              <a:rPr lang="it-IT" sz="2800" b="1" dirty="0" smtClean="0">
                <a:latin typeface="Comic Sans MS" panose="030F0702030302020204" pitchFamily="66" charset="0"/>
              </a:rPr>
              <a:t>di </a:t>
            </a: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piani</a:t>
            </a:r>
            <a:r>
              <a:rPr lang="it-IT" sz="2800" b="1" dirty="0" smtClean="0">
                <a:latin typeface="Comic Sans MS" panose="030F0702030302020204" pitchFamily="66" charset="0"/>
              </a:rPr>
              <a:t>/</a:t>
            </a: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programmi</a:t>
            </a:r>
            <a:r>
              <a:rPr lang="it-IT" sz="2800" b="1" dirty="0" smtClean="0">
                <a:latin typeface="Comic Sans MS" panose="030F0702030302020204" pitchFamily="66" charset="0"/>
              </a:rPr>
              <a:t> nazionali, regionali, locali </a:t>
            </a:r>
            <a:r>
              <a:rPr lang="it-IT" sz="2800" b="1" dirty="0">
                <a:latin typeface="Comic Sans MS" panose="030F0702030302020204" pitchFamily="66" charset="0"/>
              </a:rPr>
              <a:t>e non solo; </a:t>
            </a:r>
            <a:r>
              <a:rPr lang="it-IT" sz="2800" b="1" dirty="0" smtClean="0">
                <a:latin typeface="Comic Sans MS" panose="030F0702030302020204" pitchFamily="66" charset="0"/>
              </a:rPr>
              <a:t>basti infatti </a:t>
            </a:r>
            <a:r>
              <a:rPr lang="it-IT" sz="2800" b="1" dirty="0">
                <a:latin typeface="Comic Sans MS" panose="030F0702030302020204" pitchFamily="66" charset="0"/>
              </a:rPr>
              <a:t>pensare alle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direttive</a:t>
            </a:r>
            <a:r>
              <a:rPr lang="it-IT" sz="2800" b="1" dirty="0">
                <a:latin typeface="Comic Sans MS" panose="030F0702030302020204" pitchFamily="66" charset="0"/>
              </a:rPr>
              <a:t> e ai </a:t>
            </a: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regolamenti comunitari </a:t>
            </a:r>
            <a:r>
              <a:rPr lang="it-IT" sz="2800" b="1" dirty="0" smtClean="0">
                <a:latin typeface="Comic Sans MS" panose="030F0702030302020204" pitchFamily="66" charset="0"/>
              </a:rPr>
              <a:t>che richiedono </a:t>
            </a:r>
            <a:r>
              <a:rPr lang="it-IT" sz="2800" b="1" dirty="0">
                <a:latin typeface="Comic Sans MS" panose="030F0702030302020204" pitchFamily="66" charset="0"/>
              </a:rPr>
              <a:t>l’utilizzo di analisi </a:t>
            </a:r>
            <a:r>
              <a:rPr lang="it-IT" sz="2800" b="1" dirty="0" smtClean="0">
                <a:latin typeface="Comic Sans MS" panose="030F0702030302020204" pitchFamily="66" charset="0"/>
              </a:rPr>
              <a:t>di questo </a:t>
            </a:r>
            <a:r>
              <a:rPr lang="it-IT" sz="2800" b="1" dirty="0">
                <a:latin typeface="Comic Sans MS" panose="030F0702030302020204" pitchFamily="66" charset="0"/>
              </a:rPr>
              <a:t>tipo per la valutazione appunto di </a:t>
            </a:r>
            <a:r>
              <a:rPr lang="it-IT" sz="2800" b="1" dirty="0" smtClean="0">
                <a:latin typeface="Comic Sans MS" panose="030F0702030302020204" pitchFamily="66" charset="0"/>
              </a:rPr>
              <a:t>piani e programmi</a:t>
            </a:r>
          </a:p>
          <a:p>
            <a:pPr marL="0" indent="0" algn="just">
              <a:buNone/>
            </a:pPr>
            <a:r>
              <a:rPr lang="it-IT" sz="2800" b="1" dirty="0" smtClean="0">
                <a:latin typeface="Comic Sans MS" panose="030F0702030302020204" pitchFamily="66" charset="0"/>
              </a:rPr>
              <a:t>Esempi: (</a:t>
            </a: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VAS</a:t>
            </a:r>
            <a:r>
              <a:rPr lang="it-IT" sz="2800" b="1" dirty="0">
                <a:latin typeface="Comic Sans MS" panose="030F0702030302020204" pitchFamily="66" charset="0"/>
              </a:rPr>
              <a:t>, </a:t>
            </a:r>
            <a:r>
              <a:rPr lang="it-IT" sz="2800" b="1" dirty="0" smtClean="0">
                <a:latin typeface="Comic Sans MS" panose="030F0702030302020204" pitchFamily="66" charset="0"/>
              </a:rPr>
              <a:t>valutazione ambientale strategica, ma </a:t>
            </a:r>
            <a:r>
              <a:rPr lang="it-IT" sz="2800" b="1" dirty="0">
                <a:latin typeface="Comic Sans MS" panose="030F0702030302020204" pitchFamily="66" charset="0"/>
              </a:rPr>
              <a:t>anche </a:t>
            </a: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VIA</a:t>
            </a:r>
            <a:r>
              <a:rPr lang="it-IT" sz="2800" b="1" dirty="0" smtClean="0">
                <a:latin typeface="Comic Sans MS" panose="030F0702030302020204" pitchFamily="66" charset="0"/>
              </a:rPr>
              <a:t>, valutazione di impatto ambientale </a:t>
            </a:r>
            <a:r>
              <a:rPr lang="it-IT" sz="2800" b="1" dirty="0">
                <a:latin typeface="Comic Sans MS" panose="030F0702030302020204" pitchFamily="66" charset="0"/>
              </a:rPr>
              <a:t>e </a:t>
            </a:r>
            <a:r>
              <a:rPr lang="it-IT" sz="2800" b="1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ValSAT</a:t>
            </a:r>
            <a:r>
              <a:rPr lang="it-IT" sz="2800" b="1" dirty="0" smtClean="0">
                <a:latin typeface="Comic Sans MS" panose="030F0702030302020204" pitchFamily="66" charset="0"/>
              </a:rPr>
              <a:t>, valutazione di sostenibilità ambientale e territoriale …).</a:t>
            </a:r>
          </a:p>
          <a:p>
            <a:pPr marL="0" indent="0" algn="just">
              <a:buNone/>
            </a:pPr>
            <a:endParaRPr lang="it-IT" sz="28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96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36240"/>
            <a:ext cx="9144000" cy="6694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Utilizzazione della SWOT per l’analisi della strategia aziendale</a:t>
            </a:r>
          </a:p>
          <a:p>
            <a:pPr algn="just"/>
            <a:endParaRPr lang="it-IT" sz="2000" b="1" dirty="0" smtClean="0">
              <a:latin typeface="Comic Sans MS" panose="030F0702030302020204" pitchFamily="66" charset="0"/>
            </a:endParaRPr>
          </a:p>
          <a:p>
            <a:pPr algn="just"/>
            <a:endParaRPr lang="it-IT" sz="800" b="1" dirty="0" smtClean="0">
              <a:latin typeface="Comic Sans MS" panose="030F0702030302020204" pitchFamily="66" charset="0"/>
            </a:endParaRPr>
          </a:p>
          <a:p>
            <a:pPr algn="just"/>
            <a:r>
              <a:rPr lang="it-IT" sz="2500" b="1" dirty="0" smtClean="0">
                <a:latin typeface="Comic Sans MS" panose="030F0702030302020204" pitchFamily="66" charset="0"/>
              </a:rPr>
              <a:t>Il metodo della </a:t>
            </a:r>
            <a:r>
              <a:rPr lang="it-IT" sz="25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SWOT ANALYSIS </a:t>
            </a:r>
            <a:r>
              <a:rPr lang="it-IT" sz="2500" b="1" dirty="0" smtClean="0">
                <a:latin typeface="Comic Sans MS" panose="030F0702030302020204" pitchFamily="66" charset="0"/>
              </a:rPr>
              <a:t>serve a cambiare gli atteggiamenti mentali di fronte ai problemi (analisi, utilizzo di punti di vista diversi e contrapposti, classificazione delle alternative, scelta, </a:t>
            </a:r>
            <a:r>
              <a:rPr lang="it-IT" sz="2500" b="1" dirty="0" smtClean="0">
                <a:latin typeface="Comic Sans MS" panose="030F0702030302020204" pitchFamily="66" charset="0"/>
              </a:rPr>
              <a:t>controllo</a:t>
            </a:r>
            <a:r>
              <a:rPr lang="it-IT" sz="2500" b="1" dirty="0" smtClean="0">
                <a:latin typeface="Comic Sans MS" panose="030F0702030302020204" pitchFamily="66" charset="0"/>
              </a:rPr>
              <a:t>):</a:t>
            </a:r>
          </a:p>
          <a:p>
            <a:pPr algn="just"/>
            <a:endParaRPr lang="it-IT" sz="1000" b="1" dirty="0">
              <a:latin typeface="Comic Sans MS" panose="030F0702030302020204" pitchFamily="66" charset="0"/>
            </a:endParaRPr>
          </a:p>
          <a:p>
            <a:pPr algn="just"/>
            <a:r>
              <a:rPr lang="it-IT" sz="2500" b="1" dirty="0" smtClean="0">
                <a:latin typeface="Comic Sans MS" panose="030F0702030302020204" pitchFamily="66" charset="0"/>
              </a:rPr>
              <a:t>(</a:t>
            </a:r>
            <a:r>
              <a:rPr lang="it-IT" sz="25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schema logico-operativo</a:t>
            </a:r>
            <a:r>
              <a:rPr lang="it-IT" sz="2500" b="1" dirty="0" smtClean="0">
                <a:latin typeface="Comic Sans MS" panose="030F0702030302020204" pitchFamily="66" charset="0"/>
              </a:rPr>
              <a:t>: identificazione delle problematiche, analisi, individuazione delle soluzioni, applicazione della/e strategia/e, verifica intertemporale dei risultati) in una </a:t>
            </a:r>
            <a:r>
              <a:rPr lang="it-IT" sz="25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visione sistemica</a:t>
            </a:r>
            <a:r>
              <a:rPr lang="it-IT" sz="2500" b="1" dirty="0" smtClean="0">
                <a:latin typeface="Comic Sans MS" panose="030F0702030302020204" pitchFamily="66" charset="0"/>
              </a:rPr>
              <a:t>,</a:t>
            </a:r>
            <a:r>
              <a:rPr lang="it-IT" sz="25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dinamica</a:t>
            </a:r>
            <a:r>
              <a:rPr lang="it-IT" sz="2500" b="1" dirty="0" smtClean="0">
                <a:latin typeface="Comic Sans MS" panose="030F0702030302020204" pitchFamily="66" charset="0"/>
              </a:rPr>
              <a:t>,</a:t>
            </a:r>
            <a:r>
              <a:rPr lang="it-IT" sz="25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it-IT" sz="2500" b="1" dirty="0" smtClean="0">
                <a:latin typeface="Comic Sans MS" panose="030F0702030302020204" pitchFamily="66" charset="0"/>
              </a:rPr>
              <a:t>di estrema </a:t>
            </a:r>
            <a:r>
              <a:rPr lang="it-IT" sz="25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sintesi </a:t>
            </a:r>
            <a:r>
              <a:rPr lang="it-IT" sz="2500" b="1" dirty="0" smtClean="0">
                <a:latin typeface="Comic Sans MS" panose="030F0702030302020204" pitchFamily="66" charset="0"/>
              </a:rPr>
              <a:t>e</a:t>
            </a:r>
            <a:r>
              <a:rPr lang="it-IT" sz="25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chiarezza/resilienza</a:t>
            </a:r>
            <a:r>
              <a:rPr lang="it-IT" sz="2500" b="1" dirty="0" smtClean="0">
                <a:latin typeface="Comic Sans MS" panose="030F0702030302020204" pitchFamily="66" charset="0"/>
              </a:rPr>
              <a:t>.</a:t>
            </a:r>
          </a:p>
          <a:p>
            <a:pPr algn="just"/>
            <a:endParaRPr lang="it-IT" sz="1000" b="1" dirty="0" smtClean="0">
              <a:latin typeface="Comic Sans MS" panose="030F0702030302020204" pitchFamily="66" charset="0"/>
            </a:endParaRPr>
          </a:p>
          <a:p>
            <a:pPr algn="just"/>
            <a:r>
              <a:rPr lang="it-IT" sz="2500" b="1" dirty="0" smtClean="0">
                <a:latin typeface="Comic Sans MS" panose="030F0702030302020204" pitchFamily="66" charset="0"/>
              </a:rPr>
              <a:t>Si basa su una matrice divisa in quattro campi contrapposti e aperti, dedicati rispettivamente ai </a:t>
            </a:r>
            <a:r>
              <a:rPr lang="it-IT" sz="25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punti di forza </a:t>
            </a:r>
            <a:r>
              <a:rPr lang="it-IT" sz="2500" b="1" dirty="0" smtClean="0">
                <a:latin typeface="Comic Sans MS" panose="030F0702030302020204" pitchFamily="66" charset="0"/>
              </a:rPr>
              <a:t>(</a:t>
            </a:r>
            <a:r>
              <a:rPr lang="it-IT" sz="2500" b="1" dirty="0" err="1" smtClean="0">
                <a:latin typeface="Comic Sans MS" panose="030F0702030302020204" pitchFamily="66" charset="0"/>
              </a:rPr>
              <a:t>strenght</a:t>
            </a:r>
            <a:r>
              <a:rPr lang="it-IT" sz="2500" b="1" dirty="0" smtClean="0">
                <a:latin typeface="Comic Sans MS" panose="030F0702030302020204" pitchFamily="66" charset="0"/>
              </a:rPr>
              <a:t>) e di </a:t>
            </a:r>
            <a:r>
              <a:rPr lang="it-IT" sz="25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debolezza</a:t>
            </a:r>
            <a:r>
              <a:rPr lang="it-IT" sz="2500" b="1" dirty="0" smtClean="0">
                <a:latin typeface="Comic Sans MS" panose="030F0702030302020204" pitchFamily="66" charset="0"/>
              </a:rPr>
              <a:t> (</a:t>
            </a:r>
            <a:r>
              <a:rPr lang="it-IT" sz="2500" b="1" dirty="0" err="1" smtClean="0">
                <a:latin typeface="Comic Sans MS" panose="030F0702030302020204" pitchFamily="66" charset="0"/>
              </a:rPr>
              <a:t>weakness</a:t>
            </a:r>
            <a:r>
              <a:rPr lang="it-IT" sz="2500" b="1" dirty="0" smtClean="0">
                <a:latin typeface="Comic Sans MS" panose="030F0702030302020204" pitchFamily="66" charset="0"/>
              </a:rPr>
              <a:t>), alle </a:t>
            </a:r>
            <a:r>
              <a:rPr lang="it-IT" sz="25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opportunità</a:t>
            </a:r>
            <a:r>
              <a:rPr lang="it-IT" sz="2500" b="1" dirty="0" smtClean="0">
                <a:latin typeface="Comic Sans MS" panose="030F0702030302020204" pitchFamily="66" charset="0"/>
              </a:rPr>
              <a:t> (</a:t>
            </a:r>
            <a:r>
              <a:rPr lang="it-IT" sz="2500" b="1" dirty="0" err="1" smtClean="0">
                <a:latin typeface="Comic Sans MS" panose="030F0702030302020204" pitchFamily="66" charset="0"/>
              </a:rPr>
              <a:t>opportunities</a:t>
            </a:r>
            <a:r>
              <a:rPr lang="it-IT" sz="2500" b="1" dirty="0" smtClean="0">
                <a:latin typeface="Comic Sans MS" panose="030F0702030302020204" pitchFamily="66" charset="0"/>
              </a:rPr>
              <a:t>) e alle </a:t>
            </a:r>
            <a:r>
              <a:rPr lang="it-IT" sz="25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minacce</a:t>
            </a:r>
            <a:r>
              <a:rPr lang="it-IT" sz="2500" b="1" dirty="0" smtClean="0">
                <a:latin typeface="Comic Sans MS" panose="030F0702030302020204" pitchFamily="66" charset="0"/>
              </a:rPr>
              <a:t> (</a:t>
            </a:r>
            <a:r>
              <a:rPr lang="it-IT" sz="2500" b="1" dirty="0" err="1" smtClean="0">
                <a:latin typeface="Comic Sans MS" panose="030F0702030302020204" pitchFamily="66" charset="0"/>
              </a:rPr>
              <a:t>threats</a:t>
            </a:r>
            <a:r>
              <a:rPr lang="it-IT" sz="2500" b="1" dirty="0" smtClean="0">
                <a:latin typeface="Comic Sans MS" panose="030F0702030302020204" pitchFamily="66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56547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Rot="1" noChangeArrowheads="1"/>
          </p:cNvSpPr>
          <p:nvPr/>
        </p:nvSpPr>
        <p:spPr>
          <a:xfrm>
            <a:off x="132047" y="188640"/>
            <a:ext cx="8928992" cy="64807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buFont typeface="Wingdings" pitchFamily="2" charset="2"/>
              <a:buNone/>
            </a:pPr>
            <a:r>
              <a:rPr lang="it-IT" altLang="it-IT" sz="2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Attualmente</a:t>
            </a:r>
            <a:r>
              <a:rPr lang="it-IT" altLang="it-IT" sz="22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,</a:t>
            </a:r>
          </a:p>
          <a:p>
            <a:pPr algn="l">
              <a:lnSpc>
                <a:spcPct val="90000"/>
              </a:lnSpc>
              <a:buFont typeface="Wingdings" pitchFamily="2" charset="2"/>
              <a:buNone/>
            </a:pPr>
            <a:endParaRPr lang="it-IT" altLang="it-IT" sz="1000" b="1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it-IT" altLang="it-IT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L'analisi SWOT è una delle metodologie più diffuse per la valutazione di progetti e fenomeni. Si tratta di un </a:t>
            </a:r>
            <a:r>
              <a:rPr lang="it-IT" altLang="it-IT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procedimento di tipo logico</a:t>
            </a:r>
            <a:r>
              <a:rPr lang="it-IT" altLang="it-IT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, </a:t>
            </a:r>
            <a:r>
              <a:rPr lang="it-IT" altLang="it-IT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mutuato dall'economia aziendale</a:t>
            </a:r>
            <a:r>
              <a:rPr lang="it-IT" altLang="it-IT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, che consente di rendere sistematiche e fruibili le informazioni raccolte circa un tema specifico e fornisce informazioni fondamentali per la definizione di politiche e linee di intervento.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it-IT" altLang="it-IT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Attraverso l'analisi SWOT è possibile evidenziare i punti di forza e di debolezza al fine di far emergere quelli che vengono ritenuti capaci di favorire, ovvero ostacolare o ritardare, il perseguimento di determinati obiettivi.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it-IT" altLang="it-IT" sz="2000" b="1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it-IT" altLang="it-IT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Più specificamente nell'analisi SWOT si distinguono fattori </a:t>
            </a:r>
            <a:r>
              <a:rPr lang="it-IT" altLang="it-IT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endogeni</a:t>
            </a:r>
            <a:r>
              <a:rPr lang="it-IT" altLang="it-IT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ed </a:t>
            </a:r>
            <a:r>
              <a:rPr lang="it-IT" altLang="it-IT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esogeni</a:t>
            </a:r>
            <a:r>
              <a:rPr lang="it-IT" altLang="it-IT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.</a:t>
            </a:r>
          </a:p>
          <a:p>
            <a:pPr marL="765175" lvl="1" algn="just">
              <a:lnSpc>
                <a:spcPct val="90000"/>
              </a:lnSpc>
              <a:buFont typeface="Wingdings" pitchFamily="2" charset="2"/>
              <a:buNone/>
            </a:pPr>
            <a:r>
              <a:rPr lang="it-IT" altLang="it-IT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La terminologia consueta distingue i </a:t>
            </a:r>
            <a:r>
              <a:rPr lang="it-IT" altLang="it-IT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fattori endogeni </a:t>
            </a:r>
            <a:r>
              <a:rPr lang="it-IT" altLang="it-IT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tra punti di </a:t>
            </a:r>
            <a:r>
              <a:rPr lang="it-IT" altLang="it-IT" sz="20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forza</a:t>
            </a:r>
            <a:r>
              <a:rPr lang="it-IT" altLang="it-IT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e punti di </a:t>
            </a:r>
            <a:r>
              <a:rPr lang="it-IT" altLang="it-IT" sz="20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debolezza</a:t>
            </a:r>
            <a:r>
              <a:rPr lang="it-IT" altLang="it-IT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e quelli </a:t>
            </a:r>
            <a:r>
              <a:rPr lang="it-IT" altLang="it-IT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esogeni</a:t>
            </a:r>
            <a:r>
              <a:rPr lang="it-IT" altLang="it-IT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tra </a:t>
            </a:r>
            <a:r>
              <a:rPr lang="it-IT" altLang="it-IT" sz="20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opportunità</a:t>
            </a:r>
            <a:r>
              <a:rPr lang="it-IT" altLang="it-IT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e </a:t>
            </a:r>
            <a:r>
              <a:rPr lang="it-IT" altLang="it-IT" sz="20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rischi</a:t>
            </a:r>
            <a:r>
              <a:rPr lang="it-IT" altLang="it-IT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. Tra i primi si considerano tutte quelle variabili che fanno parte integrante del sistema stesso, sulle quali è possibile intervenire per perseguire obiettivi prefissati. Tra i secondi, invece, si trovano variabili esterne al sistema che però possono condizionarlo sia positivamente che negativamente. </a:t>
            </a:r>
            <a:endParaRPr lang="en-US" altLang="it-IT" sz="20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47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Rot="1" noChangeArrowheads="1"/>
          </p:cNvSpPr>
          <p:nvPr/>
        </p:nvSpPr>
        <p:spPr>
          <a:xfrm>
            <a:off x="179512" y="260648"/>
            <a:ext cx="8784976" cy="46805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it-IT" altLang="it-IT" sz="24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L'analisi, dunque, si sostanzia nella classificazione dei risultati dell'analisi "preliminare" all'interno  di  un  diagramma  predefinito  che  agevoli  l'individuazione delle priorità di intervento ed offra un valido supporto all'attività  di  programmazione.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it-IT" altLang="it-IT" sz="2400" b="1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it-IT" altLang="it-IT" sz="24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Inoltre, attraverso l'individuazione delle opportunità e dei rischi connessi all'adozione di un determinato progetto o di una particolare politica, si offre al decisore la possibilità di fare leva su aspetti sinergici o su opportunità esogene e di individuare le azioni preventive da attuare per limitare l'impatto di eventuali fattori di rischio.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15516" y="5085184"/>
            <a:ext cx="871296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it-IT" sz="2400" b="1" dirty="0" smtClean="0">
                <a:latin typeface="Comic Sans MS" panose="030F0702030302020204" pitchFamily="66" charset="0"/>
              </a:rPr>
              <a:t>N.B. </a:t>
            </a:r>
            <a:r>
              <a:rPr lang="it-IT" alt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Nel </a:t>
            </a:r>
            <a:r>
              <a:rPr lang="it-IT" altLang="it-IT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complesso, dunque, la valutazione SWOT è un utile strumento a sostegno delle attività </a:t>
            </a:r>
            <a:r>
              <a:rPr lang="it-IT" alt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operative (analisi, valutazione, scelta ,applicazione, verifica e controllo, reiterazione) </a:t>
            </a:r>
            <a:r>
              <a:rPr lang="it-IT" altLang="it-IT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di soggetti pubblici e privati</a:t>
            </a:r>
            <a:r>
              <a:rPr lang="it-IT" alt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65475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252771"/>
            <a:ext cx="7848872" cy="4836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0" y="33265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LA MATRICE SWOT A QUATTRO CAMPI APERTI</a:t>
            </a:r>
            <a:endParaRPr lang="it-IT" sz="2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" name="Connettore 1 2"/>
          <p:cNvCxnSpPr/>
          <p:nvPr/>
        </p:nvCxnSpPr>
        <p:spPr>
          <a:xfrm>
            <a:off x="5580112" y="1916832"/>
            <a:ext cx="0" cy="3096344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>
            <a:off x="3059832" y="3465004"/>
            <a:ext cx="5112568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reccia a incrocio 5"/>
          <p:cNvSpPr/>
          <p:nvPr/>
        </p:nvSpPr>
        <p:spPr>
          <a:xfrm>
            <a:off x="4371404" y="2679849"/>
            <a:ext cx="2397099" cy="1570310"/>
          </a:xfrm>
          <a:prstGeom prst="quadArrow">
            <a:avLst>
              <a:gd name="adj1" fmla="val 22500"/>
              <a:gd name="adj2" fmla="val 22500"/>
              <a:gd name="adj3" fmla="val 27500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6547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o 10"/>
          <p:cNvGrpSpPr/>
          <p:nvPr/>
        </p:nvGrpSpPr>
        <p:grpSpPr>
          <a:xfrm>
            <a:off x="539552" y="1052735"/>
            <a:ext cx="7964406" cy="4907891"/>
            <a:chOff x="539552" y="1052735"/>
            <a:chExt cx="7964406" cy="4907891"/>
          </a:xfrm>
        </p:grpSpPr>
        <p:pic>
          <p:nvPicPr>
            <p:cNvPr id="2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1052735"/>
              <a:ext cx="7964406" cy="49078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" name="Text Box 6"/>
            <p:cNvSpPr txBox="1">
              <a:spLocks noChangeArrowheads="1"/>
            </p:cNvSpPr>
            <p:nvPr/>
          </p:nvSpPr>
          <p:spPr bwMode="auto">
            <a:xfrm>
              <a:off x="3282550" y="2290738"/>
              <a:ext cx="2164457" cy="4001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it-IT" sz="2000" b="1" dirty="0" smtClean="0">
                  <a:solidFill>
                    <a:srgbClr val="FF0000"/>
                  </a:solidFill>
                  <a:latin typeface="Comic Sans MS" panose="030F0702030302020204" pitchFamily="66" charset="0"/>
                </a:rPr>
                <a:t>AFFRONTARE</a:t>
              </a:r>
              <a:endParaRPr lang="en-US" altLang="it-IT" sz="2000" b="1" dirty="0">
                <a:solidFill>
                  <a:srgbClr val="FF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4" name="Text Box 7"/>
            <p:cNvSpPr txBox="1">
              <a:spLocks noChangeArrowheads="1"/>
            </p:cNvSpPr>
            <p:nvPr/>
          </p:nvSpPr>
          <p:spPr bwMode="auto">
            <a:xfrm>
              <a:off x="5807885" y="2290738"/>
              <a:ext cx="2076483" cy="4001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it-IT" sz="2000" b="1" dirty="0" smtClean="0">
                  <a:solidFill>
                    <a:srgbClr val="FF0000"/>
                  </a:solidFill>
                  <a:latin typeface="Comic Sans MS" panose="030F0702030302020204" pitchFamily="66" charset="0"/>
                </a:rPr>
                <a:t>EVITARE</a:t>
              </a:r>
              <a:endParaRPr lang="en-US" altLang="it-IT" sz="2000" b="1" dirty="0">
                <a:solidFill>
                  <a:srgbClr val="FF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5" name="Text Box 8"/>
            <p:cNvSpPr txBox="1">
              <a:spLocks noChangeArrowheads="1"/>
            </p:cNvSpPr>
            <p:nvPr/>
          </p:nvSpPr>
          <p:spPr bwMode="auto">
            <a:xfrm>
              <a:off x="3203849" y="3861048"/>
              <a:ext cx="2016224" cy="86177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it-IT" sz="2000" b="1" dirty="0" smtClean="0">
                  <a:solidFill>
                    <a:srgbClr val="FF0000"/>
                  </a:solidFill>
                  <a:latin typeface="Comic Sans MS" panose="030F0702030302020204" pitchFamily="66" charset="0"/>
                </a:rPr>
                <a:t>POTENZIARE</a:t>
              </a:r>
            </a:p>
            <a:p>
              <a:pPr algn="ctr">
                <a:spcBef>
                  <a:spcPct val="50000"/>
                </a:spcBef>
              </a:pPr>
              <a:r>
                <a:rPr lang="en-US" altLang="it-IT" sz="2000" b="1" dirty="0" smtClean="0">
                  <a:solidFill>
                    <a:srgbClr val="FF0000"/>
                  </a:solidFill>
                  <a:latin typeface="Comic Sans MS" panose="030F0702030302020204" pitchFamily="66" charset="0"/>
                </a:rPr>
                <a:t>(SFRUTTARE)</a:t>
              </a:r>
              <a:endParaRPr lang="en-US" altLang="it-IT" sz="2000" b="1" dirty="0">
                <a:solidFill>
                  <a:srgbClr val="FF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6" name="Text Box 9"/>
            <p:cNvSpPr txBox="1">
              <a:spLocks noChangeArrowheads="1"/>
            </p:cNvSpPr>
            <p:nvPr/>
          </p:nvSpPr>
          <p:spPr bwMode="auto">
            <a:xfrm>
              <a:off x="5779555" y="3861048"/>
              <a:ext cx="2159107" cy="4001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it-IT" sz="2000" b="1" dirty="0" smtClean="0">
                  <a:solidFill>
                    <a:srgbClr val="FF0000"/>
                  </a:solidFill>
                  <a:latin typeface="Comic Sans MS" panose="030F0702030302020204" pitchFamily="66" charset="0"/>
                </a:rPr>
                <a:t>TRASFORMARE</a:t>
              </a:r>
              <a:endParaRPr lang="en-US" altLang="it-IT" sz="2000" b="1" dirty="0">
                <a:solidFill>
                  <a:srgbClr val="FF0000"/>
                </a:solidFill>
                <a:latin typeface="Comic Sans MS" panose="030F0702030302020204" pitchFamily="66" charset="0"/>
              </a:endParaRPr>
            </a:p>
          </p:txBody>
        </p:sp>
        <p:cxnSp>
          <p:nvCxnSpPr>
            <p:cNvPr id="7" name="Connettore 1 6"/>
            <p:cNvCxnSpPr/>
            <p:nvPr/>
          </p:nvCxnSpPr>
          <p:spPr>
            <a:xfrm>
              <a:off x="5580112" y="1772816"/>
              <a:ext cx="0" cy="3240360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ttore 1 8"/>
            <p:cNvCxnSpPr/>
            <p:nvPr/>
          </p:nvCxnSpPr>
          <p:spPr>
            <a:xfrm>
              <a:off x="3023828" y="3284984"/>
              <a:ext cx="5112568" cy="0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ccia a incrocio 9"/>
            <p:cNvSpPr/>
            <p:nvPr/>
          </p:nvSpPr>
          <p:spPr>
            <a:xfrm>
              <a:off x="4364778" y="2541875"/>
              <a:ext cx="2397099" cy="1570310"/>
            </a:xfrm>
            <a:prstGeom prst="quadArrow">
              <a:avLst>
                <a:gd name="adj1" fmla="val 22500"/>
                <a:gd name="adj2" fmla="val 22500"/>
                <a:gd name="adj3" fmla="val 27500"/>
              </a:avLst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6547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"/>
          <p:cNvGrpSpPr/>
          <p:nvPr/>
        </p:nvGrpSpPr>
        <p:grpSpPr>
          <a:xfrm>
            <a:off x="-4802" y="764704"/>
            <a:ext cx="8989450" cy="5328591"/>
            <a:chOff x="-4802" y="764704"/>
            <a:chExt cx="8989450" cy="5328591"/>
          </a:xfrm>
        </p:grpSpPr>
        <p:pic>
          <p:nvPicPr>
            <p:cNvPr id="1026" name="Picture 2" descr="C:\Users\10399\Desktop\swot2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4053" y="764704"/>
              <a:ext cx="6820595" cy="53285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CasellaDiTesto 2"/>
            <p:cNvSpPr txBox="1"/>
            <p:nvPr/>
          </p:nvSpPr>
          <p:spPr>
            <a:xfrm>
              <a:off x="-4802" y="1772816"/>
              <a:ext cx="216405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24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Fonti </a:t>
              </a:r>
              <a:r>
                <a:rPr lang="it-IT" sz="2400" b="1" dirty="0" smtClean="0">
                  <a:solidFill>
                    <a:srgbClr val="FF0000"/>
                  </a:solidFill>
                  <a:latin typeface="Comic Sans MS" panose="030F0702030302020204" pitchFamily="66" charset="0"/>
                </a:rPr>
                <a:t>interne</a:t>
              </a:r>
            </a:p>
            <a:p>
              <a:pPr algn="ctr"/>
              <a:r>
                <a:rPr lang="it-IT" sz="2400" b="1" dirty="0" smtClean="0">
                  <a:solidFill>
                    <a:srgbClr val="FF0000"/>
                  </a:solidFill>
                  <a:latin typeface="Comic Sans MS" panose="030F0702030302020204" pitchFamily="66" charset="0"/>
                </a:rPr>
                <a:t>controllabili</a:t>
              </a:r>
              <a:endParaRPr lang="it-IT" sz="2400" b="1" dirty="0">
                <a:solidFill>
                  <a:srgbClr val="FF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5" name="CasellaDiTesto 4"/>
            <p:cNvSpPr txBox="1"/>
            <p:nvPr/>
          </p:nvSpPr>
          <p:spPr>
            <a:xfrm>
              <a:off x="271" y="4017969"/>
              <a:ext cx="216405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2400" b="1" dirty="0" smtClean="0">
                  <a:solidFill>
                    <a:srgbClr val="FF0000"/>
                  </a:solidFill>
                  <a:latin typeface="Comic Sans MS" panose="030F0702030302020204" pitchFamily="66" charset="0"/>
                </a:rPr>
                <a:t>Fonti esterne</a:t>
              </a:r>
            </a:p>
            <a:p>
              <a:pPr algn="ctr"/>
              <a:r>
                <a:rPr lang="it-IT" sz="2400" b="1" dirty="0" smtClean="0">
                  <a:latin typeface="Comic Sans MS" panose="030F0702030302020204" pitchFamily="66" charset="0"/>
                </a:rPr>
                <a:t>NON</a:t>
              </a:r>
              <a:r>
                <a:rPr lang="it-IT" sz="2400" b="1" dirty="0" smtClean="0">
                  <a:solidFill>
                    <a:srgbClr val="FF0000"/>
                  </a:solidFill>
                  <a:latin typeface="Comic Sans MS" panose="030F0702030302020204" pitchFamily="66" charset="0"/>
                </a:rPr>
                <a:t> controllabili</a:t>
              </a:r>
              <a:endParaRPr lang="it-IT" sz="2400" b="1" dirty="0">
                <a:solidFill>
                  <a:srgbClr val="FF0000"/>
                </a:solidFill>
                <a:latin typeface="Comic Sans MS" panose="030F0702030302020204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6547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1338</TotalTime>
  <Words>1623</Words>
  <Application>Microsoft Office PowerPoint</Application>
  <PresentationFormat>Presentazione su schermo (4:3)</PresentationFormat>
  <Paragraphs>139</Paragraphs>
  <Slides>25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26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PRESTAMBURGO SONIA</dc:creator>
  <cp:lastModifiedBy>PRESTAMBURGO SONIA</cp:lastModifiedBy>
  <cp:revision>81</cp:revision>
  <dcterms:created xsi:type="dcterms:W3CDTF">2014-03-30T20:48:44Z</dcterms:created>
  <dcterms:modified xsi:type="dcterms:W3CDTF">2020-03-26T12:03:41Z</dcterms:modified>
</cp:coreProperties>
</file>