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41"/>
  </p:notesMasterIdLst>
  <p:sldIdLst>
    <p:sldId id="363" r:id="rId2"/>
    <p:sldId id="403" r:id="rId3"/>
    <p:sldId id="374" r:id="rId4"/>
    <p:sldId id="409" r:id="rId5"/>
    <p:sldId id="365" r:id="rId6"/>
    <p:sldId id="405" r:id="rId7"/>
    <p:sldId id="408" r:id="rId8"/>
    <p:sldId id="377" r:id="rId9"/>
    <p:sldId id="404" r:id="rId10"/>
    <p:sldId id="366" r:id="rId11"/>
    <p:sldId id="406" r:id="rId12"/>
    <p:sldId id="407" r:id="rId13"/>
    <p:sldId id="368" r:id="rId14"/>
    <p:sldId id="370" r:id="rId15"/>
    <p:sldId id="371" r:id="rId16"/>
    <p:sldId id="372" r:id="rId17"/>
    <p:sldId id="380" r:id="rId18"/>
    <p:sldId id="381" r:id="rId19"/>
    <p:sldId id="382" r:id="rId20"/>
    <p:sldId id="383" r:id="rId21"/>
    <p:sldId id="384" r:id="rId22"/>
    <p:sldId id="385" r:id="rId23"/>
    <p:sldId id="386" r:id="rId24"/>
    <p:sldId id="387" r:id="rId25"/>
    <p:sldId id="388" r:id="rId26"/>
    <p:sldId id="389" r:id="rId27"/>
    <p:sldId id="390" r:id="rId28"/>
    <p:sldId id="391" r:id="rId29"/>
    <p:sldId id="392" r:id="rId30"/>
    <p:sldId id="393" r:id="rId31"/>
    <p:sldId id="394" r:id="rId32"/>
    <p:sldId id="395" r:id="rId33"/>
    <p:sldId id="396" r:id="rId34"/>
    <p:sldId id="397" r:id="rId35"/>
    <p:sldId id="398" r:id="rId36"/>
    <p:sldId id="399" r:id="rId37"/>
    <p:sldId id="401" r:id="rId38"/>
    <p:sldId id="410" r:id="rId39"/>
    <p:sldId id="402" r:id="rId40"/>
  </p:sldIdLst>
  <p:sldSz cx="9144000" cy="6858000" type="screen4x3"/>
  <p:notesSz cx="7010400" cy="92964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D020C3"/>
    <a:srgbClr val="3366CC"/>
    <a:srgbClr val="33CCFF"/>
    <a:srgbClr val="0099FF"/>
    <a:srgbClr val="C0C0C0"/>
    <a:srgbClr val="FF0000"/>
    <a:srgbClr val="FEA9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3" autoAdjust="0"/>
    <p:restoredTop sz="94615" autoAdjust="0"/>
  </p:normalViewPr>
  <p:slideViewPr>
    <p:cSldViewPr>
      <p:cViewPr varScale="1">
        <p:scale>
          <a:sx n="71" d="100"/>
          <a:sy n="71" d="100"/>
        </p:scale>
        <p:origin x="109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55214363-279E-4C18-83D6-FEE7798A07BE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640535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93F20E-1BD6-4CA7-ACB8-4AC67CFD9395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36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07106B-C007-45AD-935F-EBEEC034D496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06881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8D7847-375E-4429-8776-8306A244ECF5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50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5144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326CC-BFD0-4A27-9113-3CEFE7552A48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509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9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97875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F256E5-87F0-48A3-8A72-DDECCF220225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6893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B4CB33-C0C7-452E-BE67-829CB84FBD43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0553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2C7DF3-FA49-4E9E-931F-38D1C47149E4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8996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48799E-FBF4-42EB-ACF0-5C403D3D0AFD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51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237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48799E-FBF4-42EB-ACF0-5C403D3D0AFD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51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9933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6E679E-55AE-4226-AA44-2B50C1DECB18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355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4B512C-A558-4650-B7BB-EBBCEE10BC36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8777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6E679E-55AE-4226-AA44-2B50C1DECB18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0511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378A26-91AB-4555-B618-30603F3D7335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0523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9E945A-5FA5-431C-B83E-4AD1C668E82F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518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8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93131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9A646B-1964-450C-9253-03314B84754F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520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0927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044E5E-12A6-4878-A7C4-6478F39DCD49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6902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3BE90D-3034-44FB-8872-EB849A297BF6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648962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A93709-17B4-4602-A686-F7E0E0852787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52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60158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119F76-B77C-4587-A6C4-0EB9D7723B31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15497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52D29-A228-403F-A4E6-89205881B99A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8513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15E6DA-79DE-468C-9082-3D25E09FE666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31182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9DA56A-DC4F-46C9-B2FF-4977AE2D9B35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20828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65887" algn="l"/>
                <a:tab pos="931774" algn="l"/>
                <a:tab pos="1397660" algn="l"/>
                <a:tab pos="1863547" algn="l"/>
                <a:tab pos="2329434" algn="l"/>
                <a:tab pos="2795321" algn="l"/>
                <a:tab pos="3261208" algn="l"/>
                <a:tab pos="3727094" algn="l"/>
                <a:tab pos="4192981" algn="l"/>
                <a:tab pos="4658868" algn="l"/>
                <a:tab pos="5124755" algn="l"/>
                <a:tab pos="5590642" algn="l"/>
                <a:tab pos="6056528" algn="l"/>
                <a:tab pos="6522415" algn="l"/>
                <a:tab pos="6988302" algn="l"/>
                <a:tab pos="7454189" algn="l"/>
                <a:tab pos="7920076" algn="l"/>
                <a:tab pos="8385962" algn="l"/>
                <a:tab pos="8851849" algn="l"/>
                <a:tab pos="9317736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eaLnBrk="0" hangingPunct="0">
              <a:tabLst>
                <a:tab pos="0" algn="l"/>
                <a:tab pos="465887" algn="l"/>
                <a:tab pos="931774" algn="l"/>
                <a:tab pos="1397660" algn="l"/>
                <a:tab pos="1863547" algn="l"/>
                <a:tab pos="2329434" algn="l"/>
                <a:tab pos="2795321" algn="l"/>
                <a:tab pos="3261208" algn="l"/>
                <a:tab pos="3727094" algn="l"/>
                <a:tab pos="4192981" algn="l"/>
                <a:tab pos="4658868" algn="l"/>
                <a:tab pos="5124755" algn="l"/>
                <a:tab pos="5590642" algn="l"/>
                <a:tab pos="6056528" algn="l"/>
                <a:tab pos="6522415" algn="l"/>
                <a:tab pos="6988302" algn="l"/>
                <a:tab pos="7454189" algn="l"/>
                <a:tab pos="7920076" algn="l"/>
                <a:tab pos="8385962" algn="l"/>
                <a:tab pos="8851849" algn="l"/>
                <a:tab pos="9317736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eaLnBrk="0" hangingPunct="0">
              <a:tabLst>
                <a:tab pos="0" algn="l"/>
                <a:tab pos="465887" algn="l"/>
                <a:tab pos="931774" algn="l"/>
                <a:tab pos="1397660" algn="l"/>
                <a:tab pos="1863547" algn="l"/>
                <a:tab pos="2329434" algn="l"/>
                <a:tab pos="2795321" algn="l"/>
                <a:tab pos="3261208" algn="l"/>
                <a:tab pos="3727094" algn="l"/>
                <a:tab pos="4192981" algn="l"/>
                <a:tab pos="4658868" algn="l"/>
                <a:tab pos="5124755" algn="l"/>
                <a:tab pos="5590642" algn="l"/>
                <a:tab pos="6056528" algn="l"/>
                <a:tab pos="6522415" algn="l"/>
                <a:tab pos="6988302" algn="l"/>
                <a:tab pos="7454189" algn="l"/>
                <a:tab pos="7920076" algn="l"/>
                <a:tab pos="8385962" algn="l"/>
                <a:tab pos="8851849" algn="l"/>
                <a:tab pos="9317736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eaLnBrk="0" hangingPunct="0">
              <a:tabLst>
                <a:tab pos="0" algn="l"/>
                <a:tab pos="465887" algn="l"/>
                <a:tab pos="931774" algn="l"/>
                <a:tab pos="1397660" algn="l"/>
                <a:tab pos="1863547" algn="l"/>
                <a:tab pos="2329434" algn="l"/>
                <a:tab pos="2795321" algn="l"/>
                <a:tab pos="3261208" algn="l"/>
                <a:tab pos="3727094" algn="l"/>
                <a:tab pos="4192981" algn="l"/>
                <a:tab pos="4658868" algn="l"/>
                <a:tab pos="5124755" algn="l"/>
                <a:tab pos="5590642" algn="l"/>
                <a:tab pos="6056528" algn="l"/>
                <a:tab pos="6522415" algn="l"/>
                <a:tab pos="6988302" algn="l"/>
                <a:tab pos="7454189" algn="l"/>
                <a:tab pos="7920076" algn="l"/>
                <a:tab pos="8385962" algn="l"/>
                <a:tab pos="8851849" algn="l"/>
                <a:tab pos="9317736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eaLnBrk="0" hangingPunct="0">
              <a:tabLst>
                <a:tab pos="0" algn="l"/>
                <a:tab pos="465887" algn="l"/>
                <a:tab pos="931774" algn="l"/>
                <a:tab pos="1397660" algn="l"/>
                <a:tab pos="1863547" algn="l"/>
                <a:tab pos="2329434" algn="l"/>
                <a:tab pos="2795321" algn="l"/>
                <a:tab pos="3261208" algn="l"/>
                <a:tab pos="3727094" algn="l"/>
                <a:tab pos="4192981" algn="l"/>
                <a:tab pos="4658868" algn="l"/>
                <a:tab pos="5124755" algn="l"/>
                <a:tab pos="5590642" algn="l"/>
                <a:tab pos="6056528" algn="l"/>
                <a:tab pos="6522415" algn="l"/>
                <a:tab pos="6988302" algn="l"/>
                <a:tab pos="7454189" algn="l"/>
                <a:tab pos="7920076" algn="l"/>
                <a:tab pos="8385962" algn="l"/>
                <a:tab pos="8851849" algn="l"/>
                <a:tab pos="9317736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62377" indent="-232943" defTabSz="46588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5887" algn="l"/>
                <a:tab pos="931774" algn="l"/>
                <a:tab pos="1397660" algn="l"/>
                <a:tab pos="1863547" algn="l"/>
                <a:tab pos="2329434" algn="l"/>
                <a:tab pos="2795321" algn="l"/>
                <a:tab pos="3261208" algn="l"/>
                <a:tab pos="3727094" algn="l"/>
                <a:tab pos="4192981" algn="l"/>
                <a:tab pos="4658868" algn="l"/>
                <a:tab pos="5124755" algn="l"/>
                <a:tab pos="5590642" algn="l"/>
                <a:tab pos="6056528" algn="l"/>
                <a:tab pos="6522415" algn="l"/>
                <a:tab pos="6988302" algn="l"/>
                <a:tab pos="7454189" algn="l"/>
                <a:tab pos="7920076" algn="l"/>
                <a:tab pos="8385962" algn="l"/>
                <a:tab pos="8851849" algn="l"/>
                <a:tab pos="9317736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3028264" indent="-232943" defTabSz="46588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5887" algn="l"/>
                <a:tab pos="931774" algn="l"/>
                <a:tab pos="1397660" algn="l"/>
                <a:tab pos="1863547" algn="l"/>
                <a:tab pos="2329434" algn="l"/>
                <a:tab pos="2795321" algn="l"/>
                <a:tab pos="3261208" algn="l"/>
                <a:tab pos="3727094" algn="l"/>
                <a:tab pos="4192981" algn="l"/>
                <a:tab pos="4658868" algn="l"/>
                <a:tab pos="5124755" algn="l"/>
                <a:tab pos="5590642" algn="l"/>
                <a:tab pos="6056528" algn="l"/>
                <a:tab pos="6522415" algn="l"/>
                <a:tab pos="6988302" algn="l"/>
                <a:tab pos="7454189" algn="l"/>
                <a:tab pos="7920076" algn="l"/>
                <a:tab pos="8385962" algn="l"/>
                <a:tab pos="8851849" algn="l"/>
                <a:tab pos="9317736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94151" indent="-232943" defTabSz="46588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5887" algn="l"/>
                <a:tab pos="931774" algn="l"/>
                <a:tab pos="1397660" algn="l"/>
                <a:tab pos="1863547" algn="l"/>
                <a:tab pos="2329434" algn="l"/>
                <a:tab pos="2795321" algn="l"/>
                <a:tab pos="3261208" algn="l"/>
                <a:tab pos="3727094" algn="l"/>
                <a:tab pos="4192981" algn="l"/>
                <a:tab pos="4658868" algn="l"/>
                <a:tab pos="5124755" algn="l"/>
                <a:tab pos="5590642" algn="l"/>
                <a:tab pos="6056528" algn="l"/>
                <a:tab pos="6522415" algn="l"/>
                <a:tab pos="6988302" algn="l"/>
                <a:tab pos="7454189" algn="l"/>
                <a:tab pos="7920076" algn="l"/>
                <a:tab pos="8385962" algn="l"/>
                <a:tab pos="8851849" algn="l"/>
                <a:tab pos="9317736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960038" indent="-232943" defTabSz="46588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5887" algn="l"/>
                <a:tab pos="931774" algn="l"/>
                <a:tab pos="1397660" algn="l"/>
                <a:tab pos="1863547" algn="l"/>
                <a:tab pos="2329434" algn="l"/>
                <a:tab pos="2795321" algn="l"/>
                <a:tab pos="3261208" algn="l"/>
                <a:tab pos="3727094" algn="l"/>
                <a:tab pos="4192981" algn="l"/>
                <a:tab pos="4658868" algn="l"/>
                <a:tab pos="5124755" algn="l"/>
                <a:tab pos="5590642" algn="l"/>
                <a:tab pos="6056528" algn="l"/>
                <a:tab pos="6522415" algn="l"/>
                <a:tab pos="6988302" algn="l"/>
                <a:tab pos="7454189" algn="l"/>
                <a:tab pos="7920076" algn="l"/>
                <a:tab pos="8385962" algn="l"/>
                <a:tab pos="8851849" algn="l"/>
                <a:tab pos="9317736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CE0F19E8-C462-4B6F-93AF-CDA45AE4CBA1}" type="slidenum">
              <a:rPr lang="it-IT" altLang="it-IT" sz="1200">
                <a:solidFill>
                  <a:srgbClr val="000000"/>
                </a:solidFill>
              </a:rPr>
              <a:pPr eaLnBrk="1" hangingPunct="1"/>
              <a:t>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98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98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1089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15E6DA-79DE-468C-9082-3D25E09FE666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284872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15E6DA-79DE-468C-9082-3D25E09FE666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909376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F784AA-6D15-4133-AA6F-E77C0428317C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52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04404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66BD80-150D-4D39-B447-C447673A9219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432334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2B2485-8B60-46AB-B243-AF9CF60F13CC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52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2100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F8E71A-81E4-47C5-86E0-CF144E21FEF9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4959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459DD8-C46F-4FB6-9353-B0936F048925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98354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459DD8-C46F-4FB6-9353-B0936F048925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6782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459DD8-C46F-4FB6-9353-B0936F048925}" type="slidenum">
              <a:rPr lang="it-IT" altLang="it-IT"/>
              <a:pPr/>
              <a:t>11</a:t>
            </a:fld>
            <a:endParaRPr lang="it-IT" altLang="it-IT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56046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488A6B-1167-49BD-93C2-A1565267684F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215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6CC721-31AA-476F-8AB0-4F72CF093120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49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41225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15B73-FD53-4C51-9547-40DDD5064F9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53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EA945C-5E91-4642-A2E3-871E01855A0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8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3EF2A-19EE-449E-81FE-695337ABEC7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86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7C695-C658-4B65-8778-BB3A848E063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482DC-2269-4F26-9D2A-7E44B1A4C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56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0F75E-777F-4D9F-B92A-CE6B68B9CC3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06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513E2-507D-40E3-9206-B87930B4E04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02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24C02E-894D-4329-85A3-8F164AAEAF8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1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FB2C0-94BC-488B-BCCC-BCB870A2CD0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A21CA-B192-46DF-A720-BAB25DF9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90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699FE-A884-4958-AF84-5E0CD85463A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ADB12-34D8-4A6B-B396-9C6F648124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9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C52E7-3D33-4CB7-9A14-6C4E733F9BB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terremoto, a 40 anni dall'evento del Friuli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69822" y="61769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90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0.png"/><Relationship Id="rId4" Type="http://schemas.openxmlformats.org/officeDocument/2006/relationships/image" Target="../media/image7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7598" y="909563"/>
            <a:ext cx="8611200" cy="5548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43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Sismometria</a:t>
            </a:r>
            <a:endParaRPr kumimoji="0" lang="en-GB" sz="5443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43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43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Monitoraggio</a:t>
            </a:r>
            <a:r>
              <a:rPr kumimoji="0" lang="en-GB" sz="5443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443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Sismico</a:t>
            </a:r>
            <a:endParaRPr kumimoji="0" lang="en-GB" sz="5443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43" b="0" i="1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Giovanni Costa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43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43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2019/20</a:t>
            </a:r>
            <a:endParaRPr kumimoji="0" lang="it-IT" sz="5443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405"/>
            <a:ext cx="2874259" cy="62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0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8309" t="49300" r="22044" b="32501"/>
          <a:stretch/>
        </p:blipFill>
        <p:spPr>
          <a:xfrm>
            <a:off x="827584" y="5229200"/>
            <a:ext cx="2352554" cy="12482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7284" t="21300" r="12791" b="21300"/>
          <a:stretch/>
        </p:blipFill>
        <p:spPr>
          <a:xfrm>
            <a:off x="755576" y="476672"/>
            <a:ext cx="7608260" cy="41044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4370604"/>
            <a:ext cx="8748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0" dirty="0"/>
              <a:t>Risposta di un sismometro a basso smorzamento a un impulso a </a:t>
            </a:r>
            <a:r>
              <a:rPr lang="it-IT" b="0" dirty="0" smtClean="0"/>
              <a:t>gradino. </a:t>
            </a:r>
          </a:p>
          <a:p>
            <a:endParaRPr lang="it-IT" b="0" dirty="0" smtClean="0"/>
          </a:p>
          <a:p>
            <a:r>
              <a:rPr lang="it-IT" b="0" dirty="0" smtClean="0"/>
              <a:t>Lo </a:t>
            </a:r>
            <a:r>
              <a:rPr lang="it-IT" b="0" dirty="0"/>
              <a:t>smorzamento D viene calcolato </a:t>
            </a:r>
            <a:r>
              <a:rPr lang="it-IT" b="0" dirty="0" smtClean="0"/>
              <a:t>dall'equazione:</a:t>
            </a:r>
            <a:endParaRPr lang="it-IT" b="0" dirty="0"/>
          </a:p>
          <a:p>
            <a:endParaRPr lang="it-IT" b="0" dirty="0"/>
          </a:p>
        </p:txBody>
      </p:sp>
      <p:sp>
        <p:nvSpPr>
          <p:cNvPr id="6" name="Rectangle 5"/>
          <p:cNvSpPr/>
          <p:nvPr/>
        </p:nvSpPr>
        <p:spPr>
          <a:xfrm>
            <a:off x="3180138" y="5373216"/>
            <a:ext cx="5652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>
                <a:cs typeface="Arial" panose="020B0604020202020204" pitchFamily="34" charset="0"/>
              </a:rPr>
              <a:t>con a</a:t>
            </a:r>
            <a:r>
              <a:rPr lang="it-IT" b="0" baseline="-25000" dirty="0">
                <a:cs typeface="Arial" panose="020B0604020202020204" pitchFamily="34" charset="0"/>
              </a:rPr>
              <a:t>1</a:t>
            </a:r>
            <a:r>
              <a:rPr lang="it-IT" b="0" dirty="0">
                <a:cs typeface="Arial" panose="020B0604020202020204" pitchFamily="34" charset="0"/>
              </a:rPr>
              <a:t> come doppia ampiezza tra i primi due picchi di oscillazione (p</a:t>
            </a:r>
            <a:r>
              <a:rPr lang="it-IT" b="0" baseline="-25000" dirty="0">
                <a:cs typeface="Arial" panose="020B0604020202020204" pitchFamily="34" charset="0"/>
              </a:rPr>
              <a:t>1</a:t>
            </a:r>
            <a:r>
              <a:rPr lang="it-IT" b="0" dirty="0">
                <a:cs typeface="Arial" panose="020B0604020202020204" pitchFamily="34" charset="0"/>
              </a:rPr>
              <a:t> e p</a:t>
            </a:r>
            <a:r>
              <a:rPr lang="it-IT" b="0" baseline="-25000" dirty="0">
                <a:cs typeface="Arial" panose="020B0604020202020204" pitchFamily="34" charset="0"/>
              </a:rPr>
              <a:t>2</a:t>
            </a:r>
            <a:r>
              <a:rPr lang="it-IT" b="0" dirty="0">
                <a:cs typeface="Arial" panose="020B0604020202020204" pitchFamily="34" charset="0"/>
              </a:rPr>
              <a:t>) e a</a:t>
            </a:r>
            <a:r>
              <a:rPr lang="it-IT" b="0" baseline="-25000" dirty="0">
                <a:cs typeface="Arial" panose="020B0604020202020204" pitchFamily="34" charset="0"/>
              </a:rPr>
              <a:t>N</a:t>
            </a:r>
            <a:r>
              <a:rPr lang="it-IT" b="0" dirty="0">
                <a:cs typeface="Arial" panose="020B0604020202020204" pitchFamily="34" charset="0"/>
              </a:rPr>
              <a:t> </a:t>
            </a:r>
            <a:r>
              <a:rPr lang="it-IT" b="0" dirty="0" smtClean="0">
                <a:cs typeface="Arial" panose="020B0604020202020204" pitchFamily="34" charset="0"/>
              </a:rPr>
              <a:t>come la </a:t>
            </a:r>
            <a:r>
              <a:rPr lang="it-IT" b="0" dirty="0">
                <a:cs typeface="Arial" panose="020B0604020202020204" pitchFamily="34" charset="0"/>
              </a:rPr>
              <a:t>doppia ampiezza tra i picchi (p</a:t>
            </a:r>
            <a:r>
              <a:rPr lang="it-IT" b="0" baseline="-25000" dirty="0">
                <a:cs typeface="Arial" panose="020B0604020202020204" pitchFamily="34" charset="0"/>
              </a:rPr>
              <a:t>N</a:t>
            </a:r>
            <a:r>
              <a:rPr lang="it-IT" b="0" dirty="0">
                <a:cs typeface="Arial" panose="020B0604020202020204" pitchFamily="34" charset="0"/>
              </a:rPr>
              <a:t> e p</a:t>
            </a:r>
            <a:r>
              <a:rPr lang="it-IT" b="0" baseline="-25000" dirty="0">
                <a:cs typeface="Arial" panose="020B0604020202020204" pitchFamily="34" charset="0"/>
              </a:rPr>
              <a:t>N</a:t>
            </a:r>
            <a:r>
              <a:rPr lang="it-IT" b="0" dirty="0">
                <a:cs typeface="Arial" panose="020B0604020202020204" pitchFamily="34" charset="0"/>
              </a:rPr>
              <a:t> + 1). N dovrebbe essere selezionato in modo da ottenere </a:t>
            </a:r>
            <a:r>
              <a:rPr lang="it-IT" b="0" dirty="0" smtClean="0">
                <a:cs typeface="Arial" panose="020B0604020202020204" pitchFamily="34" charset="0"/>
              </a:rPr>
              <a:t>un a</a:t>
            </a:r>
            <a:r>
              <a:rPr lang="it-IT" b="0" baseline="-25000" dirty="0" smtClean="0">
                <a:cs typeface="Arial" panose="020B0604020202020204" pitchFamily="34" charset="0"/>
              </a:rPr>
              <a:t>N</a:t>
            </a:r>
            <a:r>
              <a:rPr lang="it-IT" b="0" dirty="0" smtClean="0">
                <a:cs typeface="Arial" panose="020B0604020202020204" pitchFamily="34" charset="0"/>
              </a:rPr>
              <a:t> </a:t>
            </a:r>
            <a:r>
              <a:rPr lang="it-IT" b="0" dirty="0">
                <a:cs typeface="Arial" panose="020B0604020202020204" pitchFamily="34" charset="0"/>
              </a:rPr>
              <a:t>»0,2 ... 0,4 </a:t>
            </a:r>
            <a:r>
              <a:rPr lang="it-IT" b="0" dirty="0" smtClean="0">
                <a:cs typeface="Arial" panose="020B0604020202020204" pitchFamily="34" charset="0"/>
              </a:rPr>
              <a:t>a1</a:t>
            </a:r>
            <a:endParaRPr lang="en-US" b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23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7284" t="21300" r="12791" b="21300"/>
          <a:stretch/>
        </p:blipFill>
        <p:spPr>
          <a:xfrm>
            <a:off x="755576" y="476672"/>
            <a:ext cx="7608260" cy="41044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4370604"/>
            <a:ext cx="8748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0" dirty="0"/>
              <a:t>Risposta di un sismometro a basso smorzamento a un impulso a </a:t>
            </a:r>
            <a:r>
              <a:rPr lang="it-IT" b="0" dirty="0" smtClean="0"/>
              <a:t>gradino. </a:t>
            </a:r>
          </a:p>
          <a:p>
            <a:endParaRPr lang="it-IT" b="0" dirty="0" smtClean="0"/>
          </a:p>
          <a:p>
            <a:r>
              <a:rPr lang="it-IT" b="0" dirty="0" smtClean="0"/>
              <a:t>Il periodo naturale </a:t>
            </a:r>
            <a:r>
              <a:rPr lang="en-US" b="0" dirty="0"/>
              <a:t>T</a:t>
            </a:r>
            <a:r>
              <a:rPr lang="en-US" b="0" baseline="-25000" dirty="0"/>
              <a:t>S</a:t>
            </a:r>
            <a:r>
              <a:rPr lang="en-US" b="0" dirty="0"/>
              <a:t> </a:t>
            </a:r>
            <a:r>
              <a:rPr lang="it-IT" b="0" dirty="0" smtClean="0"/>
              <a:t>viene </a:t>
            </a:r>
            <a:r>
              <a:rPr lang="it-IT" b="0" dirty="0"/>
              <a:t>calcolato </a:t>
            </a:r>
            <a:r>
              <a:rPr lang="it-IT" b="0" dirty="0" smtClean="0"/>
              <a:t>dall'equazione:</a:t>
            </a:r>
            <a:endParaRPr lang="it-IT" b="0" dirty="0"/>
          </a:p>
          <a:p>
            <a:endParaRPr lang="it-IT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8112" t="50000" r="25778" b="39500"/>
          <a:stretch/>
        </p:blipFill>
        <p:spPr>
          <a:xfrm>
            <a:off x="753108" y="5373216"/>
            <a:ext cx="2234716" cy="1080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9639" y="5451611"/>
            <a:ext cx="59326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Il periodo T dovrebbe essere misurato facendo la media nel maggior numero di cicli possibile (10 o </a:t>
            </a:r>
            <a:r>
              <a:rPr lang="it-IT" b="0" dirty="0" smtClean="0"/>
              <a:t>più) per </a:t>
            </a:r>
            <a:r>
              <a:rPr lang="it-IT" b="0" dirty="0"/>
              <a:t>ottenere una precisione migliore del 99%.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11534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836712"/>
            <a:ext cx="8568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Quando è disponibile solo un'apparecchiatura </a:t>
            </a:r>
            <a:r>
              <a:rPr lang="it-IT" b="0" dirty="0" smtClean="0"/>
              <a:t>analogica, si può utilizzare come ingresso della </a:t>
            </a:r>
            <a:r>
              <a:rPr lang="it-IT" b="0" dirty="0"/>
              <a:t>bobina di calibrazione o </a:t>
            </a:r>
            <a:r>
              <a:rPr lang="it-IT" b="0" dirty="0" smtClean="0"/>
              <a:t>della </a:t>
            </a:r>
            <a:r>
              <a:rPr lang="it-IT" b="0" dirty="0"/>
              <a:t>tavola vibrante</a:t>
            </a:r>
            <a:r>
              <a:rPr lang="it-IT" b="0" dirty="0" smtClean="0"/>
              <a:t> un </a:t>
            </a:r>
            <a:r>
              <a:rPr lang="it-IT" b="0" dirty="0"/>
              <a:t>segnale di prova </a:t>
            </a:r>
            <a:r>
              <a:rPr lang="it-IT" b="0" dirty="0" smtClean="0"/>
              <a:t>sinusoidale, </a:t>
            </a:r>
            <a:r>
              <a:rPr lang="it-IT" b="0" dirty="0"/>
              <a:t>e i segnali di ingresso e uscita </a:t>
            </a:r>
            <a:r>
              <a:rPr lang="it-IT" b="0" dirty="0" smtClean="0"/>
              <a:t>possono essere registrati registrati </a:t>
            </a:r>
            <a:r>
              <a:rPr lang="it-IT" b="0" dirty="0"/>
              <a:t>con un registratore </a:t>
            </a:r>
            <a:r>
              <a:rPr lang="it-IT" b="0" dirty="0" smtClean="0"/>
              <a:t>grafico o </a:t>
            </a:r>
            <a:r>
              <a:rPr lang="it-IT" b="0" dirty="0"/>
              <a:t>un registratore X-Y. Su quest'ultimo, i segnali possono essere tracciati come un'ellisse di Lissajous </a:t>
            </a:r>
            <a:r>
              <a:rPr lang="it-IT" b="0" dirty="0" smtClean="0"/>
              <a:t>da </a:t>
            </a:r>
            <a:r>
              <a:rPr lang="it-IT" b="0" dirty="0"/>
              <a:t>cui sia il rapporto di ampiezza che la fase possono essere letti con buona </a:t>
            </a:r>
            <a:r>
              <a:rPr lang="it-IT" b="0" dirty="0" smtClean="0"/>
              <a:t>precisione. </a:t>
            </a:r>
            <a:r>
              <a:rPr lang="it-IT" b="0" dirty="0"/>
              <a:t>Per la calibrazione di geofoni ad alta frequenza, un </a:t>
            </a:r>
            <a:r>
              <a:rPr lang="it-IT" b="0" dirty="0" smtClean="0"/>
              <a:t>oscilloscopio può </a:t>
            </a:r>
            <a:r>
              <a:rPr lang="it-IT" b="0" dirty="0"/>
              <a:t>essere usato al posto di un registratore X-Y. Il periodo del segnale deve essere misurato con </a:t>
            </a:r>
            <a:r>
              <a:rPr lang="it-IT" b="0" dirty="0" smtClean="0"/>
              <a:t>a contatore </a:t>
            </a:r>
            <a:r>
              <a:rPr lang="it-IT" b="0" dirty="0"/>
              <a:t>o cronometro perché la scala di frequenza dei generatori di onde sinusoidali è spesso imprecisa</a:t>
            </a:r>
            <a:endParaRPr lang="en-US" b="0" dirty="0"/>
          </a:p>
        </p:txBody>
      </p:sp>
      <p:pic>
        <p:nvPicPr>
          <p:cNvPr id="4" name="Picture 4" descr="feedb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2035"/>
            <a:ext cx="8077200" cy="279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77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466" name="Picture 1026" descr="04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/>
          <a:stretch/>
        </p:blipFill>
        <p:spPr bwMode="auto">
          <a:xfrm>
            <a:off x="539552" y="620688"/>
            <a:ext cx="7875984" cy="575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84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2068" name="Object 4"/>
          <p:cNvGraphicFramePr>
            <a:graphicFrameLocks noChangeAspect="1"/>
          </p:cNvGraphicFramePr>
          <p:nvPr>
            <p:extLst/>
          </p:nvPr>
        </p:nvGraphicFramePr>
        <p:xfrm>
          <a:off x="1619672" y="764704"/>
          <a:ext cx="5952611" cy="5616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16" name="PHOTO-PAINT" r:id="rId4" imgW="4858110" imgH="4583813" progId="CorelPhotoPaint.Image.12">
                  <p:embed/>
                </p:oleObj>
              </mc:Choice>
              <mc:Fallback>
                <p:oleObj name="PHOTO-PAINT" r:id="rId4" imgW="4858110" imgH="4583813" progId="CorelPhotoPaint.Image.12">
                  <p:embed/>
                  <p:pic>
                    <p:nvPicPr>
                      <p:cNvPr id="47206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764704"/>
                        <a:ext cx="5952611" cy="56166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986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0"/>
          <a:stretch/>
        </p:blipFill>
        <p:spPr bwMode="auto">
          <a:xfrm>
            <a:off x="25152" y="1196752"/>
            <a:ext cx="882967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1560" y="5085184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0" dirty="0"/>
              <a:t>Misura della fase tra due onde sinusoidali con un'ellisse di Lissajous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94640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90" name="Picture 1026" descr="0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471936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5760" y="571163"/>
            <a:ext cx="88387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 smtClean="0"/>
              <a:t>La frequenza propria </a:t>
            </a:r>
            <a:r>
              <a:rPr lang="it-IT" b="0" dirty="0"/>
              <a:t>f</a:t>
            </a:r>
            <a:r>
              <a:rPr lang="it-IT" b="0" baseline="-25000" dirty="0"/>
              <a:t>0</a:t>
            </a:r>
            <a:r>
              <a:rPr lang="it-IT" b="0" dirty="0"/>
              <a:t> e lo smorzamento h dei </a:t>
            </a:r>
            <a:r>
              <a:rPr lang="it-IT" b="0" dirty="0" smtClean="0"/>
              <a:t>sismometri elettromagnetici </a:t>
            </a:r>
            <a:r>
              <a:rPr lang="it-IT" b="0" dirty="0"/>
              <a:t>e della maggior parte degli altri </a:t>
            </a:r>
            <a:r>
              <a:rPr lang="it-IT" b="0" dirty="0" smtClean="0"/>
              <a:t>sismometri possono </a:t>
            </a:r>
            <a:r>
              <a:rPr lang="it-IT" b="0" dirty="0"/>
              <a:t>essere </a:t>
            </a:r>
            <a:r>
              <a:rPr lang="it-IT" b="0" dirty="0" smtClean="0"/>
              <a:t>determinati </a:t>
            </a:r>
            <a:r>
              <a:rPr lang="it-IT" b="0" dirty="0"/>
              <a:t>graficamente con una serie di curve di risonanza standard su carta a doppio </a:t>
            </a:r>
            <a:r>
              <a:rPr lang="it-IT" b="0" dirty="0" smtClean="0"/>
              <a:t>logaritmico. </a:t>
            </a:r>
            <a:r>
              <a:rPr lang="it-IT" b="0" dirty="0"/>
              <a:t>I rapporti di ampiezza misurati </a:t>
            </a:r>
            <a:r>
              <a:rPr lang="it-IT" b="0" dirty="0" smtClean="0"/>
              <a:t>sono tracciato </a:t>
            </a:r>
            <a:r>
              <a:rPr lang="it-IT" b="0" dirty="0"/>
              <a:t>in funzione della frequenza f sullo stesso tipo di carta e sovrapposto </a:t>
            </a:r>
            <a:r>
              <a:rPr lang="it-IT" b="0" dirty="0" smtClean="0"/>
              <a:t>alle curve standard. </a:t>
            </a:r>
            <a:r>
              <a:rPr lang="it-IT" b="0" dirty="0"/>
              <a:t>Le quantità desiderate possono essere lette direttamente. Il metodo è semplice ma </a:t>
            </a:r>
            <a:r>
              <a:rPr lang="it-IT" b="0" dirty="0" smtClean="0"/>
              <a:t>non molto </a:t>
            </a:r>
            <a:r>
              <a:rPr lang="it-IT" b="0" dirty="0"/>
              <a:t>preciso.</a:t>
            </a:r>
            <a:endParaRPr lang="en-US" b="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832" y="2780928"/>
            <a:ext cx="452516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72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0" name="Picture 4" descr="0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040349" cy="519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88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38" name="Picture 2" descr="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440931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13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1628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1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44652"/>
            <a:ext cx="48600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b="0" dirty="0"/>
              <a:t>La calibrazione di un sismografo stabilisce </a:t>
            </a:r>
            <a:r>
              <a:rPr lang="it-IT" sz="1600" b="0" dirty="0" smtClean="0"/>
              <a:t>la </a:t>
            </a:r>
            <a:r>
              <a:rPr lang="it-IT" sz="1600" b="0" dirty="0"/>
              <a:t>relazione tra i suoi </a:t>
            </a:r>
            <a:r>
              <a:rPr lang="it-IT" sz="1600" b="0" dirty="0" smtClean="0"/>
              <a:t>input (il </a:t>
            </a:r>
            <a:r>
              <a:rPr lang="it-IT" sz="1600" b="0" dirty="0"/>
              <a:t>movimento del suolo) e la sua uscita (un segnale elettrico), ed è un prerequisito per una </a:t>
            </a:r>
            <a:r>
              <a:rPr lang="it-IT" sz="1600" b="0" dirty="0" smtClean="0"/>
              <a:t>ricostruzione del </a:t>
            </a:r>
            <a:r>
              <a:rPr lang="it-IT" sz="1600" b="0" dirty="0"/>
              <a:t>movimento al suolo. Poiché i movimenti del terreno conosciuti con precisione sono difficili da </a:t>
            </a:r>
            <a:r>
              <a:rPr lang="it-IT" sz="1600" b="0" dirty="0" smtClean="0"/>
              <a:t>generare, si </a:t>
            </a:r>
            <a:r>
              <a:rPr lang="it-IT" sz="1600" b="0" dirty="0"/>
              <a:t>fa uso dell'equivalenza tra accelerazioni di terra e forze esterne </a:t>
            </a:r>
            <a:r>
              <a:rPr lang="it-IT" sz="1600" b="0" dirty="0" smtClean="0"/>
              <a:t>sul massa sismica </a:t>
            </a:r>
            <a:r>
              <a:rPr lang="it-IT" sz="1600" b="0" dirty="0"/>
              <a:t>e </a:t>
            </a:r>
            <a:r>
              <a:rPr lang="it-IT" sz="1600" b="0" dirty="0" smtClean="0"/>
              <a:t>si calibrano </a:t>
            </a:r>
            <a:r>
              <a:rPr lang="it-IT" sz="1600" b="0" dirty="0"/>
              <a:t>i sismometri con una forza elettromagnetica </a:t>
            </a:r>
            <a:r>
              <a:rPr lang="it-IT" sz="1600" b="0" dirty="0" smtClean="0"/>
              <a:t>generata da </a:t>
            </a:r>
            <a:r>
              <a:rPr lang="it-IT" sz="1600" b="0" dirty="0"/>
              <a:t>una bobina di calibrazione. Se il fattore di proporzionalità tra la corrente nella bobina e l</a:t>
            </a:r>
            <a:r>
              <a:rPr lang="it-IT" sz="1600" b="0" dirty="0" smtClean="0"/>
              <a:t>'accelerazione della </a:t>
            </a:r>
            <a:r>
              <a:rPr lang="it-IT" sz="1600" b="0" dirty="0"/>
              <a:t>massa </a:t>
            </a:r>
            <a:r>
              <a:rPr lang="it-IT" sz="1600" b="0" dirty="0" smtClean="0"/>
              <a:t>equivalente  è nota, </a:t>
            </a:r>
            <a:r>
              <a:rPr lang="it-IT" sz="1600" b="0" dirty="0"/>
              <a:t>la calibrazione è una misurazione puramente </a:t>
            </a:r>
            <a:r>
              <a:rPr lang="it-IT" sz="1600" b="0" dirty="0" smtClean="0"/>
              <a:t>elettrica. Altrimenti</a:t>
            </a:r>
            <a:r>
              <a:rPr lang="it-IT" sz="1600" b="0" dirty="0"/>
              <a:t>, il parametro mancante - o la costante del trasduttore della bobina di </a:t>
            </a:r>
            <a:r>
              <a:rPr lang="it-IT" sz="1600" b="0" dirty="0" smtClean="0"/>
              <a:t>calibrazione, o </a:t>
            </a:r>
            <a:r>
              <a:rPr lang="it-IT" sz="1600" b="0" dirty="0"/>
              <a:t>la reattività del sensore stesso - deve essere determinata da un esperimento meccanico </a:t>
            </a:r>
            <a:r>
              <a:rPr lang="it-IT" sz="1600" b="0" dirty="0" smtClean="0"/>
              <a:t>in cui </a:t>
            </a:r>
            <a:r>
              <a:rPr lang="it-IT" sz="1600" b="0" dirty="0"/>
              <a:t>il sismometro è soggetto a un movimento meccanico noto o inclinazione. Questo si chiama </a:t>
            </a:r>
            <a:r>
              <a:rPr lang="it-IT" sz="1600" b="0" dirty="0" smtClean="0"/>
              <a:t>una calibrazione </a:t>
            </a:r>
            <a:r>
              <a:rPr lang="it-IT" sz="1600" b="0" dirty="0"/>
              <a:t>assoluta. Poiché è difficile generare precisi segnali di calibrazione </a:t>
            </a:r>
            <a:r>
              <a:rPr lang="it-IT" sz="1600" b="0" dirty="0" smtClean="0"/>
              <a:t>meccanica su </a:t>
            </a:r>
            <a:r>
              <a:rPr lang="it-IT" sz="1600" b="0" dirty="0"/>
              <a:t>una grande larghezza di banda, non si </a:t>
            </a:r>
            <a:r>
              <a:rPr lang="it-IT" sz="1600" b="0" dirty="0" smtClean="0"/>
              <a:t>cerca </a:t>
            </a:r>
            <a:r>
              <a:rPr lang="it-IT" sz="1600" b="0" dirty="0"/>
              <a:t>normalmente di determinare </a:t>
            </a:r>
            <a:r>
              <a:rPr lang="it-IT" sz="1600" b="0" dirty="0" smtClean="0"/>
              <a:t>la funzione di trasferimento completa in </a:t>
            </a:r>
            <a:r>
              <a:rPr lang="it-IT" sz="1600" b="0" dirty="0"/>
              <a:t>questo modo.</a:t>
            </a:r>
            <a:endParaRPr lang="en-US" sz="1600" b="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" r="8523"/>
          <a:stretch/>
        </p:blipFill>
        <p:spPr bwMode="auto">
          <a:xfrm>
            <a:off x="4864036" y="571261"/>
            <a:ext cx="410373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261" y="4126262"/>
            <a:ext cx="3959284" cy="52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12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2" name="Picture 2" descr="0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7707881" cy="543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63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8" name="Picture 2" descr="0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6840760" cy="522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94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27299" r="28560" b="53801"/>
          <a:stretch/>
        </p:blipFill>
        <p:spPr>
          <a:xfrm>
            <a:off x="959598" y="1844824"/>
            <a:ext cx="7224803" cy="3024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31640" y="5399946"/>
                <a:ext cx="2213491" cy="612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b>
                          </m:sSub>
                        </m:num>
                        <m:den>
                          <m:r>
                            <a:rPr lang="en-GB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  <m:d>
                            <m:dPr>
                              <m:ctrlP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𝒄𝒐𝒔</m:t>
                              </m:r>
                              <m:d>
                                <m:dPr>
                                  <m:ctrlPr>
                                    <a:rPr lang="en-GB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5399946"/>
                <a:ext cx="2213491" cy="61209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48064" y="5388096"/>
                <a:ext cx="2216697" cy="612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en-GB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</m:num>
                        <m:den>
                          <m:r>
                            <a:rPr lang="en-GB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  <m:d>
                            <m:dPr>
                              <m:ctrlP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  <m:d>
                                <m:dPr>
                                  <m:ctrlPr>
                                    <a:rPr lang="en-GB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5388096"/>
                <a:ext cx="2216697" cy="61209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0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18" name="Picture 1026" descr="0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064896" cy="567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81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6" name="Picture 2" descr="0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7915137" cy="55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03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581900" cy="51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06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898" name="Picture 2" descr="Immagine 0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08720"/>
            <a:ext cx="4044285" cy="539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6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0" name="Picture 2" descr="0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371928" cy="54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18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850" name="Picture 2" descr="giovanni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3676346" cy="528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851" name="Picture 3" descr="giovanni0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14803"/>
            <a:ext cx="3676346" cy="528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12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76871"/>
            <a:ext cx="4896544" cy="409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22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97" y="692696"/>
            <a:ext cx="6696744" cy="151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588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123" name="Group 11"/>
          <p:cNvGrpSpPr>
            <a:grpSpLocks/>
          </p:cNvGrpSpPr>
          <p:nvPr/>
        </p:nvGrpSpPr>
        <p:grpSpPr bwMode="auto">
          <a:xfrm>
            <a:off x="611560" y="1268760"/>
            <a:ext cx="7696200" cy="2324100"/>
            <a:chOff x="472" y="2160"/>
            <a:chExt cx="4848" cy="1464"/>
          </a:xfrm>
        </p:grpSpPr>
        <p:grpSp>
          <p:nvGrpSpPr>
            <p:cNvPr id="218121" name="Group 9"/>
            <p:cNvGrpSpPr>
              <a:grpSpLocks/>
            </p:cNvGrpSpPr>
            <p:nvPr/>
          </p:nvGrpSpPr>
          <p:grpSpPr bwMode="auto">
            <a:xfrm>
              <a:off x="472" y="2160"/>
              <a:ext cx="4848" cy="1464"/>
              <a:chOff x="472" y="2160"/>
              <a:chExt cx="4848" cy="1464"/>
            </a:xfrm>
          </p:grpSpPr>
          <p:sp>
            <p:nvSpPr>
              <p:cNvPr id="218120" name="Rectangle 8"/>
              <p:cNvSpPr>
                <a:spLocks noChangeArrowheads="1"/>
              </p:cNvSpPr>
              <p:nvPr/>
            </p:nvSpPr>
            <p:spPr bwMode="auto">
              <a:xfrm>
                <a:off x="472" y="2160"/>
                <a:ext cx="4848" cy="146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pic>
            <p:nvPicPr>
              <p:cNvPr id="218115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8" y="2384"/>
                <a:ext cx="1440" cy="10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8116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" y="2384"/>
                <a:ext cx="1429" cy="10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18119" name="Group 7"/>
              <p:cNvGrpSpPr>
                <a:grpSpLocks/>
              </p:cNvGrpSpPr>
              <p:nvPr/>
            </p:nvGrpSpPr>
            <p:grpSpPr bwMode="auto">
              <a:xfrm>
                <a:off x="3592" y="2384"/>
                <a:ext cx="1500" cy="1084"/>
                <a:chOff x="3696" y="2160"/>
                <a:chExt cx="1908" cy="1420"/>
              </a:xfrm>
            </p:grpSpPr>
            <p:pic>
              <p:nvPicPr>
                <p:cNvPr id="218117" name="Picture 5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96" y="2160"/>
                  <a:ext cx="1908" cy="13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18118" name="Picture 6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6" y="3412"/>
                  <a:ext cx="1572" cy="1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218122" name="Rectangle 10"/>
            <p:cNvSpPr>
              <a:spLocks noChangeArrowheads="1"/>
            </p:cNvSpPr>
            <p:nvPr/>
          </p:nvSpPr>
          <p:spPr bwMode="auto">
            <a:xfrm>
              <a:off x="3640" y="3184"/>
              <a:ext cx="128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" name="Rectangle 2"/>
          <p:cNvSpPr/>
          <p:nvPr/>
        </p:nvSpPr>
        <p:spPr>
          <a:xfrm>
            <a:off x="19676" y="3962433"/>
            <a:ext cx="88799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b="0" dirty="0"/>
              <a:t>Curve di risposta di un sismometro meccanico (pendolo a molla, a sinistra) </a:t>
            </a:r>
            <a:r>
              <a:rPr lang="it-IT" sz="1400" b="0" dirty="0" smtClean="0"/>
              <a:t>rispetto </a:t>
            </a:r>
            <a:r>
              <a:rPr lang="it-IT" sz="1400" b="0" dirty="0"/>
              <a:t>ai diversi tipi di segnali di </a:t>
            </a:r>
            <a:r>
              <a:rPr lang="it-IT" sz="1400" b="0" dirty="0" smtClean="0"/>
              <a:t>ingresso. </a:t>
            </a:r>
            <a:r>
              <a:rPr lang="it-IT" sz="1400" b="0" dirty="0"/>
              <a:t>La frequenza normalizzata è il </a:t>
            </a:r>
            <a:r>
              <a:rPr lang="it-IT" sz="1400" b="0" dirty="0" smtClean="0"/>
              <a:t>segnale frequenza </a:t>
            </a:r>
            <a:r>
              <a:rPr lang="it-IT" sz="1400" b="0" dirty="0"/>
              <a:t>divisa per </a:t>
            </a:r>
            <a:r>
              <a:rPr lang="it-IT" sz="1400" b="0" dirty="0" smtClean="0"/>
              <a:t>la frequenza d'angolo </a:t>
            </a:r>
            <a:r>
              <a:rPr lang="it-IT" sz="1400" b="0" dirty="0"/>
              <a:t>del sismometro. Tutti </a:t>
            </a:r>
            <a:r>
              <a:rPr lang="it-IT" sz="1400" b="0" dirty="0" smtClean="0"/>
              <a:t>queste </a:t>
            </a:r>
            <a:r>
              <a:rPr lang="it-IT" sz="1400" b="0" dirty="0"/>
              <a:t>curve di risposta hanno un angolo del secondo ordine alla frequenza normalizzata 1</a:t>
            </a:r>
            <a:r>
              <a:rPr lang="it-IT" sz="1400" b="0" dirty="0" smtClean="0"/>
              <a:t>.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09489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8001000" cy="513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01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2" name="Picture 2" descr="0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35310"/>
            <a:ext cx="42735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683" name="Picture 3" descr="0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35310"/>
            <a:ext cx="4179888" cy="57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07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4" name="Picture 2" descr="0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439744" cy="527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96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2" descr="0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507560" cy="562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06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132" y="4797152"/>
            <a:ext cx="39624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1189" name="Group 5"/>
          <p:cNvGrpSpPr>
            <a:grpSpLocks/>
          </p:cNvGrpSpPr>
          <p:nvPr/>
        </p:nvGrpSpPr>
        <p:grpSpPr bwMode="auto">
          <a:xfrm>
            <a:off x="457200" y="764704"/>
            <a:ext cx="4114800" cy="3886200"/>
            <a:chOff x="816" y="384"/>
            <a:chExt cx="4080" cy="3671"/>
          </a:xfrm>
        </p:grpSpPr>
        <p:pic>
          <p:nvPicPr>
            <p:cNvPr id="22118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84"/>
              <a:ext cx="4080" cy="2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118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3216"/>
              <a:ext cx="2832" cy="8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1190" name="Group 6"/>
          <p:cNvGrpSpPr>
            <a:grpSpLocks/>
          </p:cNvGrpSpPr>
          <p:nvPr/>
        </p:nvGrpSpPr>
        <p:grpSpPr bwMode="auto">
          <a:xfrm>
            <a:off x="6156176" y="692696"/>
            <a:ext cx="1944688" cy="2743200"/>
            <a:chOff x="4512" y="2736"/>
            <a:chExt cx="900" cy="1380"/>
          </a:xfrm>
        </p:grpSpPr>
        <p:pic>
          <p:nvPicPr>
            <p:cNvPr id="221191" name="Picture 7" descr="sts2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2736"/>
              <a:ext cx="900" cy="1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1192" name="Text Box 8"/>
            <p:cNvSpPr txBox="1">
              <a:spLocks noChangeArrowheads="1"/>
            </p:cNvSpPr>
            <p:nvPr/>
          </p:nvSpPr>
          <p:spPr bwMode="auto">
            <a:xfrm>
              <a:off x="4838" y="2762"/>
              <a:ext cx="434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it-IT" sz="2400">
                  <a:solidFill>
                    <a:schemeClr val="bg1"/>
                  </a:solidFill>
                </a:rPr>
                <a:t>STS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39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7524328" cy="502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3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52936"/>
            <a:ext cx="5040560" cy="33651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24657"/>
            <a:ext cx="5219152" cy="34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826" name="Picture 2" descr="giovanni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59672"/>
            <a:ext cx="3835152" cy="550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827" name="Picture 3" descr="giovanni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3832669" cy="550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90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417195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4106292" cy="546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16794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74" name="Picture 2" descr="giovanni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64704"/>
            <a:ext cx="3888432" cy="558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06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5862" t="23800" r="9307" b="21601"/>
          <a:stretch/>
        </p:blipFill>
        <p:spPr>
          <a:xfrm>
            <a:off x="971600" y="925464"/>
            <a:ext cx="7607941" cy="525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18" name="Picture 1026" descr="04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" t="5314" r="4673" b="7006"/>
          <a:stretch/>
        </p:blipFill>
        <p:spPr bwMode="auto">
          <a:xfrm>
            <a:off x="323528" y="620688"/>
            <a:ext cx="8496944" cy="578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87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r="9091" b="7268"/>
          <a:stretch/>
        </p:blipFill>
        <p:spPr bwMode="auto">
          <a:xfrm>
            <a:off x="0" y="476672"/>
            <a:ext cx="4680520" cy="314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val 2"/>
          <p:cNvSpPr>
            <a:spLocks noChangeArrowheads="1"/>
          </p:cNvSpPr>
          <p:nvPr/>
        </p:nvSpPr>
        <p:spPr bwMode="auto">
          <a:xfrm>
            <a:off x="827584" y="3045917"/>
            <a:ext cx="380202" cy="380202"/>
          </a:xfrm>
          <a:prstGeom prst="ellips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3543726" y="888558"/>
            <a:ext cx="380202" cy="380202"/>
          </a:xfrm>
          <a:prstGeom prst="ellips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46090" name="Text Box 5"/>
          <p:cNvSpPr txBox="1">
            <a:spLocks noChangeArrowheads="1"/>
          </p:cNvSpPr>
          <p:nvPr/>
        </p:nvSpPr>
        <p:spPr bwMode="auto">
          <a:xfrm>
            <a:off x="3535463" y="5825358"/>
            <a:ext cx="4752528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it-I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</a:t>
            </a:r>
            <a:r>
              <a:rPr lang="en-GB" altLang="it-IT" sz="1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smorzamento</a:t>
            </a:r>
            <a:r>
              <a:rPr lang="en-GB" altLang="it-I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totale</a:t>
            </a:r>
            <a:r>
              <a:rPr lang="en-GB" altLang="it-I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viene</a:t>
            </a:r>
            <a:r>
              <a:rPr lang="en-GB" altLang="it-I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scelto</a:t>
            </a:r>
            <a:r>
              <a:rPr lang="en-GB" altLang="it-I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</a:t>
            </a:r>
            <a:r>
              <a:rPr lang="en-GB" altLang="it-I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            in </a:t>
            </a:r>
            <a:r>
              <a:rPr lang="en-GB" altLang="it-IT" sz="1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modo</a:t>
            </a:r>
            <a:r>
              <a:rPr lang="en-GB" altLang="it-I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altLang="it-IT" sz="1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ottenere</a:t>
            </a:r>
            <a:r>
              <a:rPr lang="en-GB" altLang="it-I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it-I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risposta</a:t>
            </a:r>
            <a:r>
              <a:rPr lang="en-GB" altLang="it-I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1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piatta</a:t>
            </a:r>
            <a:r>
              <a:rPr lang="en-GB" altLang="it-IT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609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95" y="5721558"/>
            <a:ext cx="758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3643313" y="297180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3652838" y="297180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20" y="4043072"/>
            <a:ext cx="3359788" cy="250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64979"/>
            <a:ext cx="1752600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6" r="21994" b="21245"/>
          <a:stretch/>
        </p:blipFill>
        <p:spPr bwMode="auto">
          <a:xfrm>
            <a:off x="4776045" y="571813"/>
            <a:ext cx="4229892" cy="277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80194" y="3480041"/>
            <a:ext cx="41531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b="0" dirty="0">
                <a:cs typeface="Arial" panose="020B0604020202020204" pitchFamily="34" charset="0"/>
              </a:rPr>
              <a:t>Determinazione della costante del generatore da un diagramma di smorzamento </a:t>
            </a:r>
            <a:r>
              <a:rPr lang="it-IT" sz="1600" b="0" dirty="0" smtClean="0">
                <a:cs typeface="Arial" panose="020B0604020202020204" pitchFamily="34" charset="0"/>
              </a:rPr>
              <a:t>in rapporto </a:t>
            </a:r>
            <a:r>
              <a:rPr lang="it-IT" sz="1600" b="0" dirty="0">
                <a:cs typeface="Arial" panose="020B0604020202020204" pitchFamily="34" charset="0"/>
              </a:rPr>
              <a:t>alla resistenza di smorzamento totale </a:t>
            </a:r>
            <a:r>
              <a:rPr lang="en-US" sz="1600" b="0" dirty="0" smtClean="0">
                <a:cs typeface="Arial" panose="020B0604020202020204" pitchFamily="34" charset="0"/>
              </a:rPr>
              <a:t>R</a:t>
            </a:r>
            <a:r>
              <a:rPr lang="en-US" sz="1600" b="0" baseline="-25000" dirty="0" smtClean="0">
                <a:cs typeface="Arial" panose="020B0604020202020204" pitchFamily="34" charset="0"/>
              </a:rPr>
              <a:t>d</a:t>
            </a:r>
            <a:r>
              <a:rPr lang="en-US" sz="1600" b="0" dirty="0" smtClean="0">
                <a:cs typeface="Arial" panose="020B0604020202020204" pitchFamily="34" charset="0"/>
              </a:rPr>
              <a:t>=</a:t>
            </a:r>
            <a:r>
              <a:rPr lang="en-US" sz="1600" b="0" dirty="0" err="1" smtClean="0">
                <a:cs typeface="Arial" panose="020B0604020202020204" pitchFamily="34" charset="0"/>
              </a:rPr>
              <a:t>R</a:t>
            </a:r>
            <a:r>
              <a:rPr lang="en-US" sz="1600" b="0" baseline="-25000" dirty="0" err="1" smtClean="0">
                <a:cs typeface="Arial" panose="020B0604020202020204" pitchFamily="34" charset="0"/>
              </a:rPr>
              <a:t>coil</a:t>
            </a:r>
            <a:r>
              <a:rPr lang="en-US" sz="1600" b="0" dirty="0" smtClean="0">
                <a:cs typeface="Arial" panose="020B0604020202020204" pitchFamily="34" charset="0"/>
              </a:rPr>
              <a:t> </a:t>
            </a:r>
            <a:r>
              <a:rPr lang="en-US" sz="1600" b="0" dirty="0">
                <a:cs typeface="Arial" panose="020B0604020202020204" pitchFamily="34" charset="0"/>
              </a:rPr>
              <a:t>+ </a:t>
            </a:r>
            <a:r>
              <a:rPr lang="en-US" sz="1600" b="0" dirty="0" err="1" smtClean="0">
                <a:cs typeface="Arial" panose="020B0604020202020204" pitchFamily="34" charset="0"/>
              </a:rPr>
              <a:t>R</a:t>
            </a:r>
            <a:r>
              <a:rPr lang="en-US" sz="1600" b="0" baseline="-25000" dirty="0" err="1" smtClean="0">
                <a:cs typeface="Arial" panose="020B0604020202020204" pitchFamily="34" charset="0"/>
              </a:rPr>
              <a:t>load</a:t>
            </a:r>
            <a:r>
              <a:rPr lang="en-US" sz="1600" b="0" dirty="0">
                <a:cs typeface="Arial" panose="020B0604020202020204" pitchFamily="34" charset="0"/>
              </a:rPr>
              <a:t> </a:t>
            </a:r>
            <a:r>
              <a:rPr lang="it-IT" sz="1600" b="0" dirty="0">
                <a:cs typeface="Arial" panose="020B0604020202020204" pitchFamily="34" charset="0"/>
              </a:rPr>
              <a:t>Le unità orizzontali sono microsiemens (Megohms reciproci). </a:t>
            </a:r>
            <a:endParaRPr lang="en-US" sz="1600" b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9930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t="14952" r="10988" b="10500"/>
          <a:stretch/>
        </p:blipFill>
        <p:spPr>
          <a:xfrm rot="5400000">
            <a:off x="1663789" y="33869"/>
            <a:ext cx="5312366" cy="69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7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128" y="836712"/>
            <a:ext cx="8676456" cy="3195553"/>
            <a:chOff x="0" y="764704"/>
            <a:chExt cx="9479413" cy="3491283"/>
          </a:xfrm>
        </p:grpSpPr>
        <p:pic>
          <p:nvPicPr>
            <p:cNvPr id="45875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745"/>
            <a:stretch/>
          </p:blipFill>
          <p:spPr bwMode="auto">
            <a:xfrm>
              <a:off x="0" y="764704"/>
              <a:ext cx="3629814" cy="3491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09" r="22019" b="13514"/>
            <a:stretch/>
          </p:blipFill>
          <p:spPr bwMode="auto">
            <a:xfrm>
              <a:off x="3275856" y="908720"/>
              <a:ext cx="3139099" cy="3240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48" t="6086" r="26527" b="13272"/>
            <a:stretch/>
          </p:blipFill>
          <p:spPr bwMode="auto">
            <a:xfrm>
              <a:off x="6300192" y="908720"/>
              <a:ext cx="3179221" cy="3240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341315" y="4066230"/>
            <a:ext cx="2709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0" dirty="0" smtClean="0"/>
              <a:t>circuito </a:t>
            </a:r>
            <a:r>
              <a:rPr lang="it-IT" b="0" dirty="0"/>
              <a:t>aperto</a:t>
            </a:r>
            <a:endParaRPr lang="en-US" b="0" dirty="0"/>
          </a:p>
        </p:txBody>
      </p:sp>
      <p:sp>
        <p:nvSpPr>
          <p:cNvPr id="6" name="Rectangle 5"/>
          <p:cNvSpPr/>
          <p:nvPr/>
        </p:nvSpPr>
        <p:spPr>
          <a:xfrm>
            <a:off x="3131840" y="4066230"/>
            <a:ext cx="2454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bobina </a:t>
            </a:r>
            <a:r>
              <a:rPr lang="it-IT" b="0" dirty="0" smtClean="0"/>
              <a:t>con </a:t>
            </a:r>
            <a:r>
              <a:rPr lang="it-IT" b="0" dirty="0"/>
              <a:t>resistenza esterna </a:t>
            </a:r>
            <a:r>
              <a:rPr lang="it-IT" b="0" dirty="0" smtClean="0"/>
              <a:t>R</a:t>
            </a:r>
            <a:r>
              <a:rPr lang="it-IT" b="0" baseline="-25000" dirty="0" smtClean="0"/>
              <a:t>a</a:t>
            </a:r>
            <a:r>
              <a:rPr lang="it-IT" b="0" dirty="0" smtClean="0"/>
              <a:t>=67 </a:t>
            </a:r>
            <a:r>
              <a:rPr lang="it-IT" b="0" dirty="0"/>
              <a:t>kOhm</a:t>
            </a:r>
            <a:endParaRPr lang="en-US" b="0" dirty="0"/>
          </a:p>
        </p:txBody>
      </p:sp>
      <p:sp>
        <p:nvSpPr>
          <p:cNvPr id="8" name="Rectangle 7"/>
          <p:cNvSpPr/>
          <p:nvPr/>
        </p:nvSpPr>
        <p:spPr>
          <a:xfrm>
            <a:off x="5837468" y="4066230"/>
            <a:ext cx="2454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dirty="0"/>
              <a:t>bobina </a:t>
            </a:r>
            <a:r>
              <a:rPr lang="it-IT" b="0" dirty="0" smtClean="0"/>
              <a:t>con </a:t>
            </a:r>
            <a:r>
              <a:rPr lang="it-IT" b="0" dirty="0"/>
              <a:t>resistenza esterna </a:t>
            </a:r>
            <a:r>
              <a:rPr lang="it-IT" b="0" dirty="0" smtClean="0"/>
              <a:t>R</a:t>
            </a:r>
            <a:r>
              <a:rPr lang="it-IT" b="0" baseline="-25000" dirty="0" smtClean="0"/>
              <a:t>a</a:t>
            </a:r>
            <a:r>
              <a:rPr lang="it-IT" b="0" dirty="0" smtClean="0"/>
              <a:t>=1 </a:t>
            </a:r>
            <a:r>
              <a:rPr lang="it-IT" b="0" dirty="0"/>
              <a:t>kOhm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62370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891396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81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46051</TotalTime>
  <Words>677</Words>
  <Application>Microsoft Office PowerPoint</Application>
  <PresentationFormat>On-screen Show (4:3)</PresentationFormat>
  <Paragraphs>67</Paragraphs>
  <Slides>39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Times New Roman</vt:lpstr>
      <vt:lpstr>Office Theme</vt:lpstr>
      <vt:lpstr>PHOTO-PAINT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Trieste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Dipartimento Scienze della Terra</dc:creator>
  <cp:lastModifiedBy>Giovanni Costa</cp:lastModifiedBy>
  <cp:revision>415</cp:revision>
  <cp:lastPrinted>2020-04-20T05:59:46Z</cp:lastPrinted>
  <dcterms:created xsi:type="dcterms:W3CDTF">2011-03-15T13:02:36Z</dcterms:created>
  <dcterms:modified xsi:type="dcterms:W3CDTF">2020-05-01T08:48:20Z</dcterms:modified>
</cp:coreProperties>
</file>