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61"/>
  </p:notesMasterIdLst>
  <p:sldIdLst>
    <p:sldId id="363" r:id="rId2"/>
    <p:sldId id="392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4" r:id="rId14"/>
    <p:sldId id="405" r:id="rId15"/>
    <p:sldId id="408" r:id="rId16"/>
    <p:sldId id="420" r:id="rId17"/>
    <p:sldId id="421" r:id="rId18"/>
    <p:sldId id="409" r:id="rId19"/>
    <p:sldId id="413" r:id="rId20"/>
    <p:sldId id="424" r:id="rId21"/>
    <p:sldId id="410" r:id="rId22"/>
    <p:sldId id="422" r:id="rId23"/>
    <p:sldId id="411" r:id="rId24"/>
    <p:sldId id="412" r:id="rId25"/>
    <p:sldId id="414" r:id="rId26"/>
    <p:sldId id="403" r:id="rId27"/>
    <p:sldId id="423" r:id="rId28"/>
    <p:sldId id="425" r:id="rId29"/>
    <p:sldId id="426" r:id="rId30"/>
    <p:sldId id="417" r:id="rId31"/>
    <p:sldId id="418" r:id="rId32"/>
    <p:sldId id="415" r:id="rId33"/>
    <p:sldId id="419" r:id="rId34"/>
    <p:sldId id="364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5" r:id="rId55"/>
    <p:sldId id="386" r:id="rId56"/>
    <p:sldId id="387" r:id="rId57"/>
    <p:sldId id="388" r:id="rId58"/>
    <p:sldId id="389" r:id="rId59"/>
    <p:sldId id="390" r:id="rId6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D020C3"/>
    <a:srgbClr val="3366CC"/>
    <a:srgbClr val="33CCFF"/>
    <a:srgbClr val="0099FF"/>
    <a:srgbClr val="C0C0C0"/>
    <a:srgbClr val="FF0000"/>
    <a:srgbClr val="FEA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615" autoAdjust="0"/>
  </p:normalViewPr>
  <p:slideViewPr>
    <p:cSldViewPr>
      <p:cViewPr varScale="1">
        <p:scale>
          <a:sx n="71" d="100"/>
          <a:sy n="71" d="100"/>
        </p:scale>
        <p:origin x="3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55214363-279E-4C18-83D6-FEE7798A07B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4053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A45E94-FB8A-4DB4-ABC9-E496B2B5296E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4688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F97342-0F68-40D2-B0F1-99A5F85484F5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4366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C57A90-7885-47E3-941E-E7D6D56798B6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8195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B20433-D8B6-4B0E-B60E-20B5CEDA8BBA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7561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23C940-C074-48B2-A529-857933E2968C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7205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3682DB-7177-492B-BC40-8BE272E9059B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0255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71A831-20E8-4FF6-AF30-7CB166E03578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5546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7CB04F-894F-4D99-A646-FC4CE3CDE75B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643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C6D117-96BA-4E99-9BE5-3A938145DAD7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5248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C6D117-96BA-4E99-9BE5-3A938145DAD7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3145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72D4F3-B6CC-433D-8F3A-0B9AF9B00C91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116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2CAC84-953A-4D36-8A93-86F7BBD9C47F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8465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E73FFE-A019-4476-AFCA-0CBFDB5141AC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1040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3C4344-2A77-453F-8A73-C3244B3FD8EC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0684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0890D5-987F-4357-9934-39A16B97C8BA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2901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E3AAB3-6E2F-4F12-9BF3-F27238DA3DD0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35893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E3AAB3-6E2F-4F12-9BF3-F27238DA3DD0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1019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BAA94C-75D5-4A95-9513-B260560B9646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2463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E3AAB3-6E2F-4F12-9BF3-F27238DA3DD0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1734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8BBBCC-4125-4DA5-A172-89BA0B9A1D1E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1312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CF5B23-7EF0-40C0-9B22-307599A02161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65767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CF5B23-7EF0-40C0-9B22-307599A02161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3574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C7F87E-246E-4DC8-873C-80AD9B0229CA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3809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8F7BBA-9BA0-4311-8CF7-A065C2A86D36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48292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8F7BBA-9BA0-4311-8CF7-A065C2A86D36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41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9B8746-48CF-4029-960F-CFAE11398291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5510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FC3F44-25C0-4425-B0F7-8C2BAF0C49D6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52038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A102DC-5A7A-4CB1-AEF1-3AAAE0B62B5F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10520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358F6F-E89E-4DF1-AD85-435B5020BA91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64861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F22B46-498A-4711-9788-8C9159DE12DE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3407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8D0A08-BBE1-423F-86D5-3138245621EA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21528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054E1F-8681-4956-91D2-EBB0305733A9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00873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C76950-5C13-45F2-83D2-2618B6B739F3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183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DD1FCE-7266-4E5B-AE08-91F8B948FA0D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82758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514546-05C9-4226-88D0-62050D9024D4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06107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F090E6-406A-4F37-9743-797C6EB9E493}" type="slidenum">
              <a:rPr lang="it-IT" altLang="it-IT"/>
              <a:pPr/>
              <a:t>48</a:t>
            </a:fld>
            <a:endParaRPr lang="it-IT" altLang="it-IT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57007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774D8B-3B68-4434-805D-28B26561B1AB}" type="slidenum">
              <a:rPr lang="it-IT" altLang="it-IT"/>
              <a:pPr/>
              <a:t>49</a:t>
            </a:fld>
            <a:endParaRPr lang="it-IT" altLang="it-IT"/>
          </a:p>
        </p:txBody>
      </p:sp>
      <p:sp>
        <p:nvSpPr>
          <p:cNvPr id="972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378572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6A4804-25C2-4AEE-AAAF-3222990EDA3C}" type="slidenum">
              <a:rPr lang="it-IT" altLang="it-IT"/>
              <a:pPr/>
              <a:t>50</a:t>
            </a:fld>
            <a:endParaRPr lang="it-IT" altLang="it-IT"/>
          </a:p>
        </p:txBody>
      </p:sp>
      <p:sp>
        <p:nvSpPr>
          <p:cNvPr id="983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69091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98B145-CEFC-4C46-B390-1EFD932E5D2F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30518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DD0AA7-50A1-4D51-BF40-9BB8065E090A}" type="slidenum">
              <a:rPr lang="it-IT" altLang="it-IT"/>
              <a:pPr/>
              <a:t>52</a:t>
            </a:fld>
            <a:endParaRPr lang="it-IT" altLang="it-IT"/>
          </a:p>
        </p:txBody>
      </p:sp>
      <p:sp>
        <p:nvSpPr>
          <p:cNvPr id="1003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40303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622C84-E409-414B-88C6-CCBABD96CB75}" type="slidenum">
              <a:rPr lang="it-IT" altLang="it-IT"/>
              <a:pPr/>
              <a:t>53</a:t>
            </a:fld>
            <a:endParaRPr lang="it-IT" altLang="it-IT"/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44738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85A4BB-A978-47C1-B37D-B1EC4CBC2592}" type="slidenum">
              <a:rPr lang="it-IT" altLang="it-IT"/>
              <a:pPr/>
              <a:t>54</a:t>
            </a:fld>
            <a:endParaRPr lang="it-IT" altLang="it-IT"/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86020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4D8EFF-7862-4187-8F3B-5478CF9047DE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1044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93188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FC83A2-C38F-4448-954A-4D07FEF3E92D}" type="slidenum">
              <a:rPr lang="it-IT" altLang="it-IT"/>
              <a:pPr/>
              <a:t>56</a:t>
            </a:fld>
            <a:endParaRPr lang="it-IT" altLang="it-IT"/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6412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C0AB04-2A7C-454E-8177-F1D96A82A690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42997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A8C1A4-7232-4F1E-9932-7FEC936CA9C6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56912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5E1B1C-D4BB-4AE1-99B0-B57A1237E62D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107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12939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C906D3-DC9D-4A57-8817-EC3A985C2798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4588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59D520-6AF8-4159-B329-C2B6333B6FD1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1932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5750E7-D3E9-4C73-8FDE-22393628DFF2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2444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DE01A9-6188-4A8B-AEAD-9A098C5F2741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6351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92445B-F07B-4855-AA04-BA80500B770D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230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15B73-FD53-4C51-9547-40DDD5064F9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5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EA945C-5E91-4642-A2E3-871E01855A0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8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3EF2A-19EE-449E-81FE-695337ABEC7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8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7C695-C658-4B65-8778-BB3A848E06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482DC-2269-4F26-9D2A-7E44B1A4C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6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0F75E-777F-4D9F-B92A-CE6B68B9CC3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06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513E2-507D-40E3-9206-B87930B4E04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02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24C02E-894D-4329-85A3-8F164AAEAF8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1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FB2C0-94BC-488B-BCCC-BCB870A2CD0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21CA-B192-46DF-A720-BAB25DF9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9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699FE-A884-4958-AF84-5E0CD85463A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ADB12-34D8-4A6B-B396-9C6F648124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52E7-3D33-4CB7-9A14-6C4E733F9BB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69822" y="61769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0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0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7.png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6.png"/><Relationship Id="rId4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1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7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18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8.png"/><Relationship Id="rId4" Type="http://schemas.openxmlformats.org/officeDocument/2006/relationships/oleObject" Target="../embeddings/oleObject19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2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598" y="909563"/>
            <a:ext cx="8611200" cy="5548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43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Sismometria</a:t>
            </a:r>
            <a:endParaRPr kumimoji="0" lang="en-GB" sz="5443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43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43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Monitoraggio</a:t>
            </a:r>
            <a:r>
              <a:rPr kumimoji="0" lang="en-GB" sz="5443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43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Sismico</a:t>
            </a:r>
            <a:endParaRPr kumimoji="0" lang="en-GB" sz="5443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43" b="0" i="1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Giovanni Costa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43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43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2019/20</a:t>
            </a:r>
            <a:endParaRPr kumimoji="0" lang="it-IT" sz="5443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05"/>
            <a:ext cx="2874259" cy="62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0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88656"/>
            <a:ext cx="8672264" cy="6432443"/>
            <a:chOff x="76200" y="88656"/>
            <a:chExt cx="9032304" cy="6699494"/>
          </a:xfrm>
        </p:grpSpPr>
        <p:sp>
          <p:nvSpPr>
            <p:cNvPr id="9" name="Rectangle 8"/>
            <p:cNvSpPr/>
            <p:nvPr/>
          </p:nvSpPr>
          <p:spPr>
            <a:xfrm>
              <a:off x="76200" y="548680"/>
              <a:ext cx="9032304" cy="62394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89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33363"/>
              <a:ext cx="8839200" cy="640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321175"/>
              <a:ext cx="5181600" cy="246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2291" name="Group 3"/>
            <p:cNvGrpSpPr>
              <a:grpSpLocks/>
            </p:cNvGrpSpPr>
            <p:nvPr/>
          </p:nvGrpSpPr>
          <p:grpSpPr bwMode="auto">
            <a:xfrm>
              <a:off x="762000" y="1676400"/>
              <a:ext cx="4111625" cy="4314825"/>
              <a:chOff x="480" y="1056"/>
              <a:chExt cx="2590" cy="2718"/>
            </a:xfrm>
          </p:grpSpPr>
          <p:sp>
            <p:nvSpPr>
              <p:cNvPr id="12292" name="Rectangle 4"/>
              <p:cNvSpPr>
                <a:spLocks noChangeArrowheads="1"/>
              </p:cNvSpPr>
              <p:nvPr/>
            </p:nvSpPr>
            <p:spPr bwMode="auto">
              <a:xfrm>
                <a:off x="480" y="3296"/>
                <a:ext cx="622" cy="478"/>
              </a:xfrm>
              <a:prstGeom prst="rect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293" name="Oval 5"/>
              <p:cNvSpPr>
                <a:spLocks noChangeArrowheads="1"/>
              </p:cNvSpPr>
              <p:nvPr/>
            </p:nvSpPr>
            <p:spPr bwMode="auto">
              <a:xfrm>
                <a:off x="2736" y="1056"/>
                <a:ext cx="334" cy="334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294" name="Line 6"/>
              <p:cNvSpPr>
                <a:spLocks noChangeShapeType="1"/>
              </p:cNvSpPr>
              <p:nvPr/>
            </p:nvSpPr>
            <p:spPr bwMode="auto">
              <a:xfrm flipV="1">
                <a:off x="1104" y="1342"/>
                <a:ext cx="1726" cy="2210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1121" y="88656"/>
              <a:ext cx="551137" cy="551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131939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0" y="548680"/>
            <a:ext cx="8651864" cy="5976664"/>
            <a:chOff x="76200" y="548680"/>
            <a:chExt cx="9032304" cy="6239470"/>
          </a:xfrm>
        </p:grpSpPr>
        <p:sp>
          <p:nvSpPr>
            <p:cNvPr id="19" name="Rectangle 18"/>
            <p:cNvSpPr/>
            <p:nvPr/>
          </p:nvSpPr>
          <p:spPr>
            <a:xfrm>
              <a:off x="76200" y="548680"/>
              <a:ext cx="9032304" cy="62394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6200" y="1066800"/>
              <a:ext cx="8458200" cy="5721350"/>
              <a:chOff x="76200" y="1066800"/>
              <a:chExt cx="8458200" cy="5721350"/>
            </a:xfrm>
          </p:grpSpPr>
          <p:pic>
            <p:nvPicPr>
              <p:cNvPr id="13313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4321175"/>
                <a:ext cx="5181600" cy="2466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331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066800"/>
                <a:ext cx="3733800" cy="2800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3315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1066800"/>
                <a:ext cx="2743200" cy="3657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317" name="Group 5"/>
              <p:cNvGrpSpPr>
                <a:grpSpLocks/>
              </p:cNvGrpSpPr>
              <p:nvPr/>
            </p:nvGrpSpPr>
            <p:grpSpPr bwMode="auto">
              <a:xfrm>
                <a:off x="533400" y="1447800"/>
                <a:ext cx="1978025" cy="3730625"/>
                <a:chOff x="336" y="912"/>
                <a:chExt cx="1246" cy="2350"/>
              </a:xfrm>
            </p:grpSpPr>
            <p:sp>
              <p:nvSpPr>
                <p:cNvPr id="13318" name="Oval 6"/>
                <p:cNvSpPr>
                  <a:spLocks noChangeArrowheads="1"/>
                </p:cNvSpPr>
                <p:nvPr/>
              </p:nvSpPr>
              <p:spPr bwMode="auto">
                <a:xfrm>
                  <a:off x="528" y="2832"/>
                  <a:ext cx="526" cy="430"/>
                </a:xfrm>
                <a:prstGeom prst="ellips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319" name="Oval 7"/>
                <p:cNvSpPr>
                  <a:spLocks noChangeArrowheads="1"/>
                </p:cNvSpPr>
                <p:nvPr/>
              </p:nvSpPr>
              <p:spPr bwMode="auto">
                <a:xfrm>
                  <a:off x="336" y="912"/>
                  <a:ext cx="1246" cy="1246"/>
                </a:xfrm>
                <a:prstGeom prst="ellips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320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768" y="2158"/>
                  <a:ext cx="190" cy="674"/>
                </a:xfrm>
                <a:prstGeom prst="lin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3321" name="Group 9"/>
              <p:cNvGrpSpPr>
                <a:grpSpLocks/>
              </p:cNvGrpSpPr>
              <p:nvPr/>
            </p:nvGrpSpPr>
            <p:grpSpPr bwMode="auto">
              <a:xfrm>
                <a:off x="1905000" y="3314700"/>
                <a:ext cx="835025" cy="1863725"/>
                <a:chOff x="1200" y="2088"/>
                <a:chExt cx="526" cy="1174"/>
              </a:xfrm>
            </p:grpSpPr>
            <p:sp>
              <p:nvSpPr>
                <p:cNvPr id="13322" name="Oval 10"/>
                <p:cNvSpPr>
                  <a:spLocks noChangeArrowheads="1"/>
                </p:cNvSpPr>
                <p:nvPr/>
              </p:nvSpPr>
              <p:spPr bwMode="auto">
                <a:xfrm>
                  <a:off x="1200" y="2832"/>
                  <a:ext cx="526" cy="430"/>
                </a:xfrm>
                <a:prstGeom prst="ellips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323" name="Line 11"/>
                <p:cNvSpPr>
                  <a:spLocks noChangeShapeType="1"/>
                </p:cNvSpPr>
                <p:nvPr/>
              </p:nvSpPr>
              <p:spPr bwMode="auto">
                <a:xfrm flipH="1" flipV="1">
                  <a:off x="1246" y="2087"/>
                  <a:ext cx="194" cy="745"/>
                </a:xfrm>
                <a:prstGeom prst="lin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3324" name="Group 12"/>
              <p:cNvGrpSpPr>
                <a:grpSpLocks/>
              </p:cNvGrpSpPr>
              <p:nvPr/>
            </p:nvGrpSpPr>
            <p:grpSpPr bwMode="auto">
              <a:xfrm>
                <a:off x="2286000" y="3048000"/>
                <a:ext cx="1444625" cy="2117725"/>
                <a:chOff x="1440" y="1920"/>
                <a:chExt cx="910" cy="1334"/>
              </a:xfrm>
            </p:grpSpPr>
            <p:sp>
              <p:nvSpPr>
                <p:cNvPr id="13325" name="Oval 13"/>
                <p:cNvSpPr>
                  <a:spLocks noChangeArrowheads="1"/>
                </p:cNvSpPr>
                <p:nvPr/>
              </p:nvSpPr>
              <p:spPr bwMode="auto">
                <a:xfrm>
                  <a:off x="1824" y="2824"/>
                  <a:ext cx="525" cy="430"/>
                </a:xfrm>
                <a:prstGeom prst="ellips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326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1439" y="1919"/>
                  <a:ext cx="577" cy="913"/>
                </a:xfrm>
                <a:prstGeom prst="lin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3327" name="Group 15"/>
              <p:cNvGrpSpPr>
                <a:grpSpLocks/>
              </p:cNvGrpSpPr>
              <p:nvPr/>
            </p:nvGrpSpPr>
            <p:grpSpPr bwMode="auto">
              <a:xfrm>
                <a:off x="1676400" y="3429000"/>
                <a:ext cx="1063625" cy="2511425"/>
                <a:chOff x="1056" y="2160"/>
                <a:chExt cx="670" cy="1582"/>
              </a:xfrm>
            </p:grpSpPr>
            <p:sp>
              <p:nvSpPr>
                <p:cNvPr id="13328" name="Oval 16"/>
                <p:cNvSpPr>
                  <a:spLocks noChangeArrowheads="1"/>
                </p:cNvSpPr>
                <p:nvPr/>
              </p:nvSpPr>
              <p:spPr bwMode="auto">
                <a:xfrm>
                  <a:off x="1201" y="3312"/>
                  <a:ext cx="525" cy="430"/>
                </a:xfrm>
                <a:prstGeom prst="ellips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329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1054" y="2159"/>
                  <a:ext cx="194" cy="1249"/>
                </a:xfrm>
                <a:prstGeom prst="lin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aphicFrame>
            <p:nvGraphicFramePr>
              <p:cNvPr id="13330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3051002"/>
                  </p:ext>
                </p:extLst>
              </p:nvPr>
            </p:nvGraphicFramePr>
            <p:xfrm>
              <a:off x="6172200" y="4876800"/>
              <a:ext cx="2362200" cy="1841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337" r:id="rId7" imgW="2361905" imgH="1841270" progId="">
                      <p:embed/>
                    </p:oleObj>
                  </mc:Choice>
                  <mc:Fallback>
                    <p:oleObj r:id="rId7" imgW="2361905" imgH="1841270" progId="">
                      <p:embed/>
                      <p:pic>
                        <p:nvPicPr>
                          <p:cNvPr id="1333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72200" y="4876800"/>
                            <a:ext cx="2362200" cy="1841500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218794717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548680"/>
            <a:ext cx="8651864" cy="5976664"/>
            <a:chOff x="76200" y="548680"/>
            <a:chExt cx="9032304" cy="6239470"/>
          </a:xfrm>
        </p:grpSpPr>
        <p:sp>
          <p:nvSpPr>
            <p:cNvPr id="24" name="Rectangle 23"/>
            <p:cNvSpPr/>
            <p:nvPr/>
          </p:nvSpPr>
          <p:spPr>
            <a:xfrm>
              <a:off x="76200" y="548680"/>
              <a:ext cx="9032304" cy="62394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37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321175"/>
              <a:ext cx="5181600" cy="246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066800"/>
              <a:ext cx="3733800" cy="280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066800"/>
              <a:ext cx="2743200" cy="365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838200" y="1524000"/>
              <a:ext cx="2968625" cy="4416425"/>
              <a:chOff x="528" y="960"/>
              <a:chExt cx="1870" cy="2782"/>
            </a:xfrm>
          </p:grpSpPr>
          <p:sp>
            <p:nvSpPr>
              <p:cNvPr id="14342" name="Oval 6"/>
              <p:cNvSpPr>
                <a:spLocks noChangeArrowheads="1"/>
              </p:cNvSpPr>
              <p:nvPr/>
            </p:nvSpPr>
            <p:spPr bwMode="auto">
              <a:xfrm>
                <a:off x="528" y="3312"/>
                <a:ext cx="526" cy="430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3" name="Oval 7"/>
              <p:cNvSpPr>
                <a:spLocks noChangeArrowheads="1"/>
              </p:cNvSpPr>
              <p:nvPr/>
            </p:nvSpPr>
            <p:spPr bwMode="auto">
              <a:xfrm>
                <a:off x="1152" y="960"/>
                <a:ext cx="1246" cy="1246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4" name="Line 8"/>
              <p:cNvSpPr>
                <a:spLocks noChangeShapeType="1"/>
              </p:cNvSpPr>
              <p:nvPr/>
            </p:nvSpPr>
            <p:spPr bwMode="auto">
              <a:xfrm flipV="1">
                <a:off x="864" y="2206"/>
                <a:ext cx="910" cy="1106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4345" name="Group 9"/>
            <p:cNvGrpSpPr>
              <a:grpSpLocks/>
            </p:cNvGrpSpPr>
            <p:nvPr/>
          </p:nvGrpSpPr>
          <p:grpSpPr bwMode="auto">
            <a:xfrm>
              <a:off x="2895600" y="1371600"/>
              <a:ext cx="5330825" cy="3806825"/>
              <a:chOff x="1824" y="864"/>
              <a:chExt cx="3358" cy="2398"/>
            </a:xfrm>
          </p:grpSpPr>
          <p:sp>
            <p:nvSpPr>
              <p:cNvPr id="14346" name="Oval 10"/>
              <p:cNvSpPr>
                <a:spLocks noChangeArrowheads="1"/>
              </p:cNvSpPr>
              <p:nvPr/>
            </p:nvSpPr>
            <p:spPr bwMode="auto">
              <a:xfrm>
                <a:off x="1824" y="2832"/>
                <a:ext cx="526" cy="430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7" name="Oval 11"/>
              <p:cNvSpPr>
                <a:spLocks noChangeArrowheads="1"/>
              </p:cNvSpPr>
              <p:nvPr/>
            </p:nvSpPr>
            <p:spPr bwMode="auto">
              <a:xfrm>
                <a:off x="3744" y="864"/>
                <a:ext cx="1438" cy="1534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8" name="Line 12"/>
              <p:cNvSpPr>
                <a:spLocks noChangeShapeType="1"/>
              </p:cNvSpPr>
              <p:nvPr/>
            </p:nvSpPr>
            <p:spPr bwMode="auto">
              <a:xfrm flipV="1">
                <a:off x="2208" y="1582"/>
                <a:ext cx="1534" cy="1282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4349" name="Group 13"/>
            <p:cNvGrpSpPr>
              <a:grpSpLocks/>
            </p:cNvGrpSpPr>
            <p:nvPr/>
          </p:nvGrpSpPr>
          <p:grpSpPr bwMode="auto">
            <a:xfrm>
              <a:off x="3962400" y="3733800"/>
              <a:ext cx="2816225" cy="2206625"/>
              <a:chOff x="2496" y="2352"/>
              <a:chExt cx="1774" cy="1390"/>
            </a:xfrm>
          </p:grpSpPr>
          <p:sp>
            <p:nvSpPr>
              <p:cNvPr id="14350" name="Oval 14"/>
              <p:cNvSpPr>
                <a:spLocks noChangeArrowheads="1"/>
              </p:cNvSpPr>
              <p:nvPr/>
            </p:nvSpPr>
            <p:spPr bwMode="auto">
              <a:xfrm>
                <a:off x="2496" y="3312"/>
                <a:ext cx="526" cy="430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1" name="Line 15"/>
              <p:cNvSpPr>
                <a:spLocks noChangeShapeType="1"/>
              </p:cNvSpPr>
              <p:nvPr/>
            </p:nvSpPr>
            <p:spPr bwMode="auto">
              <a:xfrm flipV="1">
                <a:off x="2992" y="2351"/>
                <a:ext cx="1278" cy="1073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4352" name="Group 16"/>
            <p:cNvGrpSpPr>
              <a:grpSpLocks/>
            </p:cNvGrpSpPr>
            <p:nvPr/>
          </p:nvGrpSpPr>
          <p:grpSpPr bwMode="auto">
            <a:xfrm>
              <a:off x="2895600" y="2819400"/>
              <a:ext cx="3044825" cy="3121025"/>
              <a:chOff x="1824" y="1776"/>
              <a:chExt cx="1918" cy="1966"/>
            </a:xfrm>
          </p:grpSpPr>
          <p:sp>
            <p:nvSpPr>
              <p:cNvPr id="14353" name="Line 17"/>
              <p:cNvSpPr>
                <a:spLocks noChangeShapeType="1"/>
              </p:cNvSpPr>
              <p:nvPr/>
            </p:nvSpPr>
            <p:spPr bwMode="auto">
              <a:xfrm flipV="1">
                <a:off x="2480" y="1776"/>
                <a:ext cx="1262" cy="1065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54" name="Oval 18"/>
              <p:cNvSpPr>
                <a:spLocks noChangeArrowheads="1"/>
              </p:cNvSpPr>
              <p:nvPr/>
            </p:nvSpPr>
            <p:spPr bwMode="auto">
              <a:xfrm>
                <a:off x="1824" y="3312"/>
                <a:ext cx="526" cy="430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5" name="Line 19"/>
              <p:cNvSpPr>
                <a:spLocks noChangeShapeType="1"/>
              </p:cNvSpPr>
              <p:nvPr/>
            </p:nvSpPr>
            <p:spPr bwMode="auto">
              <a:xfrm flipV="1">
                <a:off x="2304" y="2823"/>
                <a:ext cx="174" cy="585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4356" name="Group 20"/>
            <p:cNvGrpSpPr>
              <a:grpSpLocks/>
            </p:cNvGrpSpPr>
            <p:nvPr/>
          </p:nvGrpSpPr>
          <p:grpSpPr bwMode="auto">
            <a:xfrm>
              <a:off x="3924300" y="3378200"/>
              <a:ext cx="2308225" cy="1749425"/>
              <a:chOff x="2472" y="2128"/>
              <a:chExt cx="1454" cy="1102"/>
            </a:xfrm>
          </p:grpSpPr>
          <p:sp>
            <p:nvSpPr>
              <p:cNvPr id="14357" name="Oval 21"/>
              <p:cNvSpPr>
                <a:spLocks noChangeArrowheads="1"/>
              </p:cNvSpPr>
              <p:nvPr/>
            </p:nvSpPr>
            <p:spPr bwMode="auto">
              <a:xfrm>
                <a:off x="2472" y="2800"/>
                <a:ext cx="526" cy="430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8" name="Line 22"/>
              <p:cNvSpPr>
                <a:spLocks noChangeShapeType="1"/>
              </p:cNvSpPr>
              <p:nvPr/>
            </p:nvSpPr>
            <p:spPr bwMode="auto">
              <a:xfrm flipV="1">
                <a:off x="2928" y="2127"/>
                <a:ext cx="998" cy="737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aphicFrame>
          <p:nvGraphicFramePr>
            <p:cNvPr id="14359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2096924"/>
                </p:ext>
              </p:extLst>
            </p:nvPr>
          </p:nvGraphicFramePr>
          <p:xfrm>
            <a:off x="6172200" y="4876800"/>
            <a:ext cx="2362200" cy="184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61" r:id="rId7" imgW="2361905" imgH="1841270" progId="">
                    <p:embed/>
                  </p:oleObj>
                </mc:Choice>
                <mc:Fallback>
                  <p:oleObj r:id="rId7" imgW="2361905" imgH="1841270" progId="">
                    <p:embed/>
                    <p:pic>
                      <p:nvPicPr>
                        <p:cNvPr id="14359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72200" y="4876800"/>
                          <a:ext cx="2362200" cy="18415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686436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030036" y="1340768"/>
            <a:ext cx="6765925" cy="4467701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367088" y="622300"/>
            <a:ext cx="2247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b="1">
                <a:solidFill>
                  <a:srgbClr val="FFFFFF"/>
                </a:solidFill>
              </a:rPr>
              <a:t>Dynamic range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243263" y="29337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327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277810"/>
              </p:ext>
            </p:extLst>
          </p:nvPr>
        </p:nvGraphicFramePr>
        <p:xfrm>
          <a:off x="3071813" y="2348880"/>
          <a:ext cx="2796331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4" r:id="rId4" imgW="1238400" imgH="471600" progId="">
                  <p:embed/>
                </p:oleObj>
              </mc:Choice>
              <mc:Fallback>
                <p:oleObj r:id="rId4" imgW="1238400" imgH="471600" progId="">
                  <p:embed/>
                  <p:pic>
                    <p:nvPicPr>
                      <p:cNvPr id="327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2348880"/>
                        <a:ext cx="2796331" cy="99060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643063" y="32004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10935" y="3848382"/>
                <a:ext cx="3604128" cy="6568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/>
                  <a:t>  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GB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4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en-GB" sz="24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p>
                                </m:sSup>
                                <m:r>
                                  <a:rPr lang="en-GB" sz="24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24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GB" sz="24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den>
                            </m:f>
                          </m:e>
                        </m:d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𝒅𝒃</m:t>
                        </m:r>
                      </m:e>
                    </m:func>
                  </m:oMath>
                </a14:m>
                <a:endParaRPr lang="en-GB" sz="2400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0935" y="3848382"/>
                <a:ext cx="3604128" cy="65684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368647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6962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1447800" y="1828800"/>
            <a:ext cx="1905000" cy="1295400"/>
          </a:xfrm>
          <a:prstGeom prst="ellips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73222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6962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Oval 2"/>
          <p:cNvSpPr>
            <a:spLocks noChangeArrowheads="1"/>
          </p:cNvSpPr>
          <p:nvPr/>
        </p:nvSpPr>
        <p:spPr bwMode="auto">
          <a:xfrm>
            <a:off x="2971800" y="1828800"/>
            <a:ext cx="1905000" cy="1295400"/>
          </a:xfrm>
          <a:prstGeom prst="ellips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2971800" y="3048000"/>
            <a:ext cx="1905000" cy="1295400"/>
          </a:xfrm>
          <a:prstGeom prst="ellips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64036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335" t="17801" r="71656" b="14300"/>
          <a:stretch/>
        </p:blipFill>
        <p:spPr>
          <a:xfrm>
            <a:off x="2771800" y="1124744"/>
            <a:ext cx="3177169" cy="505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628800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La </a:t>
            </a:r>
            <a:r>
              <a:rPr lang="it-IT" b="0" dirty="0" smtClean="0"/>
              <a:t>transizione </a:t>
            </a:r>
            <a:r>
              <a:rPr lang="it-IT" b="0" dirty="0"/>
              <a:t>da un sistema continuo a un sistema discreto avviene quando </a:t>
            </a:r>
            <a:r>
              <a:rPr lang="it-IT" b="0" dirty="0" smtClean="0"/>
              <a:t>noi acquisiamo </a:t>
            </a:r>
            <a:r>
              <a:rPr lang="it-IT" b="0" dirty="0"/>
              <a:t>dati in forma digitale. In questa transizione ci sono in realtà due diversi passaggi</a:t>
            </a:r>
            <a:r>
              <a:rPr lang="it-IT" b="0" dirty="0" smtClean="0"/>
              <a:t>:</a:t>
            </a:r>
          </a:p>
          <a:p>
            <a:pPr algn="just"/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Campionamento o discretizzazione:</a:t>
            </a:r>
          </a:p>
          <a:p>
            <a:pPr algn="just"/>
            <a:r>
              <a:rPr lang="it-IT" b="0" dirty="0" smtClean="0"/>
              <a:t>Creazione di campioni discreti da dati continua. Il i dati potrebbero essere ancora in rappresentazione analogica dopo il processo di campionamento.</a:t>
            </a:r>
          </a:p>
          <a:p>
            <a:pPr algn="just"/>
            <a:r>
              <a:rPr lang="it-IT" b="0" dirty="0" smtClean="0"/>
              <a:t/>
            </a:r>
            <a:br>
              <a:rPr lang="it-IT" b="0" dirty="0" smtClean="0"/>
            </a:br>
            <a:r>
              <a:rPr lang="it-IT" dirty="0" smtClean="0"/>
              <a:t>Conversione da analogico a digitale (quantizzazione e codifica):</a:t>
            </a:r>
          </a:p>
          <a:p>
            <a:pPr algn="just"/>
            <a:r>
              <a:rPr lang="it-IT" b="0" dirty="0" smtClean="0"/>
              <a:t>Per segnali di tensione, questo si verifica normalmente in un dispositivo elettronico che si chiama ADC, 'analogic digital converter'. Dopo aver superato questo passaggio, i dati sono digitali e discreti.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624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924937"/>
              </p:ext>
            </p:extLst>
          </p:nvPr>
        </p:nvGraphicFramePr>
        <p:xfrm>
          <a:off x="1043608" y="1515261"/>
          <a:ext cx="6629400" cy="380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7" r:id="rId4" imgW="4325121" imgH="2483915" progId="">
                  <p:embed/>
                </p:oleObj>
              </mc:Choice>
              <mc:Fallback>
                <p:oleObj r:id="rId4" imgW="4325121" imgH="2483915" progId="">
                  <p:embed/>
                  <p:pic>
                    <p:nvPicPr>
                      <p:cNvPr id="1945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515261"/>
                        <a:ext cx="6629400" cy="38084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115616" y="5350880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 smtClean="0"/>
              <a:t>Processo di discretizzazione </a:t>
            </a:r>
            <a:r>
              <a:rPr lang="it-IT" b="0" dirty="0"/>
              <a:t>(campionamento</a:t>
            </a:r>
            <a:r>
              <a:rPr lang="it-IT" b="0" dirty="0" smtClean="0"/>
              <a:t>). </a:t>
            </a:r>
            <a:r>
              <a:rPr lang="it-IT" b="0" dirty="0"/>
              <a:t>Le frecce verticali indicano le posizioni e i </a:t>
            </a:r>
            <a:r>
              <a:rPr lang="it-IT" b="0" dirty="0" smtClean="0"/>
              <a:t>valori dei </a:t>
            </a:r>
            <a:r>
              <a:rPr lang="it-IT" b="0" dirty="0"/>
              <a:t>campioni. </a:t>
            </a:r>
            <a:r>
              <a:rPr lang="it-IT" b="0" dirty="0" smtClean="0"/>
              <a:t>T </a:t>
            </a:r>
            <a:r>
              <a:rPr lang="it-IT" b="0" dirty="0"/>
              <a:t>indica l'intervallo di campionamento</a:t>
            </a:r>
            <a:endParaRPr lang="en-US" b="0" dirty="0"/>
          </a:p>
        </p:txBody>
      </p:sp>
      <p:sp>
        <p:nvSpPr>
          <p:cNvPr id="3" name="Rectangle 2"/>
          <p:cNvSpPr/>
          <p:nvPr/>
        </p:nvSpPr>
        <p:spPr>
          <a:xfrm>
            <a:off x="539552" y="62068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Il </a:t>
            </a:r>
            <a:r>
              <a:rPr lang="it-IT" dirty="0"/>
              <a:t>principio del processo di </a:t>
            </a:r>
            <a:r>
              <a:rPr lang="it-IT" dirty="0" smtClean="0"/>
              <a:t>discretizzazione</a:t>
            </a:r>
            <a:r>
              <a:rPr lang="it-IT" b="0" dirty="0" smtClean="0"/>
              <a:t>.</a:t>
            </a:r>
          </a:p>
          <a:p>
            <a:pPr algn="ctr"/>
            <a:endParaRPr lang="it-IT" b="0" dirty="0" smtClean="0"/>
          </a:p>
          <a:p>
            <a:pPr algn="just"/>
            <a:r>
              <a:rPr lang="it-IT" b="0" dirty="0" smtClean="0"/>
              <a:t>Un segnale continuo viene </a:t>
            </a:r>
            <a:r>
              <a:rPr lang="it-IT" b="0" dirty="0"/>
              <a:t>campionato in </a:t>
            </a:r>
            <a:r>
              <a:rPr lang="it-IT" b="0" dirty="0" smtClean="0"/>
              <a:t>tempi </a:t>
            </a:r>
            <a:r>
              <a:rPr lang="it-IT" b="0" dirty="0"/>
              <a:t>discreti indicati </a:t>
            </a:r>
            <a:r>
              <a:rPr lang="it-IT" b="0" dirty="0" smtClean="0"/>
              <a:t>dalle posizioni delle frecce verticali. </a:t>
            </a:r>
            <a:r>
              <a:rPr lang="it-IT" b="0" dirty="0"/>
              <a:t>Le ampiezze </a:t>
            </a:r>
            <a:r>
              <a:rPr lang="it-IT" b="0" dirty="0" smtClean="0"/>
              <a:t>delle anse </a:t>
            </a:r>
            <a:r>
              <a:rPr lang="it-IT" b="0" dirty="0"/>
              <a:t>corrispondono alle ampiezze del segnale al </a:t>
            </a:r>
            <a:r>
              <a:rPr lang="it-IT" b="0" dirty="0" smtClean="0"/>
              <a:t>tempo del campionamento.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89926442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1000" y="1524000"/>
            <a:ext cx="8382000" cy="452649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Teorema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campionamento</a:t>
            </a:r>
            <a:endParaRPr lang="en-GB" altLang="it-IT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endParaRPr lang="en-GB" altLang="it-IT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Perchè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segnale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continuo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venga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rappresentato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univocamente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dai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campioni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presi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frequenza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campionamento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b="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altLang="it-IT" b="0" i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, non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deve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contenere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sopra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frequenza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it-IT" b="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altLang="it-IT" b="0" i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en-GB" altLang="it-IT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. Questa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frequenza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viene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chiamata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frequenza</a:t>
            </a:r>
            <a:r>
              <a:rPr lang="en-GB" altLang="it-IT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Nyquist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buClrTx/>
              <a:buFontTx/>
              <a:buNone/>
            </a:pP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Componenti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segnale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al di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sopra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questa</a:t>
            </a:r>
            <a:r>
              <a:rPr lang="en-GB" altLang="it-IT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frequenza</a:t>
            </a:r>
            <a:r>
              <a:rPr lang="en-GB" altLang="it-IT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verranno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mappate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dal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processo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campionamento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banda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frquenza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0 e la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frequenza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Nyquist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frequenze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di alias).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Questo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effetto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viene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chiamato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GB" altLang="it-IT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92091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64704"/>
            <a:ext cx="4193958" cy="559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639852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4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277805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908720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La conseguenza dell'aliasing </a:t>
            </a:r>
            <a:r>
              <a:rPr lang="it-IT" b="0" dirty="0" smtClean="0"/>
              <a:t>è </a:t>
            </a:r>
            <a:r>
              <a:rPr lang="it-IT" b="0" dirty="0"/>
              <a:t>che tutti i segnali con frequenze al di sopra </a:t>
            </a:r>
            <a:r>
              <a:rPr lang="it-IT" b="0" dirty="0" smtClean="0"/>
              <a:t>della frequenza </a:t>
            </a:r>
            <a:r>
              <a:rPr lang="it-IT" b="0" dirty="0"/>
              <a:t>di Nyquist </a:t>
            </a:r>
            <a:r>
              <a:rPr lang="en-US" b="0" i="1" dirty="0" err="1">
                <a:latin typeface="Times New Roman" panose="02020603050405020304" pitchFamily="18" charset="0"/>
              </a:rPr>
              <a:t>f</a:t>
            </a:r>
            <a:r>
              <a:rPr lang="en-US" sz="1050" b="0" i="1" dirty="0" err="1">
                <a:latin typeface="Times New Roman" panose="02020603050405020304" pitchFamily="18" charset="0"/>
              </a:rPr>
              <a:t>N</a:t>
            </a:r>
            <a:r>
              <a:rPr lang="en-US" sz="1050" b="0" i="1" dirty="0">
                <a:latin typeface="Times New Roman" panose="02020603050405020304" pitchFamily="18" charset="0"/>
              </a:rPr>
              <a:t> </a:t>
            </a:r>
            <a:r>
              <a:rPr lang="en-US" b="0" dirty="0">
                <a:latin typeface="Times New Roman" panose="02020603050405020304" pitchFamily="18" charset="0"/>
              </a:rPr>
              <a:t>= </a:t>
            </a:r>
            <a:r>
              <a:rPr lang="en-US" b="0" i="1" dirty="0">
                <a:latin typeface="Times New Roman" panose="02020603050405020304" pitchFamily="18" charset="0"/>
              </a:rPr>
              <a:t>f</a:t>
            </a:r>
            <a:r>
              <a:rPr lang="en-US" sz="1050" b="0" i="1" dirty="0">
                <a:latin typeface="Times New Roman" panose="02020603050405020304" pitchFamily="18" charset="0"/>
              </a:rPr>
              <a:t>s </a:t>
            </a:r>
            <a:r>
              <a:rPr lang="en-US" b="0" dirty="0">
                <a:latin typeface="Times New Roman" panose="02020603050405020304" pitchFamily="18" charset="0"/>
              </a:rPr>
              <a:t>/</a:t>
            </a:r>
            <a:r>
              <a:rPr lang="en-US" b="0" dirty="0" smtClean="0">
                <a:latin typeface="Times New Roman" panose="02020603050405020304" pitchFamily="18" charset="0"/>
              </a:rPr>
              <a:t>2</a:t>
            </a:r>
            <a:r>
              <a:rPr lang="it-IT" b="0" dirty="0" smtClean="0"/>
              <a:t> </a:t>
            </a:r>
            <a:r>
              <a:rPr lang="it-IT" b="0" dirty="0"/>
              <a:t>si riflette nello spettro di </a:t>
            </a:r>
            <a:r>
              <a:rPr lang="en-US" b="0" i="1" dirty="0">
                <a:latin typeface="Times New Roman" panose="02020603050405020304" pitchFamily="18" charset="0"/>
              </a:rPr>
              <a:t>X</a:t>
            </a:r>
            <a:r>
              <a:rPr lang="en-US" b="0" dirty="0">
                <a:latin typeface="Times New Roman" panose="02020603050405020304" pitchFamily="18" charset="0"/>
              </a:rPr>
              <a:t>(</a:t>
            </a:r>
            <a:r>
              <a:rPr lang="en-US" b="0" i="1" dirty="0">
                <a:latin typeface="Times New Roman" panose="02020603050405020304" pitchFamily="18" charset="0"/>
              </a:rPr>
              <a:t>t</a:t>
            </a:r>
            <a:r>
              <a:rPr lang="en-US" b="0" dirty="0" smtClean="0">
                <a:latin typeface="Times New Roman" panose="02020603050405020304" pitchFamily="18" charset="0"/>
              </a:rPr>
              <a:t>)</a:t>
            </a:r>
            <a:r>
              <a:rPr lang="it-IT" b="0" dirty="0" smtClean="0"/>
              <a:t>. Ecco </a:t>
            </a:r>
            <a:r>
              <a:rPr lang="it-IT" b="0" dirty="0"/>
              <a:t>perché dobbiamo assicurare, applicando un </a:t>
            </a:r>
            <a:r>
              <a:rPr lang="it-IT" b="0" dirty="0" smtClean="0"/>
              <a:t>filtro antialias passa-basso </a:t>
            </a:r>
            <a:r>
              <a:rPr lang="it-IT" b="0" dirty="0"/>
              <a:t>per le serie temporali </a:t>
            </a:r>
            <a:r>
              <a:rPr lang="it-IT" b="0" dirty="0" smtClean="0"/>
              <a:t>analogiche di ingresso, che </a:t>
            </a:r>
            <a:r>
              <a:rPr lang="it-IT" b="0" dirty="0"/>
              <a:t>le sue ampiezze ad alta </a:t>
            </a:r>
            <a:r>
              <a:rPr lang="it-IT" b="0" dirty="0" smtClean="0"/>
              <a:t>frequenza vengano drasticamente ridotte e, quindi, </a:t>
            </a:r>
            <a:r>
              <a:rPr lang="it-IT" b="0" dirty="0"/>
              <a:t>non </a:t>
            </a:r>
            <a:r>
              <a:rPr lang="it-IT" b="0" dirty="0" smtClean="0"/>
              <a:t>rispecchi </a:t>
            </a:r>
            <a:r>
              <a:rPr lang="it-IT" b="0" dirty="0"/>
              <a:t>molta energia negli spettri alias. </a:t>
            </a:r>
            <a:endParaRPr lang="en-US" b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53656"/>
            <a:ext cx="754191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69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"/>
          <p:cNvGrpSpPr>
            <a:grpSpLocks/>
          </p:cNvGrpSpPr>
          <p:nvPr/>
        </p:nvGrpSpPr>
        <p:grpSpPr bwMode="auto">
          <a:xfrm>
            <a:off x="35496" y="1278052"/>
            <a:ext cx="8856984" cy="4599220"/>
            <a:chOff x="528" y="192"/>
            <a:chExt cx="4849" cy="1918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92"/>
              <a:ext cx="4846" cy="1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83" name="Text Box 3"/>
            <p:cNvSpPr txBox="1">
              <a:spLocks noChangeArrowheads="1"/>
            </p:cNvSpPr>
            <p:nvPr/>
          </p:nvSpPr>
          <p:spPr bwMode="auto">
            <a:xfrm>
              <a:off x="4848" y="480"/>
              <a:ext cx="480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>
                  <a:solidFill>
                    <a:srgbClr val="FF0000"/>
                  </a:solidFill>
                </a:rPr>
                <a:t>1 Hz</a:t>
              </a:r>
            </a:p>
          </p:txBody>
        </p:sp>
        <p:sp>
          <p:nvSpPr>
            <p:cNvPr id="20484" name="Text Box 4"/>
            <p:cNvSpPr txBox="1">
              <a:spLocks noChangeArrowheads="1"/>
            </p:cNvSpPr>
            <p:nvPr/>
          </p:nvSpPr>
          <p:spPr bwMode="auto">
            <a:xfrm>
              <a:off x="4848" y="960"/>
              <a:ext cx="480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>
                  <a:solidFill>
                    <a:srgbClr val="FF0000"/>
                  </a:solidFill>
                </a:rPr>
                <a:t>9 Hz</a:t>
              </a:r>
            </a:p>
          </p:txBody>
        </p:sp>
        <p:sp>
          <p:nvSpPr>
            <p:cNvPr id="20485" name="Text Box 5"/>
            <p:cNvSpPr txBox="1">
              <a:spLocks noChangeArrowheads="1"/>
            </p:cNvSpPr>
            <p:nvPr/>
          </p:nvSpPr>
          <p:spPr bwMode="auto">
            <a:xfrm>
              <a:off x="4801" y="1464"/>
              <a:ext cx="577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>
                  <a:solidFill>
                    <a:srgbClr val="FF0000"/>
                  </a:solidFill>
                </a:rPr>
                <a:t>11 Hz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67544" y="908720"/>
            <a:ext cx="9217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/>
              <a:t>Segnali </a:t>
            </a:r>
            <a:r>
              <a:rPr lang="it-IT" b="0" dirty="0" smtClean="0"/>
              <a:t>utilizzati per la simulazione del </a:t>
            </a:r>
            <a:r>
              <a:rPr lang="it-IT" b="0" dirty="0"/>
              <a:t>processo di discretizzazione.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022231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161304" y="1988840"/>
            <a:ext cx="9001000" cy="4248472"/>
            <a:chOff x="528" y="2208"/>
            <a:chExt cx="4846" cy="1918"/>
          </a:xfrm>
        </p:grpSpPr>
        <p:grpSp>
          <p:nvGrpSpPr>
            <p:cNvPr id="20487" name="Group 7"/>
            <p:cNvGrpSpPr>
              <a:grpSpLocks/>
            </p:cNvGrpSpPr>
            <p:nvPr/>
          </p:nvGrpSpPr>
          <p:grpSpPr bwMode="auto">
            <a:xfrm>
              <a:off x="528" y="2208"/>
              <a:ext cx="4846" cy="1918"/>
              <a:chOff x="528" y="2208"/>
              <a:chExt cx="4846" cy="1918"/>
            </a:xfrm>
          </p:grpSpPr>
          <p:sp>
            <p:nvSpPr>
              <p:cNvPr id="20488" name="Rectangle 8"/>
              <p:cNvSpPr>
                <a:spLocks noChangeArrowheads="1"/>
              </p:cNvSpPr>
              <p:nvPr/>
            </p:nvSpPr>
            <p:spPr bwMode="auto">
              <a:xfrm>
                <a:off x="528" y="2208"/>
                <a:ext cx="4846" cy="19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aphicFrame>
            <p:nvGraphicFramePr>
              <p:cNvPr id="20489" name="Object 9"/>
              <p:cNvGraphicFramePr>
                <a:graphicFrameLocks noChangeAspect="1"/>
              </p:cNvGraphicFramePr>
              <p:nvPr/>
            </p:nvGraphicFramePr>
            <p:xfrm>
              <a:off x="672" y="2208"/>
              <a:ext cx="4126" cy="19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9755" r:id="rId4" imgW="3450343" imgH="2319533" progId="">
                      <p:embed/>
                    </p:oleObj>
                  </mc:Choice>
                  <mc:Fallback>
                    <p:oleObj r:id="rId4" imgW="3450343" imgH="2319533" progId="">
                      <p:embed/>
                      <p:pic>
                        <p:nvPicPr>
                          <p:cNvPr id="20489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2" y="2208"/>
                            <a:ext cx="4126" cy="1918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0490" name="Text Box 10"/>
            <p:cNvSpPr txBox="1">
              <a:spLocks noChangeArrowheads="1"/>
            </p:cNvSpPr>
            <p:nvPr/>
          </p:nvSpPr>
          <p:spPr bwMode="auto">
            <a:xfrm>
              <a:off x="4705" y="2928"/>
              <a:ext cx="577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>
                  <a:solidFill>
                    <a:srgbClr val="3333CC"/>
                  </a:solidFill>
                </a:rPr>
                <a:t>10 Hz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23528" y="98072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 smtClean="0"/>
              <a:t>Discretizzazione del segnale </a:t>
            </a:r>
            <a:r>
              <a:rPr lang="it-IT" b="0" dirty="0"/>
              <a:t>usando una </a:t>
            </a:r>
            <a:r>
              <a:rPr lang="it-IT" b="0" dirty="0" smtClean="0"/>
              <a:t>frequenza </a:t>
            </a:r>
            <a:r>
              <a:rPr lang="it-IT" b="0" dirty="0"/>
              <a:t>di </a:t>
            </a:r>
            <a:r>
              <a:rPr lang="it-IT" b="0" dirty="0" smtClean="0"/>
              <a:t>10 </a:t>
            </a:r>
            <a:r>
              <a:rPr lang="it-IT" b="0" dirty="0"/>
              <a:t>Hz. Le barre verticali </a:t>
            </a:r>
            <a:r>
              <a:rPr lang="it-IT" b="0" dirty="0" smtClean="0"/>
              <a:t>mostrano le </a:t>
            </a:r>
            <a:r>
              <a:rPr lang="it-IT" b="0" dirty="0"/>
              <a:t>posizioni e i valori della funzione ai tempi campionati.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6777802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617124"/>
              </p:ext>
            </p:extLst>
          </p:nvPr>
        </p:nvGraphicFramePr>
        <p:xfrm>
          <a:off x="323528" y="1700808"/>
          <a:ext cx="7695855" cy="396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05" r:id="rId4" imgW="3623772" imgH="2636302" progId="">
                  <p:embed/>
                </p:oleObj>
              </mc:Choice>
              <mc:Fallback>
                <p:oleObj r:id="rId4" imgW="3623772" imgH="2636302" progId="">
                  <p:embed/>
                  <p:pic>
                    <p:nvPicPr>
                      <p:cNvPr id="2151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700808"/>
                        <a:ext cx="7695855" cy="396044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05548" y="69269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 smtClean="0"/>
              <a:t>Ricostruzione dei segnali </a:t>
            </a:r>
            <a:r>
              <a:rPr lang="it-IT" b="0" dirty="0"/>
              <a:t>usando una </a:t>
            </a:r>
            <a:r>
              <a:rPr lang="it-IT" b="0" dirty="0" smtClean="0"/>
              <a:t>frequenza </a:t>
            </a:r>
            <a:r>
              <a:rPr lang="it-IT" b="0" dirty="0"/>
              <a:t>di </a:t>
            </a:r>
            <a:r>
              <a:rPr lang="it-IT" b="0" dirty="0" smtClean="0"/>
              <a:t>10 </a:t>
            </a:r>
            <a:r>
              <a:rPr lang="it-IT" b="0" dirty="0"/>
              <a:t>Hz.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7242434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609600" y="3505200"/>
            <a:ext cx="8153400" cy="30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697788" y="762000"/>
            <a:ext cx="7635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>
                <a:solidFill>
                  <a:srgbClr val="FF0000"/>
                </a:solidFill>
              </a:rPr>
              <a:t>1 Hz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697788" y="1524000"/>
            <a:ext cx="7635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>
                <a:solidFill>
                  <a:srgbClr val="FF0000"/>
                </a:solidFill>
              </a:rPr>
              <a:t>9 Hz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621588" y="2324100"/>
            <a:ext cx="9175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>
                <a:solidFill>
                  <a:srgbClr val="FF0000"/>
                </a:solidFill>
              </a:rPr>
              <a:t>11 Hz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838200" y="304800"/>
            <a:ext cx="7693025" cy="3044825"/>
            <a:chOff x="528" y="192"/>
            <a:chExt cx="4846" cy="1918"/>
          </a:xfrm>
        </p:grpSpPr>
        <p:grpSp>
          <p:nvGrpSpPr>
            <p:cNvPr id="22534" name="Group 6"/>
            <p:cNvGrpSpPr>
              <a:grpSpLocks/>
            </p:cNvGrpSpPr>
            <p:nvPr/>
          </p:nvGrpSpPr>
          <p:grpSpPr bwMode="auto">
            <a:xfrm>
              <a:off x="528" y="192"/>
              <a:ext cx="4846" cy="1918"/>
              <a:chOff x="528" y="192"/>
              <a:chExt cx="4846" cy="1918"/>
            </a:xfrm>
          </p:grpSpPr>
          <p:sp>
            <p:nvSpPr>
              <p:cNvPr id="22535" name="Rectangle 7"/>
              <p:cNvSpPr>
                <a:spLocks noChangeArrowheads="1"/>
              </p:cNvSpPr>
              <p:nvPr/>
            </p:nvSpPr>
            <p:spPr bwMode="auto">
              <a:xfrm>
                <a:off x="528" y="192"/>
                <a:ext cx="4846" cy="19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aphicFrame>
            <p:nvGraphicFramePr>
              <p:cNvPr id="22536" name="Object 8"/>
              <p:cNvGraphicFramePr>
                <a:graphicFrameLocks noChangeAspect="1"/>
              </p:cNvGraphicFramePr>
              <p:nvPr/>
            </p:nvGraphicFramePr>
            <p:xfrm>
              <a:off x="672" y="192"/>
              <a:ext cx="4126" cy="19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8528" r:id="rId4" imgW="3450343" imgH="2319533" progId="">
                      <p:embed/>
                    </p:oleObj>
                  </mc:Choice>
                  <mc:Fallback>
                    <p:oleObj r:id="rId4" imgW="3450343" imgH="2319533" progId="">
                      <p:embed/>
                      <p:pic>
                        <p:nvPicPr>
                          <p:cNvPr id="22536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2" y="192"/>
                            <a:ext cx="4126" cy="1918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537" name="Text Box 9"/>
            <p:cNvSpPr txBox="1">
              <a:spLocks noChangeArrowheads="1"/>
            </p:cNvSpPr>
            <p:nvPr/>
          </p:nvSpPr>
          <p:spPr bwMode="auto">
            <a:xfrm>
              <a:off x="4705" y="912"/>
              <a:ext cx="577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>
                  <a:solidFill>
                    <a:srgbClr val="3333CC"/>
                  </a:solidFill>
                </a:rPr>
                <a:t>10 Hz</a:t>
              </a:r>
            </a:p>
          </p:txBody>
        </p:sp>
      </p:grpSp>
      <p:graphicFrame>
        <p:nvGraphicFramePr>
          <p:cNvPr id="2253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395906"/>
              </p:ext>
            </p:extLst>
          </p:nvPr>
        </p:nvGraphicFramePr>
        <p:xfrm>
          <a:off x="609600" y="3487692"/>
          <a:ext cx="7239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29" r:id="rId6" imgW="3623772" imgH="2636302" progId="">
                  <p:embed/>
                </p:oleObj>
              </mc:Choice>
              <mc:Fallback>
                <p:oleObj r:id="rId6" imgW="3623772" imgH="2636302" progId="">
                  <p:embed/>
                  <p:pic>
                    <p:nvPicPr>
                      <p:cNvPr id="2253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487692"/>
                        <a:ext cx="7239000" cy="30480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539" name="Group 11"/>
          <p:cNvGrpSpPr>
            <a:grpSpLocks/>
          </p:cNvGrpSpPr>
          <p:nvPr/>
        </p:nvGrpSpPr>
        <p:grpSpPr bwMode="auto">
          <a:xfrm>
            <a:off x="786458" y="491185"/>
            <a:ext cx="7697788" cy="3044825"/>
            <a:chOff x="480" y="192"/>
            <a:chExt cx="4849" cy="1918"/>
          </a:xfrm>
        </p:grpSpPr>
        <p:pic>
          <p:nvPicPr>
            <p:cNvPr id="22540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92"/>
              <a:ext cx="4846" cy="1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541" name="Text Box 13"/>
            <p:cNvSpPr txBox="1">
              <a:spLocks noChangeArrowheads="1"/>
            </p:cNvSpPr>
            <p:nvPr/>
          </p:nvSpPr>
          <p:spPr bwMode="auto">
            <a:xfrm>
              <a:off x="4800" y="480"/>
              <a:ext cx="480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>
                  <a:solidFill>
                    <a:srgbClr val="FF0000"/>
                  </a:solidFill>
                </a:rPr>
                <a:t>1 Hz</a:t>
              </a:r>
            </a:p>
          </p:txBody>
        </p:sp>
        <p:sp>
          <p:nvSpPr>
            <p:cNvPr id="22542" name="Text Box 14"/>
            <p:cNvSpPr txBox="1">
              <a:spLocks noChangeArrowheads="1"/>
            </p:cNvSpPr>
            <p:nvPr/>
          </p:nvSpPr>
          <p:spPr bwMode="auto">
            <a:xfrm>
              <a:off x="4800" y="960"/>
              <a:ext cx="480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>
                  <a:solidFill>
                    <a:srgbClr val="FF0000"/>
                  </a:solidFill>
                </a:rPr>
                <a:t>9 Hz</a:t>
              </a:r>
            </a:p>
          </p:txBody>
        </p:sp>
        <p:sp>
          <p:nvSpPr>
            <p:cNvPr id="22543" name="Text Box 15"/>
            <p:cNvSpPr txBox="1">
              <a:spLocks noChangeArrowheads="1"/>
            </p:cNvSpPr>
            <p:nvPr/>
          </p:nvSpPr>
          <p:spPr bwMode="auto">
            <a:xfrm>
              <a:off x="4753" y="1464"/>
              <a:ext cx="577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>
                  <a:solidFill>
                    <a:srgbClr val="FF0000"/>
                  </a:solidFill>
                </a:rPr>
                <a:t>11 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86545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60" y="2060848"/>
            <a:ext cx="7239000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7504" y="692696"/>
                <a:ext cx="889248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b="0" dirty="0" smtClean="0"/>
                  <a:t>Schema </a:t>
                </a:r>
                <a:r>
                  <a:rPr lang="it-IT" b="0" dirty="0"/>
                  <a:t>del processo di conversione da analogico a digitale (ADC). Le frecce verticali indicano le posizioni </a:t>
                </a:r>
                <a:r>
                  <a:rPr lang="it-IT" b="0" dirty="0" smtClean="0"/>
                  <a:t>e i </a:t>
                </a:r>
                <a:r>
                  <a:rPr lang="it-IT" b="0" dirty="0"/>
                  <a:t>valori dei campioni. Attraverso l'ADC i valori di ampiezza vengono convertiti in una sequenza di </a:t>
                </a:r>
                <a:r>
                  <a:rPr lang="it-IT" b="0" dirty="0" smtClean="0"/>
                  <a:t>numeri che </a:t>
                </a:r>
                <a:r>
                  <a:rPr lang="it-IT" b="0" dirty="0"/>
                  <a:t>rappresentano i campioni </a:t>
                </a:r>
                <a:r>
                  <a:rPr lang="it-IT" b="0" dirty="0" smtClean="0"/>
                  <a:t>prelevati ai tempi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92696"/>
                <a:ext cx="8892480" cy="1200329"/>
              </a:xfrm>
              <a:prstGeom prst="rect">
                <a:avLst/>
              </a:prstGeom>
              <a:blipFill>
                <a:blip r:embed="rId4"/>
                <a:stretch>
                  <a:fillRect l="-617" t="-3046" r="-617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50567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251103" cy="564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12014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052736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/>
              <a:t>Principio di un convertitore da analogico a digitale a singola pendenza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08" t="22297" r="73230" b="30401"/>
          <a:stretch/>
        </p:blipFill>
        <p:spPr>
          <a:xfrm>
            <a:off x="853109" y="1772816"/>
            <a:ext cx="7245413" cy="453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484784"/>
            <a:ext cx="88569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 smtClean="0"/>
              <a:t>Supponiamo che una tensione di ingresso U</a:t>
            </a:r>
            <a:r>
              <a:rPr lang="it-IT" b="0" baseline="-25000" dirty="0" smtClean="0"/>
              <a:t>x</a:t>
            </a:r>
            <a:r>
              <a:rPr lang="it-IT" b="0" dirty="0" smtClean="0"/>
              <a:t>, </a:t>
            </a:r>
            <a:r>
              <a:rPr lang="it-IT" b="0" dirty="0"/>
              <a:t>debba essere convertita in un valore digitale </a:t>
            </a:r>
            <a:r>
              <a:rPr lang="it-IT" b="0" dirty="0" smtClean="0"/>
              <a:t>discreto. Assumiamo che la tensione U</a:t>
            </a:r>
            <a:r>
              <a:rPr lang="it-IT" b="0" baseline="-25000" dirty="0"/>
              <a:t>x</a:t>
            </a:r>
            <a:r>
              <a:rPr lang="it-IT" b="0" dirty="0" smtClean="0"/>
              <a:t>, rimanga </a:t>
            </a:r>
            <a:r>
              <a:rPr lang="it-IT" b="0" dirty="0"/>
              <a:t>costante durante il tempo necessario alla conversione. Per </a:t>
            </a:r>
            <a:r>
              <a:rPr lang="it-IT" b="0" dirty="0" smtClean="0"/>
              <a:t>questo esempio assumiamo </a:t>
            </a:r>
            <a:r>
              <a:rPr lang="it-IT" b="0" dirty="0"/>
              <a:t>anche (senza perdita di generalità) </a:t>
            </a:r>
            <a:r>
              <a:rPr lang="it-IT" b="0" dirty="0" smtClean="0"/>
              <a:t>che U</a:t>
            </a:r>
            <a:r>
              <a:rPr lang="it-IT" b="0" baseline="-25000" dirty="0"/>
              <a:t>x</a:t>
            </a:r>
            <a:r>
              <a:rPr lang="it-IT" b="0" dirty="0" smtClean="0"/>
              <a:t>, sia positiva. </a:t>
            </a:r>
            <a:r>
              <a:rPr lang="it-IT" b="0" dirty="0"/>
              <a:t>Un segnale di avvio </a:t>
            </a:r>
            <a:r>
              <a:rPr lang="it-IT" b="0" dirty="0" smtClean="0"/>
              <a:t>inizia la conversione e avvia </a:t>
            </a:r>
            <a:r>
              <a:rPr lang="it-IT" b="0" dirty="0"/>
              <a:t>un generatore di rampa analogico che produce un </a:t>
            </a:r>
            <a:r>
              <a:rPr lang="it-IT" b="0" dirty="0" smtClean="0"/>
              <a:t>voltaggio U</a:t>
            </a:r>
            <a:r>
              <a:rPr lang="it-IT" b="0" baseline="-25000" dirty="0" smtClean="0"/>
              <a:t>A</a:t>
            </a:r>
            <a:r>
              <a:rPr lang="it-IT" b="0" dirty="0" smtClean="0"/>
              <a:t> che </a:t>
            </a:r>
            <a:r>
              <a:rPr lang="it-IT" b="0" dirty="0"/>
              <a:t>aumenta linearmente con il </a:t>
            </a:r>
            <a:r>
              <a:rPr lang="it-IT" b="0" dirty="0" smtClean="0"/>
              <a:t>tempo. </a:t>
            </a:r>
            <a:r>
              <a:rPr lang="it-IT" b="0" dirty="0"/>
              <a:t>La tensione U</a:t>
            </a:r>
            <a:r>
              <a:rPr lang="it-IT" b="0" baseline="-25000" dirty="0"/>
              <a:t>A</a:t>
            </a:r>
            <a:r>
              <a:rPr lang="it-IT" b="0" dirty="0" smtClean="0"/>
              <a:t> viene </a:t>
            </a:r>
            <a:r>
              <a:rPr lang="it-IT" b="0" dirty="0"/>
              <a:t>controllato da un comparatore (COMP 2) per determinare se è uguale o maggiore di </a:t>
            </a:r>
            <a:r>
              <a:rPr lang="it-IT" b="0" dirty="0" smtClean="0"/>
              <a:t>0 V</a:t>
            </a:r>
            <a:r>
              <a:rPr lang="it-IT" b="0" dirty="0"/>
              <a:t>. Una volta </a:t>
            </a:r>
            <a:r>
              <a:rPr lang="it-IT" b="0" dirty="0" smtClean="0"/>
              <a:t>raggiunto </a:t>
            </a:r>
            <a:r>
              <a:rPr lang="it-IT" b="0" dirty="0"/>
              <a:t>0 V, </a:t>
            </a:r>
            <a:r>
              <a:rPr lang="it-IT" b="0" dirty="0" smtClean="0"/>
              <a:t>la linea </a:t>
            </a:r>
            <a:r>
              <a:rPr lang="it-IT" b="0" dirty="0"/>
              <a:t>di uscita </a:t>
            </a:r>
            <a:r>
              <a:rPr lang="it-IT" b="0" dirty="0" smtClean="0"/>
              <a:t>U</a:t>
            </a:r>
            <a:r>
              <a:rPr lang="it-IT" b="0" baseline="-25000" dirty="0" smtClean="0"/>
              <a:t>2</a:t>
            </a:r>
            <a:r>
              <a:rPr lang="it-IT" b="0" dirty="0" smtClean="0"/>
              <a:t>, </a:t>
            </a:r>
            <a:r>
              <a:rPr lang="it-IT" b="0" dirty="0"/>
              <a:t>di COMP 2, che è collegata a un elemento </a:t>
            </a:r>
            <a:r>
              <a:rPr lang="it-IT" b="0" dirty="0" smtClean="0"/>
              <a:t>logico (AND</a:t>
            </a:r>
            <a:r>
              <a:rPr lang="it-IT" b="0" dirty="0"/>
              <a:t>), va in </a:t>
            </a:r>
            <a:r>
              <a:rPr lang="it-IT" b="0" i="1" dirty="0" smtClean="0"/>
              <a:t>high</a:t>
            </a:r>
            <a:r>
              <a:rPr lang="it-IT" b="0" dirty="0" smtClean="0"/>
              <a:t>. </a:t>
            </a:r>
            <a:r>
              <a:rPr lang="it-IT" b="0" dirty="0"/>
              <a:t>La linea tra questo elemento logico e il contatore n bit andrà in </a:t>
            </a:r>
            <a:r>
              <a:rPr lang="it-IT" b="0" i="1" dirty="0"/>
              <a:t>high</a:t>
            </a:r>
            <a:r>
              <a:rPr lang="it-IT" b="0" dirty="0" smtClean="0"/>
              <a:t> se </a:t>
            </a:r>
            <a:r>
              <a:rPr lang="it-IT" b="0" dirty="0"/>
              <a:t>tutte le linee di input sono </a:t>
            </a:r>
            <a:r>
              <a:rPr lang="it-IT" b="0" i="1" dirty="0"/>
              <a:t>high</a:t>
            </a:r>
            <a:r>
              <a:rPr lang="it-IT" b="0" dirty="0" smtClean="0"/>
              <a:t>. </a:t>
            </a:r>
            <a:r>
              <a:rPr lang="it-IT" b="0" dirty="0"/>
              <a:t>Oltre al comparatore 2, le restanti </a:t>
            </a:r>
            <a:r>
              <a:rPr lang="it-IT" b="0" dirty="0" smtClean="0"/>
              <a:t>linee </a:t>
            </a:r>
            <a:r>
              <a:rPr lang="it-IT" b="0" dirty="0"/>
              <a:t>di input </a:t>
            </a:r>
            <a:r>
              <a:rPr lang="it-IT" b="0" dirty="0" smtClean="0"/>
              <a:t>degli </a:t>
            </a:r>
            <a:r>
              <a:rPr lang="it-IT" b="0" dirty="0"/>
              <a:t>elementi logici sono collegati a un orologio (che si </a:t>
            </a:r>
            <a:r>
              <a:rPr lang="it-IT" b="0" dirty="0" smtClean="0"/>
              <a:t>alza (</a:t>
            </a:r>
            <a:r>
              <a:rPr lang="it-IT" b="0" i="1" dirty="0" smtClean="0"/>
              <a:t>high</a:t>
            </a:r>
            <a:r>
              <a:rPr lang="it-IT" b="0" dirty="0" smtClean="0"/>
              <a:t>) </a:t>
            </a:r>
            <a:r>
              <a:rPr lang="it-IT" b="0" dirty="0"/>
              <a:t>ad ogni ciclo di clock) e </a:t>
            </a:r>
            <a:r>
              <a:rPr lang="it-IT" b="0" dirty="0" smtClean="0"/>
              <a:t>a un elemento flip-flop</a:t>
            </a:r>
            <a:r>
              <a:rPr lang="it-IT" b="0" dirty="0"/>
              <a:t>. Un </a:t>
            </a:r>
            <a:r>
              <a:rPr lang="it-IT" b="0" dirty="0" smtClean="0"/>
              <a:t>flip-flop </a:t>
            </a:r>
            <a:r>
              <a:rPr lang="it-IT" b="0" dirty="0"/>
              <a:t>è un </a:t>
            </a:r>
            <a:r>
              <a:rPr lang="it-IT" b="0" dirty="0" smtClean="0"/>
              <a:t>oscillatore </a:t>
            </a:r>
            <a:r>
              <a:rPr lang="it-IT" b="0" dirty="0"/>
              <a:t>che può avere solo due stati diversi </a:t>
            </a:r>
            <a:r>
              <a:rPr lang="it-IT" b="0" dirty="0" smtClean="0"/>
              <a:t>(</a:t>
            </a:r>
            <a:r>
              <a:rPr lang="it-IT" b="0" i="1" dirty="0" smtClean="0"/>
              <a:t>high</a:t>
            </a:r>
            <a:r>
              <a:rPr lang="it-IT" b="0" dirty="0" smtClean="0"/>
              <a:t> o </a:t>
            </a:r>
            <a:r>
              <a:rPr lang="it-IT" b="0" i="1" dirty="0" smtClean="0"/>
              <a:t>low</a:t>
            </a:r>
            <a:r>
              <a:rPr lang="it-IT" b="0" dirty="0" smtClean="0"/>
              <a:t>). </a:t>
            </a:r>
            <a:r>
              <a:rPr lang="it-IT" b="0" dirty="0"/>
              <a:t>Poiché si presuppone che il flip flop inizi in uno stato </a:t>
            </a:r>
            <a:r>
              <a:rPr lang="it-IT" b="0" i="1" dirty="0" smtClean="0"/>
              <a:t>high</a:t>
            </a:r>
            <a:r>
              <a:rPr lang="it-IT" b="0" dirty="0" smtClean="0"/>
              <a:t>, </a:t>
            </a:r>
            <a:r>
              <a:rPr lang="it-IT" b="0" dirty="0"/>
              <a:t>una volta che la tensione U</a:t>
            </a:r>
            <a:r>
              <a:rPr lang="it-IT" b="0" baseline="-25000" dirty="0"/>
              <a:t>2</a:t>
            </a:r>
            <a:r>
              <a:rPr lang="it-IT" b="0" dirty="0" smtClean="0"/>
              <a:t>, è </a:t>
            </a:r>
            <a:r>
              <a:rPr lang="it-IT" b="0" i="1" dirty="0"/>
              <a:t>high</a:t>
            </a:r>
            <a:r>
              <a:rPr lang="it-IT" b="0" dirty="0" smtClean="0"/>
              <a:t>, </a:t>
            </a:r>
            <a:r>
              <a:rPr lang="it-IT" b="0" dirty="0"/>
              <a:t>il contatore riceverà un impulso di tensione ad ogni ciclo di clock</a:t>
            </a:r>
            <a:r>
              <a:rPr lang="it-IT" b="0" dirty="0" smtClean="0"/>
              <a:t>. Tutti i contatori contano </a:t>
            </a:r>
            <a:r>
              <a:rPr lang="it-IT" b="0" dirty="0"/>
              <a:t>gli impulsi che </a:t>
            </a:r>
            <a:r>
              <a:rPr lang="it-IT" b="0" dirty="0" smtClean="0"/>
              <a:t>ricevono.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332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79512" y="980728"/>
                <a:ext cx="8856984" cy="5657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b="0" dirty="0" smtClean="0"/>
                  <a:t>Poiché </a:t>
                </a:r>
                <a:r>
                  <a:rPr lang="it-IT" b="0" dirty="0"/>
                  <a:t>il contatore utilizza il codice numerico binario, il </a:t>
                </a:r>
                <a:r>
                  <a:rPr lang="it-IT" b="0" dirty="0" smtClean="0"/>
                  <a:t>valore di </a:t>
                </a:r>
                <a:r>
                  <a:rPr lang="it-IT" b="0" dirty="0"/>
                  <a:t>ogni bit del contatore </a:t>
                </a:r>
                <a:r>
                  <a:rPr lang="it-IT" b="0" dirty="0" smtClean="0"/>
                  <a:t>rappresenta un digit d</a:t>
                </a:r>
                <a:r>
                  <a:rPr lang="it-IT" b="0" baseline="-25000" dirty="0" smtClean="0"/>
                  <a:t>i</a:t>
                </a:r>
                <a:r>
                  <a:rPr lang="it-IT" b="0" dirty="0" smtClean="0"/>
                  <a:t>, </a:t>
                </a:r>
                <a:r>
                  <a:rPr lang="it-IT" b="0" dirty="0"/>
                  <a:t>di un numero espresso come somma di </a:t>
                </a:r>
                <a:r>
                  <a:rPr lang="it-IT" b="0" dirty="0" smtClean="0"/>
                  <a:t>potenze di </a:t>
                </a:r>
                <a:r>
                  <a:rPr lang="it-IT" b="0" dirty="0"/>
                  <a:t>2 </a:t>
                </a:r>
                <a:r>
                  <a:rPr lang="it-IT" b="0" dirty="0" smtClean="0"/>
                  <a:t>. </a:t>
                </a:r>
                <a:r>
                  <a:rPr lang="it-IT" b="0" dirty="0"/>
                  <a:t>Ad esempio, il numero massimo che può essere rappresentato da 3 </a:t>
                </a:r>
                <a:r>
                  <a:rPr lang="it-IT" b="0" dirty="0" smtClean="0"/>
                  <a:t>bit</a:t>
                </a:r>
              </a:p>
              <a:p>
                <a:pPr algn="ctr"/>
                <a:r>
                  <a:rPr lang="it-IT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 ∙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 ∙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−1=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e>
                      <m: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</m:d>
                      </m:sub>
                    </m:sSub>
                  </m:oMath>
                </a14:m>
                <a:r>
                  <a:rPr lang="it-IT" b="0" dirty="0"/>
                  <a:t>; </a:t>
                </a:r>
                <a:endParaRPr lang="it-IT" b="0" dirty="0" smtClean="0"/>
              </a:p>
              <a:p>
                <a:pPr algn="just"/>
                <a:r>
                  <a:rPr lang="it-IT" b="0" dirty="0" smtClean="0"/>
                  <a:t>mentre </a:t>
                </a:r>
                <a:r>
                  <a:rPr lang="it-IT" b="0" dirty="0"/>
                  <a:t>il numero minimo è </a:t>
                </a:r>
                <a:r>
                  <a:rPr lang="it-IT" b="0" dirty="0" smtClean="0"/>
                  <a:t>0. </a:t>
                </a:r>
                <a:r>
                  <a:rPr lang="it-IT" b="0" dirty="0"/>
                  <a:t>Allo stesso modo</a:t>
                </a:r>
                <a:r>
                  <a:rPr lang="it-IT" b="0" dirty="0" smtClean="0"/>
                  <a:t>, per un contatore che ha </a:t>
                </a:r>
                <a:r>
                  <a:rPr lang="it-IT" b="0" dirty="0"/>
                  <a:t>n bit </a:t>
                </a:r>
                <a:r>
                  <a:rPr lang="it-IT" b="0" dirty="0" smtClean="0"/>
                  <a:t>a </a:t>
                </a:r>
                <a:r>
                  <a:rPr lang="it-IT" b="0" dirty="0"/>
                  <a:t>disposizione per memorizzare il risultato </a:t>
                </a:r>
                <a:r>
                  <a:rPr lang="it-IT" b="0" dirty="0" smtClean="0"/>
                  <a:t>del </a:t>
                </a:r>
                <a:r>
                  <a:rPr lang="it-IT" b="0" dirty="0"/>
                  <a:t>processo di </a:t>
                </a:r>
                <a:r>
                  <a:rPr lang="it-IT" b="0" dirty="0" smtClean="0"/>
                  <a:t>conteggio, il numero che può essere rappresentato può variare tra 0 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−1</m:t>
                    </m:r>
                  </m:oMath>
                </a14:m>
                <a:r>
                  <a:rPr lang="it-IT" b="0" dirty="0" smtClean="0"/>
                  <a:t>.</a:t>
                </a:r>
              </a:p>
              <a:p>
                <a:pPr algn="just"/>
                <a:endParaRPr lang="it-IT" b="0" dirty="0"/>
              </a:p>
              <a:p>
                <a:pPr algn="just"/>
                <a:r>
                  <a:rPr lang="it-IT" b="0" dirty="0"/>
                  <a:t>Una volta avviato il processo di conteggio, la tensione </a:t>
                </a:r>
                <a:r>
                  <a:rPr lang="it-IT" b="0" dirty="0" smtClean="0"/>
                  <a:t>U</a:t>
                </a:r>
                <a:r>
                  <a:rPr lang="it-IT" b="0" baseline="-25000" dirty="0" smtClean="0"/>
                  <a:t>A</a:t>
                </a:r>
                <a:r>
                  <a:rPr lang="it-IT" b="0" dirty="0" smtClean="0"/>
                  <a:t> </a:t>
                </a:r>
                <a:r>
                  <a:rPr lang="it-IT" b="0" dirty="0"/>
                  <a:t>continua ad aumentare. Al </a:t>
                </a:r>
                <a:r>
                  <a:rPr lang="it-IT" b="0" dirty="0" smtClean="0"/>
                  <a:t>secondo comparatore </a:t>
                </a:r>
                <a:r>
                  <a:rPr lang="it-IT" b="0" dirty="0"/>
                  <a:t>(COMP 1), viene continuamente confrontato con la tensione di ingresso </a:t>
                </a:r>
                <a:r>
                  <a:rPr lang="it-IT" b="0" dirty="0" smtClean="0"/>
                  <a:t>U</a:t>
                </a:r>
                <a:r>
                  <a:rPr lang="it-IT" b="0" baseline="-25000" dirty="0" smtClean="0"/>
                  <a:t>X</a:t>
                </a:r>
                <a:r>
                  <a:rPr lang="it-IT" b="0" dirty="0" smtClean="0"/>
                  <a:t>. Quando U</a:t>
                </a:r>
                <a:r>
                  <a:rPr lang="it-IT" b="0" baseline="-25000" dirty="0" smtClean="0"/>
                  <a:t>A</a:t>
                </a:r>
                <a:r>
                  <a:rPr lang="it-IT" b="0" dirty="0" smtClean="0"/>
                  <a:t>&gt;</a:t>
                </a:r>
                <a:r>
                  <a:rPr lang="it-IT" b="0" dirty="0"/>
                  <a:t> U</a:t>
                </a:r>
                <a:r>
                  <a:rPr lang="it-IT" b="0" baseline="-25000" dirty="0"/>
                  <a:t>X</a:t>
                </a:r>
                <a:r>
                  <a:rPr lang="it-IT" b="0" dirty="0" smtClean="0"/>
                  <a:t>, </a:t>
                </a:r>
                <a:r>
                  <a:rPr lang="it-IT" b="0" dirty="0"/>
                  <a:t>COMP1 imposta </a:t>
                </a:r>
                <a:r>
                  <a:rPr lang="it-IT" b="0" dirty="0" smtClean="0"/>
                  <a:t>U</a:t>
                </a:r>
                <a:r>
                  <a:rPr lang="it-IT" b="0" baseline="-25000" dirty="0" smtClean="0"/>
                  <a:t>1</a:t>
                </a:r>
                <a:r>
                  <a:rPr lang="it-IT" b="0" dirty="0" smtClean="0"/>
                  <a:t>, </a:t>
                </a:r>
                <a:r>
                  <a:rPr lang="it-IT" b="0" dirty="0"/>
                  <a:t>high e questo commuta il flip flop </a:t>
                </a:r>
                <a:r>
                  <a:rPr lang="it-IT" b="0" dirty="0" smtClean="0"/>
                  <a:t>off. </a:t>
                </a:r>
                <a:r>
                  <a:rPr lang="it-IT" b="0" dirty="0"/>
                  <a:t>Questo a sua volta </a:t>
                </a:r>
                <a:r>
                  <a:rPr lang="it-IT" b="0" dirty="0" smtClean="0"/>
                  <a:t>proibisce l'elemento </a:t>
                </a:r>
                <a:r>
                  <a:rPr lang="it-IT" b="0" dirty="0"/>
                  <a:t>logico dall'invio di un segnale al contatore. In altre parole, la conversione si interrompe</a:t>
                </a:r>
                <a:r>
                  <a:rPr lang="it-IT" b="0" dirty="0" smtClean="0"/>
                  <a:t>.</a:t>
                </a:r>
              </a:p>
              <a:p>
                <a:pPr algn="just"/>
                <a:endParaRPr lang="it-IT" b="0" dirty="0"/>
              </a:p>
              <a:p>
                <a:pPr algn="just"/>
                <a:r>
                  <a:rPr lang="it-IT" b="0" dirty="0"/>
                  <a:t>La tensione di </a:t>
                </a:r>
                <a:r>
                  <a:rPr lang="it-IT" b="0" dirty="0" smtClean="0"/>
                  <a:t>ingresso </a:t>
                </a:r>
                <a:r>
                  <a:rPr lang="it-IT" b="0" dirty="0"/>
                  <a:t>U</a:t>
                </a:r>
                <a:r>
                  <a:rPr lang="it-IT" b="0" baseline="-25000" dirty="0"/>
                  <a:t>X</a:t>
                </a:r>
                <a:r>
                  <a:rPr lang="it-IT" b="0" dirty="0" smtClean="0"/>
                  <a:t> viene </a:t>
                </a:r>
                <a:r>
                  <a:rPr lang="it-IT" b="0" dirty="0"/>
                  <a:t>convertita in un valore digitale contando il tempo </a:t>
                </a:r>
                <a:r>
                  <a:rPr lang="it-IT" b="0" dirty="0" smtClean="0"/>
                  <a:t>impiegato dal </a:t>
                </a:r>
                <a:r>
                  <a:rPr lang="it-IT" b="0" dirty="0"/>
                  <a:t>generatore di rampa per produrre una tensione </a:t>
                </a:r>
                <a:r>
                  <a:rPr lang="it-IT" b="0" dirty="0" smtClean="0"/>
                  <a:t>eguale alla tensione </a:t>
                </a:r>
                <a:r>
                  <a:rPr lang="it-IT" b="0" dirty="0"/>
                  <a:t>di ingresso. Se il contatore ha </a:t>
                </a:r>
                <a:r>
                  <a:rPr lang="it-IT" b="0" dirty="0" smtClean="0"/>
                  <a:t>n bit </a:t>
                </a:r>
                <a:r>
                  <a:rPr lang="it-IT" b="0" dirty="0"/>
                  <a:t>per memorizzare il risultato del suo conteggio, l'ADC è chiamato </a:t>
                </a:r>
                <a:r>
                  <a:rPr lang="it-IT" b="0" dirty="0" smtClean="0"/>
                  <a:t>n-bit ADC, </a:t>
                </a:r>
                <a:r>
                  <a:rPr lang="it-IT" b="0" dirty="0"/>
                  <a:t>il che significa </a:t>
                </a:r>
                <a:r>
                  <a:rPr lang="it-IT" b="0" dirty="0" smtClean="0"/>
                  <a:t>che ha </a:t>
                </a:r>
                <a:r>
                  <a:rPr lang="it-IT" b="0" dirty="0"/>
                  <a:t>2</a:t>
                </a:r>
                <a:r>
                  <a:rPr lang="it-IT" b="0" baseline="30000" dirty="0"/>
                  <a:t>n</a:t>
                </a:r>
                <a:r>
                  <a:rPr lang="it-IT" b="0" dirty="0"/>
                  <a:t> stati di uscita. Tensioni di ingresso che vanno da 0 alla tensione dell'intervallo di fondo scala </a:t>
                </a:r>
                <a:r>
                  <a:rPr lang="it-IT" b="0" dirty="0" smtClean="0"/>
                  <a:t>del </a:t>
                </a:r>
                <a:r>
                  <a:rPr lang="it-IT" b="0" dirty="0"/>
                  <a:t>ADC sono mappati su valori discreti tra valori compresi tra 0 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−1</m:t>
                    </m:r>
                  </m:oMath>
                </a14:m>
                <a:r>
                  <a:rPr lang="it-IT" b="0" dirty="0" smtClean="0"/>
                  <a:t>.</a:t>
                </a:r>
                <a:r>
                  <a:rPr lang="it-IT" b="0" dirty="0"/>
                  <a:t> </a:t>
                </a:r>
                <a:endParaRPr lang="en-US" b="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980728"/>
                <a:ext cx="8856984" cy="5657383"/>
              </a:xfrm>
              <a:prstGeom prst="rect">
                <a:avLst/>
              </a:prstGeom>
              <a:blipFill>
                <a:blip r:embed="rId2"/>
                <a:stretch>
                  <a:fillRect l="-551" t="-647" r="-619" b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60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6962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530120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/>
              <a:t>Unità principali di </a:t>
            </a:r>
            <a:r>
              <a:rPr lang="it-IT" b="0" dirty="0" smtClean="0"/>
              <a:t>una stazione sismica</a:t>
            </a:r>
            <a:r>
              <a:rPr lang="it-IT" b="0" dirty="0"/>
              <a:t>. Le </a:t>
            </a:r>
            <a:r>
              <a:rPr lang="it-IT" b="0" dirty="0" smtClean="0"/>
              <a:t>caselle tratteggiate </a:t>
            </a:r>
            <a:r>
              <a:rPr lang="it-IT" b="0" dirty="0"/>
              <a:t>sono </a:t>
            </a:r>
            <a:r>
              <a:rPr lang="it-IT" b="0" dirty="0" smtClean="0"/>
              <a:t>funzioni opzionali.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9231909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19213" y="30146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828981"/>
              </p:ext>
            </p:extLst>
          </p:nvPr>
        </p:nvGraphicFramePr>
        <p:xfrm>
          <a:off x="2016236" y="1856800"/>
          <a:ext cx="5165501" cy="408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8" r:id="rId4" imgW="4099221" imgH="3240030" progId="">
                  <p:embed/>
                </p:oleObj>
              </mc:Choice>
              <mc:Fallback>
                <p:oleObj r:id="rId4" imgW="4099221" imgH="3240030" progId="">
                  <p:embed/>
                  <p:pic>
                    <p:nvPicPr>
                      <p:cNvPr id="276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236" y="1856800"/>
                        <a:ext cx="5165501" cy="4083376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794201"/>
              </p:ext>
            </p:extLst>
          </p:nvPr>
        </p:nvGraphicFramePr>
        <p:xfrm>
          <a:off x="2016236" y="1180485"/>
          <a:ext cx="4849839" cy="617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9" name="Equation" r:id="rId6" imgW="1987560" imgH="433800" progId="Equation.3">
                  <p:embed/>
                </p:oleObj>
              </mc:Choice>
              <mc:Fallback>
                <p:oleObj name="Equation" r:id="rId6" imgW="1987560" imgH="433800" progId="Equation.3">
                  <p:embed/>
                  <p:pic>
                    <p:nvPicPr>
                      <p:cNvPr id="276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236" y="1180485"/>
                        <a:ext cx="4849839" cy="617769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357984" y="752607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 smtClean="0"/>
              <a:t>3 </a:t>
            </a:r>
            <a:r>
              <a:rPr lang="it-IT" b="0" dirty="0"/>
              <a:t>bit ADC </a:t>
            </a:r>
            <a:r>
              <a:rPr lang="it-IT" b="0" dirty="0" smtClean="0"/>
              <a:t>per </a:t>
            </a:r>
            <a:r>
              <a:rPr lang="it-IT" b="0" dirty="0"/>
              <a:t>una tensione di ingresso a fondo scala di 10 </a:t>
            </a:r>
            <a:r>
              <a:rPr lang="it-IT" b="0" dirty="0" smtClean="0"/>
              <a:t>V.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1520" y="590863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 smtClean="0"/>
              <a:t>Mappatura della tensione di input nello stato di uscita per un ADC a 3 bit. In basso il segnale di errore. Q corrisponde al valore del quanto o least significant bit (LSB).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9773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19213" y="30146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6040" y="5786554"/>
            <a:ext cx="8523288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000" dirty="0">
                <a:solidFill>
                  <a:srgbClr val="FFFFFF"/>
                </a:solidFill>
                <a:latin typeface="Arial" panose="020B0604020202020204" pitchFamily="34" charset="0"/>
              </a:rPr>
              <a:t>The maximum error of an ideal quantizer is ±0.5 LSB (least significant bit).</a:t>
            </a:r>
          </a:p>
        </p:txBody>
      </p:sp>
      <p:pic>
        <p:nvPicPr>
          <p:cNvPr id="160770" name="Picture 2" descr="http://m.eet.com/media/1050787/C0306-Figure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03" y="980728"/>
            <a:ext cx="5208513" cy="453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58476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3568" y="1412776"/>
            <a:ext cx="7620000" cy="4708525"/>
            <a:chOff x="683568" y="1196752"/>
            <a:chExt cx="7620000" cy="4708525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196752"/>
              <a:ext cx="7620000" cy="4708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60" y="4848217"/>
              <a:ext cx="2952328" cy="1057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968495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19213" y="30146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-32691" y="5985975"/>
            <a:ext cx="8523288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000" dirty="0">
                <a:solidFill>
                  <a:srgbClr val="FFFFFF"/>
                </a:solidFill>
                <a:latin typeface="Arial" panose="020B0604020202020204" pitchFamily="34" charset="0"/>
              </a:rPr>
              <a:t>The maximum error of an ideal quantizer is ±0.5 LSB (least significant bit).</a:t>
            </a:r>
          </a:p>
        </p:txBody>
      </p:sp>
      <p:pic>
        <p:nvPicPr>
          <p:cNvPr id="250882" name="Picture 2" descr="http://nutaq.com/sites/default/files/images/blog-images/Two-stage%20process%20conversion%20of%20the%20voltage%20generated%20by%20the%20sensor%20to%20its%20digital%20equivalent%20performed%20by%20the%20AD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70866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4" name="Picture 4" descr="Sampling and holding circ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2376264" cy="12749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701" y="1722974"/>
            <a:ext cx="21178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Sampling and holding circuit</a:t>
            </a:r>
          </a:p>
        </p:txBody>
      </p:sp>
    </p:spTree>
    <p:extLst>
      <p:ext uri="{BB962C8B-B14F-4D97-AF65-F5344CB8AC3E}">
        <p14:creationId xmlns:p14="http://schemas.microsoft.com/office/powerpoint/2010/main" val="265995629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2"/>
          <a:stretch/>
        </p:blipFill>
        <p:spPr bwMode="auto">
          <a:xfrm>
            <a:off x="683568" y="548680"/>
            <a:ext cx="784887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3508" y="5372689"/>
            <a:ext cx="9000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Flash ADC. V</a:t>
            </a:r>
            <a:r>
              <a:rPr lang="it-IT" b="0" baseline="-25000" dirty="0"/>
              <a:t>in</a:t>
            </a:r>
            <a:r>
              <a:rPr lang="it-IT" b="0" dirty="0"/>
              <a:t> è il segnale da digitalizzare, R sono </a:t>
            </a:r>
            <a:r>
              <a:rPr lang="it-IT" b="0" dirty="0" smtClean="0"/>
              <a:t>resistenze </a:t>
            </a:r>
            <a:r>
              <a:rPr lang="it-IT" b="0" dirty="0"/>
              <a:t>di </a:t>
            </a:r>
            <a:r>
              <a:rPr lang="it-IT" b="0" dirty="0" smtClean="0"/>
              <a:t>valore uguale, V</a:t>
            </a:r>
            <a:r>
              <a:rPr lang="it-IT" b="0" baseline="-25000" dirty="0" smtClean="0"/>
              <a:t>ref</a:t>
            </a:r>
            <a:r>
              <a:rPr lang="it-IT" b="0" dirty="0" smtClean="0"/>
              <a:t> </a:t>
            </a:r>
            <a:r>
              <a:rPr lang="it-IT" b="0" dirty="0"/>
              <a:t>è </a:t>
            </a:r>
            <a:r>
              <a:rPr lang="it-IT" b="0" dirty="0" smtClean="0"/>
              <a:t>la tensione </a:t>
            </a:r>
            <a:r>
              <a:rPr lang="it-IT" b="0" dirty="0"/>
              <a:t>di riferimento I circutl </a:t>
            </a:r>
            <a:r>
              <a:rPr lang="it-IT" b="0" dirty="0" smtClean="0"/>
              <a:t>a destra </a:t>
            </a:r>
            <a:r>
              <a:rPr lang="it-IT" b="0" dirty="0"/>
              <a:t>sono comparatori. </a:t>
            </a:r>
            <a:r>
              <a:rPr lang="it-IT" b="0" dirty="0" smtClean="0"/>
              <a:t>L1, L2 e </a:t>
            </a:r>
            <a:r>
              <a:rPr lang="it-IT" b="0" dirty="0"/>
              <a:t>L3 sono le uscite dirette </a:t>
            </a:r>
            <a:r>
              <a:rPr lang="it-IT" b="0" dirty="0" smtClean="0"/>
              <a:t>dei comparatori</a:t>
            </a:r>
            <a:r>
              <a:rPr lang="it-IT" b="0" dirty="0"/>
              <a:t>, che sono </a:t>
            </a:r>
            <a:r>
              <a:rPr lang="it-IT" b="0" dirty="0" smtClean="0"/>
              <a:t>codificati in </a:t>
            </a:r>
            <a:r>
              <a:rPr lang="it-IT" b="0" dirty="0"/>
              <a:t>due </a:t>
            </a:r>
            <a:r>
              <a:rPr lang="it-IT" b="0" dirty="0" smtClean="0"/>
              <a:t>bit oulput, </a:t>
            </a:r>
            <a:r>
              <a:rPr lang="it-IT" b="0" dirty="0"/>
              <a:t>B0 e </a:t>
            </a:r>
            <a:r>
              <a:rPr lang="it-IT" b="0" dirty="0" smtClean="0"/>
              <a:t>B1 dato che </a:t>
            </a:r>
            <a:r>
              <a:rPr lang="it-IT" b="0" dirty="0"/>
              <a:t>solo </a:t>
            </a:r>
            <a:r>
              <a:rPr lang="it-IT" b="0" dirty="0" smtClean="0"/>
              <a:t>quattro valori sono possibili. Questo </a:t>
            </a:r>
            <a:r>
              <a:rPr lang="it-IT" b="0" dirty="0"/>
              <a:t>esempio è in realtà un </a:t>
            </a:r>
            <a:r>
              <a:rPr lang="it-IT" b="0" dirty="0" smtClean="0"/>
              <a:t>digitalizzatore </a:t>
            </a:r>
            <a:r>
              <a:rPr lang="it-IT" b="0" dirty="0"/>
              <a:t>a due </a:t>
            </a:r>
            <a:r>
              <a:rPr lang="it-IT" b="0" dirty="0" smtClean="0"/>
              <a:t>bit.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07380197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38"/>
          <a:stretch/>
        </p:blipFill>
        <p:spPr bwMode="auto">
          <a:xfrm>
            <a:off x="457200" y="1752601"/>
            <a:ext cx="8382000" cy="174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3717032"/>
            <a:ext cx="900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Ingresso e uscita per </a:t>
            </a:r>
            <a:r>
              <a:rPr lang="it-IT" b="0" dirty="0" smtClean="0"/>
              <a:t>il flash </a:t>
            </a:r>
            <a:r>
              <a:rPr lang="it-IT" b="0" dirty="0"/>
              <a:t>ADC. La prima colonna indica la </a:t>
            </a:r>
            <a:r>
              <a:rPr lang="it-IT" b="0" dirty="0" smtClean="0"/>
              <a:t>tensionedi input; la seconda colonna, la tensione </a:t>
            </a:r>
            <a:r>
              <a:rPr lang="it-IT" b="0" dirty="0"/>
              <a:t>centrale di ciascun intervallo; </a:t>
            </a:r>
            <a:r>
              <a:rPr lang="it-IT" b="0" dirty="0" smtClean="0"/>
              <a:t>la terza colonna </a:t>
            </a:r>
            <a:r>
              <a:rPr lang="it-IT" b="0" dirty="0"/>
              <a:t>la tensione in ingresso nel convertitore stesso dopo aver </a:t>
            </a:r>
            <a:r>
              <a:rPr lang="it-IT" b="0" dirty="0" smtClean="0"/>
              <a:t>aggiunto (0,5 </a:t>
            </a:r>
            <a:r>
              <a:rPr lang="it-IT" b="0" dirty="0"/>
              <a:t>V </a:t>
            </a:r>
            <a:r>
              <a:rPr lang="it-IT" b="0" dirty="0" smtClean="0"/>
              <a:t>– 0.125 </a:t>
            </a:r>
            <a:r>
              <a:rPr lang="it-IT" b="0" dirty="0"/>
              <a:t>V) (metà del fondo scala meno mezza </a:t>
            </a:r>
            <a:r>
              <a:rPr lang="it-IT" b="0" dirty="0" smtClean="0"/>
              <a:t>count): </a:t>
            </a:r>
            <a:r>
              <a:rPr lang="it-IT" b="0" dirty="0"/>
              <a:t>terza </a:t>
            </a:r>
            <a:r>
              <a:rPr lang="it-IT" b="0" dirty="0" smtClean="0"/>
              <a:t>colonna indica i count di output </a:t>
            </a:r>
            <a:r>
              <a:rPr lang="it-IT" b="0" dirty="0"/>
              <a:t>e </a:t>
            </a:r>
            <a:r>
              <a:rPr lang="it-IT" b="0" dirty="0" smtClean="0"/>
              <a:t>l'ultima colonna il </a:t>
            </a:r>
            <a:r>
              <a:rPr lang="it-IT" b="0" dirty="0"/>
              <a:t>codice </a:t>
            </a:r>
            <a:r>
              <a:rPr lang="it-IT" b="0" dirty="0" smtClean="0"/>
              <a:t>binario </a:t>
            </a:r>
            <a:r>
              <a:rPr lang="it-IT" b="0" dirty="0"/>
              <a:t>e il suo valore decimale tra parentesi. </a:t>
            </a:r>
            <a:r>
              <a:rPr lang="it-IT" b="0" dirty="0" smtClean="0"/>
              <a:t>I numeri </a:t>
            </a:r>
            <a:r>
              <a:rPr lang="it-IT" b="0" dirty="0"/>
              <a:t>nelle colonne 3 e </a:t>
            </a:r>
            <a:r>
              <a:rPr lang="it-IT" b="0" dirty="0" smtClean="0"/>
              <a:t>4 corrispondono </a:t>
            </a:r>
            <a:r>
              <a:rPr lang="it-IT" b="0" dirty="0"/>
              <a:t>all'esempio con input di solo </a:t>
            </a:r>
            <a:r>
              <a:rPr lang="it-IT" b="0" dirty="0" smtClean="0"/>
              <a:t>nurnberi positivi.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1529497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flash A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4938446" cy="53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98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126087" cy="543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28483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ADC st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864095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5269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611560" y="5033417"/>
            <a:ext cx="7954963" cy="1371600"/>
          </a:xfrm>
          <a:prstGeom prst="rect">
            <a:avLst/>
          </a:prstGeom>
          <a:solidFill>
            <a:srgbClr val="CFE7E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>
            <p:extLst/>
          </p:nvPr>
        </p:nvGraphicFramePr>
        <p:xfrm>
          <a:off x="1474467" y="676230"/>
          <a:ext cx="5813326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74" r:id="rId4" imgW="3319279" imgH="2508509" progId="">
                  <p:embed/>
                </p:oleObj>
              </mc:Choice>
              <mc:Fallback>
                <p:oleObj r:id="rId4" imgW="3319279" imgH="2508509" progId="">
                  <p:embed/>
                  <p:pic>
                    <p:nvPicPr>
                      <p:cNvPr id="337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467" y="676230"/>
                        <a:ext cx="5813326" cy="4392488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880941" y="5200481"/>
            <a:ext cx="2833688" cy="460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dirty="0"/>
              <a:t>12 bit         LSB = 0.1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300288" y="32051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>
            <p:extLst/>
          </p:nvPr>
        </p:nvGraphicFramePr>
        <p:xfrm>
          <a:off x="2811463" y="5783263"/>
          <a:ext cx="432752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75" name="Equation" r:id="rId6" imgW="2006280" imgH="228600" progId="Equation.3">
                  <p:embed/>
                </p:oleObj>
              </mc:Choice>
              <mc:Fallback>
                <p:oleObj name="Equation" r:id="rId6" imgW="2006280" imgH="228600" progId="Equation.3">
                  <p:embed/>
                  <p:pic>
                    <p:nvPicPr>
                      <p:cNvPr id="337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1463" y="5783263"/>
                        <a:ext cx="4327525" cy="5222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025898" y="5812879"/>
            <a:ext cx="1708150" cy="460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it-IT"/>
              <a:t>Saturazione:</a:t>
            </a:r>
          </a:p>
        </p:txBody>
      </p:sp>
    </p:spTree>
    <p:extLst>
      <p:ext uri="{BB962C8B-B14F-4D97-AF65-F5344CB8AC3E}">
        <p14:creationId xmlns:p14="http://schemas.microsoft.com/office/powerpoint/2010/main" val="420233818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233364"/>
            <a:ext cx="8672264" cy="6293504"/>
            <a:chOff x="76200" y="233363"/>
            <a:chExt cx="9032304" cy="6554787"/>
          </a:xfrm>
        </p:grpSpPr>
        <p:sp>
          <p:nvSpPr>
            <p:cNvPr id="8" name="Rectangle 7"/>
            <p:cNvSpPr/>
            <p:nvPr/>
          </p:nvSpPr>
          <p:spPr>
            <a:xfrm>
              <a:off x="76200" y="548680"/>
              <a:ext cx="9032304" cy="62394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5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33363"/>
              <a:ext cx="8839200" cy="640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202385"/>
              <a:ext cx="5181600" cy="246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147" name="Group 3"/>
            <p:cNvGrpSpPr>
              <a:grpSpLocks/>
            </p:cNvGrpSpPr>
            <p:nvPr/>
          </p:nvGrpSpPr>
          <p:grpSpPr bwMode="auto">
            <a:xfrm>
              <a:off x="152400" y="1481410"/>
              <a:ext cx="2740025" cy="3502025"/>
              <a:chOff x="96" y="1008"/>
              <a:chExt cx="1726" cy="2206"/>
            </a:xfrm>
          </p:grpSpPr>
          <p:sp>
            <p:nvSpPr>
              <p:cNvPr id="6148" name="Oval 4"/>
              <p:cNvSpPr>
                <a:spLocks noChangeArrowheads="1"/>
              </p:cNvSpPr>
              <p:nvPr/>
            </p:nvSpPr>
            <p:spPr bwMode="auto">
              <a:xfrm>
                <a:off x="96" y="2832"/>
                <a:ext cx="382" cy="382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149" name="Oval 5"/>
              <p:cNvSpPr>
                <a:spLocks noChangeArrowheads="1"/>
              </p:cNvSpPr>
              <p:nvPr/>
            </p:nvSpPr>
            <p:spPr bwMode="auto">
              <a:xfrm>
                <a:off x="192" y="1008"/>
                <a:ext cx="1630" cy="1102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150" name="Line 6"/>
              <p:cNvSpPr>
                <a:spLocks noChangeShapeType="1"/>
              </p:cNvSpPr>
              <p:nvPr/>
            </p:nvSpPr>
            <p:spPr bwMode="auto">
              <a:xfrm flipV="1">
                <a:off x="384" y="2110"/>
                <a:ext cx="478" cy="770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150578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838200" y="533400"/>
          <a:ext cx="7315200" cy="571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6" r:id="rId4" imgW="3398527" imgH="2654589" progId="">
                  <p:embed/>
                </p:oleObj>
              </mc:Choice>
              <mc:Fallback>
                <p:oleObj r:id="rId4" imgW="3398527" imgH="2654589" progId="">
                  <p:embed/>
                  <p:pic>
                    <p:nvPicPr>
                      <p:cNvPr id="3481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533400"/>
                        <a:ext cx="7315200" cy="57134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802928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6629400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40036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24657"/>
            <a:ext cx="7772400" cy="583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60866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643192" cy="57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47587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696200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80893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011363" y="3840163"/>
            <a:ext cx="5394325" cy="2378075"/>
          </a:xfrm>
          <a:prstGeom prst="rect">
            <a:avLst/>
          </a:prstGeom>
          <a:solidFill>
            <a:srgbClr val="FFFFFF"/>
          </a:solidFill>
          <a:ln w="18360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>
            <p:extLst/>
          </p:nvPr>
        </p:nvGraphicFramePr>
        <p:xfrm>
          <a:off x="971600" y="863599"/>
          <a:ext cx="7315200" cy="273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2" r:id="rId4" imgW="4593345" imgH="1718930" progId="">
                  <p:embed/>
                </p:oleObj>
              </mc:Choice>
              <mc:Fallback>
                <p:oleObj r:id="rId4" imgW="4593345" imgH="1718930" progId="">
                  <p:embed/>
                  <p:pic>
                    <p:nvPicPr>
                      <p:cNvPr id="399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863599"/>
                        <a:ext cx="7315200" cy="273843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514600" y="25574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39940" name="Object 4"/>
          <p:cNvGraphicFramePr>
            <a:graphicFrameLocks noChangeAspect="1"/>
          </p:cNvGraphicFramePr>
          <p:nvPr>
            <p:extLst/>
          </p:nvPr>
        </p:nvGraphicFramePr>
        <p:xfrm>
          <a:off x="2716213" y="3848100"/>
          <a:ext cx="4170362" cy="212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3" name="Equation" r:id="rId6" imgW="1993680" imgH="901440" progId="Equation.3">
                  <p:embed/>
                </p:oleObj>
              </mc:Choice>
              <mc:Fallback>
                <p:oleObj name="Equation" r:id="rId6" imgW="1993680" imgH="901440" progId="Equation.3">
                  <p:embed/>
                  <p:pic>
                    <p:nvPicPr>
                      <p:cNvPr id="399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6213" y="3848100"/>
                        <a:ext cx="4170362" cy="21240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685526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Object 1"/>
          <p:cNvGraphicFramePr>
            <a:graphicFrameLocks noChangeAspect="1"/>
          </p:cNvGraphicFramePr>
          <p:nvPr>
            <p:extLst/>
          </p:nvPr>
        </p:nvGraphicFramePr>
        <p:xfrm>
          <a:off x="1259632" y="620688"/>
          <a:ext cx="6629400" cy="577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4" r:id="rId4" imgW="4477142" imgH="3898070" progId="">
                  <p:embed/>
                </p:oleObj>
              </mc:Choice>
              <mc:Fallback>
                <p:oleObj r:id="rId4" imgW="4477142" imgH="3898070" progId="">
                  <p:embed/>
                  <p:pic>
                    <p:nvPicPr>
                      <p:cNvPr id="4096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620688"/>
                        <a:ext cx="6629400" cy="57705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533469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848600" cy="484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17761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467544" y="620688"/>
            <a:ext cx="8229600" cy="28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Sovracampionamento</a:t>
            </a:r>
            <a:endParaRPr lang="en-GB" altLang="it-IT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endParaRPr lang="en-GB" altLang="it-IT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L’errore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massimo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un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campionatore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di +/-0.5 LSB (least significant bit).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L’input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range di un n-bit ADC (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-digital converter)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2</a:t>
            </a:r>
            <a:r>
              <a:rPr lang="en-GB" altLang="it-IT" sz="1800" b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intervalli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ognuno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rappresentato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parola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binaria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n-bit.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Quindi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l’ADC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input range  e la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parola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it-IT" sz="1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misura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diretta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massimo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assoluto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Il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bits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rappresenta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rapporto</a:t>
            </a:r>
            <a:r>
              <a:rPr lang="en-GB" altLang="it-IT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segnale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rumore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(SNR).</a:t>
            </a:r>
          </a:p>
          <a:p>
            <a:pPr algn="just">
              <a:buClrTx/>
              <a:buFontTx/>
              <a:buNone/>
            </a:pP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Quindi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aumentanto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segnale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rumore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l’effettiva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risoluzione</a:t>
            </a:r>
            <a:r>
              <a:rPr lang="en-GB" altLang="it-IT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conversione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211371"/>
              </p:ext>
            </p:extLst>
          </p:nvPr>
        </p:nvGraphicFramePr>
        <p:xfrm>
          <a:off x="4302124" y="3485190"/>
          <a:ext cx="3654251" cy="2888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4" r:id="rId4" imgW="4099221" imgH="3240030" progId="">
                  <p:embed/>
                </p:oleObj>
              </mc:Choice>
              <mc:Fallback>
                <p:oleObj r:id="rId4" imgW="4099221" imgH="3240030" progId="">
                  <p:embed/>
                  <p:pic>
                    <p:nvPicPr>
                      <p:cNvPr id="276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4" y="3485190"/>
                        <a:ext cx="3654251" cy="2888719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385202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179" y="2092349"/>
            <a:ext cx="26670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579" y="3780655"/>
            <a:ext cx="43434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70867" y="3235331"/>
            <a:ext cx="696573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per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sinusoide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ampiezza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un n-bits ADC: </a:t>
            </a:r>
          </a:p>
        </p:txBody>
      </p:sp>
      <p:grpSp>
        <p:nvGrpSpPr>
          <p:cNvPr id="44037" name="Group 5"/>
          <p:cNvGrpSpPr>
            <a:grpSpLocks/>
          </p:cNvGrpSpPr>
          <p:nvPr/>
        </p:nvGrpSpPr>
        <p:grpSpPr bwMode="auto">
          <a:xfrm>
            <a:off x="788629" y="4390256"/>
            <a:ext cx="3838575" cy="1895476"/>
            <a:chOff x="364" y="2736"/>
            <a:chExt cx="2418" cy="1194"/>
          </a:xfrm>
        </p:grpSpPr>
        <p:sp>
          <p:nvSpPr>
            <p:cNvPr id="44038" name="Oval 6"/>
            <p:cNvSpPr>
              <a:spLocks noChangeArrowheads="1"/>
            </p:cNvSpPr>
            <p:nvPr/>
          </p:nvSpPr>
          <p:spPr bwMode="auto">
            <a:xfrm>
              <a:off x="2304" y="2736"/>
              <a:ext cx="478" cy="334"/>
            </a:xfrm>
            <a:prstGeom prst="ellips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b="0">
                <a:cs typeface="Arial" panose="020B0604020202020204" pitchFamily="34" charset="0"/>
              </a:endParaRPr>
            </a:p>
          </p:txBody>
        </p:sp>
        <p:sp>
          <p:nvSpPr>
            <p:cNvPr id="44039" name="Line 7"/>
            <p:cNvSpPr>
              <a:spLocks noChangeShapeType="1"/>
            </p:cNvSpPr>
            <p:nvPr/>
          </p:nvSpPr>
          <p:spPr bwMode="auto">
            <a:xfrm flipH="1">
              <a:off x="958" y="3024"/>
              <a:ext cx="1442" cy="622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="0">
                <a:cs typeface="Arial" panose="020B0604020202020204" pitchFamily="34" charset="0"/>
              </a:endParaRPr>
            </a:p>
          </p:txBody>
        </p:sp>
        <p:sp>
          <p:nvSpPr>
            <p:cNvPr id="44040" name="Text Box 8"/>
            <p:cNvSpPr txBox="1">
              <a:spLocks noChangeArrowheads="1"/>
            </p:cNvSpPr>
            <p:nvPr/>
          </p:nvSpPr>
          <p:spPr bwMode="auto">
            <a:xfrm>
              <a:off x="364" y="3696"/>
              <a:ext cx="1334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r">
                <a:buClrTx/>
                <a:buFontTx/>
                <a:buNone/>
              </a:pPr>
              <a:r>
                <a:rPr lang="en-GB" altLang="it-IT" sz="18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Conversione RMS:</a:t>
              </a:r>
            </a:p>
          </p:txBody>
        </p:sp>
      </p:grpSp>
      <p:grpSp>
        <p:nvGrpSpPr>
          <p:cNvPr id="44041" name="Group 9"/>
          <p:cNvGrpSpPr>
            <a:grpSpLocks/>
          </p:cNvGrpSpPr>
          <p:nvPr/>
        </p:nvGrpSpPr>
        <p:grpSpPr bwMode="auto">
          <a:xfrm>
            <a:off x="4630379" y="3933056"/>
            <a:ext cx="4545013" cy="2449513"/>
            <a:chOff x="2784" y="2448"/>
            <a:chExt cx="2863" cy="1543"/>
          </a:xfrm>
        </p:grpSpPr>
        <p:sp>
          <p:nvSpPr>
            <p:cNvPr id="44042" name="Oval 10"/>
            <p:cNvSpPr>
              <a:spLocks noChangeArrowheads="1"/>
            </p:cNvSpPr>
            <p:nvPr/>
          </p:nvSpPr>
          <p:spPr bwMode="auto">
            <a:xfrm>
              <a:off x="2784" y="2448"/>
              <a:ext cx="286" cy="622"/>
            </a:xfrm>
            <a:prstGeom prst="ellips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b="0">
                <a:cs typeface="Arial" panose="020B0604020202020204" pitchFamily="34" charset="0"/>
              </a:endParaRPr>
            </a:p>
          </p:txBody>
        </p:sp>
        <p:sp>
          <p:nvSpPr>
            <p:cNvPr id="44043" name="Line 11"/>
            <p:cNvSpPr>
              <a:spLocks noChangeShapeType="1"/>
            </p:cNvSpPr>
            <p:nvPr/>
          </p:nvSpPr>
          <p:spPr bwMode="auto">
            <a:xfrm>
              <a:off x="3024" y="2976"/>
              <a:ext cx="1150" cy="430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="0">
                <a:cs typeface="Arial" panose="020B0604020202020204" pitchFamily="34" charset="0"/>
              </a:endParaRPr>
            </a:p>
          </p:txBody>
        </p:sp>
        <p:sp>
          <p:nvSpPr>
            <p:cNvPr id="44044" name="Text Box 12"/>
            <p:cNvSpPr txBox="1">
              <a:spLocks noChangeArrowheads="1"/>
            </p:cNvSpPr>
            <p:nvPr/>
          </p:nvSpPr>
          <p:spPr bwMode="auto">
            <a:xfrm>
              <a:off x="3264" y="3408"/>
              <a:ext cx="2383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it-IT" sz="1800" b="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Segnale</a:t>
              </a:r>
              <a:r>
                <a:rPr lang="en-GB" altLang="it-IT" sz="18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GB" altLang="it-IT" sz="1800" b="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ampiezze</a:t>
              </a:r>
              <a:r>
                <a:rPr lang="en-GB" altLang="it-IT" sz="18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positive e negative, </a:t>
              </a:r>
              <a:r>
                <a:rPr lang="en-GB" altLang="it-IT" sz="1800" b="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mentre</a:t>
              </a:r>
              <a:r>
                <a:rPr lang="en-GB" altLang="it-IT" sz="18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altLang="it-IT" sz="1800" b="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digitalizzatore</a:t>
              </a:r>
              <a:r>
                <a:rPr lang="en-GB" altLang="it-IT" sz="18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 –2</a:t>
              </a:r>
              <a:r>
                <a:rPr lang="en-GB" altLang="it-IT" sz="1800" b="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9347" y="653630"/>
            <a:ext cx="8964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 smtClean="0"/>
              <a:t>Assumendo il </a:t>
            </a:r>
            <a:r>
              <a:rPr lang="it-IT" b="0" dirty="0"/>
              <a:t>segnale di </a:t>
            </a:r>
            <a:r>
              <a:rPr lang="it-IT" b="0" dirty="0" smtClean="0"/>
              <a:t>ingresso </a:t>
            </a:r>
            <a:r>
              <a:rPr lang="it-IT" b="0" dirty="0"/>
              <a:t>un segnale in continua evoluzione (sempre vero in sismologia), l'errore causato </a:t>
            </a:r>
            <a:r>
              <a:rPr lang="it-IT" b="0" dirty="0" smtClean="0"/>
              <a:t>dala </a:t>
            </a:r>
            <a:r>
              <a:rPr lang="it-IT" b="0" dirty="0"/>
              <a:t>quantizzazione da un ADC ideale può essere vista come un segnale di rumore bianco che diffonde </a:t>
            </a:r>
            <a:r>
              <a:rPr lang="it-IT" b="0" dirty="0" smtClean="0"/>
              <a:t>l'energia uniformemente </a:t>
            </a:r>
            <a:r>
              <a:rPr lang="it-IT" b="0" dirty="0"/>
              <a:t>su tutta la larghezza di banda da DC a metà della frequenza di campionamento. </a:t>
            </a:r>
            <a:r>
              <a:rPr lang="it-IT" b="0" dirty="0" smtClean="0"/>
              <a:t>Termini ampiezza </a:t>
            </a:r>
            <a:r>
              <a:rPr lang="it-IT" b="0" dirty="0"/>
              <a:t>dell'errore di quantizzazione U</a:t>
            </a:r>
            <a:r>
              <a:rPr lang="it-IT" b="0" baseline="-25000" dirty="0"/>
              <a:t>neff </a:t>
            </a:r>
            <a:r>
              <a:rPr lang="it-IT" b="0" dirty="0"/>
              <a:t>è data </a:t>
            </a:r>
            <a:r>
              <a:rPr lang="it-IT" b="0" dirty="0" smtClean="0"/>
              <a:t>da: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9259185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1520" y="260648"/>
            <a:ext cx="8676456" cy="6237312"/>
            <a:chOff x="251520" y="260648"/>
            <a:chExt cx="8676456" cy="6237312"/>
          </a:xfrm>
        </p:grpSpPr>
        <p:sp>
          <p:nvSpPr>
            <p:cNvPr id="2" name="Rectangle 1"/>
            <p:cNvSpPr/>
            <p:nvPr/>
          </p:nvSpPr>
          <p:spPr>
            <a:xfrm>
              <a:off x="251520" y="557529"/>
              <a:ext cx="8676456" cy="5940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69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128" y="260648"/>
              <a:ext cx="8387241" cy="6026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24" y="4109456"/>
              <a:ext cx="4916658" cy="2322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1046862" y="4202127"/>
              <a:ext cx="864633" cy="714459"/>
            </a:xfrm>
            <a:prstGeom prst="rect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73" name="Rectangle 5"/>
            <p:cNvSpPr>
              <a:spLocks noChangeArrowheads="1"/>
            </p:cNvSpPr>
            <p:nvPr/>
          </p:nvSpPr>
          <p:spPr bwMode="auto">
            <a:xfrm>
              <a:off x="1998862" y="4202127"/>
              <a:ext cx="864633" cy="714459"/>
            </a:xfrm>
            <a:prstGeom prst="rect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74" name="Rectangle 6"/>
            <p:cNvSpPr>
              <a:spLocks noChangeArrowheads="1"/>
            </p:cNvSpPr>
            <p:nvPr/>
          </p:nvSpPr>
          <p:spPr bwMode="auto">
            <a:xfrm>
              <a:off x="2987014" y="4190169"/>
              <a:ext cx="864633" cy="714459"/>
            </a:xfrm>
            <a:prstGeom prst="rect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75" name="Rectangle 7"/>
            <p:cNvSpPr>
              <a:spLocks noChangeArrowheads="1"/>
            </p:cNvSpPr>
            <p:nvPr/>
          </p:nvSpPr>
          <p:spPr bwMode="auto">
            <a:xfrm>
              <a:off x="1998862" y="4979362"/>
              <a:ext cx="864633" cy="714459"/>
            </a:xfrm>
            <a:prstGeom prst="rect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76" name="Rectangle 8"/>
            <p:cNvSpPr>
              <a:spLocks noChangeArrowheads="1"/>
            </p:cNvSpPr>
            <p:nvPr/>
          </p:nvSpPr>
          <p:spPr bwMode="auto">
            <a:xfrm>
              <a:off x="2974963" y="4979362"/>
              <a:ext cx="864633" cy="714459"/>
            </a:xfrm>
            <a:prstGeom prst="rect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77" name="Oval 9"/>
            <p:cNvSpPr>
              <a:spLocks noChangeArrowheads="1"/>
            </p:cNvSpPr>
            <p:nvPr/>
          </p:nvSpPr>
          <p:spPr bwMode="auto">
            <a:xfrm>
              <a:off x="4083621" y="1619314"/>
              <a:ext cx="1659975" cy="929693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78" name="Line 10"/>
            <p:cNvSpPr>
              <a:spLocks noChangeShapeType="1"/>
            </p:cNvSpPr>
            <p:nvPr/>
          </p:nvSpPr>
          <p:spPr bwMode="auto">
            <a:xfrm flipV="1">
              <a:off x="1480685" y="2405518"/>
              <a:ext cx="2816836" cy="1796609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79" name="Line 11"/>
            <p:cNvSpPr>
              <a:spLocks noChangeShapeType="1"/>
            </p:cNvSpPr>
            <p:nvPr/>
          </p:nvSpPr>
          <p:spPr bwMode="auto">
            <a:xfrm flipV="1">
              <a:off x="2420634" y="2477263"/>
              <a:ext cx="2093798" cy="1724864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 flipV="1">
              <a:off x="3432887" y="2549007"/>
              <a:ext cx="1298456" cy="1653119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 flipV="1">
              <a:off x="2637545" y="2549007"/>
              <a:ext cx="1949190" cy="2442312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 flipV="1">
              <a:off x="3649799" y="2549007"/>
              <a:ext cx="1226152" cy="2442312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081662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03" y="2420888"/>
            <a:ext cx="48006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675" y="3009568"/>
            <a:ext cx="1371600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17313" y="5257436"/>
            <a:ext cx="8872779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/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un  ADC: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potenza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rumore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(noise power)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dovuto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digitalizzazione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GB" altLang="it-IT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 altLang="it-IT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altLang="it-IT" sz="18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niformemente</a:t>
            </a:r>
            <a:r>
              <a:rPr lang="en-GB" altLang="it-IT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distribuito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spettro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DC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frequenza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campionamento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3" y="792427"/>
            <a:ext cx="26670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03" y="729721"/>
            <a:ext cx="43434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90629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762000" y="914400"/>
            <a:ext cx="79248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‘noise power’ è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indipendente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 </a:t>
            </a:r>
            <a:r>
              <a:rPr lang="en-GB" altLang="it-IT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campionamento</a:t>
            </a:r>
            <a:r>
              <a:rPr lang="en-GB" altLang="it-I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762000" y="2667000"/>
            <a:ext cx="79248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it-IT"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Usando un intervallo di campionamento  più piccolo il ‘noise power’ viene espanso su di un intervallo di frequenze maggiore.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85800" y="4648200"/>
            <a:ext cx="79248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it-IT"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Quindi, il ‘noise power density effettivo è minore a frequenze di campionamento maggiori.</a:t>
            </a:r>
          </a:p>
        </p:txBody>
      </p:sp>
    </p:spTree>
    <p:extLst>
      <p:ext uri="{BB962C8B-B14F-4D97-AF65-F5344CB8AC3E}">
        <p14:creationId xmlns:p14="http://schemas.microsoft.com/office/powerpoint/2010/main" val="85132834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835752"/>
            <a:ext cx="6477000" cy="571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990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88149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7010400" cy="552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0207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086600" cy="531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85069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" name="Object 1"/>
          <p:cNvGraphicFramePr>
            <a:graphicFrameLocks noChangeAspect="1"/>
          </p:cNvGraphicFramePr>
          <p:nvPr>
            <p:extLst/>
          </p:nvPr>
        </p:nvGraphicFramePr>
        <p:xfrm>
          <a:off x="2627784" y="836712"/>
          <a:ext cx="3675480" cy="5395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2" r:id="rId4" imgW="4477142" imgH="6571501" progId="">
                  <p:embed/>
                </p:oleObj>
              </mc:Choice>
              <mc:Fallback>
                <p:oleObj r:id="rId4" imgW="4477142" imgH="6571501" progId="">
                  <p:embed/>
                  <p:pic>
                    <p:nvPicPr>
                      <p:cNvPr id="5120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836712"/>
                        <a:ext cx="3675480" cy="5395917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46634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543800" cy="598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5945188" y="1295400"/>
            <a:ext cx="1220787" cy="460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it-IT">
                <a:solidFill>
                  <a:srgbClr val="FF0000"/>
                </a:solidFill>
              </a:rPr>
              <a:t>100 Khz</a:t>
            </a:r>
          </a:p>
        </p:txBody>
      </p:sp>
    </p:spTree>
    <p:extLst>
      <p:ext uri="{BB962C8B-B14F-4D97-AF65-F5344CB8AC3E}">
        <p14:creationId xmlns:p14="http://schemas.microsoft.com/office/powerpoint/2010/main" val="282124096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9" name="Object 1"/>
          <p:cNvGraphicFramePr>
            <a:graphicFrameLocks noChangeAspect="1"/>
          </p:cNvGraphicFramePr>
          <p:nvPr>
            <p:extLst/>
          </p:nvPr>
        </p:nvGraphicFramePr>
        <p:xfrm>
          <a:off x="827584" y="667828"/>
          <a:ext cx="7304184" cy="579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6" r:id="rId4" imgW="4477142" imgH="3553975" progId="">
                  <p:embed/>
                </p:oleObj>
              </mc:Choice>
              <mc:Fallback>
                <p:oleObj r:id="rId4" imgW="4477142" imgH="3553975" progId="">
                  <p:embed/>
                  <p:pic>
                    <p:nvPicPr>
                      <p:cNvPr id="5324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667828"/>
                        <a:ext cx="7304184" cy="5799387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5564188" y="1752600"/>
            <a:ext cx="1343025" cy="917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1800">
                <a:solidFill>
                  <a:srgbClr val="FF0000"/>
                </a:solidFill>
              </a:rPr>
              <a:t>AAA  15 Hz</a:t>
            </a:r>
          </a:p>
          <a:p>
            <a:pPr>
              <a:buClrTx/>
              <a:buFontTx/>
              <a:buNone/>
            </a:pPr>
            <a:r>
              <a:rPr lang="en-US" altLang="it-IT" sz="1800">
                <a:solidFill>
                  <a:srgbClr val="FF0000"/>
                </a:solidFill>
              </a:rPr>
              <a:t>ADC 50 Hz</a:t>
            </a:r>
          </a:p>
          <a:p>
            <a:pPr>
              <a:buClrTx/>
              <a:buFontTx/>
              <a:buNone/>
            </a:pPr>
            <a:r>
              <a:rPr lang="en-US" altLang="it-IT" sz="1800">
                <a:solidFill>
                  <a:srgbClr val="FF0000"/>
                </a:solidFill>
              </a:rPr>
              <a:t>LSB 0.05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334000" y="4114800"/>
            <a:ext cx="1785938" cy="14652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1800">
                <a:solidFill>
                  <a:srgbClr val="FF0000"/>
                </a:solidFill>
              </a:rPr>
              <a:t>AAA  400 Hz</a:t>
            </a:r>
          </a:p>
          <a:p>
            <a:pPr>
              <a:buClrTx/>
              <a:buFontTx/>
              <a:buNone/>
            </a:pPr>
            <a:r>
              <a:rPr lang="en-US" altLang="it-IT" sz="1800">
                <a:solidFill>
                  <a:srgbClr val="FF0000"/>
                </a:solidFill>
              </a:rPr>
              <a:t>ADC 1000 Hz</a:t>
            </a:r>
          </a:p>
          <a:p>
            <a:pPr>
              <a:buClrTx/>
              <a:buFontTx/>
              <a:buNone/>
            </a:pPr>
            <a:r>
              <a:rPr lang="en-US" altLang="it-IT" sz="1800">
                <a:solidFill>
                  <a:srgbClr val="FF0000"/>
                </a:solidFill>
              </a:rPr>
              <a:t>LSB 0.05</a:t>
            </a:r>
          </a:p>
          <a:p>
            <a:pPr>
              <a:buClrTx/>
              <a:buFontTx/>
              <a:buNone/>
            </a:pPr>
            <a:r>
              <a:rPr lang="en-US" altLang="it-IT" sz="1800">
                <a:solidFill>
                  <a:srgbClr val="FF0000"/>
                </a:solidFill>
              </a:rPr>
              <a:t>DAA 15 Hz</a:t>
            </a:r>
          </a:p>
          <a:p>
            <a:pPr>
              <a:buClrTx/>
              <a:buFontTx/>
              <a:buNone/>
            </a:pPr>
            <a:r>
              <a:rPr lang="en-US" altLang="it-IT" sz="1800">
                <a:solidFill>
                  <a:srgbClr val="FF0000"/>
                </a:solidFill>
              </a:rPr>
              <a:t>Decimated 15 Hz</a:t>
            </a:r>
          </a:p>
        </p:txBody>
      </p:sp>
    </p:spTree>
    <p:extLst>
      <p:ext uri="{BB962C8B-B14F-4D97-AF65-F5344CB8AC3E}">
        <p14:creationId xmlns:p14="http://schemas.microsoft.com/office/powerpoint/2010/main" val="303047706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7315200" cy="58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35371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7" name="Object 1"/>
          <p:cNvGraphicFramePr>
            <a:graphicFrameLocks noChangeAspect="1"/>
          </p:cNvGraphicFramePr>
          <p:nvPr/>
        </p:nvGraphicFramePr>
        <p:xfrm>
          <a:off x="685800" y="1524000"/>
          <a:ext cx="7467600" cy="382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20" r:id="rId4" imgW="4477142" imgH="2291713" progId="">
                  <p:embed/>
                </p:oleObj>
              </mc:Choice>
              <mc:Fallback>
                <p:oleObj r:id="rId4" imgW="4477142" imgH="2291713" progId="">
                  <p:embed/>
                  <p:pic>
                    <p:nvPicPr>
                      <p:cNvPr id="5529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524000"/>
                        <a:ext cx="7467600" cy="38242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711384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0" y="233363"/>
            <a:ext cx="8570940" cy="6219973"/>
            <a:chOff x="76200" y="233363"/>
            <a:chExt cx="9032304" cy="6554787"/>
          </a:xfrm>
        </p:grpSpPr>
        <p:sp>
          <p:nvSpPr>
            <p:cNvPr id="2" name="Rectangle 1"/>
            <p:cNvSpPr/>
            <p:nvPr/>
          </p:nvSpPr>
          <p:spPr>
            <a:xfrm>
              <a:off x="76200" y="548680"/>
              <a:ext cx="9032304" cy="62394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3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33363"/>
              <a:ext cx="8839200" cy="640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321175"/>
              <a:ext cx="5181600" cy="246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8195" name="Group 3"/>
            <p:cNvGrpSpPr>
              <a:grpSpLocks/>
            </p:cNvGrpSpPr>
            <p:nvPr/>
          </p:nvGrpSpPr>
          <p:grpSpPr bwMode="auto">
            <a:xfrm>
              <a:off x="3886200" y="2438400"/>
              <a:ext cx="2968625" cy="2740025"/>
              <a:chOff x="2448" y="1536"/>
              <a:chExt cx="1870" cy="1726"/>
            </a:xfrm>
          </p:grpSpPr>
          <p:sp>
            <p:nvSpPr>
              <p:cNvPr id="8196" name="Rectangle 4"/>
              <p:cNvSpPr>
                <a:spLocks noChangeArrowheads="1"/>
              </p:cNvSpPr>
              <p:nvPr/>
            </p:nvSpPr>
            <p:spPr bwMode="auto">
              <a:xfrm>
                <a:off x="2448" y="2784"/>
                <a:ext cx="622" cy="478"/>
              </a:xfrm>
              <a:prstGeom prst="rect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97" name="Oval 5"/>
              <p:cNvSpPr>
                <a:spLocks noChangeArrowheads="1"/>
              </p:cNvSpPr>
              <p:nvPr/>
            </p:nvSpPr>
            <p:spPr bwMode="auto">
              <a:xfrm>
                <a:off x="3744" y="1536"/>
                <a:ext cx="574" cy="334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 flipV="1">
                <a:off x="2736" y="1870"/>
                <a:ext cx="1198" cy="914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856634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233364"/>
            <a:ext cx="8600256" cy="6241248"/>
            <a:chOff x="76200" y="233363"/>
            <a:chExt cx="9032304" cy="6554787"/>
          </a:xfrm>
        </p:grpSpPr>
        <p:sp>
          <p:nvSpPr>
            <p:cNvPr id="8" name="Rectangle 7"/>
            <p:cNvSpPr/>
            <p:nvPr/>
          </p:nvSpPr>
          <p:spPr>
            <a:xfrm>
              <a:off x="76200" y="548680"/>
              <a:ext cx="9032304" cy="62394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17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33363"/>
              <a:ext cx="8839200" cy="640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321175"/>
              <a:ext cx="5181600" cy="246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9219" name="Group 3"/>
            <p:cNvGrpSpPr>
              <a:grpSpLocks/>
            </p:cNvGrpSpPr>
            <p:nvPr/>
          </p:nvGrpSpPr>
          <p:grpSpPr bwMode="auto">
            <a:xfrm>
              <a:off x="3886200" y="1676400"/>
              <a:ext cx="2663825" cy="4264025"/>
              <a:chOff x="2448" y="1056"/>
              <a:chExt cx="1678" cy="2686"/>
            </a:xfrm>
          </p:grpSpPr>
          <p:sp>
            <p:nvSpPr>
              <p:cNvPr id="9220" name="Rectangle 4"/>
              <p:cNvSpPr>
                <a:spLocks noChangeArrowheads="1"/>
              </p:cNvSpPr>
              <p:nvPr/>
            </p:nvSpPr>
            <p:spPr bwMode="auto">
              <a:xfrm>
                <a:off x="2448" y="3264"/>
                <a:ext cx="622" cy="478"/>
              </a:xfrm>
              <a:prstGeom prst="rect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21" name="Oval 5"/>
              <p:cNvSpPr>
                <a:spLocks noChangeArrowheads="1"/>
              </p:cNvSpPr>
              <p:nvPr/>
            </p:nvSpPr>
            <p:spPr bwMode="auto">
              <a:xfrm>
                <a:off x="3456" y="1056"/>
                <a:ext cx="670" cy="574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22" name="Line 6"/>
              <p:cNvSpPr>
                <a:spLocks noChangeShapeType="1"/>
              </p:cNvSpPr>
              <p:nvPr/>
            </p:nvSpPr>
            <p:spPr bwMode="auto">
              <a:xfrm flipV="1">
                <a:off x="2736" y="1630"/>
                <a:ext cx="1006" cy="1634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5378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233364"/>
            <a:ext cx="8672264" cy="6293504"/>
            <a:chOff x="76200" y="233363"/>
            <a:chExt cx="9032304" cy="6554787"/>
          </a:xfrm>
        </p:grpSpPr>
        <p:sp>
          <p:nvSpPr>
            <p:cNvPr id="8" name="Rectangle 7"/>
            <p:cNvSpPr/>
            <p:nvPr/>
          </p:nvSpPr>
          <p:spPr>
            <a:xfrm>
              <a:off x="76200" y="548680"/>
              <a:ext cx="9032304" cy="62394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1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33363"/>
              <a:ext cx="8839200" cy="640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321175"/>
              <a:ext cx="5181600" cy="246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0243" name="Group 3"/>
            <p:cNvGrpSpPr>
              <a:grpSpLocks/>
            </p:cNvGrpSpPr>
            <p:nvPr/>
          </p:nvGrpSpPr>
          <p:grpSpPr bwMode="auto">
            <a:xfrm>
              <a:off x="2832100" y="4876800"/>
              <a:ext cx="3946525" cy="1863725"/>
              <a:chOff x="1784" y="3072"/>
              <a:chExt cx="2486" cy="1174"/>
            </a:xfrm>
          </p:grpSpPr>
          <p:sp>
            <p:nvSpPr>
              <p:cNvPr id="10244" name="Rectangle 4"/>
              <p:cNvSpPr>
                <a:spLocks noChangeArrowheads="1"/>
              </p:cNvSpPr>
              <p:nvPr/>
            </p:nvSpPr>
            <p:spPr bwMode="auto">
              <a:xfrm>
                <a:off x="1784" y="3768"/>
                <a:ext cx="622" cy="478"/>
              </a:xfrm>
              <a:prstGeom prst="rect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245" name="Oval 5"/>
              <p:cNvSpPr>
                <a:spLocks noChangeArrowheads="1"/>
              </p:cNvSpPr>
              <p:nvPr/>
            </p:nvSpPr>
            <p:spPr bwMode="auto">
              <a:xfrm>
                <a:off x="3360" y="3072"/>
                <a:ext cx="910" cy="958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246" name="Line 6"/>
              <p:cNvSpPr>
                <a:spLocks noChangeShapeType="1"/>
              </p:cNvSpPr>
              <p:nvPr/>
            </p:nvSpPr>
            <p:spPr bwMode="auto">
              <a:xfrm flipV="1">
                <a:off x="2400" y="3694"/>
                <a:ext cx="958" cy="290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895449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233363"/>
            <a:ext cx="8670165" cy="6291981"/>
            <a:chOff x="76200" y="233363"/>
            <a:chExt cx="9032304" cy="6554787"/>
          </a:xfrm>
        </p:grpSpPr>
        <p:sp>
          <p:nvSpPr>
            <p:cNvPr id="11" name="Rectangle 10"/>
            <p:cNvSpPr/>
            <p:nvPr/>
          </p:nvSpPr>
          <p:spPr>
            <a:xfrm>
              <a:off x="76200" y="548680"/>
              <a:ext cx="9032304" cy="62394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65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33363"/>
              <a:ext cx="8839200" cy="640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321175"/>
              <a:ext cx="5181600" cy="246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1267" name="Group 3"/>
            <p:cNvGrpSpPr>
              <a:grpSpLocks/>
            </p:cNvGrpSpPr>
            <p:nvPr/>
          </p:nvGrpSpPr>
          <p:grpSpPr bwMode="auto">
            <a:xfrm>
              <a:off x="749300" y="5334000"/>
              <a:ext cx="6715125" cy="1419225"/>
              <a:chOff x="472" y="3360"/>
              <a:chExt cx="4230" cy="894"/>
            </a:xfrm>
          </p:grpSpPr>
          <p:grpSp>
            <p:nvGrpSpPr>
              <p:cNvPr id="11268" name="Group 4"/>
              <p:cNvGrpSpPr>
                <a:grpSpLocks/>
              </p:cNvGrpSpPr>
              <p:nvPr/>
            </p:nvGrpSpPr>
            <p:grpSpPr bwMode="auto">
              <a:xfrm>
                <a:off x="1152" y="3360"/>
                <a:ext cx="3550" cy="894"/>
                <a:chOff x="1152" y="3360"/>
                <a:chExt cx="3550" cy="894"/>
              </a:xfrm>
            </p:grpSpPr>
            <p:sp>
              <p:nvSpPr>
                <p:cNvPr id="11269" name="Rectangle 5"/>
                <p:cNvSpPr>
                  <a:spLocks noChangeArrowheads="1"/>
                </p:cNvSpPr>
                <p:nvPr/>
              </p:nvSpPr>
              <p:spPr bwMode="auto">
                <a:xfrm>
                  <a:off x="1152" y="3776"/>
                  <a:ext cx="622" cy="478"/>
                </a:xfrm>
                <a:prstGeom prst="rect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270" name="Oval 6"/>
                <p:cNvSpPr>
                  <a:spLocks noChangeArrowheads="1"/>
                </p:cNvSpPr>
                <p:nvPr/>
              </p:nvSpPr>
              <p:spPr bwMode="auto">
                <a:xfrm>
                  <a:off x="4080" y="3360"/>
                  <a:ext cx="622" cy="574"/>
                </a:xfrm>
                <a:prstGeom prst="ellips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271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1776" y="3694"/>
                  <a:ext cx="2302" cy="338"/>
                </a:xfrm>
                <a:prstGeom prst="lin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11272" name="Rectangle 8"/>
              <p:cNvSpPr>
                <a:spLocks noChangeArrowheads="1"/>
              </p:cNvSpPr>
              <p:nvPr/>
            </p:nvSpPr>
            <p:spPr bwMode="auto">
              <a:xfrm>
                <a:off x="472" y="3768"/>
                <a:ext cx="622" cy="478"/>
              </a:xfrm>
              <a:prstGeom prst="rect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1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121" y="88656"/>
            <a:ext cx="551137" cy="5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3530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41482</TotalTime>
  <Words>1295</Words>
  <Application>Microsoft Office PowerPoint</Application>
  <PresentationFormat>On-screen Show (4:3)</PresentationFormat>
  <Paragraphs>139</Paragraphs>
  <Slides>59</Slides>
  <Notes>52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Trieste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Dipartimento Scienze della Terra</dc:creator>
  <cp:lastModifiedBy>Giovanni Costa</cp:lastModifiedBy>
  <cp:revision>436</cp:revision>
  <dcterms:created xsi:type="dcterms:W3CDTF">2011-03-15T13:02:36Z</dcterms:created>
  <dcterms:modified xsi:type="dcterms:W3CDTF">2020-04-27T07:00:14Z</dcterms:modified>
</cp:coreProperties>
</file>