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8"/>
  </p:notesMasterIdLst>
  <p:sldIdLst>
    <p:sldId id="363" r:id="rId2"/>
    <p:sldId id="426" r:id="rId3"/>
    <p:sldId id="364" r:id="rId4"/>
    <p:sldId id="365" r:id="rId5"/>
    <p:sldId id="366" r:id="rId6"/>
    <p:sldId id="367" r:id="rId7"/>
    <p:sldId id="368" r:id="rId8"/>
    <p:sldId id="369" r:id="rId9"/>
    <p:sldId id="376" r:id="rId10"/>
    <p:sldId id="410" r:id="rId11"/>
    <p:sldId id="378" r:id="rId12"/>
    <p:sldId id="377" r:id="rId13"/>
    <p:sldId id="411" r:id="rId14"/>
    <p:sldId id="379" r:id="rId15"/>
    <p:sldId id="412" r:id="rId16"/>
    <p:sldId id="413" r:id="rId17"/>
    <p:sldId id="382" r:id="rId18"/>
    <p:sldId id="380" r:id="rId19"/>
    <p:sldId id="383" r:id="rId20"/>
    <p:sldId id="384" r:id="rId21"/>
    <p:sldId id="385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7" r:id="rId32"/>
    <p:sldId id="396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406" r:id="rId42"/>
    <p:sldId id="407" r:id="rId43"/>
    <p:sldId id="408" r:id="rId44"/>
    <p:sldId id="409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422" r:id="rId54"/>
    <p:sldId id="423" r:id="rId55"/>
    <p:sldId id="424" r:id="rId56"/>
    <p:sldId id="425" r:id="rId5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D020C3"/>
    <a:srgbClr val="3366CC"/>
    <a:srgbClr val="33CCFF"/>
    <a:srgbClr val="0099FF"/>
    <a:srgbClr val="C0C0C0"/>
    <a:srgbClr val="FF0000"/>
    <a:srgbClr val="FEA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15" autoAdjust="0"/>
  </p:normalViewPr>
  <p:slideViewPr>
    <p:cSldViewPr>
      <p:cViewPr varScale="1">
        <p:scale>
          <a:sx n="71" d="100"/>
          <a:sy n="71" d="100"/>
        </p:scale>
        <p:origin x="10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55214363-279E-4C18-83D6-FEE7798A07BE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4053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CAC04-502D-4E04-BDF8-BD57A723DBA3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1658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B0BCD-4C11-4030-8601-A66187C4BB55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3536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CB26C-F137-4C78-8179-5052179E94F5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7048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E3C07-2CEC-4D1D-9176-E5C0C48AA4FB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7115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07ED7-2E10-4787-819E-8D9832B30B1F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5652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4A119-6563-410F-8B6D-C089F4BEF0BC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8239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51622-D5D8-4E09-B530-4C821062DE24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4718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28C82-7BBC-4FD9-A688-320B8619758D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567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9CCBD-9B96-4D7E-B37F-63A0378849E1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6526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9159C-CDD1-47A5-B735-A34D9467850A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0260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6FC84-AD85-453A-BDC9-E46C34EE680A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322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780EF-5058-4CF4-AC2B-BD9D050DDF3D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4277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CA620-9DC0-4580-ABF5-642304CA3FBF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6606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44C7C-A9C2-4B10-9BD7-68C467437AE1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3549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2419D-645E-429D-8636-D618575A455D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294869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36A11-C713-4519-A962-C1ED269B21AD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2147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2B45F-10A6-426C-8C7D-B3514840FEB4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8518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C10FF-4DB7-4C52-91D6-B0C503FE682D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35023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2B45F-10A6-426C-8C7D-B3514840FEB4}" type="slidenum">
              <a:rPr lang="it-IT" altLang="it-IT"/>
              <a:pPr/>
              <a:t>32</a:t>
            </a:fld>
            <a:endParaRPr lang="it-IT" altLang="it-IT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1682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F6BAF-050E-4F09-905A-0843300F7565}" type="slidenum">
              <a:rPr lang="it-IT" altLang="it-IT"/>
              <a:pPr/>
              <a:t>33</a:t>
            </a:fld>
            <a:endParaRPr lang="it-IT" altLang="it-IT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8920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295D8-F53F-430C-A5B9-C0CE5D0F3233}" type="slidenum">
              <a:rPr lang="it-IT" altLang="it-IT"/>
              <a:pPr/>
              <a:t>34</a:t>
            </a:fld>
            <a:endParaRPr lang="it-IT" altLang="it-IT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9288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F88FA-6F24-4EF3-A3A5-C8CBA1E7A67E}" type="slidenum">
              <a:rPr lang="it-IT" altLang="it-IT"/>
              <a:pPr/>
              <a:t>35</a:t>
            </a:fld>
            <a:endParaRPr lang="it-IT" altLang="it-IT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3963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2AC42-E6A0-4172-8B63-EA3049C2B9CE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1993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373-5185-4570-9A30-B2366F5A1D00}" type="slidenum">
              <a:rPr lang="it-IT" altLang="it-IT"/>
              <a:pPr/>
              <a:t>36</a:t>
            </a:fld>
            <a:endParaRPr lang="it-IT" altLang="it-IT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0801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15AED-1F7F-4878-BB98-DBE2006D6615}" type="slidenum">
              <a:rPr lang="it-IT" altLang="it-IT"/>
              <a:pPr/>
              <a:t>37</a:t>
            </a:fld>
            <a:endParaRPr lang="it-IT" altLang="it-IT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9122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EBB47-1AAB-4E7A-B101-E3093A01C0BD}" type="slidenum">
              <a:rPr lang="it-IT" altLang="it-IT"/>
              <a:pPr/>
              <a:t>38</a:t>
            </a:fld>
            <a:endParaRPr lang="it-IT" altLang="it-IT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32125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1A2C6-9FCB-449C-A8C2-D4E79046986C}" type="slidenum">
              <a:rPr lang="it-IT" altLang="it-IT"/>
              <a:pPr/>
              <a:t>39</a:t>
            </a:fld>
            <a:endParaRPr lang="it-IT" altLang="it-IT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56844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973DD-CE6E-4469-B7EC-61D0F8A75A91}" type="slidenum">
              <a:rPr lang="it-IT" altLang="it-IT"/>
              <a:pPr/>
              <a:t>40</a:t>
            </a:fld>
            <a:endParaRPr lang="it-IT" altLang="it-IT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8770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EE00A-B889-4CEA-8ADF-B027CFC86F98}" type="slidenum">
              <a:rPr lang="it-IT" altLang="it-IT"/>
              <a:pPr/>
              <a:t>41</a:t>
            </a:fld>
            <a:endParaRPr lang="it-IT" altLang="it-IT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90904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5ADC1-F49F-4665-9FE9-DE11471D029B}" type="slidenum">
              <a:rPr lang="it-IT" altLang="it-IT"/>
              <a:pPr/>
              <a:t>42</a:t>
            </a:fld>
            <a:endParaRPr lang="it-IT" altLang="it-IT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53520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E2994-BA75-4C8E-96BA-B4503FAC7F7F}" type="slidenum">
              <a:rPr lang="it-IT" altLang="it-IT"/>
              <a:pPr/>
              <a:t>45</a:t>
            </a:fld>
            <a:endParaRPr lang="it-IT" altLang="it-IT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44907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118C8-EACC-41A1-B94D-144E223142E9}" type="slidenum">
              <a:rPr lang="it-IT" altLang="it-IT"/>
              <a:pPr/>
              <a:t>46</a:t>
            </a:fld>
            <a:endParaRPr lang="it-IT" altLang="it-IT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52976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374B2-D5CE-4340-9D00-8FCCD194D120}" type="slidenum">
              <a:rPr lang="it-IT" altLang="it-IT"/>
              <a:pPr/>
              <a:t>47</a:t>
            </a:fld>
            <a:endParaRPr lang="it-IT" altLang="it-IT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722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8CF94-05A3-4CA8-8A1B-C03B83EF5B62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56913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D5926-30EB-4ABC-9530-76D45F12772E}" type="slidenum">
              <a:rPr lang="it-IT" altLang="it-IT"/>
              <a:pPr/>
              <a:t>48</a:t>
            </a:fld>
            <a:endParaRPr lang="it-IT" altLang="it-IT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31503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65CD7-C3CE-4CBC-973E-DD93CDCD6F43}" type="slidenum">
              <a:rPr lang="it-IT" altLang="it-IT"/>
              <a:pPr/>
              <a:t>49</a:t>
            </a:fld>
            <a:endParaRPr lang="it-IT" altLang="it-IT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36853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3E559-DD07-450F-8C34-FE7EE76F2FBD}" type="slidenum">
              <a:rPr lang="it-IT" altLang="it-IT"/>
              <a:pPr/>
              <a:t>50</a:t>
            </a:fld>
            <a:endParaRPr lang="it-IT" altLang="it-IT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89782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15359-9DC2-4CC0-90D5-6ACA8B7F9CA2}" type="slidenum">
              <a:rPr lang="it-IT" altLang="it-IT"/>
              <a:pPr/>
              <a:t>51</a:t>
            </a:fld>
            <a:endParaRPr lang="it-IT" altLang="it-IT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70763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620F5-1C1F-49FA-ADE9-FB405601DE62}" type="slidenum">
              <a:rPr lang="it-IT" altLang="it-IT"/>
              <a:pPr/>
              <a:t>52</a:t>
            </a:fld>
            <a:endParaRPr lang="it-IT" altLang="it-IT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91572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95591-5B00-41A3-AF8C-B8847529B135}" type="slidenum">
              <a:rPr lang="it-IT" altLang="it-IT"/>
              <a:pPr/>
              <a:t>53</a:t>
            </a:fld>
            <a:endParaRPr lang="it-IT" altLang="it-IT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69007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267B9-61D6-4D80-A4F9-87FA90854F7D}" type="slidenum">
              <a:rPr lang="it-IT" altLang="it-IT"/>
              <a:pPr/>
              <a:t>54</a:t>
            </a:fld>
            <a:endParaRPr lang="it-IT" altLang="it-IT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31192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87E4A-D42E-4D7F-BB6A-E68C91F07892}" type="slidenum">
              <a:rPr lang="it-IT" altLang="it-IT"/>
              <a:pPr/>
              <a:t>55</a:t>
            </a:fld>
            <a:endParaRPr lang="it-IT" altLang="it-IT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30668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28C89-C517-4F15-9DC5-52B5E2DCE246}" type="slidenum">
              <a:rPr lang="it-IT" altLang="it-IT"/>
              <a:pPr/>
              <a:t>56</a:t>
            </a:fld>
            <a:endParaRPr lang="it-IT" altLang="it-IT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934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6F536-0E4D-4A4A-87F7-4F23088FC005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2767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9BB36-ADAC-4509-8F28-6E5FA5DF1BCE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679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87C0F-8A7E-43D9-98CA-B994FF7C482A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8572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CACE1-D596-48EE-9C8E-E0F42F8D3B67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3281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CACE1-D596-48EE-9C8E-E0F42F8D3B67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999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15B73-FD53-4C51-9547-40DDD5064F9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terremoto, a 40 anni dall'evento del Friuli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5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A945C-5E91-4642-A2E3-871E01855A0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terremoto, a 40 anni dall'evento del Friuli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8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3EF2A-19EE-449E-81FE-695337ABEC7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terremoto, a 40 anni dall'evento del Friuli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7C695-C658-4B65-8778-BB3A848E063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terremoto, a 40 anni dall'evento del Friuli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482DC-2269-4F26-9D2A-7E44B1A4C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56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30F75E-777F-4D9F-B92A-CE6B68B9CC3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terremoto, a 40 anni dall'evento del Friuli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513E2-507D-40E3-9206-B87930B4E04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terremoto, a 40 anni dall'evento del Friuli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02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24C02E-894D-4329-85A3-8F164AAEAF8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terremoto, a 40 anni dall'evento del Friuli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1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FB2C0-94BC-488B-BCCC-BCB870A2CD0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terremoto, a 40 anni dall'evento del Friuli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21CA-B192-46DF-A720-BAB25DF9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terremoto, a 40 anni dall'evento del Friuli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9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699FE-A884-4958-AF84-5E0CD85463A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terremoto, a 40 anni dall'evento del Friuli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4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ADB12-34D8-4A6B-B396-9C6F6481246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terremoto, a 40 anni dall'evento del Friuli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9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4C52E7-3D33-4CB7-9A14-6C4E733F9BB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terremoto, a 40 anni dall'evento del Friuli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69822" y="6176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90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9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598" y="909563"/>
            <a:ext cx="8611200" cy="5548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43" b="0" i="1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Sismometria</a:t>
            </a:r>
            <a:endParaRPr kumimoji="0" lang="en-GB" sz="5443" b="0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43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43" b="0" i="1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Monitoraggio</a:t>
            </a:r>
            <a:r>
              <a:rPr kumimoji="0" lang="en-GB" sz="5443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5443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Sismico</a:t>
            </a:r>
            <a:endParaRPr kumimoji="0" lang="en-GB" sz="5443" b="0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43" b="0" i="1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Giovanni Costa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43" b="0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43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2019/20</a:t>
            </a:r>
            <a:endParaRPr kumimoji="0" lang="it-IT" sz="5443" b="0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05"/>
            <a:ext cx="2874259" cy="6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556792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/>
              <a:t>L'anti-alias digitale </a:t>
            </a:r>
            <a:r>
              <a:rPr lang="it-IT" b="0" dirty="0" smtClean="0"/>
              <a:t>comunemente implementato nei moderni sistemi di acquisizione sismica appartengono </a:t>
            </a:r>
            <a:r>
              <a:rPr lang="it-IT" b="0" dirty="0"/>
              <a:t>alla classe </a:t>
            </a:r>
            <a:r>
              <a:rPr lang="it-IT" b="0" dirty="0" smtClean="0"/>
              <a:t>generalizzati dei </a:t>
            </a:r>
            <a:r>
              <a:rPr lang="it-IT" b="0" dirty="0"/>
              <a:t>filtri </a:t>
            </a:r>
            <a:r>
              <a:rPr lang="it-IT" b="0" dirty="0" smtClean="0"/>
              <a:t>a fae lineare che </a:t>
            </a:r>
            <a:r>
              <a:rPr lang="it-IT" b="0" dirty="0"/>
              <a:t>non provocano distorsioni di </a:t>
            </a:r>
            <a:r>
              <a:rPr lang="it-IT" b="0" dirty="0" smtClean="0"/>
              <a:t>fase del </a:t>
            </a:r>
            <a:r>
              <a:rPr lang="it-IT" b="0" dirty="0"/>
              <a:t>segnale. In generale, producono uno spostamento temporale costante che può </a:t>
            </a:r>
            <a:r>
              <a:rPr lang="it-IT" b="0" dirty="0" smtClean="0"/>
              <a:t>essere corretto. </a:t>
            </a:r>
            <a:r>
              <a:rPr lang="it-IT" b="0" dirty="0"/>
              <a:t>Se il time shift è zero o viene corretto, il filtro verrebbe chiamato </a:t>
            </a:r>
            <a:r>
              <a:rPr lang="it-IT" b="0" dirty="0" smtClean="0"/>
              <a:t>filtro a fase zero. </a:t>
            </a:r>
            <a:r>
              <a:rPr lang="it-IT" b="0" dirty="0"/>
              <a:t>I</a:t>
            </a:r>
            <a:r>
              <a:rPr lang="it-IT" b="0" dirty="0" smtClean="0"/>
              <a:t> </a:t>
            </a:r>
            <a:r>
              <a:rPr lang="it-IT" b="0" dirty="0"/>
              <a:t>motivi per utilizzare i filtri FIR in questo contesto sono </a:t>
            </a:r>
            <a:r>
              <a:rPr lang="it-IT" b="0" dirty="0" smtClean="0"/>
              <a:t>principalmente basati sul </a:t>
            </a:r>
            <a:r>
              <a:rPr lang="it-IT" b="0" dirty="0"/>
              <a:t>fatto che esistono procedure di progettazione consolidate per adattarsi </a:t>
            </a:r>
            <a:r>
              <a:rPr lang="it-IT" b="0" dirty="0" smtClean="0"/>
              <a:t>alle specifiche richieste con </a:t>
            </a:r>
            <a:r>
              <a:rPr lang="it-IT" b="0" dirty="0"/>
              <a:t>grande </a:t>
            </a:r>
            <a:r>
              <a:rPr lang="it-IT" b="0" dirty="0" smtClean="0"/>
              <a:t>precisione, </a:t>
            </a:r>
            <a:r>
              <a:rPr lang="it-IT" b="0" dirty="0"/>
              <a:t>che </a:t>
            </a:r>
            <a:r>
              <a:rPr lang="it-IT" b="0" dirty="0" smtClean="0"/>
              <a:t>richiedono rampe </a:t>
            </a:r>
            <a:r>
              <a:rPr lang="it-IT" b="0" dirty="0"/>
              <a:t>molto </a:t>
            </a:r>
            <a:r>
              <a:rPr lang="it-IT" b="0" dirty="0" smtClean="0"/>
              <a:t>ripide, </a:t>
            </a:r>
            <a:r>
              <a:rPr lang="it-IT" b="0" dirty="0"/>
              <a:t>(questi sarebbero potenzialmente instabili come </a:t>
            </a:r>
            <a:r>
              <a:rPr lang="it-IT" b="0" dirty="0" smtClean="0"/>
              <a:t> filtri </a:t>
            </a:r>
            <a:r>
              <a:rPr lang="it-IT" b="0" dirty="0"/>
              <a:t>IIR</a:t>
            </a:r>
            <a:r>
              <a:rPr lang="it-IT" b="0" dirty="0" smtClean="0"/>
              <a:t>), </a:t>
            </a:r>
            <a:r>
              <a:rPr lang="it-IT" b="0" dirty="0"/>
              <a:t>la proprietà della fase </a:t>
            </a:r>
            <a:r>
              <a:rPr lang="it-IT" b="0" dirty="0" smtClean="0"/>
              <a:t>lineare può </a:t>
            </a:r>
            <a:r>
              <a:rPr lang="it-IT" b="0" dirty="0"/>
              <a:t>essere implementato esattamente solo come FIR fllters. </a:t>
            </a:r>
            <a:r>
              <a:rPr lang="it-IT" b="0" dirty="0" smtClean="0"/>
              <a:t>I </a:t>
            </a:r>
            <a:r>
              <a:rPr lang="it-IT" b="0" dirty="0"/>
              <a:t>filtri IIR </a:t>
            </a:r>
            <a:r>
              <a:rPr lang="it-IT" b="0" dirty="0" smtClean="0"/>
              <a:t>causano sempre distorsione </a:t>
            </a:r>
            <a:r>
              <a:rPr lang="it-IT" b="0" dirty="0"/>
              <a:t>di fase all'interno della banda passante del filtro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3163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Text Box 2052"/>
          <p:cNvSpPr txBox="1">
            <a:spLocks noChangeArrowheads="1"/>
          </p:cNvSpPr>
          <p:nvPr/>
        </p:nvSpPr>
        <p:spPr bwMode="auto">
          <a:xfrm>
            <a:off x="1066800" y="609600"/>
            <a:ext cx="7178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it-IT" sz="2400" dirty="0" err="1">
                <a:solidFill>
                  <a:schemeClr val="bg1"/>
                </a:solidFill>
              </a:rPr>
              <a:t>Filtro</a:t>
            </a:r>
            <a:r>
              <a:rPr lang="en-GB" altLang="it-IT" sz="2400" dirty="0">
                <a:solidFill>
                  <a:schemeClr val="bg1"/>
                </a:solidFill>
              </a:rPr>
              <a:t> </a:t>
            </a:r>
            <a:r>
              <a:rPr lang="en-GB" altLang="it-IT" sz="2400" b="1" dirty="0">
                <a:solidFill>
                  <a:schemeClr val="bg1"/>
                </a:solidFill>
              </a:rPr>
              <a:t>FIR</a:t>
            </a:r>
            <a:r>
              <a:rPr lang="en-GB" altLang="it-IT" sz="2400" dirty="0">
                <a:solidFill>
                  <a:schemeClr val="bg1"/>
                </a:solidFill>
              </a:rPr>
              <a:t> anti alias</a:t>
            </a:r>
          </a:p>
          <a:p>
            <a:pPr algn="ctr"/>
            <a:r>
              <a:rPr lang="en-GB" altLang="it-IT" sz="2400" dirty="0" err="1">
                <a:solidFill>
                  <a:schemeClr val="bg1"/>
                </a:solidFill>
              </a:rPr>
              <a:t>Quanterra</a:t>
            </a:r>
            <a:r>
              <a:rPr lang="en-GB" altLang="it-IT" sz="2400" dirty="0">
                <a:solidFill>
                  <a:schemeClr val="bg1"/>
                </a:solidFill>
              </a:rPr>
              <a:t> 40 Hz data stream - </a:t>
            </a:r>
            <a:r>
              <a:rPr lang="en-GB" altLang="it-IT" sz="2400" dirty="0" err="1">
                <a:solidFill>
                  <a:schemeClr val="bg1"/>
                </a:solidFill>
              </a:rPr>
              <a:t>decimazione</a:t>
            </a:r>
            <a:r>
              <a:rPr lang="en-GB" altLang="it-IT" sz="2400" dirty="0">
                <a:solidFill>
                  <a:schemeClr val="bg1"/>
                </a:solidFill>
              </a:rPr>
              <a:t> a 20 Hz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84115" y="-883914"/>
            <a:ext cx="5501851" cy="86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667" name="Object 20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252332"/>
              </p:ext>
            </p:extLst>
          </p:nvPr>
        </p:nvGraphicFramePr>
        <p:xfrm>
          <a:off x="685799" y="1196752"/>
          <a:ext cx="7772400" cy="438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6" name="CorelPhotoPaint.Image.8" r:id="rId4" imgW="4400948" imgH="2480657" progId="CorelPhotoPaint.Image.8">
                  <p:embed/>
                </p:oleObj>
              </mc:Choice>
              <mc:Fallback>
                <p:oleObj name="CorelPhotoPaint.Image.8" r:id="rId4" imgW="4400948" imgH="2480657" progId="CorelPhotoPaint.Image.8">
                  <p:embed/>
                  <p:pic>
                    <p:nvPicPr>
                      <p:cNvPr id="369667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1196752"/>
                        <a:ext cx="7772400" cy="438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668" name="Text Box 2052"/>
          <p:cNvSpPr txBox="1">
            <a:spLocks noChangeArrowheads="1"/>
          </p:cNvSpPr>
          <p:nvPr/>
        </p:nvSpPr>
        <p:spPr bwMode="auto">
          <a:xfrm>
            <a:off x="607219" y="620688"/>
            <a:ext cx="79295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it-IT" sz="2400" dirty="0" err="1"/>
              <a:t>Filtro</a:t>
            </a:r>
            <a:r>
              <a:rPr lang="en-GB" altLang="it-IT" sz="2400" dirty="0"/>
              <a:t> </a:t>
            </a:r>
            <a:r>
              <a:rPr lang="en-GB" altLang="it-IT" sz="2400" b="1" dirty="0"/>
              <a:t>FIR</a:t>
            </a:r>
            <a:r>
              <a:rPr lang="en-GB" altLang="it-IT" sz="2400" dirty="0"/>
              <a:t> anti alias</a:t>
            </a:r>
          </a:p>
          <a:p>
            <a:pPr algn="ctr"/>
            <a:r>
              <a:rPr lang="en-GB" altLang="it-IT" sz="2400" dirty="0" err="1"/>
              <a:t>Quanterra</a:t>
            </a:r>
            <a:r>
              <a:rPr lang="en-GB" altLang="it-IT" sz="2400" dirty="0"/>
              <a:t> 40 Hz data stream - </a:t>
            </a:r>
            <a:r>
              <a:rPr lang="en-GB" altLang="it-IT" sz="2400" dirty="0" err="1"/>
              <a:t>decimazione</a:t>
            </a:r>
            <a:r>
              <a:rPr lang="en-GB" altLang="it-IT" sz="2400" dirty="0"/>
              <a:t> a 20 Hz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558924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 smtClean="0"/>
              <a:t>Filtro impulse response FIR dello stage </a:t>
            </a:r>
            <a:r>
              <a:rPr lang="it-IT" b="0" dirty="0"/>
              <a:t>4 del digitalizzatore QDP 380 di </a:t>
            </a:r>
            <a:r>
              <a:rPr lang="it-IT" b="0" dirty="0" smtClean="0"/>
              <a:t>Quanterra. E’ usato come filtro lineare digitale anti-alias nellstream a </a:t>
            </a:r>
            <a:r>
              <a:rPr lang="it-IT" b="0" dirty="0"/>
              <a:t>40 </a:t>
            </a:r>
            <a:r>
              <a:rPr lang="it-IT" b="0" dirty="0" smtClean="0"/>
              <a:t>Hz per la decimazione </a:t>
            </a:r>
            <a:r>
              <a:rPr lang="it-IT" b="0" dirty="0"/>
              <a:t>a 20 Hz.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747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980728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/>
              <a:t>Tali filtri con risposte all'impulso simmetriche sono spesso chiamati bifacciali o </a:t>
            </a:r>
            <a:r>
              <a:rPr lang="it-IT" b="0" dirty="0" smtClean="0"/>
              <a:t>acausali. </a:t>
            </a:r>
            <a:r>
              <a:rPr lang="it-IT" b="0" dirty="0"/>
              <a:t>La risposta all'impulso oscilla con frequenze vicine </a:t>
            </a:r>
            <a:r>
              <a:rPr lang="it-IT" b="0" dirty="0" smtClean="0"/>
              <a:t>alla frequenza d’angolo del </a:t>
            </a:r>
            <a:r>
              <a:rPr lang="it-IT" b="0" dirty="0"/>
              <a:t>filtro, un effetto </a:t>
            </a:r>
            <a:r>
              <a:rPr lang="it-IT" b="0" dirty="0" smtClean="0"/>
              <a:t>chiamato </a:t>
            </a:r>
            <a:r>
              <a:rPr lang="it-IT" b="0" dirty="0"/>
              <a:t>il fenomeno di </a:t>
            </a:r>
            <a:r>
              <a:rPr lang="it-IT" b="0" dirty="0" smtClean="0"/>
              <a:t>Gibb. Può </a:t>
            </a:r>
            <a:r>
              <a:rPr lang="it-IT" b="0" dirty="0"/>
              <a:t>essere ridotto al costo </a:t>
            </a:r>
            <a:r>
              <a:rPr lang="it-IT" b="0" dirty="0" smtClean="0"/>
              <a:t>della larghezza </a:t>
            </a:r>
            <a:r>
              <a:rPr lang="it-IT" b="0" dirty="0"/>
              <a:t>della banda passante del </a:t>
            </a:r>
            <a:r>
              <a:rPr lang="it-IT" b="0" dirty="0" smtClean="0"/>
              <a:t>filtro diminuendo </a:t>
            </a:r>
            <a:r>
              <a:rPr lang="it-IT" b="0" dirty="0"/>
              <a:t>la pendenza del </a:t>
            </a:r>
            <a:r>
              <a:rPr lang="it-IT" b="0" dirty="0" smtClean="0"/>
              <a:t>flltro. </a:t>
            </a:r>
            <a:r>
              <a:rPr lang="it-IT" b="0" dirty="0"/>
              <a:t>Ciò, tuttavia, </a:t>
            </a:r>
            <a:r>
              <a:rPr lang="it-IT" b="0" dirty="0" smtClean="0"/>
              <a:t>ridurrebbe anche l’intervallo la </a:t>
            </a:r>
            <a:r>
              <a:rPr lang="it-IT" b="0" dirty="0"/>
              <a:t>frequenza </a:t>
            </a:r>
            <a:r>
              <a:rPr lang="it-IT" b="0" dirty="0" smtClean="0"/>
              <a:t>utilizzabile dal segnale</a:t>
            </a:r>
            <a:r>
              <a:rPr lang="it-IT" b="0" dirty="0"/>
              <a:t>.</a:t>
            </a:r>
            <a:endParaRPr lang="en-US" b="0" dirty="0"/>
          </a:p>
        </p:txBody>
      </p:sp>
      <p:sp>
        <p:nvSpPr>
          <p:cNvPr id="4" name="Rectangle 3"/>
          <p:cNvSpPr/>
          <p:nvPr/>
        </p:nvSpPr>
        <p:spPr>
          <a:xfrm>
            <a:off x="179512" y="3933056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/>
              <a:t>Come conseguenza della simmetria della risposta all'impulso del filtro, l'insorgenza di </a:t>
            </a:r>
            <a:r>
              <a:rPr lang="it-IT" b="0" dirty="0" smtClean="0"/>
              <a:t>i </a:t>
            </a:r>
            <a:r>
              <a:rPr lang="it-IT" b="0" dirty="0"/>
              <a:t>segnali </a:t>
            </a:r>
            <a:r>
              <a:rPr lang="it-IT" b="0" dirty="0" smtClean="0"/>
              <a:t>molto impulsivi può </a:t>
            </a:r>
            <a:r>
              <a:rPr lang="it-IT" b="0" dirty="0"/>
              <a:t>essere </a:t>
            </a:r>
            <a:r>
              <a:rPr lang="it-IT" b="0" dirty="0" smtClean="0"/>
              <a:t>oscurata </a:t>
            </a:r>
            <a:r>
              <a:rPr lang="it-IT" b="0" dirty="0"/>
              <a:t>da </a:t>
            </a:r>
            <a:r>
              <a:rPr lang="it-IT" b="0" dirty="0" smtClean="0"/>
              <a:t>oscillazioni, </a:t>
            </a:r>
            <a:r>
              <a:rPr lang="it-IT" b="0" dirty="0"/>
              <a:t>precursori ("acausal</a:t>
            </a:r>
            <a:r>
              <a:rPr lang="it-IT" b="0" dirty="0" smtClean="0"/>
              <a:t>"), </a:t>
            </a:r>
            <a:r>
              <a:rPr lang="it-IT" b="0" dirty="0"/>
              <a:t>e </a:t>
            </a:r>
            <a:r>
              <a:rPr lang="it-IT" b="0" dirty="0" smtClean="0"/>
              <a:t>diventare difficile</a:t>
            </a:r>
            <a:r>
              <a:rPr lang="it-IT" b="0" dirty="0"/>
              <a:t>, se non impossibile, da determinare.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520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1026" descr="PZ116_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 b="2158"/>
          <a:stretch/>
        </p:blipFill>
        <p:spPr bwMode="auto">
          <a:xfrm>
            <a:off x="1576251" y="548680"/>
            <a:ext cx="599149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3507" y="515719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 smtClean="0"/>
              <a:t>La </a:t>
            </a:r>
            <a:r>
              <a:rPr lang="it-IT" b="0" dirty="0"/>
              <a:t>traccia mostra la porzione dell'onda P </a:t>
            </a:r>
            <a:r>
              <a:rPr lang="it-IT" b="0" dirty="0" smtClean="0"/>
              <a:t>sulla </a:t>
            </a:r>
            <a:r>
              <a:rPr lang="it-IT" b="0" dirty="0"/>
              <a:t>componente verticale </a:t>
            </a:r>
            <a:r>
              <a:rPr lang="it-IT" b="0" dirty="0" smtClean="0"/>
              <a:t>campionata a 20 </a:t>
            </a:r>
            <a:r>
              <a:rPr lang="it-IT" b="0" dirty="0"/>
              <a:t>Hz. Prima della decimazione da 40 a 20 Hz è </a:t>
            </a:r>
            <a:r>
              <a:rPr lang="it-IT" b="0" dirty="0" smtClean="0"/>
              <a:t>stata filtrata </a:t>
            </a:r>
            <a:r>
              <a:rPr lang="it-IT" b="0" dirty="0"/>
              <a:t>con il filtro </a:t>
            </a:r>
            <a:r>
              <a:rPr lang="it-IT" b="0" dirty="0" smtClean="0"/>
              <a:t>FIR. </a:t>
            </a:r>
            <a:r>
              <a:rPr lang="it-IT" b="0" dirty="0"/>
              <a:t>Come si può </a:t>
            </a:r>
            <a:r>
              <a:rPr lang="it-IT" b="0" dirty="0" smtClean="0"/>
              <a:t>vedere </a:t>
            </a:r>
            <a:r>
              <a:rPr lang="it-IT" b="0" dirty="0"/>
              <a:t>l'uso di un filtro FIR </a:t>
            </a:r>
            <a:r>
              <a:rPr lang="it-IT" b="0" dirty="0" smtClean="0"/>
              <a:t>simmetrico in </a:t>
            </a:r>
            <a:r>
              <a:rPr lang="it-IT" b="0" dirty="0"/>
              <a:t>questo caso oscura considerevolmente l'insorgenza sismica e genera un'acusalità spuria.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961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76470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/>
              <a:t>Un modo per affrontare questo problema, che è discusso di seguito, è costruire un filtro </a:t>
            </a:r>
            <a:r>
              <a:rPr lang="it-IT" b="0" dirty="0" smtClean="0"/>
              <a:t>che rimuove la componente acausale </a:t>
            </a:r>
            <a:r>
              <a:rPr lang="it-IT" b="0" dirty="0"/>
              <a:t>(lato sinistro) del segnale filtrato e lo sostituisce con il </a:t>
            </a:r>
            <a:r>
              <a:rPr lang="it-IT" b="0" dirty="0" smtClean="0"/>
              <a:t>suo componente </a:t>
            </a:r>
            <a:r>
              <a:rPr lang="it-IT" b="0" dirty="0"/>
              <a:t>causale equivalente (lato destro). </a:t>
            </a:r>
            <a:endParaRPr lang="en-US" b="0" dirty="0"/>
          </a:p>
        </p:txBody>
      </p:sp>
      <p:graphicFrame>
        <p:nvGraphicFramePr>
          <p:cNvPr id="4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041939"/>
              </p:ext>
            </p:extLst>
          </p:nvPr>
        </p:nvGraphicFramePr>
        <p:xfrm>
          <a:off x="827584" y="1871316"/>
          <a:ext cx="6984776" cy="430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2" name="CorelPhotoPaint.Image.8" r:id="rId3" imgW="3922452" imgH="2417069" progId="CorelPhotoPaint.Image.8">
                  <p:embed/>
                </p:oleObj>
              </mc:Choice>
              <mc:Fallback>
                <p:oleObj name="CorelPhotoPaint.Image.8" r:id="rId3" imgW="3922452" imgH="2417069" progId="CorelPhotoPaint.Image.8">
                  <p:embed/>
                  <p:pic>
                    <p:nvPicPr>
                      <p:cNvPr id="370691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871316"/>
                        <a:ext cx="6984776" cy="4305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48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764704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/>
              <a:t>L</a:t>
            </a:r>
            <a:r>
              <a:rPr lang="it-IT" b="0" dirty="0" smtClean="0"/>
              <a:t>a </a:t>
            </a:r>
            <a:r>
              <a:rPr lang="it-IT" b="0" dirty="0"/>
              <a:t>risposta all'impulso del </a:t>
            </a:r>
            <a:r>
              <a:rPr lang="it-IT" b="0" dirty="0" smtClean="0"/>
              <a:t>filtro </a:t>
            </a:r>
            <a:r>
              <a:rPr lang="it-IT" b="0" dirty="0"/>
              <a:t>di fase </a:t>
            </a:r>
            <a:r>
              <a:rPr lang="it-IT" b="0" dirty="0" smtClean="0"/>
              <a:t>lineareFIR può </a:t>
            </a:r>
            <a:r>
              <a:rPr lang="it-IT" b="0" dirty="0"/>
              <a:t>essere separato nella sua componente minima e </a:t>
            </a:r>
            <a:r>
              <a:rPr lang="it-IT" b="0" dirty="0" smtClean="0"/>
              <a:t>massima. La </a:t>
            </a:r>
            <a:r>
              <a:rPr lang="it-IT" b="0" dirty="0"/>
              <a:t>parte sinistra o </a:t>
            </a:r>
            <a:r>
              <a:rPr lang="it-IT" b="0" dirty="0" smtClean="0"/>
              <a:t>'acausale' </a:t>
            </a:r>
            <a:r>
              <a:rPr lang="it-IT" b="0" dirty="0"/>
              <a:t>è causata dalla componente di fase </a:t>
            </a:r>
            <a:r>
              <a:rPr lang="it-IT" b="0" dirty="0" smtClean="0"/>
              <a:t>massima, mentre </a:t>
            </a:r>
            <a:r>
              <a:rPr lang="it-IT" b="0" dirty="0"/>
              <a:t>la parte "causale" sul lato destro risponde al </a:t>
            </a:r>
            <a:r>
              <a:rPr lang="it-IT" b="0" dirty="0" smtClean="0"/>
              <a:t>componente di </a:t>
            </a:r>
            <a:r>
              <a:rPr lang="it-IT" b="0" dirty="0"/>
              <a:t>fase </a:t>
            </a:r>
            <a:r>
              <a:rPr lang="it-IT" b="0" dirty="0" smtClean="0"/>
              <a:t>minima. La </a:t>
            </a:r>
            <a:r>
              <a:rPr lang="it-IT" b="0" dirty="0"/>
              <a:t>funzione </a:t>
            </a:r>
            <a:r>
              <a:rPr lang="it-IT" b="0" dirty="0" smtClean="0"/>
              <a:t>di </a:t>
            </a:r>
            <a:r>
              <a:rPr lang="it-IT" b="0" dirty="0"/>
              <a:t>trasferimento </a:t>
            </a:r>
            <a:r>
              <a:rPr lang="it-IT" b="0" dirty="0" smtClean="0"/>
              <a:t>completa </a:t>
            </a:r>
            <a:r>
              <a:rPr lang="it-IT" b="0" dirty="0"/>
              <a:t>del </a:t>
            </a:r>
            <a:r>
              <a:rPr lang="it-IT" b="0" dirty="0" smtClean="0"/>
              <a:t>filtro è </a:t>
            </a:r>
            <a:r>
              <a:rPr lang="it-IT" b="0" dirty="0"/>
              <a:t>il prodotto </a:t>
            </a:r>
            <a:r>
              <a:rPr lang="it-IT" b="0" dirty="0" smtClean="0"/>
              <a:t>delle due. La soluzione è </a:t>
            </a:r>
            <a:r>
              <a:rPr lang="it-IT" b="0" dirty="0"/>
              <a:t>rimuovere </a:t>
            </a:r>
            <a:r>
              <a:rPr lang="it-IT" b="0" dirty="0" smtClean="0"/>
              <a:t>la componente </a:t>
            </a:r>
            <a:r>
              <a:rPr lang="it-IT" b="0" dirty="0"/>
              <a:t>di fase </a:t>
            </a:r>
            <a:r>
              <a:rPr lang="it-IT" b="0" dirty="0" smtClean="0"/>
              <a:t>massima </a:t>
            </a:r>
            <a:r>
              <a:rPr lang="it-IT" b="0" dirty="0"/>
              <a:t>dalla traccia di uscita del filtro senza modificare il </a:t>
            </a:r>
            <a:r>
              <a:rPr lang="it-IT" b="0" dirty="0" smtClean="0"/>
              <a:t>valore caratteristiche </a:t>
            </a:r>
            <a:r>
              <a:rPr lang="it-IT" b="0" dirty="0"/>
              <a:t>di ampiezza del processo di filtro.</a:t>
            </a:r>
            <a:endParaRPr lang="en-US" b="0" dirty="0"/>
          </a:p>
        </p:txBody>
      </p:sp>
      <p:graphicFrame>
        <p:nvGraphicFramePr>
          <p:cNvPr id="4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573975"/>
              </p:ext>
            </p:extLst>
          </p:nvPr>
        </p:nvGraphicFramePr>
        <p:xfrm>
          <a:off x="1475656" y="2837836"/>
          <a:ext cx="5744246" cy="3540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5" name="CorelPhotoPaint.Image.8" r:id="rId3" imgW="3922452" imgH="2417069" progId="CorelPhotoPaint.Image.8">
                  <p:embed/>
                </p:oleObj>
              </mc:Choice>
              <mc:Fallback>
                <p:oleObj name="CorelPhotoPaint.Image.8" r:id="rId3" imgW="3922452" imgH="2417069" progId="CorelPhotoPaint.Image.8">
                  <p:embed/>
                  <p:pic>
                    <p:nvPicPr>
                      <p:cNvPr id="4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837836"/>
                        <a:ext cx="5744246" cy="3540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26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1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148853"/>
              </p:ext>
            </p:extLst>
          </p:nvPr>
        </p:nvGraphicFramePr>
        <p:xfrm>
          <a:off x="971600" y="2060848"/>
          <a:ext cx="6768752" cy="449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4" name="CorelPhotoPaint.Image.8" r:id="rId4" imgW="4669150" imgH="3096774" progId="CorelPhotoPaint.Image.8">
                  <p:embed/>
                </p:oleObj>
              </mc:Choice>
              <mc:Fallback>
                <p:oleObj name="CorelPhotoPaint.Image.8" r:id="rId4" imgW="4669150" imgH="3096774" progId="CorelPhotoPaint.Image.8">
                  <p:embed/>
                  <p:pic>
                    <p:nvPicPr>
                      <p:cNvPr id="371714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060848"/>
                        <a:ext cx="6768752" cy="4490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36004" y="692696"/>
            <a:ext cx="85284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 smtClean="0"/>
              <a:t>Sostituzione della </a:t>
            </a:r>
            <a:r>
              <a:rPr lang="it-IT" b="0" dirty="0"/>
              <a:t>componente di fase massima della risposta del filtro FIR </a:t>
            </a:r>
            <a:r>
              <a:rPr lang="it-IT" b="0" dirty="0" smtClean="0"/>
              <a:t>con la sua equivalente fase minima. </a:t>
            </a:r>
            <a:r>
              <a:rPr lang="it-IT" b="0" dirty="0"/>
              <a:t>La traccia superiore mostra la risposta del filtro FIR originale (con zeri aggiunti). L</a:t>
            </a:r>
            <a:r>
              <a:rPr lang="it-IT" b="0" dirty="0" smtClean="0"/>
              <a:t>a </a:t>
            </a:r>
            <a:r>
              <a:rPr lang="it-IT" b="0" dirty="0"/>
              <a:t>traccia </a:t>
            </a:r>
            <a:r>
              <a:rPr lang="it-IT" b="0" dirty="0" smtClean="0"/>
              <a:t>in basso mostra </a:t>
            </a:r>
            <a:r>
              <a:rPr lang="it-IT" b="0" dirty="0"/>
              <a:t>il risultato della </a:t>
            </a:r>
            <a:r>
              <a:rPr lang="it-IT" b="0" dirty="0" smtClean="0"/>
              <a:t>correzione. </a:t>
            </a:r>
            <a:r>
              <a:rPr lang="it-IT" b="0" dirty="0"/>
              <a:t>Inoltre, è stata </a:t>
            </a:r>
            <a:r>
              <a:rPr lang="it-IT" b="0" dirty="0" smtClean="0"/>
              <a:t>applicato </a:t>
            </a:r>
            <a:r>
              <a:rPr lang="it-IT" b="0" dirty="0"/>
              <a:t>alla traccia </a:t>
            </a:r>
            <a:r>
              <a:rPr lang="it-IT" b="0" dirty="0" smtClean="0"/>
              <a:t>inferiore un </a:t>
            </a:r>
            <a:r>
              <a:rPr lang="it-IT" b="0" dirty="0"/>
              <a:t>time shift </a:t>
            </a:r>
            <a:r>
              <a:rPr lang="it-IT" b="0" dirty="0" smtClean="0"/>
              <a:t>per correggere </a:t>
            </a:r>
            <a:r>
              <a:rPr lang="it-IT" b="0" dirty="0"/>
              <a:t>la componente della fase lineare </a:t>
            </a:r>
            <a:r>
              <a:rPr lang="it-IT" b="0" dirty="0" smtClean="0"/>
              <a:t>della </a:t>
            </a:r>
            <a:r>
              <a:rPr lang="it-IT" b="0" dirty="0"/>
              <a:t>risposta del filtro </a:t>
            </a:r>
            <a:r>
              <a:rPr lang="it-IT" b="0" dirty="0" smtClean="0"/>
              <a:t>FIR.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02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8" name="Picture 2" descr="PZ126_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6445" r="12389" b="3321"/>
          <a:stretch/>
        </p:blipFill>
        <p:spPr bwMode="auto">
          <a:xfrm>
            <a:off x="1547664" y="548680"/>
            <a:ext cx="568863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5589240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/>
              <a:t>Rimozione del componente di fase massima della risposta del filtro FIR dal </a:t>
            </a:r>
            <a:r>
              <a:rPr lang="it-IT" b="0" dirty="0" smtClean="0"/>
              <a:t>segnale. </a:t>
            </a:r>
            <a:r>
              <a:rPr lang="it-IT" b="0" dirty="0"/>
              <a:t>La traccia superiore mostra il </a:t>
            </a:r>
            <a:r>
              <a:rPr lang="it-IT" b="0" dirty="0" smtClean="0"/>
              <a:t>segnale </a:t>
            </a:r>
            <a:r>
              <a:rPr lang="it-IT" b="0" dirty="0"/>
              <a:t>interpolato e ricampionato a 40 Hz. La traccia </a:t>
            </a:r>
            <a:r>
              <a:rPr lang="it-IT" b="0" dirty="0" smtClean="0"/>
              <a:t>in basso </a:t>
            </a:r>
            <a:r>
              <a:rPr lang="it-IT" b="0" dirty="0"/>
              <a:t>mostra </a:t>
            </a:r>
            <a:r>
              <a:rPr lang="it-IT" b="0" dirty="0" smtClean="0"/>
              <a:t>il segnale </a:t>
            </a:r>
            <a:r>
              <a:rPr lang="it-IT" b="0" dirty="0"/>
              <a:t>corretto.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033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494433"/>
              </p:ext>
            </p:extLst>
          </p:nvPr>
        </p:nvGraphicFramePr>
        <p:xfrm>
          <a:off x="1691680" y="260648"/>
          <a:ext cx="4824536" cy="493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7" name="CorelPhotoPaint.Image.8" r:id="rId4" imgW="4669150" imgH="4772773" progId="CorelPhotoPaint.Image.8">
                  <p:embed/>
                </p:oleObj>
              </mc:Choice>
              <mc:Fallback>
                <p:oleObj name="CorelPhotoPaint.Image.8" r:id="rId4" imgW="4669150" imgH="4772773" progId="CorelPhotoPaint.Image.8">
                  <p:embed/>
                  <p:pic>
                    <p:nvPicPr>
                      <p:cNvPr id="373762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60648"/>
                        <a:ext cx="4824536" cy="4931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79512" y="519167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dirty="0"/>
              <a:t>Componente verticale </a:t>
            </a:r>
            <a:r>
              <a:rPr lang="it-IT" b="0" dirty="0" smtClean="0"/>
              <a:t>dell’arrivo </a:t>
            </a:r>
            <a:r>
              <a:rPr lang="it-IT" b="0" dirty="0"/>
              <a:t>dell'onda P per un evento locale registrato nella stazione HEI della rete </a:t>
            </a:r>
            <a:r>
              <a:rPr lang="it-IT" b="0" dirty="0" smtClean="0"/>
              <a:t>SIL nell'Islanda meridionale. Sono </a:t>
            </a:r>
            <a:r>
              <a:rPr lang="it-IT" b="0" dirty="0"/>
              <a:t>mostrati </a:t>
            </a:r>
            <a:r>
              <a:rPr lang="it-IT" b="0" dirty="0" smtClean="0"/>
              <a:t>i </a:t>
            </a:r>
            <a:r>
              <a:rPr lang="it-IT" b="0" dirty="0"/>
              <a:t>dati decimati campionati a</a:t>
            </a:r>
            <a:r>
              <a:rPr lang="it-IT" b="0" dirty="0" smtClean="0"/>
              <a:t> </a:t>
            </a:r>
            <a:r>
              <a:rPr lang="it-IT" b="0" dirty="0"/>
              <a:t>100 Hz </a:t>
            </a:r>
            <a:r>
              <a:rPr lang="it-IT" b="0" dirty="0" smtClean="0"/>
              <a:t>nella traccia </a:t>
            </a:r>
            <a:r>
              <a:rPr lang="it-IT" b="0" dirty="0"/>
              <a:t>superiore. Notare il segnale precursore. La traccia in </a:t>
            </a:r>
            <a:r>
              <a:rPr lang="it-IT" b="0" dirty="0" smtClean="0"/>
              <a:t>basso mostra </a:t>
            </a:r>
            <a:r>
              <a:rPr lang="it-IT" b="0" dirty="0"/>
              <a:t>la traccia </a:t>
            </a:r>
            <a:r>
              <a:rPr lang="it-IT" b="0" dirty="0" smtClean="0"/>
              <a:t>corretta </a:t>
            </a:r>
            <a:r>
              <a:rPr lang="it-IT" b="0" dirty="0"/>
              <a:t>dopo l'interpolazione a 400 Hz e la rimozione della </a:t>
            </a:r>
            <a:r>
              <a:rPr lang="it-IT" b="0" dirty="0" smtClean="0"/>
              <a:t> componente di massima </a:t>
            </a:r>
            <a:r>
              <a:rPr lang="it-IT" b="0" dirty="0"/>
              <a:t>fase </a:t>
            </a:r>
            <a:r>
              <a:rPr lang="it-IT" b="0" dirty="0" smtClean="0"/>
              <a:t>della risposta </a:t>
            </a:r>
            <a:r>
              <a:rPr lang="it-IT" b="0" dirty="0"/>
              <a:t>del filtro FIR del sistema </a:t>
            </a:r>
            <a:r>
              <a:rPr lang="it-IT" b="0" dirty="0" smtClean="0"/>
              <a:t>SIL.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17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335" t="17801" r="71656" b="14300"/>
          <a:stretch/>
        </p:blipFill>
        <p:spPr>
          <a:xfrm>
            <a:off x="2771800" y="1124744"/>
            <a:ext cx="3177169" cy="50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0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629349"/>
              </p:ext>
            </p:extLst>
          </p:nvPr>
        </p:nvGraphicFramePr>
        <p:xfrm>
          <a:off x="2267744" y="548680"/>
          <a:ext cx="4743742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2" name="CorelPhotoPaint.Image.8" r:id="rId4" imgW="4669150" imgH="4394853" progId="CorelPhotoPaint.Image.8">
                  <p:embed/>
                </p:oleObj>
              </mc:Choice>
              <mc:Fallback>
                <p:oleObj name="CorelPhotoPaint.Image.8" r:id="rId4" imgW="4669150" imgH="4394853" progId="CorelPhotoPaint.Image.8">
                  <p:embed/>
                  <p:pic>
                    <p:nvPicPr>
                      <p:cNvPr id="4536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48680"/>
                        <a:ext cx="4743742" cy="446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4869160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/>
              <a:t>Risposta all'impulso del filtro FIR per il sistema SIL </a:t>
            </a:r>
            <a:r>
              <a:rPr lang="it-IT" b="0" dirty="0" smtClean="0"/>
              <a:t>per </a:t>
            </a:r>
            <a:r>
              <a:rPr lang="it-IT" b="0" dirty="0"/>
              <a:t>la fase di decimazione </a:t>
            </a:r>
            <a:r>
              <a:rPr lang="it-IT" b="0" dirty="0" smtClean="0"/>
              <a:t>400 a </a:t>
            </a:r>
            <a:r>
              <a:rPr lang="it-IT" b="0" dirty="0"/>
              <a:t>100 Hz. La risposta originale campionata a 400 Hz è mostrata nella traccia superiore. Di seguito sono mostrati </a:t>
            </a:r>
            <a:r>
              <a:rPr lang="it-IT" b="0" dirty="0" smtClean="0"/>
              <a:t>le diversi possibili </a:t>
            </a:r>
            <a:r>
              <a:rPr lang="it-IT" b="0" dirty="0"/>
              <a:t>risposte decimate campionate a 100 Hz. Lo schema di decimazione DEC-1 include campioni 1,5,9,13, </a:t>
            </a:r>
            <a:r>
              <a:rPr lang="it-IT" b="0" dirty="0" smtClean="0"/>
              <a:t>".; Campioni </a:t>
            </a:r>
            <a:r>
              <a:rPr lang="it-IT" b="0" dirty="0"/>
              <a:t>DEC-2 2,6,10,14, ...; Campioni DEC-3 3,7,11,15, ... e DEC-4 campioni 4,8'12'16 '... </a:t>
            </a:r>
            <a:r>
              <a:rPr lang="it-IT" b="0" dirty="0" smtClean="0"/>
              <a:t>dell'originale risposta</a:t>
            </a:r>
            <a:r>
              <a:rPr lang="it-IT" b="0" dirty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168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4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654755"/>
              </p:ext>
            </p:extLst>
          </p:nvPr>
        </p:nvGraphicFramePr>
        <p:xfrm>
          <a:off x="2015557" y="548680"/>
          <a:ext cx="4966691" cy="4661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6" name="CorelPhotoPaint.Image.8" r:id="rId4" imgW="4520193" imgH="4242465" progId="CorelPhotoPaint.Image.8">
                  <p:embed/>
                </p:oleObj>
              </mc:Choice>
              <mc:Fallback>
                <p:oleObj name="CorelPhotoPaint.Image.8" r:id="rId4" imgW="4520193" imgH="4242465" progId="CorelPhotoPaint.Image.8">
                  <p:embed/>
                  <p:pic>
                    <p:nvPicPr>
                      <p:cNvPr id="454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557" y="548680"/>
                        <a:ext cx="4966691" cy="4661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4407" y="5085184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/>
              <a:t>Rimozione del componente della </a:t>
            </a:r>
            <a:r>
              <a:rPr lang="it-IT" b="0" dirty="0" smtClean="0"/>
              <a:t>massima fase dalla </a:t>
            </a:r>
            <a:r>
              <a:rPr lang="it-IT" b="0" dirty="0"/>
              <a:t>traccia decimata </a:t>
            </a:r>
            <a:r>
              <a:rPr lang="it-IT" b="0" dirty="0" smtClean="0"/>
              <a:t>filtrata. La </a:t>
            </a:r>
            <a:r>
              <a:rPr lang="it-IT" b="0" dirty="0"/>
              <a:t>traccia superiore </a:t>
            </a:r>
            <a:r>
              <a:rPr lang="it-IT" b="0" dirty="0" smtClean="0"/>
              <a:t>mostra la </a:t>
            </a:r>
            <a:r>
              <a:rPr lang="it-IT" b="0" dirty="0"/>
              <a:t>risposta del filtro FIR </a:t>
            </a:r>
            <a:r>
              <a:rPr lang="it-IT" b="0" dirty="0" smtClean="0"/>
              <a:t>decimata. Questo </a:t>
            </a:r>
            <a:r>
              <a:rPr lang="it-IT" b="0" dirty="0"/>
              <a:t>è stato usato come </a:t>
            </a:r>
            <a:r>
              <a:rPr lang="it-IT" b="0" dirty="0" smtClean="0"/>
              <a:t>segnale. </a:t>
            </a:r>
            <a:r>
              <a:rPr lang="it-IT" b="0" dirty="0"/>
              <a:t>Le tracce da 2 a 5 mostrano il risultato dell'applicazione dei filtri di correzione calcolati </a:t>
            </a:r>
            <a:r>
              <a:rPr lang="it-IT" b="0" dirty="0" smtClean="0"/>
              <a:t>per i quattro schemi di decimazioni DEC1-DEC4.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9247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7562" y="764704"/>
            <a:ext cx="7090704" cy="5585950"/>
            <a:chOff x="55005" y="-189272"/>
            <a:chExt cx="8847695" cy="6626224"/>
          </a:xfrm>
        </p:grpSpPr>
        <p:graphicFrame>
          <p:nvGraphicFramePr>
            <p:cNvPr id="4689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3791286"/>
                </p:ext>
              </p:extLst>
            </p:nvPr>
          </p:nvGraphicFramePr>
          <p:xfrm>
            <a:off x="55005" y="-189272"/>
            <a:ext cx="8839200" cy="6626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073" name="CorelPhotoPaint.Image.8" r:id="rId4" imgW="360000" imgH="7200" progId="CorelPhotoPaint.Image.8">
                    <p:embed/>
                  </p:oleObj>
                </mc:Choice>
                <mc:Fallback>
                  <p:oleObj name="CorelPhotoPaint.Image.8" r:id="rId4" imgW="360000" imgH="7200" progId="CorelPhotoPaint.Image.8">
                    <p:embed/>
                    <p:pic>
                      <p:nvPicPr>
                        <p:cNvPr id="46899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05" y="-189272"/>
                          <a:ext cx="8839200" cy="6626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8997" name="Rectangle 5"/>
            <p:cNvSpPr>
              <a:spLocks noChangeArrowheads="1"/>
            </p:cNvSpPr>
            <p:nvPr/>
          </p:nvSpPr>
          <p:spPr bwMode="auto">
            <a:xfrm>
              <a:off x="444500" y="3390900"/>
              <a:ext cx="8458200" cy="1295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8998" name="Oval 6"/>
            <p:cNvSpPr>
              <a:spLocks noChangeArrowheads="1"/>
            </p:cNvSpPr>
            <p:nvPr/>
          </p:nvSpPr>
          <p:spPr bwMode="auto">
            <a:xfrm>
              <a:off x="304800" y="152400"/>
              <a:ext cx="1219200" cy="457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066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7584" y="764704"/>
            <a:ext cx="7452320" cy="5575523"/>
            <a:chOff x="0" y="0"/>
            <a:chExt cx="9144000" cy="6772275"/>
          </a:xfrm>
        </p:grpSpPr>
        <p:pic>
          <p:nvPicPr>
            <p:cNvPr id="4700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77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0019" name="Rectangle 3"/>
            <p:cNvSpPr>
              <a:spLocks noChangeArrowheads="1"/>
            </p:cNvSpPr>
            <p:nvPr/>
          </p:nvSpPr>
          <p:spPr bwMode="auto">
            <a:xfrm>
              <a:off x="381000" y="3200400"/>
              <a:ext cx="8458200" cy="1371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9061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120680" cy="541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26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5700745" cy="532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6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4" name="Picture 4" descr="spdr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47746"/>
            <a:ext cx="3536950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25" name="Text Box 5"/>
          <p:cNvSpPr txBox="1">
            <a:spLocks noChangeArrowheads="1"/>
          </p:cNvSpPr>
          <p:nvPr/>
        </p:nvSpPr>
        <p:spPr bwMode="auto">
          <a:xfrm>
            <a:off x="691128" y="5373216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altLang="it-IT" sz="2000" b="1" dirty="0"/>
              <a:t>Short period (on the left) and long period (on the right) seismograph recording instruments</a:t>
            </a:r>
          </a:p>
        </p:txBody>
      </p:sp>
      <p:pic>
        <p:nvPicPr>
          <p:cNvPr id="491526" name="Picture 6" descr="lpdr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18195"/>
            <a:ext cx="3592513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27" name="Rectangle 7"/>
          <p:cNvSpPr>
            <a:spLocks noChangeArrowheads="1"/>
          </p:cNvSpPr>
          <p:nvPr/>
        </p:nvSpPr>
        <p:spPr bwMode="auto">
          <a:xfrm>
            <a:off x="2111390" y="980728"/>
            <a:ext cx="49212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it-IT" sz="3600" dirty="0"/>
              <a:t>Wood-Anderson 1922</a:t>
            </a:r>
          </a:p>
        </p:txBody>
      </p:sp>
    </p:spTree>
    <p:extLst>
      <p:ext uri="{BB962C8B-B14F-4D97-AF65-F5344CB8AC3E}">
        <p14:creationId xmlns:p14="http://schemas.microsoft.com/office/powerpoint/2010/main" val="8263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78" name="Picture 2" descr="s3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21" y="908720"/>
            <a:ext cx="6400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5379" name="Rectangle 3"/>
          <p:cNvSpPr>
            <a:spLocks noChangeArrowheads="1"/>
          </p:cNvSpPr>
          <p:nvPr/>
        </p:nvSpPr>
        <p:spPr bwMode="auto">
          <a:xfrm>
            <a:off x="1979712" y="0"/>
            <a:ext cx="49212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it-IT" sz="3600" dirty="0">
                <a:solidFill>
                  <a:schemeClr val="bg1"/>
                </a:solidFill>
              </a:rPr>
              <a:t>Wood-Anderson 1922</a:t>
            </a:r>
          </a:p>
        </p:txBody>
      </p:sp>
    </p:spTree>
    <p:extLst>
      <p:ext uri="{BB962C8B-B14F-4D97-AF65-F5344CB8AC3E}">
        <p14:creationId xmlns:p14="http://schemas.microsoft.com/office/powerpoint/2010/main" val="4492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17160" y="4978443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400" dirty="0">
                <a:latin typeface="Arial" panose="020B0604020202020204" pitchFamily="34" charset="0"/>
              </a:rPr>
              <a:t>Dal nomogramma possiamo facilmente capire che il valore di magnitudo ricavata dipende dalla distanza della stazione e dall'ampiezza massima registrata.</a:t>
            </a:r>
            <a:br>
              <a:rPr lang="it-IT" altLang="it-IT" sz="1400" dirty="0">
                <a:latin typeface="Arial" panose="020B0604020202020204" pitchFamily="34" charset="0"/>
              </a:rPr>
            </a:br>
            <a:r>
              <a:rPr lang="it-IT" altLang="it-IT" sz="1400" dirty="0">
                <a:latin typeface="Arial" panose="020B0604020202020204" pitchFamily="34" charset="0"/>
              </a:rPr>
              <a:t>Vedete che in maniera approssimativa invece della distanza possiamo utilizzare il tempo che intercorre tra l'arrivo S e l'arrivo P (che 'e funzione della distanza del terremoto</a:t>
            </a:r>
            <a:r>
              <a:rPr lang="it-IT" altLang="it-IT" sz="1400" dirty="0" smtClean="0">
                <a:latin typeface="Arial" panose="020B0604020202020204" pitchFamily="34" charset="0"/>
              </a:rPr>
              <a:t>).</a:t>
            </a:r>
            <a:endParaRPr lang="it-IT" altLang="it-IT" sz="1400" dirty="0">
              <a:latin typeface="Arial" panose="020B0604020202020204" pitchFamily="34" charset="0"/>
            </a:endParaRPr>
          </a:p>
          <a:p>
            <a:pPr algn="ctr"/>
            <a:r>
              <a:rPr lang="it-IT" altLang="it-IT" sz="1400" dirty="0">
                <a:latin typeface="Arial" panose="020B0604020202020204" pitchFamily="34" charset="0"/>
              </a:rPr>
              <a:t>L'equazione per la Magnitudo Locale e': </a:t>
            </a:r>
            <a:endParaRPr lang="it-IT" altLang="it-IT" sz="1400" i="1" dirty="0">
              <a:latin typeface="Arial" panose="020B0604020202020204" pitchFamily="34" charset="0"/>
            </a:endParaRPr>
          </a:p>
          <a:p>
            <a:pPr algn="ctr"/>
            <a:r>
              <a:rPr lang="it-IT" altLang="it-IT" sz="1400" i="1" dirty="0">
                <a:latin typeface="Arial" panose="020B0604020202020204" pitchFamily="34" charset="0"/>
              </a:rPr>
              <a:t>M</a:t>
            </a:r>
            <a:r>
              <a:rPr lang="it-IT" altLang="it-IT" sz="1400" dirty="0">
                <a:latin typeface="Arial" panose="020B0604020202020204" pitchFamily="34" charset="0"/>
              </a:rPr>
              <a:t>L = log10</a:t>
            </a:r>
            <a:r>
              <a:rPr lang="it-IT" altLang="it-IT" sz="1400" i="1" dirty="0">
                <a:latin typeface="Arial" panose="020B0604020202020204" pitchFamily="34" charset="0"/>
              </a:rPr>
              <a:t>A(mm)</a:t>
            </a:r>
            <a:r>
              <a:rPr lang="it-IT" altLang="it-IT" sz="1400" dirty="0">
                <a:latin typeface="Arial" panose="020B0604020202020204" pitchFamily="34" charset="0"/>
              </a:rPr>
              <a:t> + </a:t>
            </a:r>
            <a:r>
              <a:rPr lang="it-IT" altLang="it-IT" sz="1400" i="1" dirty="0">
                <a:latin typeface="Arial" panose="020B0604020202020204" pitchFamily="34" charset="0"/>
              </a:rPr>
              <a:t>(fattore correttivo per la distanza)</a:t>
            </a:r>
          </a:p>
        </p:txBody>
      </p:sp>
      <p:pic>
        <p:nvPicPr>
          <p:cNvPr id="486405" name="Picture 5" descr="richter-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93" y="692696"/>
            <a:ext cx="411321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533400" y="1828800"/>
            <a:ext cx="82296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GB" altLang="it-IT" sz="2000" b="0" dirty="0">
                <a:latin typeface="Arial" panose="020B0604020202020204" pitchFamily="34" charset="0"/>
              </a:rPr>
              <a:t>Qui </a:t>
            </a:r>
            <a:r>
              <a:rPr lang="en-GB" altLang="it-IT" sz="2000" b="0" i="1" dirty="0">
                <a:latin typeface="Arial" panose="020B0604020202020204" pitchFamily="34" charset="0"/>
              </a:rPr>
              <a:t>A </a:t>
            </a:r>
            <a:r>
              <a:rPr lang="en-GB" altLang="it-IT" sz="2000" b="0" dirty="0">
                <a:latin typeface="Arial" panose="020B0604020202020204" pitchFamily="34" charset="0"/>
              </a:rPr>
              <a:t>e' </a:t>
            </a:r>
            <a:r>
              <a:rPr lang="en-GB" altLang="it-IT" sz="2000" b="0" dirty="0" err="1">
                <a:latin typeface="Arial" panose="020B0604020202020204" pitchFamily="34" charset="0"/>
              </a:rPr>
              <a:t>l'ampiezza</a:t>
            </a:r>
            <a:r>
              <a:rPr lang="en-GB" altLang="it-IT" sz="2000" b="0" dirty="0">
                <a:latin typeface="Arial" panose="020B0604020202020204" pitchFamily="34" charset="0"/>
              </a:rPr>
              <a:t>, in </a:t>
            </a:r>
            <a:r>
              <a:rPr lang="en-GB" altLang="it-IT" sz="2000" b="0" dirty="0" err="1">
                <a:latin typeface="Arial" panose="020B0604020202020204" pitchFamily="34" charset="0"/>
              </a:rPr>
              <a:t>millimetri</a:t>
            </a:r>
            <a:r>
              <a:rPr lang="en-GB" altLang="it-IT" sz="2000" b="0" dirty="0">
                <a:latin typeface="Arial" panose="020B0604020202020204" pitchFamily="34" charset="0"/>
              </a:rPr>
              <a:t>, </a:t>
            </a:r>
            <a:r>
              <a:rPr lang="en-GB" altLang="it-IT" sz="2000" b="0" dirty="0" err="1">
                <a:latin typeface="Arial" panose="020B0604020202020204" pitchFamily="34" charset="0"/>
              </a:rPr>
              <a:t>misurata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direttamente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dalla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registrazione</a:t>
            </a:r>
            <a:r>
              <a:rPr lang="en-GB" altLang="it-IT" sz="2000" b="0" dirty="0">
                <a:latin typeface="Arial" panose="020B0604020202020204" pitchFamily="34" charset="0"/>
              </a:rPr>
              <a:t>. Richter </a:t>
            </a:r>
            <a:r>
              <a:rPr lang="en-GB" altLang="it-IT" sz="2000" b="0" dirty="0" err="1">
                <a:latin typeface="Arial" panose="020B0604020202020204" pitchFamily="34" charset="0"/>
              </a:rPr>
              <a:t>defini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che</a:t>
            </a:r>
            <a:r>
              <a:rPr lang="en-GB" altLang="it-IT" sz="2000" b="0" dirty="0">
                <a:latin typeface="Arial" panose="020B0604020202020204" pitchFamily="34" charset="0"/>
              </a:rPr>
              <a:t> un </a:t>
            </a:r>
            <a:r>
              <a:rPr lang="en-GB" altLang="it-IT" sz="2000" b="0" dirty="0" err="1">
                <a:latin typeface="Arial" panose="020B0604020202020204" pitchFamily="34" charset="0"/>
              </a:rPr>
              <a:t>terremoto</a:t>
            </a:r>
            <a:r>
              <a:rPr lang="en-GB" altLang="it-IT" sz="2000" b="0" dirty="0">
                <a:latin typeface="Arial" panose="020B0604020202020204" pitchFamily="34" charset="0"/>
              </a:rPr>
              <a:t> ha </a:t>
            </a:r>
            <a:r>
              <a:rPr lang="en-GB" altLang="it-IT" sz="2000" b="0" dirty="0" err="1">
                <a:latin typeface="Arial" panose="020B0604020202020204" pitchFamily="34" charset="0"/>
              </a:rPr>
              <a:t>magnitudo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pari</a:t>
            </a:r>
            <a:r>
              <a:rPr lang="en-GB" altLang="it-IT" sz="2000" b="0" dirty="0">
                <a:latin typeface="Arial" panose="020B0604020202020204" pitchFamily="34" charset="0"/>
              </a:rPr>
              <a:t> a 3 </a:t>
            </a:r>
            <a:r>
              <a:rPr lang="en-GB" altLang="it-IT" sz="2000" b="0" dirty="0" err="1">
                <a:latin typeface="Arial" panose="020B0604020202020204" pitchFamily="34" charset="0"/>
              </a:rPr>
              <a:t>quando</a:t>
            </a:r>
            <a:r>
              <a:rPr lang="en-GB" altLang="it-IT" sz="2000" b="0" dirty="0">
                <a:latin typeface="Arial" panose="020B0604020202020204" pitchFamily="34" charset="0"/>
              </a:rPr>
              <a:t> un </a:t>
            </a:r>
            <a:r>
              <a:rPr lang="en-GB" altLang="it-IT" sz="2000" b="0" dirty="0" err="1">
                <a:latin typeface="Arial" panose="020B0604020202020204" pitchFamily="34" charset="0"/>
              </a:rPr>
              <a:t>evento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registrato</a:t>
            </a:r>
            <a:r>
              <a:rPr lang="en-GB" altLang="it-IT" sz="2000" b="0" dirty="0">
                <a:latin typeface="Arial" panose="020B0604020202020204" pitchFamily="34" charset="0"/>
              </a:rPr>
              <a:t> a 100 km di </a:t>
            </a:r>
            <a:r>
              <a:rPr lang="en-GB" altLang="it-IT" sz="2000" b="0" dirty="0" err="1">
                <a:latin typeface="Arial" panose="020B0604020202020204" pitchFamily="34" charset="0"/>
              </a:rPr>
              <a:t>distanza</a:t>
            </a:r>
            <a:r>
              <a:rPr lang="en-GB" altLang="it-IT" sz="2000" b="0" dirty="0">
                <a:latin typeface="Arial" panose="020B0604020202020204" pitchFamily="34" charset="0"/>
              </a:rPr>
              <a:t> con un </a:t>
            </a:r>
            <a:r>
              <a:rPr lang="en-GB" altLang="it-IT" sz="2000" b="0" dirty="0" err="1">
                <a:latin typeface="Arial" panose="020B0604020202020204" pitchFamily="34" charset="0"/>
              </a:rPr>
              <a:t>sismometro</a:t>
            </a:r>
            <a:r>
              <a:rPr lang="en-GB" altLang="it-IT" sz="2000" b="0" dirty="0">
                <a:latin typeface="Arial" panose="020B0604020202020204" pitchFamily="34" charset="0"/>
              </a:rPr>
              <a:t> di </a:t>
            </a:r>
            <a:r>
              <a:rPr lang="en-GB" altLang="it-IT" sz="2000" b="0" dirty="0" err="1">
                <a:latin typeface="Arial" panose="020B0604020202020204" pitchFamily="34" charset="0"/>
              </a:rPr>
              <a:t>tipo</a:t>
            </a:r>
            <a:r>
              <a:rPr lang="en-GB" altLang="it-IT" sz="2000" b="0" dirty="0">
                <a:latin typeface="Arial" panose="020B0604020202020204" pitchFamily="34" charset="0"/>
              </a:rPr>
              <a:t> Wood-Anderson con </a:t>
            </a:r>
            <a:r>
              <a:rPr lang="en-GB" altLang="it-IT" sz="2000" b="0" dirty="0" err="1">
                <a:latin typeface="Arial" panose="020B0604020202020204" pitchFamily="34" charset="0"/>
              </a:rPr>
              <a:t>periodo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proprio</a:t>
            </a:r>
            <a:r>
              <a:rPr lang="en-GB" altLang="it-IT" sz="2000" b="0" dirty="0">
                <a:latin typeface="Arial" panose="020B0604020202020204" pitchFamily="34" charset="0"/>
              </a:rPr>
              <a:t> di 0.7 secondi (e non </a:t>
            </a:r>
            <a:r>
              <a:rPr lang="en-GB" altLang="it-IT" sz="2000" b="0" dirty="0" err="1">
                <a:latin typeface="Arial" panose="020B0604020202020204" pitchFamily="34" charset="0"/>
              </a:rPr>
              <a:t>entriamo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nel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dettaglio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della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sismomentria</a:t>
            </a:r>
            <a:r>
              <a:rPr lang="en-GB" altLang="it-IT" sz="2000" b="0" dirty="0">
                <a:latin typeface="Arial" panose="020B0604020202020204" pitchFamily="34" charset="0"/>
              </a:rPr>
              <a:t> per </a:t>
            </a:r>
            <a:r>
              <a:rPr lang="en-GB" altLang="it-IT" sz="2000" b="0" dirty="0" err="1">
                <a:latin typeface="Arial" panose="020B0604020202020204" pitchFamily="34" charset="0"/>
              </a:rPr>
              <a:t>capire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cosa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significhi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periodo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proprio</a:t>
            </a:r>
            <a:r>
              <a:rPr lang="en-GB" altLang="it-IT" sz="2000" b="0" dirty="0">
                <a:latin typeface="Arial" panose="020B0604020202020204" pitchFamily="34" charset="0"/>
              </a:rPr>
              <a:t> di un </a:t>
            </a:r>
            <a:r>
              <a:rPr lang="en-GB" altLang="it-IT" sz="2000" b="0" dirty="0" err="1">
                <a:latin typeface="Arial" panose="020B0604020202020204" pitchFamily="34" charset="0"/>
              </a:rPr>
              <a:t>sismometro</a:t>
            </a:r>
            <a:r>
              <a:rPr lang="en-GB" altLang="it-IT" sz="2000" b="0" dirty="0">
                <a:latin typeface="Arial" panose="020B0604020202020204" pitchFamily="34" charset="0"/>
              </a:rPr>
              <a:t>...) e 2800 </a:t>
            </a:r>
            <a:r>
              <a:rPr lang="en-GB" altLang="it-IT" sz="2000" b="0" dirty="0" err="1">
                <a:latin typeface="Arial" panose="020B0604020202020204" pitchFamily="34" charset="0"/>
              </a:rPr>
              <a:t>ingrandimenti</a:t>
            </a:r>
            <a:r>
              <a:rPr lang="en-GB" altLang="it-IT" sz="2000" b="0" dirty="0">
                <a:latin typeface="Arial" panose="020B0604020202020204" pitchFamily="34" charset="0"/>
              </a:rPr>
              <a:t> da </a:t>
            </a:r>
            <a:r>
              <a:rPr lang="en-GB" altLang="it-IT" sz="2000" b="0" dirty="0" err="1">
                <a:latin typeface="Arial" panose="020B0604020202020204" pitchFamily="34" charset="0"/>
              </a:rPr>
              <a:t>luogo</a:t>
            </a:r>
            <a:r>
              <a:rPr lang="en-GB" altLang="it-IT" sz="2000" b="0" dirty="0">
                <a:latin typeface="Arial" panose="020B0604020202020204" pitchFamily="34" charset="0"/>
              </a:rPr>
              <a:t> ad </a:t>
            </a:r>
            <a:r>
              <a:rPr lang="en-GB" altLang="it-IT" sz="2000" b="0" dirty="0" err="1">
                <a:latin typeface="Arial" panose="020B0604020202020204" pitchFamily="34" charset="0"/>
              </a:rPr>
              <a:t>una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ampiezza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massima</a:t>
            </a:r>
            <a:r>
              <a:rPr lang="en-GB" altLang="it-IT" sz="2000" b="0" dirty="0">
                <a:latin typeface="Arial" panose="020B0604020202020204" pitchFamily="34" charset="0"/>
              </a:rPr>
              <a:t> di 1 </a:t>
            </a:r>
            <a:r>
              <a:rPr lang="en-GB" altLang="it-IT" sz="2000" b="0" dirty="0" err="1">
                <a:latin typeface="Arial" panose="020B0604020202020204" pitchFamily="34" charset="0"/>
              </a:rPr>
              <a:t>millimetro</a:t>
            </a:r>
            <a:r>
              <a:rPr lang="en-GB" altLang="it-IT" sz="2000" b="0" dirty="0">
                <a:latin typeface="Arial" panose="020B0604020202020204" pitchFamily="34" charset="0"/>
              </a:rPr>
              <a:t>. </a:t>
            </a:r>
            <a:r>
              <a:rPr lang="en-GB" altLang="it-IT" sz="2000" b="0" dirty="0" smtClean="0">
                <a:latin typeface="Arial" panose="020B0604020202020204" pitchFamily="34" charset="0"/>
              </a:rPr>
              <a:t>Notate </a:t>
            </a:r>
            <a:r>
              <a:rPr lang="en-GB" altLang="it-IT" sz="2000" b="0" dirty="0" err="1">
                <a:latin typeface="Arial" panose="020B0604020202020204" pitchFamily="34" charset="0"/>
              </a:rPr>
              <a:t>che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il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valore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della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magnitudo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dipende</a:t>
            </a:r>
            <a:r>
              <a:rPr lang="en-GB" altLang="it-IT" sz="2000" b="0" dirty="0">
                <a:latin typeface="Arial" panose="020B0604020202020204" pitchFamily="34" charset="0"/>
              </a:rPr>
              <a:t> dal </a:t>
            </a:r>
            <a:r>
              <a:rPr lang="en-GB" altLang="it-IT" sz="2000" b="0" dirty="0" err="1">
                <a:latin typeface="Arial" panose="020B0604020202020204" pitchFamily="34" charset="0"/>
              </a:rPr>
              <a:t>logaritmo</a:t>
            </a:r>
            <a:r>
              <a:rPr lang="en-GB" altLang="it-IT" sz="2000" b="0" dirty="0">
                <a:latin typeface="Arial" panose="020B0604020202020204" pitchFamily="34" charset="0"/>
              </a:rPr>
              <a:t> in base 10 </a:t>
            </a:r>
            <a:r>
              <a:rPr lang="en-GB" altLang="it-IT" sz="2000" b="0" dirty="0" err="1">
                <a:latin typeface="Arial" panose="020B0604020202020204" pitchFamily="34" charset="0"/>
              </a:rPr>
              <a:t>dell'ampiezza</a:t>
            </a:r>
            <a:r>
              <a:rPr lang="en-GB" altLang="it-IT" sz="2000" b="0" dirty="0">
                <a:latin typeface="Arial" panose="020B0604020202020204" pitchFamily="34" charset="0"/>
              </a:rPr>
              <a:t>. </a:t>
            </a:r>
            <a:r>
              <a:rPr lang="en-GB" altLang="it-IT" sz="2000" b="0" dirty="0" err="1">
                <a:latin typeface="Arial" panose="020B0604020202020204" pitchFamily="34" charset="0"/>
              </a:rPr>
              <a:t>Quindi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tra</a:t>
            </a:r>
            <a:r>
              <a:rPr lang="en-GB" altLang="it-IT" sz="2000" b="0" dirty="0">
                <a:latin typeface="Arial" panose="020B0604020202020204" pitchFamily="34" charset="0"/>
              </a:rPr>
              <a:t> un </a:t>
            </a:r>
            <a:r>
              <a:rPr lang="en-GB" altLang="it-IT" sz="2000" b="0" dirty="0" err="1">
                <a:latin typeface="Arial" panose="020B0604020202020204" pitchFamily="34" charset="0"/>
              </a:rPr>
              <a:t>terremoto</a:t>
            </a:r>
            <a:r>
              <a:rPr lang="en-GB" altLang="it-IT" sz="2000" b="0" dirty="0">
                <a:latin typeface="Arial" panose="020B0604020202020204" pitchFamily="34" charset="0"/>
              </a:rPr>
              <a:t> di </a:t>
            </a:r>
            <a:r>
              <a:rPr lang="en-GB" altLang="it-IT" sz="2000" b="0" dirty="0" err="1">
                <a:latin typeface="Arial" panose="020B0604020202020204" pitchFamily="34" charset="0"/>
              </a:rPr>
              <a:t>magnitudo</a:t>
            </a:r>
            <a:r>
              <a:rPr lang="en-GB" altLang="it-IT" sz="2000" b="0" dirty="0">
                <a:latin typeface="Arial" panose="020B0604020202020204" pitchFamily="34" charset="0"/>
              </a:rPr>
              <a:t> 4 </a:t>
            </a:r>
            <a:r>
              <a:rPr lang="en-GB" altLang="it-IT" sz="2000" b="0" dirty="0" err="1">
                <a:latin typeface="Arial" panose="020B0604020202020204" pitchFamily="34" charset="0"/>
              </a:rPr>
              <a:t>ed</a:t>
            </a:r>
            <a:r>
              <a:rPr lang="en-GB" altLang="it-IT" sz="2000" b="0" dirty="0">
                <a:latin typeface="Arial" panose="020B0604020202020204" pitchFamily="34" charset="0"/>
              </a:rPr>
              <a:t> un </a:t>
            </a:r>
            <a:r>
              <a:rPr lang="en-GB" altLang="it-IT" sz="2000" b="0" dirty="0" err="1">
                <a:latin typeface="Arial" panose="020B0604020202020204" pitchFamily="34" charset="0"/>
              </a:rPr>
              <a:t>terremoto</a:t>
            </a:r>
            <a:r>
              <a:rPr lang="en-GB" altLang="it-IT" sz="2000" b="0" dirty="0">
                <a:latin typeface="Arial" panose="020B0604020202020204" pitchFamily="34" charset="0"/>
              </a:rPr>
              <a:t> di </a:t>
            </a:r>
            <a:r>
              <a:rPr lang="en-GB" altLang="it-IT" sz="2000" b="0" dirty="0" err="1">
                <a:latin typeface="Arial" panose="020B0604020202020204" pitchFamily="34" charset="0"/>
              </a:rPr>
              <a:t>magnitudo</a:t>
            </a:r>
            <a:r>
              <a:rPr lang="en-GB" altLang="it-IT" sz="2000" b="0" dirty="0">
                <a:latin typeface="Arial" panose="020B0604020202020204" pitchFamily="34" charset="0"/>
              </a:rPr>
              <a:t> 5 </a:t>
            </a:r>
            <a:r>
              <a:rPr lang="en-GB" altLang="it-IT" sz="2000" b="0" dirty="0" err="1">
                <a:latin typeface="Arial" panose="020B0604020202020204" pitchFamily="34" charset="0"/>
              </a:rPr>
              <a:t>l'ampiezza</a:t>
            </a:r>
            <a:r>
              <a:rPr lang="en-GB" altLang="it-IT" sz="2000" b="0" dirty="0">
                <a:latin typeface="Arial" panose="020B0604020202020204" pitchFamily="34" charset="0"/>
              </a:rPr>
              <a:t> </a:t>
            </a:r>
            <a:r>
              <a:rPr lang="en-GB" altLang="it-IT" sz="2000" b="0" dirty="0" err="1">
                <a:latin typeface="Arial" panose="020B0604020202020204" pitchFamily="34" charset="0"/>
              </a:rPr>
              <a:t>varia</a:t>
            </a:r>
            <a:r>
              <a:rPr lang="en-GB" altLang="it-IT" sz="2000" b="0" dirty="0">
                <a:latin typeface="Arial" panose="020B0604020202020204" pitchFamily="34" charset="0"/>
              </a:rPr>
              <a:t> di 10 volte!! </a:t>
            </a:r>
          </a:p>
        </p:txBody>
      </p:sp>
    </p:spTree>
    <p:extLst>
      <p:ext uri="{BB962C8B-B14F-4D97-AF65-F5344CB8AC3E}">
        <p14:creationId xmlns:p14="http://schemas.microsoft.com/office/powerpoint/2010/main" val="24143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319233" cy="56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0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1" name="Picture 3" descr="PZ133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58" y="693774"/>
            <a:ext cx="6553200" cy="51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1676400" y="4273624"/>
            <a:ext cx="6096000" cy="15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9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9" name="Picture 5" descr="Tr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7143"/>
            <a:ext cx="3952592" cy="27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550" name="Picture 6" descr="101-0115_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187574" cy="239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2551" name="Group 7"/>
          <p:cNvGrpSpPr>
            <a:grpSpLocks/>
          </p:cNvGrpSpPr>
          <p:nvPr/>
        </p:nvGrpSpPr>
        <p:grpSpPr bwMode="auto">
          <a:xfrm>
            <a:off x="4211960" y="3212976"/>
            <a:ext cx="4002360" cy="3161456"/>
            <a:chOff x="768" y="432"/>
            <a:chExt cx="4032" cy="3552"/>
          </a:xfrm>
        </p:grpSpPr>
        <p:sp>
          <p:nvSpPr>
            <p:cNvPr id="492552" name="Rectangle 8"/>
            <p:cNvSpPr>
              <a:spLocks noChangeArrowheads="1"/>
            </p:cNvSpPr>
            <p:nvPr/>
          </p:nvSpPr>
          <p:spPr bwMode="auto">
            <a:xfrm>
              <a:off x="768" y="432"/>
              <a:ext cx="4032" cy="35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49255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80"/>
              <a:ext cx="3936" cy="3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2548" name="Picture 4" descr="vino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25032"/>
            <a:ext cx="1907232" cy="293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0" name="Picture 2" descr="PZ133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832405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061" y="836712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 smtClean="0"/>
              <a:t>Per </a:t>
            </a:r>
            <a:r>
              <a:rPr lang="it-IT" b="0" dirty="0"/>
              <a:t>simulare un determinato sistema sismografico, dobbiamo prima rimuovere gli effetti </a:t>
            </a:r>
            <a:r>
              <a:rPr lang="it-IT" b="0" dirty="0" smtClean="0"/>
              <a:t>del sistema </a:t>
            </a:r>
            <a:r>
              <a:rPr lang="it-IT" b="0" dirty="0"/>
              <a:t>di </a:t>
            </a:r>
            <a:r>
              <a:rPr lang="it-IT" b="0" dirty="0" smtClean="0"/>
              <a:t>registrazione originale. </a:t>
            </a:r>
            <a:r>
              <a:rPr lang="it-IT" b="0" dirty="0"/>
              <a:t>Questo viene fatto filtrando i record digitali di un dato </a:t>
            </a:r>
            <a:r>
              <a:rPr lang="it-IT" b="0" dirty="0" smtClean="0"/>
              <a:t>sismografo sistema </a:t>
            </a:r>
            <a:r>
              <a:rPr lang="it-IT" b="0" dirty="0"/>
              <a:t>con un filtro che approssima la risposta inversa del sistema di registrazione effettivo.</a:t>
            </a:r>
          </a:p>
          <a:p>
            <a:pPr algn="just"/>
            <a:r>
              <a:rPr lang="it-IT" b="0" dirty="0"/>
              <a:t>Quindi le serie temporali risultanti devono essere filtrate con una funzione di risposta che </a:t>
            </a:r>
            <a:r>
              <a:rPr lang="it-IT" b="0" dirty="0" smtClean="0"/>
              <a:t>simula gli </a:t>
            </a:r>
            <a:r>
              <a:rPr lang="it-IT" b="0" dirty="0"/>
              <a:t>effetti dello strumento desiderato. </a:t>
            </a:r>
            <a:r>
              <a:rPr lang="it-IT" b="0" dirty="0" smtClean="0"/>
              <a:t>Se T</a:t>
            </a:r>
            <a:r>
              <a:rPr lang="it-IT" b="0" baseline="-25000" dirty="0" smtClean="0"/>
              <a:t>act</a:t>
            </a:r>
            <a:r>
              <a:rPr lang="it-IT" b="0" dirty="0" smtClean="0"/>
              <a:t>(z) </a:t>
            </a:r>
            <a:r>
              <a:rPr lang="it-IT" b="0" dirty="0"/>
              <a:t>e </a:t>
            </a:r>
            <a:r>
              <a:rPr lang="it-IT" b="0" dirty="0" smtClean="0"/>
              <a:t>T</a:t>
            </a:r>
            <a:r>
              <a:rPr lang="it-IT" b="0" baseline="-25000" dirty="0" smtClean="0"/>
              <a:t>sym</a:t>
            </a:r>
            <a:r>
              <a:rPr lang="it-IT" b="0" dirty="0" smtClean="0"/>
              <a:t>(z</a:t>
            </a:r>
            <a:r>
              <a:rPr lang="it-IT" b="0" dirty="0"/>
              <a:t>) sono </a:t>
            </a:r>
            <a:r>
              <a:rPr lang="it-IT" b="0" dirty="0" smtClean="0"/>
              <a:t>la funzione di trasferimento dell'attuale </a:t>
            </a:r>
            <a:r>
              <a:rPr lang="it-IT" b="0" dirty="0"/>
              <a:t>strumento di registrazione e dello strumento da sintetizzare, </a:t>
            </a:r>
            <a:r>
              <a:rPr lang="it-IT" b="0" dirty="0" smtClean="0"/>
              <a:t>e Y</a:t>
            </a:r>
            <a:r>
              <a:rPr lang="it-IT" b="0" baseline="-25000" dirty="0" smtClean="0"/>
              <a:t>act</a:t>
            </a:r>
            <a:r>
              <a:rPr lang="it-IT" b="0" dirty="0" smtClean="0"/>
              <a:t>(z</a:t>
            </a:r>
            <a:r>
              <a:rPr lang="it-IT" b="0" dirty="0"/>
              <a:t>) e </a:t>
            </a:r>
            <a:r>
              <a:rPr lang="it-IT" b="0" dirty="0" smtClean="0"/>
              <a:t>Y</a:t>
            </a:r>
            <a:r>
              <a:rPr lang="it-IT" b="0" baseline="-25000" dirty="0" smtClean="0"/>
              <a:t>sim</a:t>
            </a:r>
            <a:r>
              <a:rPr lang="it-IT" b="0" dirty="0" smtClean="0"/>
              <a:t>(z</a:t>
            </a:r>
            <a:r>
              <a:rPr lang="it-IT" b="0" dirty="0"/>
              <a:t>) </a:t>
            </a:r>
            <a:r>
              <a:rPr lang="it-IT" b="0" dirty="0" smtClean="0"/>
              <a:t>sono </a:t>
            </a:r>
            <a:r>
              <a:rPr lang="it-IT" b="0" dirty="0"/>
              <a:t>le </a:t>
            </a:r>
            <a:r>
              <a:rPr lang="it-IT" b="0" dirty="0" smtClean="0"/>
              <a:t>trasformate </a:t>
            </a:r>
            <a:r>
              <a:rPr lang="it-IT" b="0" dirty="0"/>
              <a:t>z dei sismogrammi registrati e </a:t>
            </a:r>
            <a:r>
              <a:rPr lang="it-IT" b="0" dirty="0" smtClean="0"/>
              <a:t>simulati, rispettivamente</a:t>
            </a:r>
            <a:r>
              <a:rPr lang="it-IT" b="0" dirty="0"/>
              <a:t>, la procedura di simulazione può essere descritta come </a:t>
            </a:r>
            <a:r>
              <a:rPr lang="it-IT" b="0" dirty="0" smtClean="0"/>
              <a:t>segue: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4672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4" name="Picture 2" descr="PZ134_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2"/>
          <a:stretch/>
        </p:blipFill>
        <p:spPr bwMode="auto">
          <a:xfrm>
            <a:off x="1771237" y="1124744"/>
            <a:ext cx="562208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Z133_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21715" r="22145" b="30459"/>
          <a:stretch/>
        </p:blipFill>
        <p:spPr bwMode="auto">
          <a:xfrm>
            <a:off x="1763688" y="548680"/>
            <a:ext cx="511256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43" y="5301208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/>
              <a:t>La simulazione di sismografi digitali. Il filtro di simulazione può essere pensato come una combinazione di </a:t>
            </a:r>
            <a:r>
              <a:rPr lang="it-IT" b="0" dirty="0" smtClean="0"/>
              <a:t>un filtro </a:t>
            </a:r>
            <a:r>
              <a:rPr lang="it-IT" b="0" dirty="0"/>
              <a:t>inverso per il sistema di registrazione </a:t>
            </a:r>
            <a:r>
              <a:rPr lang="it-IT" b="0" dirty="0" smtClean="0"/>
              <a:t>utilizzato </a:t>
            </a:r>
            <a:r>
              <a:rPr lang="it-IT" b="0" dirty="0"/>
              <a:t>e un filtro di sintesi per il sistema di registrazione simulato. </a:t>
            </a:r>
            <a:r>
              <a:rPr lang="it-IT" b="0" dirty="0" smtClean="0"/>
              <a:t>Sono mostrato schizzi </a:t>
            </a:r>
            <a:r>
              <a:rPr lang="it-IT" b="0" dirty="0"/>
              <a:t>schematici delle funzioni di risposta in frequenza di ampiezza dei sottosistemi che contribuiscono.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760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8" name="Picture 1026" descr="PZ135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153400" cy="3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52292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/>
              <a:t>Registrazione dello spettro di spostamento di una </a:t>
            </a:r>
            <a:r>
              <a:rPr lang="it-IT" b="0" dirty="0" smtClean="0"/>
              <a:t>sorgente </a:t>
            </a:r>
            <a:r>
              <a:rPr lang="it-IT" b="0" dirty="0"/>
              <a:t>di terremoto </a:t>
            </a:r>
            <a:r>
              <a:rPr lang="it-IT" b="0" dirty="0" smtClean="0"/>
              <a:t>idealizzata.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015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1026" descr="PZ136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4582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5733256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/>
              <a:t>Ripristino dello spettro sorgente mediante filtro inverso nel caso privo di rumore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2460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2" name="Picture 1026" descr="PZ136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820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5420626"/>
            <a:ext cx="867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/>
              <a:t>Amplificazione del rumore mediante filtro inverso. La linea continua nel pannello di sinistra mostra il segnale più il </a:t>
            </a:r>
            <a:r>
              <a:rPr lang="it-IT" b="0" dirty="0" smtClean="0"/>
              <a:t>rumore mentre </a:t>
            </a:r>
            <a:r>
              <a:rPr lang="it-IT" b="0" dirty="0"/>
              <a:t>il segnale privo di rumore è mostrato dalla linea tratteggiata.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517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0" name="Picture 1026" descr="PZ137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4969726" cy="53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1026" descr="PZ138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5832648" cy="51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8" name="Picture 1026" descr="PZ139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5544616" cy="530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632848" cy="54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1026" descr="PZ140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5723191" cy="570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1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6" name="Picture 1026" descr="PZ141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729629" cy="571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2" descr="PZ142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1" y="548680"/>
            <a:ext cx="613081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23" y="5445224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/>
              <a:t>Mappatura del rumore di deconvoluzione nel sistema </a:t>
            </a:r>
            <a:r>
              <a:rPr lang="it-IT" b="0" dirty="0" smtClean="0"/>
              <a:t>simulato</a:t>
            </a:r>
            <a:r>
              <a:rPr lang="it-IT" b="0" dirty="0"/>
              <a:t>. a) La banda </a:t>
            </a:r>
            <a:r>
              <a:rPr lang="it-IT" b="0" dirty="0" smtClean="0"/>
              <a:t>passante </a:t>
            </a:r>
            <a:r>
              <a:rPr lang="it-IT" b="0" dirty="0"/>
              <a:t>dello strumento </a:t>
            </a:r>
            <a:r>
              <a:rPr lang="it-IT" b="0" dirty="0" smtClean="0"/>
              <a:t>simulato rientra </a:t>
            </a:r>
            <a:r>
              <a:rPr lang="it-IT" b="0" dirty="0"/>
              <a:t>pienamente nella banda di </a:t>
            </a:r>
            <a:r>
              <a:rPr lang="it-IT" b="0" dirty="0" smtClean="0"/>
              <a:t>frequenza </a:t>
            </a:r>
            <a:r>
              <a:rPr lang="it-IT" b="0" dirty="0"/>
              <a:t>valida. b) La </a:t>
            </a:r>
            <a:r>
              <a:rPr lang="it-IT" b="0" dirty="0" smtClean="0"/>
              <a:t>banda passante </a:t>
            </a:r>
            <a:r>
              <a:rPr lang="it-IT" b="0" dirty="0"/>
              <a:t>dello strumento </a:t>
            </a:r>
            <a:r>
              <a:rPr lang="it-IT" b="0" dirty="0" smtClean="0"/>
              <a:t>simulato va </a:t>
            </a:r>
            <a:r>
              <a:rPr lang="it-IT" b="0" dirty="0"/>
              <a:t>parte al di fuori </a:t>
            </a:r>
            <a:r>
              <a:rPr lang="it-IT" b="0" dirty="0" smtClean="0"/>
              <a:t>della banda </a:t>
            </a:r>
            <a:r>
              <a:rPr lang="it-IT" b="0" dirty="0"/>
              <a:t>di frequenza valida. Da qui il rumore di deconvoluzione viene mappato nel </a:t>
            </a:r>
            <a:r>
              <a:rPr lang="it-IT" b="0" dirty="0" smtClean="0"/>
              <a:t>sistema </a:t>
            </a:r>
            <a:r>
              <a:rPr lang="it-IT" b="0" dirty="0"/>
              <a:t>simulato.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679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C:\Users\Antonella\Desktop\Progetto_area\dati_articolo\SN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98624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8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2425" y="962025"/>
            <a:ext cx="3762375" cy="2828925"/>
            <a:chOff x="222" y="606"/>
            <a:chExt cx="2370" cy="1782"/>
          </a:xfrm>
        </p:grpSpPr>
        <p:sp>
          <p:nvSpPr>
            <p:cNvPr id="3" name="Rectangle 18"/>
            <p:cNvSpPr>
              <a:spLocks noChangeArrowheads="1"/>
            </p:cNvSpPr>
            <p:nvPr/>
          </p:nvSpPr>
          <p:spPr bwMode="auto">
            <a:xfrm>
              <a:off x="222" y="606"/>
              <a:ext cx="2352" cy="17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4" name="Picture 15" descr="sismoCarniaMO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24"/>
              <a:ext cx="2352" cy="1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033587" y="2238375"/>
            <a:ext cx="3781425" cy="2847975"/>
            <a:chOff x="1266" y="1410"/>
            <a:chExt cx="2382" cy="1794"/>
          </a:xfrm>
        </p:grpSpPr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1266" y="1410"/>
              <a:ext cx="2352" cy="17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7" name="Picture 16" descr="spessperbov04GEP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440"/>
              <a:ext cx="2352" cy="1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3962400" y="3200400"/>
            <a:ext cx="3771900" cy="2976563"/>
            <a:chOff x="2472" y="2232"/>
            <a:chExt cx="2376" cy="1875"/>
          </a:xfrm>
        </p:grpSpPr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2472" y="2232"/>
              <a:ext cx="2352" cy="184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0" name="Picture 17" descr="spespoCarniaMO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256"/>
              <a:ext cx="2352" cy="1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71600" y="231775"/>
            <a:ext cx="6629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Implementazione del calcolo della magnitudo momento nel sistema real-time</a:t>
            </a:r>
            <a:endParaRPr lang="en-GB" altLang="it-IT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altLang="it-IT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Text Box 2"/>
          <p:cNvSpPr txBox="1">
            <a:spLocks noChangeArrowheads="1"/>
          </p:cNvSpPr>
          <p:nvPr/>
        </p:nvSpPr>
        <p:spPr bwMode="auto">
          <a:xfrm>
            <a:off x="3635896" y="836712"/>
            <a:ext cx="14023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it-IT" sz="2800" b="1" dirty="0"/>
              <a:t>Trigger</a:t>
            </a:r>
          </a:p>
        </p:txBody>
      </p:sp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1475656" y="1772816"/>
            <a:ext cx="61658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en-GB" altLang="it-IT" sz="2000" dirty="0"/>
              <a:t> </a:t>
            </a:r>
            <a:r>
              <a:rPr lang="en-GB" altLang="it-IT" sz="2000" b="1" u="sng" dirty="0"/>
              <a:t>A </a:t>
            </a:r>
            <a:r>
              <a:rPr lang="en-GB" altLang="it-IT" sz="2000" b="1" u="sng" dirty="0" err="1"/>
              <a:t>soglia</a:t>
            </a:r>
            <a:r>
              <a:rPr lang="en-GB" altLang="it-IT" sz="2000" dirty="0"/>
              <a:t>: </a:t>
            </a:r>
            <a:r>
              <a:rPr lang="en-GB" altLang="it-IT" sz="2000" dirty="0" err="1"/>
              <a:t>il</a:t>
            </a:r>
            <a:r>
              <a:rPr lang="en-GB" altLang="it-IT" sz="2000" dirty="0"/>
              <a:t> trigger </a:t>
            </a:r>
            <a:r>
              <a:rPr lang="en-GB" altLang="it-IT" sz="2000" dirty="0" err="1"/>
              <a:t>viene</a:t>
            </a:r>
            <a:r>
              <a:rPr lang="en-GB" altLang="it-IT" sz="2000" dirty="0"/>
              <a:t> </a:t>
            </a:r>
            <a:r>
              <a:rPr lang="en-GB" altLang="it-IT" sz="2000" dirty="0" err="1"/>
              <a:t>attivato</a:t>
            </a:r>
            <a:r>
              <a:rPr lang="en-GB" altLang="it-IT" sz="2000" dirty="0"/>
              <a:t> </a:t>
            </a:r>
            <a:r>
              <a:rPr lang="en-GB" altLang="it-IT" sz="2000" dirty="0" err="1"/>
              <a:t>quando</a:t>
            </a:r>
            <a:endParaRPr lang="en-GB" altLang="it-IT" sz="2000" dirty="0"/>
          </a:p>
          <a:p>
            <a:pPr algn="just"/>
            <a:r>
              <a:rPr lang="en-GB" altLang="it-IT" sz="2000" dirty="0"/>
              <a:t>  </a:t>
            </a:r>
            <a:r>
              <a:rPr lang="en-GB" altLang="it-IT" sz="2000" dirty="0" err="1"/>
              <a:t>l’ampiezza</a:t>
            </a:r>
            <a:r>
              <a:rPr lang="en-GB" altLang="it-IT" sz="2000" dirty="0"/>
              <a:t> del </a:t>
            </a:r>
            <a:r>
              <a:rPr lang="en-GB" altLang="it-IT" sz="2000" dirty="0" err="1"/>
              <a:t>segnale</a:t>
            </a:r>
            <a:r>
              <a:rPr lang="en-GB" altLang="it-IT" sz="2000" dirty="0"/>
              <a:t> </a:t>
            </a:r>
            <a:r>
              <a:rPr lang="en-GB" altLang="it-IT" sz="2000" dirty="0" err="1"/>
              <a:t>supera</a:t>
            </a:r>
            <a:r>
              <a:rPr lang="en-GB" altLang="it-IT" sz="2000" dirty="0"/>
              <a:t> </a:t>
            </a:r>
            <a:r>
              <a:rPr lang="en-GB" altLang="it-IT" sz="2000" dirty="0" err="1"/>
              <a:t>una</a:t>
            </a:r>
            <a:r>
              <a:rPr lang="en-GB" altLang="it-IT" sz="2000" dirty="0"/>
              <a:t> </a:t>
            </a:r>
            <a:r>
              <a:rPr lang="en-GB" altLang="it-IT" sz="2000" dirty="0" err="1"/>
              <a:t>predefinita</a:t>
            </a:r>
            <a:endParaRPr lang="en-GB" altLang="it-IT" sz="2000" dirty="0"/>
          </a:p>
          <a:p>
            <a:pPr algn="just"/>
            <a:r>
              <a:rPr lang="en-GB" altLang="it-IT" sz="2000" dirty="0"/>
              <a:t>  </a:t>
            </a:r>
            <a:r>
              <a:rPr lang="en-GB" altLang="it-IT" sz="2000" dirty="0" err="1" smtClean="0"/>
              <a:t>soglia</a:t>
            </a:r>
            <a:endParaRPr lang="en-GB" altLang="it-IT" sz="2000" dirty="0" smtClean="0"/>
          </a:p>
          <a:p>
            <a:pPr algn="just"/>
            <a:endParaRPr lang="en-GB" altLang="it-IT" sz="2000" dirty="0"/>
          </a:p>
          <a:p>
            <a:pPr algn="just">
              <a:buFontTx/>
              <a:buChar char="•"/>
            </a:pPr>
            <a:r>
              <a:rPr lang="en-GB" altLang="it-IT" sz="2000" dirty="0"/>
              <a:t> </a:t>
            </a:r>
            <a:r>
              <a:rPr lang="en-GB" altLang="it-IT" sz="2000" b="1" u="sng" dirty="0"/>
              <a:t>RMS </a:t>
            </a:r>
            <a:r>
              <a:rPr lang="en-GB" altLang="it-IT" sz="2000" dirty="0"/>
              <a:t>(root-mean-square): </a:t>
            </a:r>
            <a:r>
              <a:rPr lang="en-GB" altLang="it-IT" sz="2000" dirty="0" err="1"/>
              <a:t>viene</a:t>
            </a:r>
            <a:r>
              <a:rPr lang="en-GB" altLang="it-IT" sz="2000" dirty="0"/>
              <a:t> </a:t>
            </a:r>
            <a:r>
              <a:rPr lang="en-GB" altLang="it-IT" sz="2000" dirty="0" err="1"/>
              <a:t>considerata</a:t>
            </a:r>
            <a:endParaRPr lang="en-GB" altLang="it-IT" sz="2000" dirty="0"/>
          </a:p>
          <a:p>
            <a:pPr algn="just"/>
            <a:r>
              <a:rPr lang="en-GB" altLang="it-IT" sz="2000" dirty="0"/>
              <a:t>  </a:t>
            </a:r>
            <a:r>
              <a:rPr lang="en-GB" altLang="it-IT" sz="2000" dirty="0" err="1"/>
              <a:t>l’ampiezza</a:t>
            </a:r>
            <a:r>
              <a:rPr lang="en-GB" altLang="it-IT" sz="2000" dirty="0"/>
              <a:t> del </a:t>
            </a:r>
            <a:r>
              <a:rPr lang="en-GB" altLang="it-IT" sz="2000" dirty="0" err="1"/>
              <a:t>segnale</a:t>
            </a:r>
            <a:r>
              <a:rPr lang="en-GB" altLang="it-IT" sz="2000" dirty="0"/>
              <a:t> in </a:t>
            </a:r>
            <a:r>
              <a:rPr lang="en-GB" altLang="it-IT" sz="2000" dirty="0" err="1"/>
              <a:t>una</a:t>
            </a:r>
            <a:r>
              <a:rPr lang="en-GB" altLang="it-IT" sz="2000" dirty="0"/>
              <a:t> breve </a:t>
            </a:r>
            <a:r>
              <a:rPr lang="en-GB" altLang="it-IT" sz="2000" dirty="0" err="1"/>
              <a:t>finestra</a:t>
            </a:r>
            <a:endParaRPr lang="en-GB" altLang="it-IT" sz="2000" dirty="0"/>
          </a:p>
          <a:p>
            <a:pPr algn="just"/>
            <a:r>
              <a:rPr lang="en-GB" altLang="it-IT" sz="2000" dirty="0"/>
              <a:t>  </a:t>
            </a:r>
            <a:r>
              <a:rPr lang="en-GB" altLang="it-IT" sz="2000" dirty="0" err="1"/>
              <a:t>temporale</a:t>
            </a:r>
            <a:r>
              <a:rPr lang="en-GB" altLang="it-IT" sz="2000" dirty="0"/>
              <a:t> al </a:t>
            </a:r>
            <a:r>
              <a:rPr lang="en-GB" altLang="it-IT" sz="2000" dirty="0" err="1"/>
              <a:t>posto</a:t>
            </a:r>
            <a:r>
              <a:rPr lang="en-GB" altLang="it-IT" sz="2000" dirty="0"/>
              <a:t> </a:t>
            </a:r>
            <a:r>
              <a:rPr lang="en-GB" altLang="it-IT" sz="2000" dirty="0" err="1"/>
              <a:t>dell’ampiezza</a:t>
            </a:r>
            <a:r>
              <a:rPr lang="en-GB" altLang="it-IT" sz="2000" dirty="0"/>
              <a:t> </a:t>
            </a:r>
            <a:r>
              <a:rPr lang="en-GB" altLang="it-IT" sz="2000" dirty="0" err="1"/>
              <a:t>istantanea</a:t>
            </a:r>
            <a:r>
              <a:rPr lang="en-GB" altLang="it-IT" sz="2000" dirty="0"/>
              <a:t>. </a:t>
            </a:r>
            <a:endParaRPr lang="en-GB" altLang="it-IT" sz="2000" dirty="0" smtClean="0"/>
          </a:p>
          <a:p>
            <a:pPr algn="just"/>
            <a:endParaRPr lang="en-GB" altLang="it-IT" sz="2000" dirty="0"/>
          </a:p>
          <a:p>
            <a:pPr algn="just">
              <a:buFontTx/>
              <a:buChar char="•"/>
            </a:pPr>
            <a:r>
              <a:rPr lang="en-GB" altLang="it-IT" sz="2000" dirty="0"/>
              <a:t> </a:t>
            </a:r>
            <a:r>
              <a:rPr lang="en-GB" altLang="it-IT" sz="2000" b="1" u="sng" dirty="0"/>
              <a:t>STA/LTA</a:t>
            </a:r>
            <a:r>
              <a:rPr lang="en-GB" altLang="it-IT" sz="2000" dirty="0"/>
              <a:t>: </a:t>
            </a:r>
            <a:r>
              <a:rPr lang="en-GB" altLang="it-IT" sz="2000" dirty="0" err="1"/>
              <a:t>viene</a:t>
            </a:r>
            <a:r>
              <a:rPr lang="en-GB" altLang="it-IT" sz="2000" dirty="0"/>
              <a:t> </a:t>
            </a:r>
            <a:r>
              <a:rPr lang="en-GB" altLang="it-IT" sz="2000" dirty="0" err="1"/>
              <a:t>considerato</a:t>
            </a:r>
            <a:r>
              <a:rPr lang="en-GB" altLang="it-IT" sz="2000" dirty="0"/>
              <a:t> </a:t>
            </a:r>
            <a:r>
              <a:rPr lang="en-GB" altLang="it-IT" sz="2000" dirty="0" err="1"/>
              <a:t>il</a:t>
            </a:r>
            <a:r>
              <a:rPr lang="en-GB" altLang="it-IT" sz="2000" dirty="0"/>
              <a:t> </a:t>
            </a:r>
            <a:r>
              <a:rPr lang="en-GB" altLang="it-IT" sz="2000" dirty="0" err="1"/>
              <a:t>rapporto</a:t>
            </a:r>
            <a:r>
              <a:rPr lang="en-GB" altLang="it-IT" sz="2000" dirty="0"/>
              <a:t> </a:t>
            </a:r>
            <a:r>
              <a:rPr lang="en-GB" altLang="it-IT" sz="2000" dirty="0" err="1"/>
              <a:t>della</a:t>
            </a:r>
            <a:endParaRPr lang="en-GB" altLang="it-IT" sz="2000" dirty="0"/>
          </a:p>
          <a:p>
            <a:pPr algn="just"/>
            <a:r>
              <a:rPr lang="en-GB" altLang="it-IT" sz="2000" dirty="0"/>
              <a:t>  media del </a:t>
            </a:r>
            <a:r>
              <a:rPr lang="en-GB" altLang="it-IT" sz="2000" dirty="0" err="1"/>
              <a:t>segnale</a:t>
            </a:r>
            <a:r>
              <a:rPr lang="en-GB" altLang="it-IT" sz="2000" dirty="0"/>
              <a:t> </a:t>
            </a:r>
            <a:r>
              <a:rPr lang="en-GB" altLang="it-IT" sz="2000" dirty="0" err="1"/>
              <a:t>relativo</a:t>
            </a:r>
            <a:r>
              <a:rPr lang="en-GB" altLang="it-IT" sz="2000" dirty="0"/>
              <a:t> ad </a:t>
            </a:r>
            <a:r>
              <a:rPr lang="en-GB" altLang="it-IT" sz="2000" dirty="0" err="1"/>
              <a:t>una</a:t>
            </a:r>
            <a:r>
              <a:rPr lang="en-GB" altLang="it-IT" sz="2000" dirty="0"/>
              <a:t> </a:t>
            </a:r>
            <a:r>
              <a:rPr lang="en-GB" altLang="it-IT" sz="2000" dirty="0" err="1"/>
              <a:t>finestra</a:t>
            </a:r>
            <a:endParaRPr lang="en-GB" altLang="it-IT" sz="2000" dirty="0"/>
          </a:p>
          <a:p>
            <a:pPr algn="just"/>
            <a:r>
              <a:rPr lang="en-GB" altLang="it-IT" sz="2000" dirty="0"/>
              <a:t>  </a:t>
            </a:r>
            <a:r>
              <a:rPr lang="en-GB" altLang="it-IT" sz="2000" dirty="0" err="1"/>
              <a:t>temporale</a:t>
            </a:r>
            <a:r>
              <a:rPr lang="en-GB" altLang="it-IT" sz="2000" dirty="0"/>
              <a:t> </a:t>
            </a:r>
            <a:r>
              <a:rPr lang="en-GB" altLang="it-IT" sz="2000" dirty="0" err="1"/>
              <a:t>corta</a:t>
            </a:r>
            <a:r>
              <a:rPr lang="en-GB" altLang="it-IT" sz="2000" dirty="0"/>
              <a:t> (STA, short time average)</a:t>
            </a:r>
          </a:p>
          <a:p>
            <a:pPr algn="just"/>
            <a:r>
              <a:rPr lang="en-GB" altLang="it-IT" sz="2000" dirty="0"/>
              <a:t>  </a:t>
            </a:r>
            <a:r>
              <a:rPr lang="en-GB" altLang="it-IT" sz="2000" dirty="0" err="1"/>
              <a:t>rispetto</a:t>
            </a:r>
            <a:r>
              <a:rPr lang="en-GB" altLang="it-IT" sz="2000" dirty="0"/>
              <a:t> ad </a:t>
            </a:r>
            <a:r>
              <a:rPr lang="en-GB" altLang="it-IT" sz="2000" dirty="0" err="1"/>
              <a:t>una</a:t>
            </a:r>
            <a:r>
              <a:rPr lang="en-GB" altLang="it-IT" sz="2000" dirty="0"/>
              <a:t> </a:t>
            </a:r>
            <a:r>
              <a:rPr lang="en-GB" altLang="it-IT" sz="2000" dirty="0" err="1"/>
              <a:t>finestra</a:t>
            </a:r>
            <a:r>
              <a:rPr lang="en-GB" altLang="it-IT" sz="2000" dirty="0"/>
              <a:t> </a:t>
            </a:r>
            <a:r>
              <a:rPr lang="en-GB" altLang="it-IT" sz="2000" dirty="0" err="1"/>
              <a:t>temporale</a:t>
            </a:r>
            <a:r>
              <a:rPr lang="en-GB" altLang="it-IT" sz="2000" dirty="0"/>
              <a:t> </a:t>
            </a:r>
            <a:r>
              <a:rPr lang="en-GB" altLang="it-IT" sz="2000" dirty="0" err="1"/>
              <a:t>lunga</a:t>
            </a:r>
            <a:r>
              <a:rPr lang="en-GB" altLang="it-IT" sz="2000" dirty="0"/>
              <a:t> (LTA,</a:t>
            </a:r>
          </a:p>
          <a:p>
            <a:pPr algn="just"/>
            <a:r>
              <a:rPr lang="en-GB" altLang="it-IT" sz="2000" dirty="0"/>
              <a:t>  long time average).</a:t>
            </a:r>
          </a:p>
        </p:txBody>
      </p:sp>
    </p:spTree>
    <p:extLst>
      <p:ext uri="{BB962C8B-B14F-4D97-AF65-F5344CB8AC3E}">
        <p14:creationId xmlns:p14="http://schemas.microsoft.com/office/powerpoint/2010/main" val="27511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05800" cy="51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276881" y="548680"/>
            <a:ext cx="85902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it-IT" sz="2400" b="1" dirty="0"/>
              <a:t>STA – short time average                  </a:t>
            </a:r>
            <a:r>
              <a:rPr lang="en-GB" altLang="it-IT" sz="2400" b="1" dirty="0" smtClean="0"/>
              <a:t>PEM </a:t>
            </a:r>
            <a:r>
              <a:rPr lang="en-GB" altLang="it-IT" sz="2400" b="1" dirty="0"/>
              <a:t>– Pre-event time</a:t>
            </a:r>
          </a:p>
          <a:p>
            <a:r>
              <a:rPr lang="en-GB" altLang="it-IT" sz="2400" b="1" dirty="0"/>
              <a:t>LTA – long time average                    PET - post event time</a:t>
            </a:r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3276600" y="4622800"/>
            <a:ext cx="2146300" cy="2032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05800" cy="51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3276600" y="4622800"/>
            <a:ext cx="2146300" cy="203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5141" name="Rectangle 5"/>
          <p:cNvSpPr>
            <a:spLocks noChangeArrowheads="1"/>
          </p:cNvSpPr>
          <p:nvPr/>
        </p:nvSpPr>
        <p:spPr bwMode="auto">
          <a:xfrm>
            <a:off x="2806700" y="4584700"/>
            <a:ext cx="457200" cy="241300"/>
          </a:xfrm>
          <a:prstGeom prst="rect">
            <a:avLst/>
          </a:prstGeom>
          <a:noFill/>
          <a:ln w="28575">
            <a:solidFill>
              <a:srgbClr val="99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6881" y="548680"/>
            <a:ext cx="85902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it-IT" sz="2400" b="1" dirty="0"/>
              <a:t>STA – short time average                  </a:t>
            </a:r>
            <a:r>
              <a:rPr lang="en-GB" altLang="it-IT" sz="2400" b="1" dirty="0" smtClean="0"/>
              <a:t>PEM </a:t>
            </a:r>
            <a:r>
              <a:rPr lang="en-GB" altLang="it-IT" sz="2400" b="1" dirty="0"/>
              <a:t>– Pre-event time</a:t>
            </a:r>
          </a:p>
          <a:p>
            <a:r>
              <a:rPr lang="en-GB" altLang="it-IT" sz="2400" b="1" dirty="0"/>
              <a:t>LTA – long time average                    PET - post event time</a:t>
            </a:r>
          </a:p>
        </p:txBody>
      </p:sp>
    </p:spTree>
    <p:extLst>
      <p:ext uri="{BB962C8B-B14F-4D97-AF65-F5344CB8AC3E}">
        <p14:creationId xmlns:p14="http://schemas.microsoft.com/office/powerpoint/2010/main" val="145180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2" name="Picture 2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05800" cy="51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6164" name="Rectangle 2052"/>
          <p:cNvSpPr>
            <a:spLocks noChangeArrowheads="1"/>
          </p:cNvSpPr>
          <p:nvPr/>
        </p:nvSpPr>
        <p:spPr bwMode="auto">
          <a:xfrm>
            <a:off x="3276600" y="4622800"/>
            <a:ext cx="2146300" cy="203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6165" name="Rectangle 2053"/>
          <p:cNvSpPr>
            <a:spLocks noChangeArrowheads="1"/>
          </p:cNvSpPr>
          <p:nvPr/>
        </p:nvSpPr>
        <p:spPr bwMode="auto">
          <a:xfrm>
            <a:off x="2806700" y="4584700"/>
            <a:ext cx="457200" cy="241300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6166" name="Rectangle 2054"/>
          <p:cNvSpPr>
            <a:spLocks noChangeArrowheads="1"/>
          </p:cNvSpPr>
          <p:nvPr/>
        </p:nvSpPr>
        <p:spPr bwMode="auto">
          <a:xfrm>
            <a:off x="5435600" y="4533900"/>
            <a:ext cx="1841500" cy="2921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76881" y="548680"/>
            <a:ext cx="85902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it-IT" sz="2400" b="1" dirty="0"/>
              <a:t>STA – short time average                  </a:t>
            </a:r>
            <a:r>
              <a:rPr lang="en-GB" altLang="it-IT" sz="2400" b="1" dirty="0" smtClean="0"/>
              <a:t>PEM </a:t>
            </a:r>
            <a:r>
              <a:rPr lang="en-GB" altLang="it-IT" sz="2400" b="1" dirty="0"/>
              <a:t>– Pre-event time</a:t>
            </a:r>
          </a:p>
          <a:p>
            <a:r>
              <a:rPr lang="en-GB" altLang="it-IT" sz="2400" b="1" dirty="0"/>
              <a:t>LTA – long time average                    PET - post event time</a:t>
            </a:r>
          </a:p>
        </p:txBody>
      </p:sp>
    </p:spTree>
    <p:extLst>
      <p:ext uri="{BB962C8B-B14F-4D97-AF65-F5344CB8AC3E}">
        <p14:creationId xmlns:p14="http://schemas.microsoft.com/office/powerpoint/2010/main" val="3003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1026"/>
          <p:cNvSpPr txBox="1">
            <a:spLocks noChangeArrowheads="1"/>
          </p:cNvSpPr>
          <p:nvPr/>
        </p:nvSpPr>
        <p:spPr bwMode="auto">
          <a:xfrm>
            <a:off x="539552" y="1268760"/>
            <a:ext cx="74659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altLang="it-IT" sz="2400" b="0" dirty="0"/>
              <a:t> </a:t>
            </a:r>
            <a:r>
              <a:rPr lang="en-GB" altLang="it-IT" sz="2400" b="0" dirty="0" err="1"/>
              <a:t>durata</a:t>
            </a:r>
            <a:r>
              <a:rPr lang="en-GB" altLang="it-IT" sz="2400" b="0" dirty="0"/>
              <a:t> </a:t>
            </a:r>
            <a:r>
              <a:rPr lang="en-GB" altLang="it-IT" sz="2400" b="0" dirty="0" err="1"/>
              <a:t>finestra</a:t>
            </a:r>
            <a:r>
              <a:rPr lang="en-GB" altLang="it-IT" sz="2400" b="0" dirty="0"/>
              <a:t> STA</a:t>
            </a:r>
          </a:p>
          <a:p>
            <a:pPr>
              <a:buFontTx/>
              <a:buChar char="•"/>
            </a:pPr>
            <a:r>
              <a:rPr lang="en-GB" altLang="it-IT" sz="2400" b="0" dirty="0"/>
              <a:t> </a:t>
            </a:r>
            <a:r>
              <a:rPr lang="en-GB" altLang="it-IT" sz="2400" b="0" dirty="0" err="1"/>
              <a:t>durata</a:t>
            </a:r>
            <a:r>
              <a:rPr lang="en-GB" altLang="it-IT" sz="2400" b="0" dirty="0"/>
              <a:t> </a:t>
            </a:r>
            <a:r>
              <a:rPr lang="en-GB" altLang="it-IT" sz="2400" b="0" dirty="0" err="1"/>
              <a:t>finestra</a:t>
            </a:r>
            <a:r>
              <a:rPr lang="en-GB" altLang="it-IT" sz="2400" b="0" dirty="0"/>
              <a:t> LTA</a:t>
            </a:r>
          </a:p>
          <a:p>
            <a:pPr>
              <a:buFontTx/>
              <a:buChar char="•"/>
            </a:pPr>
            <a:r>
              <a:rPr lang="en-GB" altLang="it-IT" sz="2400" b="0" dirty="0"/>
              <a:t> </a:t>
            </a:r>
            <a:r>
              <a:rPr lang="en-GB" altLang="it-IT" sz="2400" b="0" dirty="0" err="1"/>
              <a:t>valore</a:t>
            </a:r>
            <a:r>
              <a:rPr lang="en-GB" altLang="it-IT" sz="2400" b="0" dirty="0"/>
              <a:t> </a:t>
            </a:r>
            <a:r>
              <a:rPr lang="en-GB" altLang="it-IT" sz="2400" b="0" dirty="0" err="1"/>
              <a:t>della</a:t>
            </a:r>
            <a:r>
              <a:rPr lang="en-GB" altLang="it-IT" sz="2400" b="0" dirty="0"/>
              <a:t> </a:t>
            </a:r>
            <a:r>
              <a:rPr lang="en-GB" altLang="it-IT" sz="2400" b="0" dirty="0" err="1"/>
              <a:t>soglia</a:t>
            </a:r>
            <a:r>
              <a:rPr lang="en-GB" altLang="it-IT" sz="2400" b="0" dirty="0"/>
              <a:t> di trigger del </a:t>
            </a:r>
            <a:r>
              <a:rPr lang="en-GB" altLang="it-IT" sz="2400" b="0" dirty="0" err="1"/>
              <a:t>rapporto</a:t>
            </a:r>
            <a:r>
              <a:rPr lang="en-GB" altLang="it-IT" sz="2400" b="0" dirty="0"/>
              <a:t> STA/LTA </a:t>
            </a:r>
          </a:p>
          <a:p>
            <a:pPr>
              <a:buFontTx/>
              <a:buChar char="•"/>
            </a:pPr>
            <a:r>
              <a:rPr lang="en-GB" altLang="it-IT" sz="2400" b="0" dirty="0"/>
              <a:t> </a:t>
            </a:r>
            <a:r>
              <a:rPr lang="en-GB" altLang="it-IT" sz="2400" b="0" dirty="0" err="1"/>
              <a:t>valore</a:t>
            </a:r>
            <a:r>
              <a:rPr lang="en-GB" altLang="it-IT" sz="2400" b="0" dirty="0"/>
              <a:t> </a:t>
            </a:r>
            <a:r>
              <a:rPr lang="en-GB" altLang="it-IT" sz="2400" b="0" dirty="0" err="1"/>
              <a:t>della</a:t>
            </a:r>
            <a:r>
              <a:rPr lang="en-GB" altLang="it-IT" sz="2400" b="0" dirty="0"/>
              <a:t> </a:t>
            </a:r>
            <a:r>
              <a:rPr lang="en-GB" altLang="it-IT" sz="2400" b="0" dirty="0" err="1"/>
              <a:t>soglia</a:t>
            </a:r>
            <a:r>
              <a:rPr lang="en-GB" altLang="it-IT" sz="2400" b="0" dirty="0"/>
              <a:t> di </a:t>
            </a:r>
            <a:r>
              <a:rPr lang="en-GB" altLang="it-IT" sz="2400" b="0" dirty="0" err="1"/>
              <a:t>detrigger</a:t>
            </a:r>
            <a:r>
              <a:rPr lang="en-GB" altLang="it-IT" sz="2400" b="0" dirty="0"/>
              <a:t> del </a:t>
            </a:r>
            <a:r>
              <a:rPr lang="en-GB" altLang="it-IT" sz="2400" b="0" dirty="0" err="1"/>
              <a:t>rapporto</a:t>
            </a:r>
            <a:r>
              <a:rPr lang="en-GB" altLang="it-IT" sz="2400" b="0" dirty="0"/>
              <a:t> STA/LTA</a:t>
            </a:r>
          </a:p>
        </p:txBody>
      </p:sp>
      <p:sp>
        <p:nvSpPr>
          <p:cNvPr id="477187" name="Text Box 1027"/>
          <p:cNvSpPr txBox="1">
            <a:spLocks noChangeArrowheads="1"/>
          </p:cNvSpPr>
          <p:nvPr/>
        </p:nvSpPr>
        <p:spPr bwMode="auto">
          <a:xfrm>
            <a:off x="615752" y="3783360"/>
            <a:ext cx="56653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altLang="it-IT" sz="2400" b="0" dirty="0"/>
              <a:t> </a:t>
            </a:r>
            <a:r>
              <a:rPr lang="en-GB" altLang="it-IT" sz="2400" b="0" dirty="0" err="1"/>
              <a:t>filtri</a:t>
            </a:r>
            <a:r>
              <a:rPr lang="en-GB" altLang="it-IT" sz="2400" b="0" dirty="0"/>
              <a:t> del trigger</a:t>
            </a:r>
          </a:p>
          <a:p>
            <a:pPr>
              <a:buFontTx/>
              <a:buChar char="•"/>
            </a:pPr>
            <a:r>
              <a:rPr lang="en-GB" altLang="it-IT" sz="2400" b="0" dirty="0"/>
              <a:t> </a:t>
            </a:r>
            <a:r>
              <a:rPr lang="en-GB" altLang="it-IT" sz="2400" b="0" dirty="0" err="1"/>
              <a:t>durata</a:t>
            </a:r>
            <a:r>
              <a:rPr lang="en-GB" altLang="it-IT" sz="2400" b="0" dirty="0"/>
              <a:t> </a:t>
            </a:r>
            <a:r>
              <a:rPr lang="en-GB" altLang="it-IT" sz="2400" b="0" dirty="0" err="1"/>
              <a:t>della</a:t>
            </a:r>
            <a:r>
              <a:rPr lang="en-GB" altLang="it-IT" sz="2400" b="0" dirty="0"/>
              <a:t> </a:t>
            </a:r>
            <a:r>
              <a:rPr lang="en-GB" altLang="it-IT" sz="2400" b="0" dirty="0" err="1"/>
              <a:t>finestra</a:t>
            </a:r>
            <a:r>
              <a:rPr lang="en-GB" altLang="it-IT" sz="2400" b="0" dirty="0"/>
              <a:t> pre-</a:t>
            </a:r>
            <a:r>
              <a:rPr lang="en-GB" altLang="it-IT" sz="2400" b="0" dirty="0" err="1"/>
              <a:t>evento</a:t>
            </a:r>
            <a:r>
              <a:rPr lang="en-GB" altLang="it-IT" sz="2400" b="0" dirty="0"/>
              <a:t> (PEM)</a:t>
            </a:r>
          </a:p>
          <a:p>
            <a:pPr>
              <a:buFontTx/>
              <a:buChar char="•"/>
            </a:pPr>
            <a:r>
              <a:rPr lang="en-GB" altLang="it-IT" sz="2400" b="0" dirty="0"/>
              <a:t> </a:t>
            </a:r>
            <a:r>
              <a:rPr lang="en-GB" altLang="it-IT" sz="2400" b="0" dirty="0" err="1"/>
              <a:t>durata</a:t>
            </a:r>
            <a:r>
              <a:rPr lang="en-GB" altLang="it-IT" sz="2400" b="0" dirty="0"/>
              <a:t> </a:t>
            </a:r>
            <a:r>
              <a:rPr lang="en-GB" altLang="it-IT" sz="2400" b="0" dirty="0" err="1"/>
              <a:t>della</a:t>
            </a:r>
            <a:r>
              <a:rPr lang="en-GB" altLang="it-IT" sz="2400" b="0" dirty="0"/>
              <a:t> </a:t>
            </a:r>
            <a:r>
              <a:rPr lang="en-GB" altLang="it-IT" sz="2400" b="0" dirty="0" err="1"/>
              <a:t>finestra</a:t>
            </a:r>
            <a:r>
              <a:rPr lang="en-GB" altLang="it-IT" sz="2400" b="0" dirty="0"/>
              <a:t> post-</a:t>
            </a:r>
            <a:r>
              <a:rPr lang="en-GB" altLang="it-IT" sz="2400" b="0" dirty="0" err="1"/>
              <a:t>evento</a:t>
            </a:r>
            <a:r>
              <a:rPr lang="en-GB" altLang="it-IT" sz="2400" b="0" dirty="0"/>
              <a:t> (PET)</a:t>
            </a:r>
          </a:p>
          <a:p>
            <a:pPr>
              <a:buFontTx/>
              <a:buChar char="•"/>
            </a:pPr>
            <a:r>
              <a:rPr lang="en-GB" altLang="it-IT" sz="2400" b="0" dirty="0"/>
              <a:t> schema </a:t>
            </a:r>
            <a:r>
              <a:rPr lang="en-GB" altLang="it-IT" sz="2400" b="0" dirty="0" err="1"/>
              <a:t>della</a:t>
            </a:r>
            <a:r>
              <a:rPr lang="en-GB" altLang="it-IT" sz="2400" b="0" dirty="0"/>
              <a:t> </a:t>
            </a:r>
            <a:r>
              <a:rPr lang="en-GB" altLang="it-IT" sz="2400" b="0" dirty="0" err="1"/>
              <a:t>dichiarazione</a:t>
            </a:r>
            <a:r>
              <a:rPr lang="en-GB" altLang="it-IT" sz="2400" b="0" dirty="0"/>
              <a:t> del trigger</a:t>
            </a:r>
          </a:p>
        </p:txBody>
      </p:sp>
    </p:spTree>
    <p:extLst>
      <p:ext uri="{BB962C8B-B14F-4D97-AF65-F5344CB8AC3E}">
        <p14:creationId xmlns:p14="http://schemas.microsoft.com/office/powerpoint/2010/main" val="8101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4" name="Picture 2" descr="CAL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716753" cy="540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280623" cy="572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3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499846" cy="568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1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7920880" cy="562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8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552159" cy="56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9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306" name="Object 2"/>
          <p:cNvGraphicFramePr>
            <a:graphicFrameLocks noChangeAspect="1"/>
          </p:cNvGraphicFramePr>
          <p:nvPr>
            <p:extLst/>
          </p:nvPr>
        </p:nvGraphicFramePr>
        <p:xfrm>
          <a:off x="755576" y="620688"/>
          <a:ext cx="7391400" cy="585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3" name="CorelPhotoPaint.Image.8" r:id="rId4" imgW="4771429" imgH="3780952" progId="CorelPhotoPaint.Image.8">
                  <p:embed/>
                </p:oleObj>
              </mc:Choice>
              <mc:Fallback>
                <p:oleObj name="CorelPhotoPaint.Image.8" r:id="rId4" imgW="4771429" imgH="3780952" progId="CorelPhotoPaint.Image.8">
                  <p:embed/>
                  <p:pic>
                    <p:nvPicPr>
                      <p:cNvPr id="4823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20688"/>
                        <a:ext cx="7391400" cy="585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1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330" name="Object 2"/>
          <p:cNvGraphicFramePr>
            <a:graphicFrameLocks noChangeAspect="1"/>
          </p:cNvGraphicFramePr>
          <p:nvPr>
            <p:extLst/>
          </p:nvPr>
        </p:nvGraphicFramePr>
        <p:xfrm>
          <a:off x="539552" y="908720"/>
          <a:ext cx="7924800" cy="586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7" name="CorelPhotoPaint.Image.8" r:id="rId4" imgW="4771429" imgH="3533333" progId="CorelPhotoPaint.Image.8">
                  <p:embed/>
                </p:oleObj>
              </mc:Choice>
              <mc:Fallback>
                <p:oleObj name="CorelPhotoPaint.Image.8" r:id="rId4" imgW="4771429" imgH="3533333" progId="CorelPhotoPaint.Image.8">
                  <p:embed/>
                  <p:pic>
                    <p:nvPicPr>
                      <p:cNvPr id="4833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7924800" cy="586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66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Line 2"/>
          <p:cNvSpPr>
            <a:spLocks noChangeShapeType="1"/>
          </p:cNvSpPr>
          <p:nvPr/>
        </p:nvSpPr>
        <p:spPr bwMode="auto">
          <a:xfrm>
            <a:off x="1187624" y="1212195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755576" y="824984"/>
            <a:ext cx="7746031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it-IT" sz="1400" b="1" i="1"/>
              <a:t>segnale ingresso                                                                                                  segnale uscita</a:t>
            </a:r>
          </a:p>
        </p:txBody>
      </p:sp>
      <p:sp>
        <p:nvSpPr>
          <p:cNvPr id="484356" name="Line 4"/>
          <p:cNvSpPr>
            <a:spLocks noChangeShapeType="1"/>
          </p:cNvSpPr>
          <p:nvPr/>
        </p:nvSpPr>
        <p:spPr bwMode="auto">
          <a:xfrm>
            <a:off x="4418120" y="1229150"/>
            <a:ext cx="1480" cy="5436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4357" name="Text Box 5"/>
          <p:cNvSpPr txBox="1">
            <a:spLocks noChangeArrowheads="1"/>
          </p:cNvSpPr>
          <p:nvPr/>
        </p:nvSpPr>
        <p:spPr bwMode="auto">
          <a:xfrm>
            <a:off x="2624614" y="1757173"/>
            <a:ext cx="418576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it-IT" sz="1800" b="1" i="1"/>
              <a:t>Filtro passa alto – Butterworth 2 poli</a:t>
            </a:r>
          </a:p>
        </p:txBody>
      </p:sp>
      <p:sp>
        <p:nvSpPr>
          <p:cNvPr id="484358" name="Text Box 6"/>
          <p:cNvSpPr txBox="1">
            <a:spLocks noChangeArrowheads="1"/>
          </p:cNvSpPr>
          <p:nvPr/>
        </p:nvSpPr>
        <p:spPr bwMode="auto">
          <a:xfrm>
            <a:off x="2503178" y="2423257"/>
            <a:ext cx="444224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it-IT" sz="1800" b="1" i="1"/>
              <a:t>Filtro passa dasso – Butterworth 2 poli</a:t>
            </a:r>
          </a:p>
        </p:txBody>
      </p:sp>
      <p:sp>
        <p:nvSpPr>
          <p:cNvPr id="484359" name="Line 7"/>
          <p:cNvSpPr>
            <a:spLocks noChangeShapeType="1"/>
          </p:cNvSpPr>
          <p:nvPr/>
        </p:nvSpPr>
        <p:spPr bwMode="auto">
          <a:xfrm>
            <a:off x="4418120" y="2132855"/>
            <a:ext cx="0" cy="2904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4360" name="Line 8"/>
          <p:cNvSpPr>
            <a:spLocks noChangeShapeType="1"/>
          </p:cNvSpPr>
          <p:nvPr/>
        </p:nvSpPr>
        <p:spPr bwMode="auto">
          <a:xfrm>
            <a:off x="4445000" y="2795288"/>
            <a:ext cx="0" cy="322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4361" name="Line 9"/>
          <p:cNvSpPr>
            <a:spLocks noChangeShapeType="1"/>
          </p:cNvSpPr>
          <p:nvPr/>
        </p:nvSpPr>
        <p:spPr bwMode="auto">
          <a:xfrm>
            <a:off x="2019300" y="3142952"/>
            <a:ext cx="4965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84362" name="Group 10"/>
          <p:cNvGrpSpPr>
            <a:grpSpLocks/>
          </p:cNvGrpSpPr>
          <p:nvPr/>
        </p:nvGrpSpPr>
        <p:grpSpPr bwMode="auto">
          <a:xfrm>
            <a:off x="2019300" y="3117552"/>
            <a:ext cx="4940300" cy="469900"/>
            <a:chOff x="1272" y="1976"/>
            <a:chExt cx="3112" cy="296"/>
          </a:xfrm>
        </p:grpSpPr>
        <p:sp>
          <p:nvSpPr>
            <p:cNvPr id="484363" name="Line 11"/>
            <p:cNvSpPr>
              <a:spLocks noChangeShapeType="1"/>
            </p:cNvSpPr>
            <p:nvPr/>
          </p:nvSpPr>
          <p:spPr bwMode="auto">
            <a:xfrm>
              <a:off x="1272" y="198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4364" name="Line 12"/>
            <p:cNvSpPr>
              <a:spLocks noChangeShapeType="1"/>
            </p:cNvSpPr>
            <p:nvPr/>
          </p:nvSpPr>
          <p:spPr bwMode="auto">
            <a:xfrm>
              <a:off x="4384" y="19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84365" name="Group 13"/>
          <p:cNvGrpSpPr>
            <a:grpSpLocks/>
          </p:cNvGrpSpPr>
          <p:nvPr/>
        </p:nvGrpSpPr>
        <p:grpSpPr bwMode="auto">
          <a:xfrm>
            <a:off x="1714500" y="3562052"/>
            <a:ext cx="5449888" cy="382588"/>
            <a:chOff x="1080" y="2256"/>
            <a:chExt cx="3433" cy="241"/>
          </a:xfrm>
        </p:grpSpPr>
        <p:sp>
          <p:nvSpPr>
            <p:cNvPr id="484366" name="Text Box 14"/>
            <p:cNvSpPr txBox="1">
              <a:spLocks noChangeArrowheads="1"/>
            </p:cNvSpPr>
            <p:nvPr/>
          </p:nvSpPr>
          <p:spPr bwMode="auto">
            <a:xfrm>
              <a:off x="1080" y="2264"/>
              <a:ext cx="396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it-IT" sz="1800" b="1" i="1"/>
                <a:t>STA</a:t>
              </a:r>
            </a:p>
          </p:txBody>
        </p:sp>
        <p:sp>
          <p:nvSpPr>
            <p:cNvPr id="484367" name="Text Box 15"/>
            <p:cNvSpPr txBox="1">
              <a:spLocks noChangeArrowheads="1"/>
            </p:cNvSpPr>
            <p:nvPr/>
          </p:nvSpPr>
          <p:spPr bwMode="auto">
            <a:xfrm>
              <a:off x="4136" y="2256"/>
              <a:ext cx="377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it-IT" sz="1800" b="1" i="1"/>
                <a:t>LTA</a:t>
              </a:r>
            </a:p>
          </p:txBody>
        </p:sp>
      </p:grpSp>
      <p:sp>
        <p:nvSpPr>
          <p:cNvPr id="484368" name="Line 16"/>
          <p:cNvSpPr>
            <a:spLocks noChangeShapeType="1"/>
          </p:cNvSpPr>
          <p:nvPr/>
        </p:nvSpPr>
        <p:spPr bwMode="auto">
          <a:xfrm flipH="1">
            <a:off x="6943322" y="4555987"/>
            <a:ext cx="6366" cy="16854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4369" name="Text Box 17"/>
          <p:cNvSpPr txBox="1">
            <a:spLocks noChangeArrowheads="1"/>
          </p:cNvSpPr>
          <p:nvPr/>
        </p:nvSpPr>
        <p:spPr bwMode="auto">
          <a:xfrm>
            <a:off x="6299556" y="4186655"/>
            <a:ext cx="128753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it-IT" sz="1800" b="1" i="1"/>
              <a:t>* rapporto</a:t>
            </a:r>
          </a:p>
        </p:txBody>
      </p:sp>
      <p:sp>
        <p:nvSpPr>
          <p:cNvPr id="484370" name="Text Box 18"/>
          <p:cNvSpPr txBox="1">
            <a:spLocks noChangeArrowheads="1"/>
          </p:cNvSpPr>
          <p:nvPr/>
        </p:nvSpPr>
        <p:spPr bwMode="auto">
          <a:xfrm>
            <a:off x="6418178" y="4713481"/>
            <a:ext cx="1050288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it-IT" sz="1800" b="1" i="1"/>
              <a:t>+ soglia</a:t>
            </a:r>
          </a:p>
        </p:txBody>
      </p:sp>
      <p:grpSp>
        <p:nvGrpSpPr>
          <p:cNvPr id="484371" name="Group 19"/>
          <p:cNvGrpSpPr>
            <a:grpSpLocks/>
          </p:cNvGrpSpPr>
          <p:nvPr/>
        </p:nvGrpSpPr>
        <p:grpSpPr bwMode="auto">
          <a:xfrm>
            <a:off x="1979712" y="3900722"/>
            <a:ext cx="4969976" cy="2008189"/>
            <a:chOff x="1280" y="2504"/>
            <a:chExt cx="3104" cy="1384"/>
          </a:xfrm>
        </p:grpSpPr>
        <p:sp>
          <p:nvSpPr>
            <p:cNvPr id="484372" name="Line 20"/>
            <p:cNvSpPr>
              <a:spLocks noChangeShapeType="1"/>
            </p:cNvSpPr>
            <p:nvPr/>
          </p:nvSpPr>
          <p:spPr bwMode="auto">
            <a:xfrm flipH="1">
              <a:off x="4380" y="2520"/>
              <a:ext cx="4" cy="1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4373" name="Line 21"/>
            <p:cNvSpPr>
              <a:spLocks noChangeShapeType="1"/>
            </p:cNvSpPr>
            <p:nvPr/>
          </p:nvSpPr>
          <p:spPr bwMode="auto">
            <a:xfrm>
              <a:off x="1280" y="2504"/>
              <a:ext cx="0" cy="1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84374" name="Line 22"/>
          <p:cNvSpPr>
            <a:spLocks noChangeShapeType="1"/>
          </p:cNvSpPr>
          <p:nvPr/>
        </p:nvSpPr>
        <p:spPr bwMode="auto">
          <a:xfrm>
            <a:off x="6943322" y="5093860"/>
            <a:ext cx="16278" cy="783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84375" name="Group 23"/>
          <p:cNvGrpSpPr>
            <a:grpSpLocks/>
          </p:cNvGrpSpPr>
          <p:nvPr/>
        </p:nvGrpSpPr>
        <p:grpSpPr bwMode="auto">
          <a:xfrm>
            <a:off x="1990368" y="5870899"/>
            <a:ext cx="4969232" cy="495300"/>
            <a:chOff x="1280" y="3856"/>
            <a:chExt cx="3096" cy="312"/>
          </a:xfrm>
        </p:grpSpPr>
        <p:sp>
          <p:nvSpPr>
            <p:cNvPr id="484376" name="Line 24"/>
            <p:cNvSpPr>
              <a:spLocks noChangeShapeType="1"/>
            </p:cNvSpPr>
            <p:nvPr/>
          </p:nvSpPr>
          <p:spPr bwMode="auto">
            <a:xfrm>
              <a:off x="1280" y="3872"/>
              <a:ext cx="1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4377" name="Line 25"/>
            <p:cNvSpPr>
              <a:spLocks noChangeShapeType="1"/>
            </p:cNvSpPr>
            <p:nvPr/>
          </p:nvSpPr>
          <p:spPr bwMode="auto">
            <a:xfrm>
              <a:off x="3256" y="3856"/>
              <a:ext cx="1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4378" name="Line 26"/>
            <p:cNvSpPr>
              <a:spLocks noChangeShapeType="1"/>
            </p:cNvSpPr>
            <p:nvPr/>
          </p:nvSpPr>
          <p:spPr bwMode="auto">
            <a:xfrm>
              <a:off x="2392" y="38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4379" name="Line 27"/>
            <p:cNvSpPr>
              <a:spLocks noChangeShapeType="1"/>
            </p:cNvSpPr>
            <p:nvPr/>
          </p:nvSpPr>
          <p:spPr bwMode="auto">
            <a:xfrm>
              <a:off x="3272" y="386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84380" name="Group 28"/>
          <p:cNvGrpSpPr>
            <a:grpSpLocks/>
          </p:cNvGrpSpPr>
          <p:nvPr/>
        </p:nvGrpSpPr>
        <p:grpSpPr bwMode="auto">
          <a:xfrm>
            <a:off x="2267744" y="5240308"/>
            <a:ext cx="4448175" cy="979488"/>
            <a:chOff x="1488" y="3504"/>
            <a:chExt cx="2802" cy="617"/>
          </a:xfrm>
        </p:grpSpPr>
        <p:sp>
          <p:nvSpPr>
            <p:cNvPr id="484381" name="Text Box 29"/>
            <p:cNvSpPr txBox="1">
              <a:spLocks noChangeArrowheads="1"/>
            </p:cNvSpPr>
            <p:nvPr/>
          </p:nvSpPr>
          <p:spPr bwMode="auto">
            <a:xfrm>
              <a:off x="2496" y="3888"/>
              <a:ext cx="795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800" b="1" i="1"/>
                <a:t>confronto</a:t>
              </a:r>
              <a:endParaRPr lang="en-GB" altLang="it-IT" sz="1800" b="1" i="1"/>
            </a:p>
          </p:txBody>
        </p:sp>
        <p:sp>
          <p:nvSpPr>
            <p:cNvPr id="484382" name="Text Box 30"/>
            <p:cNvSpPr txBox="1">
              <a:spLocks noChangeArrowheads="1"/>
            </p:cNvSpPr>
            <p:nvPr/>
          </p:nvSpPr>
          <p:spPr bwMode="auto">
            <a:xfrm>
              <a:off x="1488" y="3504"/>
              <a:ext cx="2802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400" b="1"/>
                <a:t>STA &gt; LTA * rapporto + soglia</a:t>
              </a:r>
              <a:endParaRPr lang="en-GB" altLang="it-IT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33035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4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4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6" grpId="0" animBg="1"/>
      <p:bldP spid="484357" grpId="0" animBg="1" autoUpdateAnimBg="0"/>
      <p:bldP spid="484358" grpId="0" animBg="1" autoUpdateAnimBg="0"/>
      <p:bldP spid="484359" grpId="0" animBg="1"/>
      <p:bldP spid="484360" grpId="0" animBg="1"/>
      <p:bldP spid="484361" grpId="0" animBg="1"/>
      <p:bldP spid="484368" grpId="0" animBg="1"/>
      <p:bldP spid="484369" grpId="0" animBg="1" autoUpdateAnimBg="0"/>
      <p:bldP spid="484370" grpId="0" animBg="1" autoUpdateAnimBg="0"/>
      <p:bldP spid="4843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315200" cy="526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8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537276" cy="502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1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5344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8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5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Text Box 2"/>
          <p:cNvSpPr txBox="1">
            <a:spLocks noChangeArrowheads="1"/>
          </p:cNvSpPr>
          <p:nvPr/>
        </p:nvSpPr>
        <p:spPr bwMode="auto">
          <a:xfrm>
            <a:off x="457200" y="2134721"/>
            <a:ext cx="8229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30238" indent="-630238" algn="just"/>
            <a:r>
              <a:rPr lang="en-GB" altLang="it-IT" sz="2000" b="0" dirty="0"/>
              <a:t>FIR: </a:t>
            </a:r>
            <a:r>
              <a:rPr lang="en-GB" altLang="it-IT" sz="2000" b="0" dirty="0" err="1"/>
              <a:t>sono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sempre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stabili</a:t>
            </a:r>
            <a:r>
              <a:rPr lang="en-GB" altLang="it-IT" sz="2000" b="0" dirty="0"/>
              <a:t>. </a:t>
            </a:r>
            <a:r>
              <a:rPr lang="en-GB" altLang="it-IT" sz="2000" b="0" dirty="0" err="1"/>
              <a:t>Generalmente</a:t>
            </a:r>
            <a:r>
              <a:rPr lang="en-GB" altLang="it-IT" sz="2000" b="0" dirty="0"/>
              <a:t> per </a:t>
            </a:r>
            <a:r>
              <a:rPr lang="en-GB" altLang="it-IT" sz="2000" b="0" dirty="0" err="1"/>
              <a:t>ottenere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filtri</a:t>
            </a:r>
            <a:r>
              <a:rPr lang="en-GB" altLang="it-IT" sz="2000" b="0" dirty="0"/>
              <a:t> </a:t>
            </a:r>
            <a:r>
              <a:rPr lang="en-GB" altLang="it-IT" sz="2000" b="0" dirty="0" err="1" smtClean="0"/>
              <a:t>ripidi</a:t>
            </a:r>
            <a:r>
              <a:rPr lang="en-GB" altLang="it-IT" sz="2000" b="0" dirty="0" smtClean="0"/>
              <a:t> </a:t>
            </a:r>
            <a:r>
              <a:rPr lang="en-GB" altLang="it-IT" sz="2000" b="0" dirty="0" err="1" smtClean="0"/>
              <a:t>sono</a:t>
            </a:r>
            <a:r>
              <a:rPr lang="en-GB" altLang="it-IT" sz="2000" b="0" dirty="0" smtClean="0"/>
              <a:t> </a:t>
            </a:r>
            <a:r>
              <a:rPr lang="en-GB" altLang="it-IT" sz="2000" b="0" dirty="0" err="1"/>
              <a:t>necessari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numerosi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coefficienti</a:t>
            </a:r>
            <a:r>
              <a:rPr lang="en-GB" altLang="it-IT" sz="2000" b="0" dirty="0"/>
              <a:t>. </a:t>
            </a:r>
            <a:r>
              <a:rPr lang="en-GB" altLang="it-IT" sz="2000" b="0" dirty="0" err="1"/>
              <a:t>Possono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essere</a:t>
            </a:r>
            <a:r>
              <a:rPr lang="en-GB" altLang="it-IT" sz="2000" b="0" dirty="0"/>
              <a:t> </a:t>
            </a:r>
            <a:r>
              <a:rPr lang="en-GB" altLang="it-IT" sz="2000" b="0" dirty="0" err="1" smtClean="0"/>
              <a:t>causali</a:t>
            </a:r>
            <a:r>
              <a:rPr lang="en-GB" altLang="it-IT" sz="2000" b="0" dirty="0" smtClean="0"/>
              <a:t> e </a:t>
            </a:r>
            <a:r>
              <a:rPr lang="en-GB" altLang="it-IT" sz="2000" b="0" dirty="0"/>
              <a:t>non </a:t>
            </a:r>
            <a:r>
              <a:rPr lang="en-GB" altLang="it-IT" sz="2000" b="0" dirty="0" err="1"/>
              <a:t>causali</a:t>
            </a:r>
            <a:r>
              <a:rPr lang="en-GB" altLang="it-IT" sz="2000" b="0" dirty="0"/>
              <a:t>. Si </a:t>
            </a:r>
            <a:r>
              <a:rPr lang="en-GB" altLang="it-IT" sz="2000" b="0" dirty="0" err="1"/>
              <a:t>possono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costruire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facilmente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filtri</a:t>
            </a:r>
            <a:r>
              <a:rPr lang="en-GB" altLang="it-IT" sz="2000" b="0" dirty="0"/>
              <a:t> a </a:t>
            </a:r>
            <a:r>
              <a:rPr lang="en-GB" altLang="it-IT" sz="2000" b="0" dirty="0" err="1" smtClean="0"/>
              <a:t>fase</a:t>
            </a:r>
            <a:r>
              <a:rPr lang="en-GB" altLang="it-IT" sz="2000" b="0" dirty="0" smtClean="0"/>
              <a:t> </a:t>
            </a:r>
            <a:r>
              <a:rPr lang="en-GB" altLang="it-IT" sz="2000" b="0" dirty="0" err="1" smtClean="0"/>
              <a:t>lineare</a:t>
            </a:r>
            <a:r>
              <a:rPr lang="en-GB" altLang="it-IT" sz="2000" b="0" dirty="0" smtClean="0"/>
              <a:t> </a:t>
            </a:r>
            <a:r>
              <a:rPr lang="en-GB" altLang="it-IT" sz="2000" b="0" dirty="0"/>
              <a:t>o </a:t>
            </a:r>
            <a:r>
              <a:rPr lang="en-GB" altLang="it-IT" sz="2000" b="0" dirty="0" err="1"/>
              <a:t>fase</a:t>
            </a:r>
            <a:r>
              <a:rPr lang="en-GB" altLang="it-IT" sz="2000" b="0" dirty="0"/>
              <a:t> 0.  </a:t>
            </a:r>
          </a:p>
        </p:txBody>
      </p:sp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533400" y="4030032"/>
            <a:ext cx="8229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just"/>
            <a:r>
              <a:rPr lang="en-GB" altLang="it-IT" sz="2000" b="0" dirty="0"/>
              <a:t>IIR: </a:t>
            </a:r>
            <a:r>
              <a:rPr lang="en-GB" altLang="it-IT" sz="2000" b="0" dirty="0" err="1"/>
              <a:t>sono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potenzialmente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instabili</a:t>
            </a:r>
            <a:r>
              <a:rPr lang="en-GB" altLang="it-IT" sz="2000" b="0" dirty="0"/>
              <a:t> e </a:t>
            </a:r>
            <a:r>
              <a:rPr lang="en-GB" altLang="it-IT" sz="2000" b="0" dirty="0" err="1"/>
              <a:t>soggetti</a:t>
            </a:r>
            <a:r>
              <a:rPr lang="en-GB" altLang="it-IT" sz="2000" b="0" dirty="0"/>
              <a:t> ad </a:t>
            </a:r>
            <a:r>
              <a:rPr lang="en-GB" altLang="it-IT" sz="2000" b="0" dirty="0" err="1"/>
              <a:t>errori</a:t>
            </a:r>
            <a:r>
              <a:rPr lang="en-GB" altLang="it-IT" sz="2000" b="0" dirty="0"/>
              <a:t> </a:t>
            </a:r>
            <a:r>
              <a:rPr lang="en-GB" altLang="it-IT" sz="2000" b="0" dirty="0" smtClean="0"/>
              <a:t>di </a:t>
            </a:r>
            <a:r>
              <a:rPr lang="en-GB" altLang="it-IT" sz="2000" b="0" dirty="0" err="1" smtClean="0"/>
              <a:t>quantizzazione</a:t>
            </a:r>
            <a:r>
              <a:rPr lang="en-GB" altLang="it-IT" sz="2000" b="0" dirty="0"/>
              <a:t>. </a:t>
            </a:r>
            <a:r>
              <a:rPr lang="en-GB" altLang="it-IT" sz="2000" b="0" dirty="0" err="1"/>
              <a:t>Filtri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ripidi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sono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facilmente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ottenibili</a:t>
            </a:r>
            <a:r>
              <a:rPr lang="en-GB" altLang="it-IT" sz="2000" b="0" dirty="0"/>
              <a:t> con </a:t>
            </a:r>
            <a:r>
              <a:rPr lang="en-GB" altLang="it-IT" sz="2000" b="0" dirty="0" smtClean="0"/>
              <a:t>un piccolo </a:t>
            </a:r>
            <a:r>
              <a:rPr lang="en-GB" altLang="it-IT" sz="2000" b="0" dirty="0" err="1"/>
              <a:t>numero</a:t>
            </a:r>
            <a:r>
              <a:rPr lang="en-GB" altLang="it-IT" sz="2000" b="0" dirty="0"/>
              <a:t> di </a:t>
            </a:r>
            <a:r>
              <a:rPr lang="en-GB" altLang="it-IT" sz="2000" b="0" dirty="0" err="1"/>
              <a:t>coefficienti</a:t>
            </a:r>
            <a:r>
              <a:rPr lang="en-GB" altLang="it-IT" sz="2000" b="0" dirty="0"/>
              <a:t>. Il </a:t>
            </a:r>
            <a:r>
              <a:rPr lang="en-GB" altLang="it-IT" sz="2000" b="0" dirty="0" err="1"/>
              <a:t>filtraggio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quindi</a:t>
            </a:r>
            <a:r>
              <a:rPr lang="en-GB" altLang="it-IT" sz="2000" b="0" dirty="0"/>
              <a:t> </a:t>
            </a:r>
            <a:r>
              <a:rPr lang="en-GB" altLang="it-IT" sz="2000" b="0" dirty="0" err="1" smtClean="0"/>
              <a:t>risulta</a:t>
            </a:r>
            <a:r>
              <a:rPr lang="en-GB" altLang="it-IT" sz="2000" b="0" dirty="0"/>
              <a:t> </a:t>
            </a:r>
            <a:r>
              <a:rPr lang="en-GB" altLang="it-IT" sz="2000" b="0" dirty="0" err="1" smtClean="0"/>
              <a:t>rapido</a:t>
            </a:r>
            <a:r>
              <a:rPr lang="en-GB" altLang="it-IT" sz="2000" b="0" dirty="0"/>
              <a:t>. </a:t>
            </a:r>
            <a:r>
              <a:rPr lang="en-GB" altLang="it-IT" sz="2000" b="0" dirty="0" err="1"/>
              <a:t>Costruire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filtri</a:t>
            </a:r>
            <a:r>
              <a:rPr lang="en-GB" altLang="it-IT" sz="2000" b="0" dirty="0"/>
              <a:t> a </a:t>
            </a:r>
            <a:r>
              <a:rPr lang="en-GB" altLang="it-IT" sz="2000" b="0" dirty="0" err="1"/>
              <a:t>fase</a:t>
            </a:r>
            <a:r>
              <a:rPr lang="en-GB" altLang="it-IT" sz="2000" b="0" dirty="0"/>
              <a:t> 0 e’ difficile se </a:t>
            </a:r>
            <a:r>
              <a:rPr lang="en-GB" altLang="it-IT" sz="2000" b="0" dirty="0" smtClean="0"/>
              <a:t>non </a:t>
            </a:r>
            <a:r>
              <a:rPr lang="en-GB" altLang="it-IT" sz="2000" b="0" dirty="0" err="1" smtClean="0"/>
              <a:t>impossibile</a:t>
            </a:r>
            <a:r>
              <a:rPr lang="en-GB" altLang="it-IT" sz="2000" b="0" dirty="0"/>
              <a:t>. Per </a:t>
            </a:r>
            <a:r>
              <a:rPr lang="en-GB" altLang="it-IT" sz="2000" b="0" dirty="0" err="1"/>
              <a:t>ovviare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si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puo</a:t>
            </a:r>
            <a:r>
              <a:rPr lang="en-GB" altLang="it-IT" sz="2000" b="0" dirty="0"/>
              <a:t>’ </a:t>
            </a:r>
            <a:r>
              <a:rPr lang="en-GB" altLang="it-IT" sz="2000" b="0" dirty="0" err="1"/>
              <a:t>applicare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il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filtro</a:t>
            </a:r>
            <a:r>
              <a:rPr lang="en-GB" altLang="it-IT" sz="2000" b="0" dirty="0"/>
              <a:t> due </a:t>
            </a:r>
            <a:r>
              <a:rPr lang="en-GB" altLang="it-IT" sz="2000" b="0" dirty="0" smtClean="0"/>
              <a:t>volte in </a:t>
            </a:r>
            <a:r>
              <a:rPr lang="en-GB" altLang="it-IT" sz="2000" b="0" dirty="0" err="1"/>
              <a:t>direzioni</a:t>
            </a:r>
            <a:r>
              <a:rPr lang="en-GB" altLang="it-IT" sz="2000" b="0" dirty="0"/>
              <a:t> </a:t>
            </a:r>
            <a:r>
              <a:rPr lang="en-GB" altLang="it-IT" sz="2000" b="0" dirty="0" err="1"/>
              <a:t>opposte</a:t>
            </a:r>
            <a:r>
              <a:rPr lang="en-GB" altLang="it-IT" sz="2000" b="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77" y="659489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dirty="0"/>
              <a:t>Per i moderni sistemi di acquisizione sismica il tipo di </a:t>
            </a:r>
            <a:r>
              <a:rPr lang="it-IT" b="0" dirty="0" smtClean="0"/>
              <a:t>flltro </a:t>
            </a:r>
            <a:r>
              <a:rPr lang="it-IT" b="0" dirty="0"/>
              <a:t>richiesto </a:t>
            </a:r>
            <a:r>
              <a:rPr lang="it-IT" b="0" dirty="0" smtClean="0"/>
              <a:t>dal </a:t>
            </a:r>
            <a:r>
              <a:rPr lang="it-IT" b="0" dirty="0"/>
              <a:t>filtro anti-alias è più facilmente implementato come filtro </a:t>
            </a:r>
            <a:r>
              <a:rPr lang="it-IT" b="0" dirty="0" smtClean="0"/>
              <a:t>FIR (finite impulse response). </a:t>
            </a:r>
            <a:r>
              <a:rPr lang="it-IT" b="0" dirty="0"/>
              <a:t>A</a:t>
            </a:r>
            <a:r>
              <a:rPr lang="it-IT" b="0" dirty="0" smtClean="0"/>
              <a:t>lcuni </a:t>
            </a:r>
            <a:r>
              <a:rPr lang="it-IT" b="0" dirty="0"/>
              <a:t>dei </a:t>
            </a:r>
            <a:r>
              <a:rPr lang="it-IT" b="0" dirty="0" smtClean="0"/>
              <a:t>vantaggi e </a:t>
            </a:r>
            <a:r>
              <a:rPr lang="it-IT" b="0" dirty="0"/>
              <a:t>gli svantaggi </a:t>
            </a:r>
            <a:r>
              <a:rPr lang="it-IT" b="0" dirty="0" smtClean="0"/>
              <a:t>dei filtri </a:t>
            </a:r>
            <a:r>
              <a:rPr lang="it-IT" b="0" dirty="0"/>
              <a:t>FIR e IIR </a:t>
            </a:r>
            <a:r>
              <a:rPr lang="it-IT" b="0" dirty="0" smtClean="0"/>
              <a:t>(infinite response filter) sono </a:t>
            </a:r>
            <a:r>
              <a:rPr lang="it-IT" b="0" dirty="0"/>
              <a:t>elencati di seguito</a:t>
            </a:r>
            <a:r>
              <a:rPr lang="it-IT" b="0" dirty="0" smtClean="0"/>
              <a:t>. 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73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27709</TotalTime>
  <Words>1642</Words>
  <Application>Microsoft Office PowerPoint</Application>
  <PresentationFormat>On-screen Show (4:3)</PresentationFormat>
  <Paragraphs>132</Paragraphs>
  <Slides>56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Times New Roman</vt:lpstr>
      <vt:lpstr>Office Theme</vt:lpstr>
      <vt:lpstr>CorelPhotoPaint.Image.8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Dipartimento Scienze della Terra</dc:creator>
  <cp:lastModifiedBy>Giovanni Costa</cp:lastModifiedBy>
  <cp:revision>420</cp:revision>
  <dcterms:created xsi:type="dcterms:W3CDTF">2011-03-15T13:02:36Z</dcterms:created>
  <dcterms:modified xsi:type="dcterms:W3CDTF">2020-04-28T15:58:39Z</dcterms:modified>
</cp:coreProperties>
</file>