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6"/>
  </p:notesMasterIdLst>
  <p:sldIdLst>
    <p:sldId id="363" r:id="rId2"/>
    <p:sldId id="389" r:id="rId3"/>
    <p:sldId id="390" r:id="rId4"/>
    <p:sldId id="391" r:id="rId5"/>
    <p:sldId id="392" r:id="rId6"/>
    <p:sldId id="393" r:id="rId7"/>
    <p:sldId id="367" r:id="rId8"/>
    <p:sldId id="394" r:id="rId9"/>
    <p:sldId id="395" r:id="rId10"/>
    <p:sldId id="372" r:id="rId11"/>
    <p:sldId id="396" r:id="rId12"/>
    <p:sldId id="374" r:id="rId13"/>
    <p:sldId id="380" r:id="rId14"/>
    <p:sldId id="384" r:id="rId15"/>
    <p:sldId id="397" r:id="rId16"/>
    <p:sldId id="398" r:id="rId17"/>
    <p:sldId id="364" r:id="rId18"/>
    <p:sldId id="381" r:id="rId19"/>
    <p:sldId id="376" r:id="rId20"/>
    <p:sldId id="377" r:id="rId21"/>
    <p:sldId id="365" r:id="rId22"/>
    <p:sldId id="399" r:id="rId23"/>
    <p:sldId id="382" r:id="rId24"/>
    <p:sldId id="400" r:id="rId25"/>
    <p:sldId id="402" r:id="rId26"/>
    <p:sldId id="403" r:id="rId27"/>
    <p:sldId id="385" r:id="rId28"/>
    <p:sldId id="404" r:id="rId29"/>
    <p:sldId id="401" r:id="rId30"/>
    <p:sldId id="388" r:id="rId31"/>
    <p:sldId id="408" r:id="rId32"/>
    <p:sldId id="405" r:id="rId33"/>
    <p:sldId id="406" r:id="rId34"/>
    <p:sldId id="407" r:id="rId3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D020C3"/>
    <a:srgbClr val="3366CC"/>
    <a:srgbClr val="33CCFF"/>
    <a:srgbClr val="0099FF"/>
    <a:srgbClr val="C0C0C0"/>
    <a:srgbClr val="FF0000"/>
    <a:srgbClr val="FEA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411" autoAdjust="0"/>
  </p:normalViewPr>
  <p:slideViewPr>
    <p:cSldViewPr>
      <p:cViewPr>
        <p:scale>
          <a:sx n="36" d="100"/>
          <a:sy n="36" d="100"/>
        </p:scale>
        <p:origin x="2112" y="8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55214363-279E-4C18-83D6-FEE7798A07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4053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DAE140-EE23-4F03-9C43-EAD368573891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7802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34091-0B70-428C-90AD-DE0D7626841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002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8C05B-DD88-4823-95CE-B12A5B72E4AB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25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279A7-2011-4EED-88D4-7CD188DF7096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2063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DE0BD-F8FA-4FEF-9270-65FA1E655485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2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E2A17-DCCE-4669-9545-C5DFFC7CECD4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03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14762-E23E-4383-AD9A-200C1BFCD959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2B0B44-A0E7-41E6-A18A-7A6EDFEB50B6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239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1F585-0450-4EE3-8DF7-DEF50EE48258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77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A0580-1952-461E-9243-1866D93E06FB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5440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48B98-6409-481A-900B-DD19F4C593C7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739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74B883-B717-489E-8D6E-A86F966DE7D0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149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0DD8A-2F14-45C7-AE11-99DA93F86C96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74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15B73-FD53-4C51-9547-40DDD5064F9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A945C-5E91-4642-A2E3-871E01855A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3EF2A-19EE-449E-81FE-695337ABEC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7C695-C658-4B65-8778-BB3A848E06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482DC-2269-4F26-9D2A-7E44B1A4C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0F75E-777F-4D9F-B92A-CE6B68B9CC3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513E2-507D-40E3-9206-B87930B4E04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4C02E-894D-4329-85A3-8F164AAEAF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FB2C0-94BC-488B-BCCC-BCB870A2CD0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21CA-B192-46DF-A720-BAB25DF9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699FE-A884-4958-AF84-5E0CD85463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DB12-34D8-4A6B-B396-9C6F648124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52E7-3D33-4CB7-9A14-6C4E733F9BB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9822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0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30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98" y="909563"/>
            <a:ext cx="8611200" cy="554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Sismometria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Monitoraggio</a:t>
            </a: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43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Sismico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Giovanni Costa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2019/20</a:t>
            </a:r>
            <a:endParaRPr kumimoji="0" lang="it-IT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05"/>
            <a:ext cx="2874259" cy="6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01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6" y="3717032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Tipico registratore di dati virtuali. La stazione </a:t>
            </a:r>
            <a:r>
              <a:rPr lang="it-IT" b="0" dirty="0" smtClean="0"/>
              <a:t>in campagna </a:t>
            </a:r>
            <a:r>
              <a:rPr lang="it-IT" b="0" dirty="0"/>
              <a:t>(a destra) ha un </a:t>
            </a:r>
            <a:r>
              <a:rPr lang="it-IT" b="0" dirty="0" smtClean="0"/>
              <a:t>ring buffer </a:t>
            </a:r>
            <a:r>
              <a:rPr lang="it-IT" b="0" dirty="0"/>
              <a:t>con file </a:t>
            </a:r>
            <a:r>
              <a:rPr lang="it-IT" b="0" dirty="0" smtClean="0"/>
              <a:t>o segmenti </a:t>
            </a:r>
            <a:r>
              <a:rPr lang="it-IT" b="0" dirty="0"/>
              <a:t>lunghi 10 minuti. Ha anche un elenco di tempi di </a:t>
            </a:r>
            <a:r>
              <a:rPr lang="it-IT" b="0" dirty="0" smtClean="0"/>
              <a:t>trigger con parametri </a:t>
            </a:r>
            <a:r>
              <a:rPr lang="it-IT" b="0" dirty="0"/>
              <a:t>associati (det </a:t>
            </a:r>
            <a:r>
              <a:rPr lang="it-IT" b="0" dirty="0" smtClean="0"/>
              <a:t>1, det </a:t>
            </a:r>
            <a:r>
              <a:rPr lang="it-IT" b="0" dirty="0"/>
              <a:t>2, ecc.) e i file delle forme d'onda corrispondenti (wav 1, wav 2, ecc.). Il data logger </a:t>
            </a:r>
            <a:r>
              <a:rPr lang="it-IT" b="0" dirty="0" smtClean="0"/>
              <a:t>virtuale (a </a:t>
            </a:r>
            <a:r>
              <a:rPr lang="it-IT" b="0" dirty="0"/>
              <a:t>sinistra) ha il seguente processo di registrazione: in primo luogo, </a:t>
            </a:r>
            <a:r>
              <a:rPr lang="it-IT" b="0" dirty="0" smtClean="0"/>
              <a:t>ottenere </a:t>
            </a:r>
            <a:r>
              <a:rPr lang="it-IT" b="0" dirty="0"/>
              <a:t>una copia ordinata dei tempi di </a:t>
            </a:r>
            <a:r>
              <a:rPr lang="it-IT" b="0" dirty="0" smtClean="0"/>
              <a:t>trigger da </a:t>
            </a:r>
            <a:r>
              <a:rPr lang="it-IT" b="0" dirty="0"/>
              <a:t>tutte le stazioni (det stat 1, det stat 2, ecc., </a:t>
            </a:r>
            <a:r>
              <a:rPr lang="it-IT" b="0" dirty="0" smtClean="0"/>
              <a:t>indicano </a:t>
            </a:r>
            <a:r>
              <a:rPr lang="it-IT" b="0" dirty="0"/>
              <a:t>una finestra temporale più lunga); secondo, </a:t>
            </a:r>
            <a:r>
              <a:rPr lang="it-IT" b="0" dirty="0" smtClean="0"/>
              <a:t>basato su </a:t>
            </a:r>
            <a:r>
              <a:rPr lang="it-IT" b="0" dirty="0"/>
              <a:t>questi, un potenziale evento viene dichiarato se si verificano almeno due </a:t>
            </a:r>
            <a:r>
              <a:rPr lang="it-IT" b="0" dirty="0" smtClean="0"/>
              <a:t>trigger </a:t>
            </a:r>
            <a:r>
              <a:rPr lang="it-IT" b="0" dirty="0"/>
              <a:t>in </a:t>
            </a:r>
            <a:r>
              <a:rPr lang="it-IT" b="0" dirty="0" smtClean="0"/>
              <a:t>una breve finestra temporale (</a:t>
            </a:r>
            <a:r>
              <a:rPr lang="it-IT" b="0" dirty="0"/>
              <a:t>net det 1 e net det 2); e terzo, in tal caso i file delle forme d'onda vengono copiati </a:t>
            </a:r>
            <a:r>
              <a:rPr lang="it-IT" b="0" dirty="0" smtClean="0"/>
              <a:t>nell’acquisitore virtuale. </a:t>
            </a:r>
            <a:r>
              <a:rPr lang="it-IT" b="0" dirty="0"/>
              <a:t>In questo esempio, il </a:t>
            </a:r>
            <a:r>
              <a:rPr lang="it-IT" b="0" dirty="0" smtClean="0"/>
              <a:t>ring buffer </a:t>
            </a:r>
            <a:r>
              <a:rPr lang="it-IT" b="0" dirty="0"/>
              <a:t>non viene utilizzato.</a:t>
            </a:r>
          </a:p>
        </p:txBody>
      </p:sp>
    </p:spTree>
    <p:extLst>
      <p:ext uri="{BB962C8B-B14F-4D97-AF65-F5344CB8AC3E}">
        <p14:creationId xmlns:p14="http://schemas.microsoft.com/office/powerpoint/2010/main" val="7040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47" y="548680"/>
            <a:ext cx="501749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581128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Tipica rete analogico-digitale. I dati analogici vengono trasmessi al sito centrale</a:t>
            </a:r>
            <a:br>
              <a:rPr lang="it-IT" b="0" dirty="0"/>
            </a:br>
            <a:r>
              <a:rPr lang="it-IT" b="0" dirty="0" smtClean="0"/>
              <a:t>attraverso canali </a:t>
            </a:r>
            <a:r>
              <a:rPr lang="it-IT" b="0" dirty="0"/>
              <a:t>di comunicazione analogici fissi, di solito </a:t>
            </a:r>
            <a:r>
              <a:rPr lang="it-IT" b="0" dirty="0" smtClean="0"/>
              <a:t>sono collegamenti </a:t>
            </a:r>
            <a:r>
              <a:rPr lang="it-IT" b="0" dirty="0"/>
              <a:t>radio modulati FM o linee telefoniche. </a:t>
            </a:r>
            <a:r>
              <a:rPr lang="it-IT" b="0" dirty="0" smtClean="0"/>
              <a:t>Alla ricezione</a:t>
            </a:r>
            <a:r>
              <a:rPr lang="it-IT" b="0" dirty="0"/>
              <a:t>, i segnali vengono inseriti in un pannello di distribuzione in </a:t>
            </a:r>
            <a:r>
              <a:rPr lang="it-IT" b="0" dirty="0" smtClean="0"/>
              <a:t>cui vengono demodulati. </a:t>
            </a:r>
            <a:r>
              <a:rPr lang="it-IT" b="0" dirty="0"/>
              <a:t>Alcuni filtri possono essere effettuati prima che i dati vengano digitalizzati da un PC o </a:t>
            </a:r>
            <a:r>
              <a:rPr lang="it-IT" b="0" dirty="0" smtClean="0"/>
              <a:t>simile</a:t>
            </a:r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sistema di registrazione. </a:t>
            </a:r>
            <a:r>
              <a:rPr lang="it-IT" b="0" dirty="0" smtClean="0"/>
              <a:t>La sincronizzazione avviene </a:t>
            </a:r>
            <a:r>
              <a:rPr lang="it-IT" b="0" dirty="0"/>
              <a:t>all'interno del sistema digitale. Oggi, </a:t>
            </a:r>
            <a:r>
              <a:rPr lang="it-IT" b="0" dirty="0" smtClean="0"/>
              <a:t>esitono poche </a:t>
            </a:r>
            <a:r>
              <a:rPr lang="it-IT" b="0" dirty="0"/>
              <a:t>alternative </a:t>
            </a:r>
            <a:r>
              <a:rPr lang="it-IT" b="0" dirty="0" smtClean="0"/>
              <a:t>al GPS.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850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7321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Tipica rete digitale. I dati digitali vengono trasmessi al sito centrale su </a:t>
            </a:r>
            <a:r>
              <a:rPr lang="it-IT" b="0" dirty="0" smtClean="0"/>
              <a:t>canali </a:t>
            </a:r>
            <a:r>
              <a:rPr lang="it-IT" b="0" dirty="0"/>
              <a:t>di comunicazione </a:t>
            </a:r>
            <a:r>
              <a:rPr lang="it-IT" b="0" dirty="0" smtClean="0"/>
              <a:t>digitale. </a:t>
            </a:r>
            <a:r>
              <a:rPr lang="it-IT" b="0" dirty="0"/>
              <a:t>Alla ricezione, i segnali entrano direttamente </a:t>
            </a:r>
            <a:r>
              <a:rPr lang="it-IT" b="0" dirty="0" smtClean="0"/>
              <a:t>nell’acquisitore. La sincronizzazione normalmente </a:t>
            </a:r>
            <a:r>
              <a:rPr lang="it-IT" b="0" dirty="0"/>
              <a:t>si svolge nelle stazioni di campo, anche se </a:t>
            </a:r>
            <a:r>
              <a:rPr lang="it-IT" b="0" dirty="0" smtClean="0"/>
              <a:t>alcuni sistemi sincronizzano il segnale all’arrivo.</a:t>
            </a: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6" y="843398"/>
            <a:ext cx="7543800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2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4218"/>
            <a:ext cx="807720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2204864"/>
            <a:ext cx="8507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Comunicazione unidirezionale da un digitalizzatore installato in remoto tramite un collegamento radio digitale </a:t>
            </a:r>
            <a:r>
              <a:rPr lang="it-IT" b="0" dirty="0" smtClean="0"/>
              <a:t>a un </a:t>
            </a:r>
            <a:r>
              <a:rPr lang="it-IT" b="0" dirty="0"/>
              <a:t>PC situato in posizione centrale. Il radio modem e il </a:t>
            </a:r>
            <a:r>
              <a:rPr lang="it-IT" b="0" dirty="0" smtClean="0"/>
              <a:t>trasmettitore/ricevitore </a:t>
            </a:r>
            <a:r>
              <a:rPr lang="it-IT" b="0" dirty="0"/>
              <a:t>potrebbero essere </a:t>
            </a:r>
            <a:r>
              <a:rPr lang="it-IT" b="0" dirty="0" smtClean="0"/>
              <a:t>un’unica unità</a:t>
            </a:r>
            <a:r>
              <a:rPr lang="it-IT" b="0" dirty="0"/>
              <a:t>.</a:t>
            </a: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179512" y="5301208"/>
            <a:ext cx="8716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Accesso manuale a una stazione sismica per l'ispezione </a:t>
            </a:r>
            <a:r>
              <a:rPr lang="it-IT" b="0" dirty="0" smtClean="0"/>
              <a:t>e/o </a:t>
            </a:r>
            <a:r>
              <a:rPr lang="it-IT" b="0" dirty="0"/>
              <a:t>il download dei dati. </a:t>
            </a:r>
            <a:r>
              <a:rPr lang="it-IT" b="0" dirty="0" smtClean="0"/>
              <a:t>Il </a:t>
            </a:r>
            <a:r>
              <a:rPr lang="it-IT" b="0" dirty="0"/>
              <a:t>computer </a:t>
            </a:r>
            <a:r>
              <a:rPr lang="it-IT" b="0" dirty="0" smtClean="0"/>
              <a:t>in ricezione può </a:t>
            </a:r>
            <a:r>
              <a:rPr lang="it-IT" b="0" dirty="0"/>
              <a:t>essere di qualsiasi tipo purché </a:t>
            </a:r>
            <a:r>
              <a:rPr lang="it-IT" b="0" dirty="0" smtClean="0"/>
              <a:t>abbia un </a:t>
            </a:r>
            <a:r>
              <a:rPr lang="it-IT" b="0" dirty="0"/>
              <a:t>programma di emulazione terminale, come Hyperterminal </a:t>
            </a:r>
            <a:r>
              <a:rPr lang="it-IT" b="0" dirty="0" smtClean="0"/>
              <a:t>in MS Windows.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546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62936" cy="48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5172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Diversi modi </a:t>
            </a:r>
            <a:r>
              <a:rPr lang="it-IT" b="0" dirty="0" smtClean="0"/>
              <a:t>di realizzare una </a:t>
            </a:r>
            <a:r>
              <a:rPr lang="it-IT" b="0" dirty="0"/>
              <a:t>connessione </a:t>
            </a:r>
            <a:r>
              <a:rPr lang="it-IT" b="0" dirty="0" smtClean="0"/>
              <a:t>TCP/IP </a:t>
            </a:r>
            <a:r>
              <a:rPr lang="it-IT" b="0" dirty="0"/>
              <a:t>a un sistema di raccolta dati </a:t>
            </a:r>
            <a:r>
              <a:rPr lang="it-IT" b="0" dirty="0" smtClean="0"/>
              <a:t>centrale. Le linee spesse continue </a:t>
            </a:r>
            <a:r>
              <a:rPr lang="it-IT" b="0" dirty="0"/>
              <a:t>indicano connessioni Ethernet permanenti.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085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908720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Il primo passo verso la creazione di una nuova rete sismica fisica </a:t>
            </a:r>
            <a:r>
              <a:rPr lang="it-IT" b="0" dirty="0" smtClean="0"/>
              <a:t>è comprendere e stabilire gli </a:t>
            </a:r>
            <a:r>
              <a:rPr lang="it-IT" b="0" dirty="0"/>
              <a:t>obiettivi della </a:t>
            </a:r>
            <a:r>
              <a:rPr lang="it-IT" b="0" dirty="0" smtClean="0"/>
              <a:t>rete. </a:t>
            </a:r>
            <a:r>
              <a:rPr lang="it-IT" b="0" dirty="0"/>
              <a:t>Questi obiettivi possono differire in modo </a:t>
            </a:r>
            <a:r>
              <a:rPr lang="it-IT" b="0" dirty="0" smtClean="0"/>
              <a:t>significativo. </a:t>
            </a:r>
            <a:r>
              <a:rPr lang="it-IT" b="0" dirty="0"/>
              <a:t>L</a:t>
            </a:r>
            <a:r>
              <a:rPr lang="it-IT" b="0" dirty="0" smtClean="0"/>
              <a:t>o </a:t>
            </a:r>
            <a:r>
              <a:rPr lang="it-IT" b="0" dirty="0"/>
              <a:t>stesso vale per i requisiti del sistema sismico. Inoltre, proprio come ogni paese ha </a:t>
            </a:r>
            <a:r>
              <a:rPr lang="it-IT" b="0" dirty="0" smtClean="0"/>
              <a:t>un propria sismicità</a:t>
            </a:r>
            <a:r>
              <a:rPr lang="it-IT" b="0" dirty="0"/>
              <a:t>, sismotettonica e formazioni geologiche, così ogni progetto sismologico </a:t>
            </a:r>
            <a:r>
              <a:rPr lang="it-IT" b="0" dirty="0" smtClean="0"/>
              <a:t>ha combinazioni </a:t>
            </a:r>
            <a:r>
              <a:rPr lang="it-IT" b="0" dirty="0"/>
              <a:t>contestuali uniche che bisogna considerare per trovare il sistema </a:t>
            </a:r>
            <a:r>
              <a:rPr lang="it-IT" b="0" dirty="0" smtClean="0"/>
              <a:t>ottimale per </a:t>
            </a:r>
            <a:r>
              <a:rPr lang="it-IT" b="0" dirty="0"/>
              <a:t>quel progetto.</a:t>
            </a:r>
            <a:endParaRPr 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143508" y="2943205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0" dirty="0" smtClean="0"/>
              <a:t>Gli </a:t>
            </a:r>
            <a:r>
              <a:rPr lang="it-IT" b="0" dirty="0"/>
              <a:t>interessi dell'utente </a:t>
            </a:r>
            <a:r>
              <a:rPr lang="it-IT" b="0" dirty="0" smtClean="0"/>
              <a:t>riguardo l’area considerata: </a:t>
            </a:r>
            <a:r>
              <a:rPr lang="it-IT" b="0" dirty="0"/>
              <a:t>sismologia locale (distanze </a:t>
            </a:r>
            <a:r>
              <a:rPr lang="it-IT" b="0" dirty="0" smtClean="0"/>
              <a:t>epicentrali </a:t>
            </a:r>
            <a:r>
              <a:rPr lang="it-IT" b="0" dirty="0"/>
              <a:t>&lt;150 km</a:t>
            </a:r>
            <a:r>
              <a:rPr lang="it-IT" b="0" dirty="0" smtClean="0"/>
              <a:t>), sismologia </a:t>
            </a:r>
            <a:r>
              <a:rPr lang="it-IT" b="0" dirty="0"/>
              <a:t>regionale (distanze </a:t>
            </a:r>
            <a:r>
              <a:rPr lang="it-IT" b="0" dirty="0" smtClean="0"/>
              <a:t>epicentrali </a:t>
            </a:r>
            <a:r>
              <a:rPr lang="it-IT" b="0" dirty="0"/>
              <a:t>tra 150 e 2.000 km) </a:t>
            </a:r>
            <a:r>
              <a:rPr lang="it-IT" b="0" dirty="0" smtClean="0"/>
              <a:t>e/o sismologia </a:t>
            </a:r>
            <a:r>
              <a:rPr lang="it-IT" b="0" dirty="0"/>
              <a:t>globale </a:t>
            </a:r>
            <a:r>
              <a:rPr lang="it-IT" b="0" dirty="0" smtClean="0"/>
              <a:t>(</a:t>
            </a:r>
            <a:r>
              <a:rPr lang="it-IT" b="0" dirty="0"/>
              <a:t>distanze epicentriche&gt; 2.000 km</a:t>
            </a:r>
            <a:r>
              <a:rPr lang="it-IT" b="0" dirty="0" smtClean="0"/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b="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0" dirty="0" smtClean="0"/>
              <a:t>Lo </a:t>
            </a:r>
            <a:r>
              <a:rPr lang="it-IT" b="0" dirty="0"/>
              <a:t>scopo principale della creazione di una rete è di solito </a:t>
            </a:r>
            <a:r>
              <a:rPr lang="it-IT" b="0" dirty="0" smtClean="0"/>
              <a:t>monitorare la sismicità di </a:t>
            </a:r>
            <a:r>
              <a:rPr lang="it-IT" b="0" dirty="0"/>
              <a:t>una regione</a:t>
            </a:r>
            <a:r>
              <a:rPr lang="it-IT" b="0" dirty="0" smtClean="0"/>
              <a:t> in </a:t>
            </a:r>
            <a:r>
              <a:rPr lang="it-IT" b="0" dirty="0"/>
              <a:t>generale </a:t>
            </a:r>
            <a:r>
              <a:rPr lang="it-IT" b="0" dirty="0" smtClean="0"/>
              <a:t>o di </a:t>
            </a:r>
            <a:r>
              <a:rPr lang="it-IT" b="0" dirty="0"/>
              <a:t>eseguire studi speciali (monitoraggio di speciali caratteristiche </a:t>
            </a:r>
            <a:r>
              <a:rPr lang="it-IT" b="0" dirty="0" smtClean="0"/>
              <a:t>sismotettoniche, di </a:t>
            </a:r>
            <a:r>
              <a:rPr lang="it-IT" b="0" dirty="0"/>
              <a:t>importanti strutture di ingegneria civile, </a:t>
            </a:r>
            <a:r>
              <a:rPr lang="it-IT" b="0" dirty="0" smtClean="0"/>
              <a:t>esplosioni </a:t>
            </a:r>
            <a:r>
              <a:rPr lang="it-IT" b="0" dirty="0"/>
              <a:t>nucleari, </a:t>
            </a:r>
            <a:r>
              <a:rPr lang="it-IT" b="0" dirty="0" smtClean="0"/>
              <a:t>di sismicità </a:t>
            </a:r>
            <a:r>
              <a:rPr lang="it-IT" b="0" dirty="0"/>
              <a:t>indotta dall'uomo, ecc</a:t>
            </a:r>
            <a:r>
              <a:rPr lang="it-IT" b="0" dirty="0" smtClean="0"/>
              <a:t>.);</a:t>
            </a:r>
          </a:p>
          <a:p>
            <a:pPr algn="just"/>
            <a:endParaRPr lang="it-IT" b="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0" dirty="0" smtClean="0"/>
              <a:t>L'importanza </a:t>
            </a:r>
            <a:r>
              <a:rPr lang="it-IT" b="0" dirty="0"/>
              <a:t>della funzione di allarme del progetto ai fini </a:t>
            </a:r>
            <a:r>
              <a:rPr lang="it-IT" b="0" dirty="0" smtClean="0"/>
              <a:t>di </a:t>
            </a:r>
            <a:r>
              <a:rPr lang="it-IT" b="0" dirty="0"/>
              <a:t>protezione civile: è </a:t>
            </a:r>
            <a:r>
              <a:rPr lang="it-IT" b="0" dirty="0" smtClean="0"/>
              <a:t>la ricerca </a:t>
            </a:r>
            <a:r>
              <a:rPr lang="it-IT" b="0" dirty="0"/>
              <a:t>sismologica finalizzata alla mitigazione a lungo termine del rischio sismico del </a:t>
            </a:r>
            <a:r>
              <a:rPr lang="it-IT" b="0" dirty="0" smtClean="0"/>
              <a:t>Paese o </a:t>
            </a:r>
            <a:r>
              <a:rPr lang="it-IT" b="0" dirty="0"/>
              <a:t>alla ricerca scientifica della struttura profonda della Terra?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48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700808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· Quanto è grande la regione da monitorare?</a:t>
            </a:r>
            <a:br>
              <a:rPr lang="it-IT" b="0" dirty="0"/>
            </a:br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Qual è il livello di sismicità nella regione</a:t>
            </a:r>
            <a:r>
              <a:rPr lang="it-IT" b="0" dirty="0" smtClean="0"/>
              <a:t>?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Qual è l'attuale livello di conoscenza sismometrica dell'ente e quali sono le sue</a:t>
            </a:r>
            <a:br>
              <a:rPr lang="it-IT" b="0" dirty="0"/>
            </a:br>
            <a:r>
              <a:rPr lang="it-IT" b="0" dirty="0"/>
              <a:t>risorse per migliorare questa conoscenza</a:t>
            </a:r>
            <a:r>
              <a:rPr lang="it-IT" b="0" dirty="0" smtClean="0"/>
              <a:t>?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Cosa è disponibile in termini di infrastruttura di comunicazione</a:t>
            </a:r>
            <a:r>
              <a:rPr lang="it-IT" b="0" dirty="0" smtClean="0"/>
              <a:t>?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Quanti soldi sono disponibili per stabilire il sistema</a:t>
            </a:r>
            <a:r>
              <a:rPr lang="it-IT" b="0" dirty="0" smtClean="0"/>
              <a:t>?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Quante risorse sono disponibili, ogni anno, per il funzionamento e la manutenzione del sistema e </a:t>
            </a:r>
            <a:r>
              <a:rPr lang="it-IT" b="0" dirty="0" smtClean="0"/>
              <a:t>per supportare </a:t>
            </a:r>
            <a:r>
              <a:rPr lang="it-IT" b="0" dirty="0"/>
              <a:t>il lavoro di ricerca utilizzando i dati del sistema?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97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692696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Spesso, i nuovi arrivati alla sismologia non sanno come allocare le proprie finanze per ottenere </a:t>
            </a:r>
            <a:r>
              <a:rPr lang="it-IT" b="0" dirty="0" smtClean="0"/>
              <a:t>il progetto </a:t>
            </a:r>
            <a:r>
              <a:rPr lang="it-IT" b="0" dirty="0"/>
              <a:t>ottimale della rete sismica. Troppo spesso spendono la maggior parte dei </a:t>
            </a:r>
            <a:r>
              <a:rPr lang="it-IT" b="0" dirty="0" smtClean="0"/>
              <a:t>fondi puramente </a:t>
            </a:r>
            <a:r>
              <a:rPr lang="it-IT" b="0" dirty="0"/>
              <a:t>per l'acquisto di </a:t>
            </a:r>
            <a:r>
              <a:rPr lang="it-IT" b="0" dirty="0" smtClean="0"/>
              <a:t>attrezzature, </a:t>
            </a:r>
            <a:r>
              <a:rPr lang="it-IT" b="0" dirty="0"/>
              <a:t>anche se una spesa identica è </a:t>
            </a:r>
            <a:r>
              <a:rPr lang="it-IT" b="0" dirty="0" smtClean="0"/>
              <a:t> necessaria </a:t>
            </a:r>
            <a:r>
              <a:rPr lang="it-IT" b="0" dirty="0"/>
              <a:t>per il corretto funzionamento di questa complessa attrezzatura. </a:t>
            </a:r>
            <a:r>
              <a:rPr lang="it-IT" b="0" dirty="0" smtClean="0"/>
              <a:t>Il </a:t>
            </a:r>
            <a:r>
              <a:rPr lang="it-IT" b="0" dirty="0"/>
              <a:t>proprio budget deve includere denaro </a:t>
            </a:r>
            <a:r>
              <a:rPr lang="it-IT" b="0" dirty="0" smtClean="0"/>
              <a:t>per il </a:t>
            </a:r>
            <a:r>
              <a:rPr lang="it-IT" b="0" dirty="0"/>
              <a:t>seguente: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2348880"/>
            <a:ext cx="8928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· Uno studio di fattibilità che esamina </a:t>
            </a:r>
            <a:r>
              <a:rPr lang="it-IT" b="0" dirty="0" smtClean="0"/>
              <a:t>le </a:t>
            </a:r>
            <a:r>
              <a:rPr lang="it-IT" b="0" dirty="0"/>
              <a:t>potenziali </a:t>
            </a:r>
            <a:r>
              <a:rPr lang="it-IT" b="0" dirty="0" smtClean="0"/>
              <a:t>geometrie </a:t>
            </a:r>
            <a:r>
              <a:rPr lang="it-IT" b="0" dirty="0"/>
              <a:t>di rete, la selezione del sito e </a:t>
            </a:r>
            <a:r>
              <a:rPr lang="it-IT" b="0" dirty="0" smtClean="0"/>
              <a:t>i potenziali sistemi </a:t>
            </a:r>
            <a:r>
              <a:rPr lang="it-IT" b="0" dirty="0"/>
              <a:t>sismici;</a:t>
            </a:r>
            <a:br>
              <a:rPr lang="it-IT" b="0" dirty="0"/>
            </a:br>
            <a:r>
              <a:rPr lang="it-IT" b="0" dirty="0"/>
              <a:t>· Preparazione </a:t>
            </a:r>
            <a:r>
              <a:rPr lang="it-IT" b="0" dirty="0" smtClean="0"/>
              <a:t>delle </a:t>
            </a:r>
            <a:r>
              <a:rPr lang="it-IT" b="0" dirty="0"/>
              <a:t>stazioni remote </a:t>
            </a:r>
            <a:r>
              <a:rPr lang="it-IT" b="0" dirty="0" smtClean="0"/>
              <a:t>e del centro di acquisizione dati;</a:t>
            </a:r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Acquisto delle apparecchiature di rete;</a:t>
            </a:r>
            <a:br>
              <a:rPr lang="it-IT" b="0" dirty="0"/>
            </a:br>
            <a:r>
              <a:rPr lang="it-IT" b="0" dirty="0"/>
              <a:t>· Costo dei servizi </a:t>
            </a:r>
            <a:r>
              <a:rPr lang="it-IT" b="0" dirty="0" smtClean="0"/>
              <a:t>del costruttore, </a:t>
            </a:r>
            <a:r>
              <a:rPr lang="it-IT" b="0" dirty="0"/>
              <a:t>quali installazione, formazione, manutenzione e lungo </a:t>
            </a:r>
            <a:r>
              <a:rPr lang="it-IT" b="0" dirty="0" smtClean="0"/>
              <a:t>termine supporto</a:t>
            </a:r>
            <a:r>
              <a:rPr lang="it-IT" b="0" dirty="0"/>
              <a:t>;</a:t>
            </a:r>
            <a:br>
              <a:rPr lang="it-IT" b="0" dirty="0"/>
            </a:br>
            <a:r>
              <a:rPr lang="it-IT" b="0" dirty="0"/>
              <a:t>· Costi degli stipendi e formazione per il nuovo personale scientifico e </a:t>
            </a:r>
            <a:r>
              <a:rPr lang="it-IT" b="0" dirty="0" smtClean="0"/>
              <a:t>tecnico necessario</a:t>
            </a:r>
            <a:r>
              <a:rPr lang="it-IT" b="0" dirty="0"/>
              <a:t>;</a:t>
            </a:r>
            <a:br>
              <a:rPr lang="it-IT" b="0" dirty="0"/>
            </a:br>
            <a:r>
              <a:rPr lang="it-IT" b="0" dirty="0"/>
              <a:t>· Costi di gestione della rete, compreso il personale, la trasmissione e l'elaborazione dei </a:t>
            </a:r>
            <a:r>
              <a:rPr lang="it-IT" b="0" dirty="0" smtClean="0"/>
              <a:t>dati, hardware </a:t>
            </a:r>
            <a:r>
              <a:rPr lang="it-IT" b="0" dirty="0"/>
              <a:t>e software, stampa, archiviazione di backup, materiali di consumo e parti di ricambio;</a:t>
            </a:r>
            <a:br>
              <a:rPr lang="it-IT" b="0" dirty="0"/>
            </a:br>
            <a:r>
              <a:rPr lang="it-IT" b="0" dirty="0"/>
              <a:t>· Costi di assistenza e manutenzione della rete.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900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81" name="Rectangle 5"/>
          <p:cNvSpPr>
            <a:spLocks noChangeArrowheads="1"/>
          </p:cNvSpPr>
          <p:nvPr/>
        </p:nvSpPr>
        <p:spPr bwMode="auto">
          <a:xfrm>
            <a:off x="1219200" y="914400"/>
            <a:ext cx="6934200" cy="518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510980" name="Object 4"/>
          <p:cNvGraphicFramePr>
            <a:graphicFrameLocks noChangeAspect="1"/>
          </p:cNvGraphicFramePr>
          <p:nvPr/>
        </p:nvGraphicFramePr>
        <p:xfrm>
          <a:off x="1295400" y="1066800"/>
          <a:ext cx="6781800" cy="491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5" name="Visio" r:id="rId4" imgW="8229240" imgH="5958360" progId="Visio.Drawing.6">
                  <p:embed/>
                </p:oleObj>
              </mc:Choice>
              <mc:Fallback>
                <p:oleObj name="Visio" r:id="rId4" imgW="8229240" imgH="5958360" progId="Visio.Drawing.6">
                  <p:embed/>
                  <p:pic>
                    <p:nvPicPr>
                      <p:cNvPr id="5109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6800"/>
                        <a:ext cx="6781800" cy="491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29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DSCF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7250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1" name="Picture 3" descr="DSCF0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6484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751344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La scelta di un sensore appropriato dipende dall'applicazione, </a:t>
            </a:r>
            <a:r>
              <a:rPr lang="it-IT" b="0" dirty="0" smtClean="0"/>
              <a:t>sia monitoraggio </a:t>
            </a:r>
            <a:r>
              <a:rPr lang="it-IT" b="0" dirty="0"/>
              <a:t>locale, regionale o </a:t>
            </a:r>
            <a:r>
              <a:rPr lang="it-IT" b="0" dirty="0" smtClean="0"/>
              <a:t>globale. </a:t>
            </a:r>
            <a:r>
              <a:rPr lang="it-IT" b="0" dirty="0"/>
              <a:t>I fattori più importanti da considerare per una particolare applicazione sono</a:t>
            </a:r>
            <a:r>
              <a:rPr lang="it-IT" b="0" dirty="0" smtClean="0"/>
              <a:t>:</a:t>
            </a:r>
          </a:p>
          <a:p>
            <a:endParaRPr lang="it-IT" b="0" dirty="0"/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Tipo di sensore - accelerometro contro sismometro</a:t>
            </a:r>
            <a:r>
              <a:rPr lang="it-IT" b="0" dirty="0" smtClean="0"/>
              <a:t>;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Numero di componenti del sensore per stazione sismica</a:t>
            </a:r>
            <a:r>
              <a:rPr lang="it-IT" b="0" dirty="0" smtClean="0"/>
              <a:t>;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Sensibilità e gamma dinamica del sensore</a:t>
            </a:r>
            <a:r>
              <a:rPr lang="it-IT" b="0" dirty="0" smtClean="0"/>
              <a:t>;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Intervallo di funzionamento della frequenza del sensore; </a:t>
            </a:r>
            <a:r>
              <a:rPr lang="it-IT" b="0" dirty="0" smtClean="0"/>
              <a:t>e</a:t>
            </a:r>
          </a:p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· </a:t>
            </a:r>
            <a:r>
              <a:rPr lang="it-IT" b="0" dirty="0" smtClean="0"/>
              <a:t>Uso </a:t>
            </a:r>
            <a:r>
              <a:rPr lang="it-IT" b="0" dirty="0"/>
              <a:t>del sensore (ad es. Quanto sono impegnativi il trasporto, la </a:t>
            </a:r>
            <a:r>
              <a:rPr lang="it-IT" b="0" dirty="0" smtClean="0"/>
              <a:t>movimentazione, installazione</a:t>
            </a:r>
            <a:r>
              <a:rPr lang="it-IT" b="0" dirty="0"/>
              <a:t>, calibrazione, manutenzione ecc.).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019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 descr="salasis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8" y="1556792"/>
            <a:ext cx="7799784" cy="51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5" name="Rectangle 3"/>
          <p:cNvSpPr>
            <a:spLocks noChangeArrowheads="1"/>
          </p:cNvSpPr>
          <p:nvPr/>
        </p:nvSpPr>
        <p:spPr bwMode="auto">
          <a:xfrm>
            <a:off x="152400" y="955576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400" b="1" dirty="0">
                <a:latin typeface="Arial" panose="020B0604020202020204" pitchFamily="34" charset="0"/>
              </a:rPr>
              <a:t>Istituto Nazionale di Geofisica e Vulcanologia – INGV </a:t>
            </a:r>
            <a:endParaRPr lang="en-GB" altLang="it-IT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2289"/>
            <a:ext cx="4176464" cy="5915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582288"/>
            <a:ext cx="4673607" cy="2630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90" y="3284984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423"/>
            <a:ext cx="8280920" cy="5558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632" y="665381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LA RETE SISMICA MEDNET (MEDITERRANEA NETWORK) </a:t>
            </a:r>
          </a:p>
        </p:txBody>
      </p:sp>
      <p:pic>
        <p:nvPicPr>
          <p:cNvPr id="5" name="Picture 3" descr="Tr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95" y="1196752"/>
            <a:ext cx="2670448" cy="18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5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RSFVG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1"/>
            <a:ext cx="6416871" cy="46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0688"/>
            <a:ext cx="2379109" cy="29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2"/>
            <a:ext cx="1713460" cy="21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76198"/>
            <a:ext cx="3010646" cy="24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38" t="15400" r="39887" b="36301"/>
          <a:stretch/>
        </p:blipFill>
        <p:spPr>
          <a:xfrm>
            <a:off x="395536" y="1340768"/>
            <a:ext cx="8424936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40" descr="reti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30" y="1156635"/>
            <a:ext cx="4093920" cy="49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4207073" y="1276944"/>
            <a:ext cx="4294529" cy="1406880"/>
            <a:chOff x="4211960" y="1268760"/>
            <a:chExt cx="4733413" cy="1551420"/>
          </a:xfrm>
        </p:grpSpPr>
        <p:sp>
          <p:nvSpPr>
            <p:cNvPr id="6184" name="Oval 42"/>
            <p:cNvSpPr>
              <a:spLocks noChangeArrowheads="1"/>
            </p:cNvSpPr>
            <p:nvPr/>
          </p:nvSpPr>
          <p:spPr bwMode="auto">
            <a:xfrm>
              <a:off x="4211960" y="1268760"/>
              <a:ext cx="792088" cy="79208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33"/>
            </a:p>
          </p:txBody>
        </p:sp>
        <p:cxnSp>
          <p:nvCxnSpPr>
            <p:cNvPr id="6185" name="Straight Arrow Connector 45"/>
            <p:cNvCxnSpPr>
              <a:cxnSpLocks noChangeShapeType="1"/>
              <a:stCxn id="6184" idx="6"/>
            </p:cNvCxnSpPr>
            <p:nvPr/>
          </p:nvCxnSpPr>
          <p:spPr bwMode="auto">
            <a:xfrm>
              <a:off x="5004048" y="1664804"/>
              <a:ext cx="2160240" cy="39604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ttangolo 30"/>
            <p:cNvSpPr/>
            <p:nvPr/>
          </p:nvSpPr>
          <p:spPr>
            <a:xfrm>
              <a:off x="7003281" y="2132601"/>
              <a:ext cx="1942092" cy="378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Friuli </a:t>
              </a: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Venezia</a:t>
              </a: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Giulia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Accelerometric</a:t>
              </a: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Network – RAF</a:t>
              </a:r>
            </a:p>
          </p:txBody>
        </p:sp>
        <p:pic>
          <p:nvPicPr>
            <p:cNvPr id="6187" name="Picture 50" descr="UTS_seisra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2492896"/>
              <a:ext cx="1629889" cy="32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4992958" y="3765803"/>
            <a:ext cx="3384696" cy="862560"/>
            <a:chOff x="5076056" y="4005064"/>
            <a:chExt cx="3732254" cy="951337"/>
          </a:xfrm>
        </p:grpSpPr>
        <p:grpSp>
          <p:nvGrpSpPr>
            <p:cNvPr id="6179" name="Group 56"/>
            <p:cNvGrpSpPr>
              <a:grpSpLocks/>
            </p:cNvGrpSpPr>
            <p:nvPr/>
          </p:nvGrpSpPr>
          <p:grpSpPr bwMode="auto">
            <a:xfrm>
              <a:off x="5076056" y="4005064"/>
              <a:ext cx="1872208" cy="576064"/>
              <a:chOff x="5004048" y="3861048"/>
              <a:chExt cx="1872208" cy="576064"/>
            </a:xfrm>
          </p:grpSpPr>
          <p:sp>
            <p:nvSpPr>
              <p:cNvPr id="6182" name="Oval 53"/>
              <p:cNvSpPr>
                <a:spLocks noChangeArrowheads="1"/>
              </p:cNvSpPr>
              <p:nvPr/>
            </p:nvSpPr>
            <p:spPr bwMode="auto">
              <a:xfrm>
                <a:off x="5004048" y="3861048"/>
                <a:ext cx="576064" cy="576064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cxnSp>
            <p:nvCxnSpPr>
              <p:cNvPr id="6183" name="Straight Arrow Connector 55"/>
              <p:cNvCxnSpPr>
                <a:cxnSpLocks noChangeShapeType="1"/>
                <a:stCxn id="6182" idx="6"/>
              </p:cNvCxnSpPr>
              <p:nvPr/>
            </p:nvCxnSpPr>
            <p:spPr bwMode="auto">
              <a:xfrm>
                <a:off x="5580112" y="4149080"/>
                <a:ext cx="1296144" cy="0"/>
              </a:xfrm>
              <a:prstGeom prst="straightConnector1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" name="Rettangolo 30"/>
            <p:cNvSpPr/>
            <p:nvPr/>
          </p:nvSpPr>
          <p:spPr>
            <a:xfrm>
              <a:off x="7141103" y="4140061"/>
              <a:ext cx="1667207" cy="378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Irpinia</a:t>
              </a: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Seismic Network – ISNET</a:t>
              </a:r>
            </a:p>
          </p:txBody>
        </p:sp>
        <p:pic>
          <p:nvPicPr>
            <p:cNvPr id="6181" name="Picture 59" descr="ISNE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509121"/>
              <a:ext cx="1224136" cy="4472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6152" name="Group 82"/>
          <p:cNvGrpSpPr>
            <a:grpSpLocks/>
          </p:cNvGrpSpPr>
          <p:nvPr/>
        </p:nvGrpSpPr>
        <p:grpSpPr bwMode="auto">
          <a:xfrm>
            <a:off x="6751130" y="4936003"/>
            <a:ext cx="1501920" cy="1175040"/>
            <a:chOff x="179512" y="3789040"/>
            <a:chExt cx="1656184" cy="1296144"/>
          </a:xfrm>
        </p:grpSpPr>
        <p:sp>
          <p:nvSpPr>
            <p:cNvPr id="6158" name="Rectangle 61"/>
            <p:cNvSpPr>
              <a:spLocks noChangeArrowheads="1"/>
            </p:cNvSpPr>
            <p:nvPr/>
          </p:nvSpPr>
          <p:spPr bwMode="auto">
            <a:xfrm>
              <a:off x="179512" y="3789040"/>
              <a:ext cx="1656184" cy="129614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33"/>
            </a:p>
          </p:txBody>
        </p:sp>
        <p:grpSp>
          <p:nvGrpSpPr>
            <p:cNvPr id="6159" name="Group 64"/>
            <p:cNvGrpSpPr>
              <a:grpSpLocks/>
            </p:cNvGrpSpPr>
            <p:nvPr/>
          </p:nvGrpSpPr>
          <p:grpSpPr bwMode="auto">
            <a:xfrm>
              <a:off x="323528" y="3933056"/>
              <a:ext cx="144016" cy="144016"/>
              <a:chOff x="395536" y="2060848"/>
              <a:chExt cx="432048" cy="432048"/>
            </a:xfrm>
          </p:grpSpPr>
          <p:sp>
            <p:nvSpPr>
              <p:cNvPr id="6177" name="Oval 62"/>
              <p:cNvSpPr>
                <a:spLocks noChangeArrowheads="1"/>
              </p:cNvSpPr>
              <p:nvPr/>
            </p:nvSpPr>
            <p:spPr bwMode="auto">
              <a:xfrm>
                <a:off x="395536" y="2060848"/>
                <a:ext cx="432048" cy="432048"/>
              </a:xfrm>
              <a:prstGeom prst="ellipse">
                <a:avLst/>
              </a:prstGeom>
              <a:solidFill>
                <a:srgbClr val="00B0F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sp>
            <p:nvSpPr>
              <p:cNvPr id="6178" name="Oval 63"/>
              <p:cNvSpPr>
                <a:spLocks noChangeArrowheads="1"/>
              </p:cNvSpPr>
              <p:nvPr/>
            </p:nvSpPr>
            <p:spPr bwMode="auto">
              <a:xfrm>
                <a:off x="505048" y="217036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</p:grpSp>
        <p:sp>
          <p:nvSpPr>
            <p:cNvPr id="23" name="Rettangolo 30"/>
            <p:cNvSpPr/>
            <p:nvPr/>
          </p:nvSpPr>
          <p:spPr>
            <a:xfrm>
              <a:off x="476504" y="3916113"/>
              <a:ext cx="1073316" cy="22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RAN  - </a:t>
              </a: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Syscom</a:t>
              </a:r>
              <a:endParaRPr lang="en-US" sz="907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161" name="Group 66"/>
            <p:cNvGrpSpPr>
              <a:grpSpLocks/>
            </p:cNvGrpSpPr>
            <p:nvPr/>
          </p:nvGrpSpPr>
          <p:grpSpPr bwMode="auto">
            <a:xfrm>
              <a:off x="329286" y="4154464"/>
              <a:ext cx="144016" cy="144016"/>
              <a:chOff x="395536" y="2060848"/>
              <a:chExt cx="432048" cy="432048"/>
            </a:xfrm>
          </p:grpSpPr>
          <p:sp>
            <p:nvSpPr>
              <p:cNvPr id="6175" name="Oval 67"/>
              <p:cNvSpPr>
                <a:spLocks noChangeArrowheads="1"/>
              </p:cNvSpPr>
              <p:nvPr/>
            </p:nvSpPr>
            <p:spPr bwMode="auto">
              <a:xfrm>
                <a:off x="395536" y="2060848"/>
                <a:ext cx="432048" cy="432048"/>
              </a:xfrm>
              <a:prstGeom prst="ellipse">
                <a:avLst/>
              </a:prstGeom>
              <a:solidFill>
                <a:srgbClr val="D020C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sp>
            <p:nvSpPr>
              <p:cNvPr id="6176" name="Oval 68"/>
              <p:cNvSpPr>
                <a:spLocks noChangeArrowheads="1"/>
              </p:cNvSpPr>
              <p:nvPr/>
            </p:nvSpPr>
            <p:spPr bwMode="auto">
              <a:xfrm>
                <a:off x="505048" y="217036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</p:grpSp>
        <p:sp>
          <p:nvSpPr>
            <p:cNvPr id="25" name="Rettangolo 30"/>
            <p:cNvSpPr/>
            <p:nvPr/>
          </p:nvSpPr>
          <p:spPr>
            <a:xfrm>
              <a:off x="487949" y="4136902"/>
              <a:ext cx="1285436" cy="22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RAN  - </a:t>
              </a: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Kinemetrics</a:t>
              </a:r>
              <a:endParaRPr lang="en-US" sz="907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163" name="Group 70"/>
            <p:cNvGrpSpPr>
              <a:grpSpLocks/>
            </p:cNvGrpSpPr>
            <p:nvPr/>
          </p:nvGrpSpPr>
          <p:grpSpPr bwMode="auto">
            <a:xfrm>
              <a:off x="324864" y="4605698"/>
              <a:ext cx="144016" cy="144016"/>
              <a:chOff x="395536" y="2060848"/>
              <a:chExt cx="432048" cy="432048"/>
            </a:xfrm>
          </p:grpSpPr>
          <p:sp>
            <p:nvSpPr>
              <p:cNvPr id="6173" name="Oval 71"/>
              <p:cNvSpPr>
                <a:spLocks noChangeArrowheads="1"/>
              </p:cNvSpPr>
              <p:nvPr/>
            </p:nvSpPr>
            <p:spPr bwMode="auto">
              <a:xfrm>
                <a:off x="395536" y="2060848"/>
                <a:ext cx="432048" cy="432048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sp>
            <p:nvSpPr>
              <p:cNvPr id="6174" name="Oval 72"/>
              <p:cNvSpPr>
                <a:spLocks noChangeArrowheads="1"/>
              </p:cNvSpPr>
              <p:nvPr/>
            </p:nvSpPr>
            <p:spPr bwMode="auto">
              <a:xfrm>
                <a:off x="505048" y="217036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</p:grpSp>
        <p:sp>
          <p:nvSpPr>
            <p:cNvPr id="27" name="Rettangolo 30"/>
            <p:cNvSpPr/>
            <p:nvPr/>
          </p:nvSpPr>
          <p:spPr>
            <a:xfrm>
              <a:off x="456171" y="4589600"/>
              <a:ext cx="458175" cy="22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RAF</a:t>
              </a:r>
            </a:p>
          </p:txBody>
        </p:sp>
        <p:grpSp>
          <p:nvGrpSpPr>
            <p:cNvPr id="6165" name="Group 74"/>
            <p:cNvGrpSpPr>
              <a:grpSpLocks/>
            </p:cNvGrpSpPr>
            <p:nvPr/>
          </p:nvGrpSpPr>
          <p:grpSpPr bwMode="auto">
            <a:xfrm>
              <a:off x="320442" y="4821890"/>
              <a:ext cx="144016" cy="144016"/>
              <a:chOff x="395536" y="2060848"/>
              <a:chExt cx="432048" cy="432048"/>
            </a:xfrm>
          </p:grpSpPr>
          <p:sp>
            <p:nvSpPr>
              <p:cNvPr id="6171" name="Oval 75"/>
              <p:cNvSpPr>
                <a:spLocks noChangeArrowheads="1"/>
              </p:cNvSpPr>
              <p:nvPr/>
            </p:nvSpPr>
            <p:spPr bwMode="auto">
              <a:xfrm>
                <a:off x="395536" y="2060848"/>
                <a:ext cx="432048" cy="432048"/>
              </a:xfrm>
              <a:prstGeom prst="ellipse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sp>
            <p:nvSpPr>
              <p:cNvPr id="6172" name="Oval 76"/>
              <p:cNvSpPr>
                <a:spLocks noChangeArrowheads="1"/>
              </p:cNvSpPr>
              <p:nvPr/>
            </p:nvSpPr>
            <p:spPr bwMode="auto">
              <a:xfrm>
                <a:off x="505048" y="217036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</p:grpSp>
        <p:sp>
          <p:nvSpPr>
            <p:cNvPr id="29" name="Rettangolo 30"/>
            <p:cNvSpPr/>
            <p:nvPr/>
          </p:nvSpPr>
          <p:spPr>
            <a:xfrm>
              <a:off x="462464" y="4797681"/>
              <a:ext cx="521810" cy="22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ISNet</a:t>
              </a:r>
              <a:endParaRPr lang="en-US" sz="907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167" name="Group 78"/>
            <p:cNvGrpSpPr>
              <a:grpSpLocks/>
            </p:cNvGrpSpPr>
            <p:nvPr/>
          </p:nvGrpSpPr>
          <p:grpSpPr bwMode="auto">
            <a:xfrm>
              <a:off x="324864" y="4386368"/>
              <a:ext cx="144016" cy="144016"/>
              <a:chOff x="395536" y="2060848"/>
              <a:chExt cx="432048" cy="432048"/>
            </a:xfrm>
          </p:grpSpPr>
          <p:sp>
            <p:nvSpPr>
              <p:cNvPr id="6169" name="Oval 79"/>
              <p:cNvSpPr>
                <a:spLocks noChangeArrowheads="1"/>
              </p:cNvSpPr>
              <p:nvPr/>
            </p:nvSpPr>
            <p:spPr bwMode="auto">
              <a:xfrm>
                <a:off x="395536" y="2060848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  <p:sp>
            <p:nvSpPr>
              <p:cNvPr id="6170" name="Oval 80"/>
              <p:cNvSpPr>
                <a:spLocks noChangeArrowheads="1"/>
              </p:cNvSpPr>
              <p:nvPr/>
            </p:nvSpPr>
            <p:spPr bwMode="auto">
              <a:xfrm>
                <a:off x="505048" y="217036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633"/>
              </a:p>
            </p:txBody>
          </p:sp>
        </p:grpSp>
        <p:sp>
          <p:nvSpPr>
            <p:cNvPr id="31" name="Rettangolo 30"/>
            <p:cNvSpPr/>
            <p:nvPr/>
          </p:nvSpPr>
          <p:spPr>
            <a:xfrm>
              <a:off x="449479" y="4367222"/>
              <a:ext cx="917763" cy="22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907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RAN  - CESI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6308655" y="6130302"/>
            <a:ext cx="2658100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0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&gt; </a:t>
            </a:r>
            <a:r>
              <a:rPr lang="en-US" sz="2903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650 </a:t>
            </a:r>
            <a:r>
              <a:rPr lang="en-US" sz="290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stations</a:t>
            </a:r>
            <a:endParaRPr lang="it-IT" sz="2903" dirty="0"/>
          </a:p>
        </p:txBody>
      </p:sp>
      <p:sp>
        <p:nvSpPr>
          <p:cNvPr id="38" name="TextBox 37"/>
          <p:cNvSpPr txBox="1"/>
          <p:nvPr/>
        </p:nvSpPr>
        <p:spPr>
          <a:xfrm>
            <a:off x="1313280" y="391786"/>
            <a:ext cx="6188810" cy="650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 </a:t>
            </a:r>
            <a:r>
              <a:rPr lang="en-GB" sz="362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Accelerometrica</a:t>
            </a:r>
            <a:r>
              <a:rPr lang="en-GB" sz="36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2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Nazionale</a:t>
            </a:r>
            <a:endParaRPr lang="it-IT" sz="362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9" y="1373694"/>
            <a:ext cx="2029319" cy="1607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16" descr="Immagine 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403" y="4042385"/>
            <a:ext cx="2770560" cy="184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5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888" t="14348"/>
          <a:stretch/>
        </p:blipFill>
        <p:spPr>
          <a:xfrm>
            <a:off x="635496" y="1468694"/>
            <a:ext cx="7693796" cy="47386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84273" y="1002742"/>
            <a:ext cx="2679730" cy="12406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633" dirty="0"/>
          </a:p>
        </p:txBody>
      </p:sp>
      <p:grpSp>
        <p:nvGrpSpPr>
          <p:cNvPr id="8" name="Group 7"/>
          <p:cNvGrpSpPr/>
          <p:nvPr/>
        </p:nvGrpSpPr>
        <p:grpSpPr>
          <a:xfrm>
            <a:off x="6076433" y="1063030"/>
            <a:ext cx="191410" cy="191410"/>
            <a:chOff x="10511692" y="2856523"/>
            <a:chExt cx="914400" cy="914400"/>
          </a:xfrm>
        </p:grpSpPr>
        <p:sp>
          <p:nvSpPr>
            <p:cNvPr id="4" name="Donut 3"/>
            <p:cNvSpPr/>
            <p:nvPr/>
          </p:nvSpPr>
          <p:spPr>
            <a:xfrm>
              <a:off x="10511692" y="2856523"/>
              <a:ext cx="914400" cy="914400"/>
            </a:xfrm>
            <a:prstGeom prst="donu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0707076" y="3051907"/>
              <a:ext cx="523631" cy="5236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74798" y="1293401"/>
            <a:ext cx="191410" cy="191410"/>
            <a:chOff x="10511692" y="2856523"/>
            <a:chExt cx="914400" cy="914400"/>
          </a:xfrm>
        </p:grpSpPr>
        <p:sp>
          <p:nvSpPr>
            <p:cNvPr id="19" name="Donut 18"/>
            <p:cNvSpPr/>
            <p:nvPr/>
          </p:nvSpPr>
          <p:spPr>
            <a:xfrm>
              <a:off x="10511692" y="2856523"/>
              <a:ext cx="914400" cy="914400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0707076" y="3051907"/>
              <a:ext cx="523631" cy="5236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76433" y="1534436"/>
            <a:ext cx="191410" cy="191410"/>
            <a:chOff x="10511692" y="2856523"/>
            <a:chExt cx="914400" cy="914400"/>
          </a:xfrm>
        </p:grpSpPr>
        <p:sp>
          <p:nvSpPr>
            <p:cNvPr id="22" name="Donut 21"/>
            <p:cNvSpPr/>
            <p:nvPr/>
          </p:nvSpPr>
          <p:spPr>
            <a:xfrm>
              <a:off x="10511692" y="2856523"/>
              <a:ext cx="914400" cy="914400"/>
            </a:xfrm>
            <a:prstGeom prst="donu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0707076" y="3051907"/>
              <a:ext cx="523631" cy="5236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81858" y="1775471"/>
            <a:ext cx="191410" cy="191410"/>
            <a:chOff x="10511692" y="2856523"/>
            <a:chExt cx="914400" cy="914400"/>
          </a:xfrm>
        </p:grpSpPr>
        <p:sp>
          <p:nvSpPr>
            <p:cNvPr id="25" name="Donut 24"/>
            <p:cNvSpPr/>
            <p:nvPr/>
          </p:nvSpPr>
          <p:spPr>
            <a:xfrm>
              <a:off x="10511692" y="2856523"/>
              <a:ext cx="914400" cy="914400"/>
            </a:xfrm>
            <a:prstGeom prst="donu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707076" y="3051907"/>
              <a:ext cx="523631" cy="5236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81858" y="2011265"/>
            <a:ext cx="191410" cy="191410"/>
            <a:chOff x="10511692" y="2856523"/>
            <a:chExt cx="914400" cy="914400"/>
          </a:xfrm>
        </p:grpSpPr>
        <p:sp>
          <p:nvSpPr>
            <p:cNvPr id="28" name="Donut 27"/>
            <p:cNvSpPr/>
            <p:nvPr/>
          </p:nvSpPr>
          <p:spPr>
            <a:xfrm>
              <a:off x="10511692" y="2856523"/>
              <a:ext cx="914400" cy="914400"/>
            </a:xfrm>
            <a:prstGeom prst="donu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0707076" y="3051907"/>
              <a:ext cx="523631" cy="5236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633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258970" y="1030613"/>
            <a:ext cx="2512226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 – Dip. Protezione Civile, Roma (DPC)</a:t>
            </a:r>
            <a:endParaRPr lang="it-IT" sz="10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3571" y="1261230"/>
            <a:ext cx="2295821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 – 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Università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Trieste</a:t>
            </a:r>
            <a:endParaRPr lang="it-IT" sz="10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75234" y="1499113"/>
            <a:ext cx="1872629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HAREIA – 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Interreg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  <a:endParaRPr lang="it-IT" sz="10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85956" y="1747505"/>
            <a:ext cx="171553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ARPAV-DPC (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HAREIA)</a:t>
            </a:r>
            <a:endParaRPr lang="it-IT" sz="10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5959" y="1984639"/>
            <a:ext cx="1633781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 – DPC (</a:t>
            </a:r>
            <a:r>
              <a:rPr lang="en-GB" sz="108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Temporanee</a:t>
            </a:r>
            <a:r>
              <a:rPr lang="en-GB" sz="10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sz="10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84776" y="269138"/>
            <a:ext cx="6025304" cy="650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 </a:t>
            </a:r>
            <a:r>
              <a:rPr lang="en-GB" sz="362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Accelerometrica</a:t>
            </a:r>
            <a:r>
              <a:rPr lang="en-GB" sz="36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2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Integrata</a:t>
            </a:r>
            <a:endParaRPr lang="it-IT" sz="362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06353" y="1498079"/>
            <a:ext cx="7114921" cy="4147200"/>
          </a:xfrm>
          <a:custGeom>
            <a:avLst/>
            <a:gdLst>
              <a:gd name="connsiteX0" fmla="*/ 0 w 7843706"/>
              <a:gd name="connsiteY0" fmla="*/ 956345 h 4572000"/>
              <a:gd name="connsiteX1" fmla="*/ 3363985 w 7843706"/>
              <a:gd name="connsiteY1" fmla="*/ 2852256 h 4572000"/>
              <a:gd name="connsiteX2" fmla="*/ 5150840 w 7843706"/>
              <a:gd name="connsiteY2" fmla="*/ 4572000 h 4572000"/>
              <a:gd name="connsiteX3" fmla="*/ 7843706 w 7843706"/>
              <a:gd name="connsiteY3" fmla="*/ 4454554 h 4572000"/>
              <a:gd name="connsiteX4" fmla="*/ 6837027 w 7843706"/>
              <a:gd name="connsiteY4" fmla="*/ 1174458 h 4572000"/>
              <a:gd name="connsiteX5" fmla="*/ 1702965 w 7843706"/>
              <a:gd name="connsiteY5" fmla="*/ 0 h 4572000"/>
              <a:gd name="connsiteX6" fmla="*/ 0 w 7843706"/>
              <a:gd name="connsiteY6" fmla="*/ 956345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3706" h="4572000">
                <a:moveTo>
                  <a:pt x="0" y="956345"/>
                </a:moveTo>
                <a:lnTo>
                  <a:pt x="3363985" y="2852256"/>
                </a:lnTo>
                <a:lnTo>
                  <a:pt x="5150840" y="4572000"/>
                </a:lnTo>
                <a:lnTo>
                  <a:pt x="7843706" y="4454554"/>
                </a:lnTo>
                <a:lnTo>
                  <a:pt x="6837027" y="1174458"/>
                </a:lnTo>
                <a:lnTo>
                  <a:pt x="1702965" y="0"/>
                </a:lnTo>
                <a:lnTo>
                  <a:pt x="0" y="956345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33"/>
          </a:p>
        </p:txBody>
      </p:sp>
      <p:pic>
        <p:nvPicPr>
          <p:cNvPr id="35" name="Picture 55" descr="18_01_09 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67192"/>
            <a:ext cx="2011482" cy="134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79"/>
            <a:ext cx="6912768" cy="594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5899151" y="5094653"/>
            <a:ext cx="3097213" cy="1403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Isosceles Triangle 16"/>
          <p:cNvSpPr>
            <a:spLocks noChangeArrowheads="1"/>
          </p:cNvSpPr>
          <p:nvPr/>
        </p:nvSpPr>
        <p:spPr bwMode="auto">
          <a:xfrm>
            <a:off x="5973764" y="5166090"/>
            <a:ext cx="103187" cy="1031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Isosceles Triangle 24"/>
          <p:cNvSpPr>
            <a:spLocks noChangeArrowheads="1"/>
          </p:cNvSpPr>
          <p:nvPr/>
        </p:nvSpPr>
        <p:spPr bwMode="auto">
          <a:xfrm>
            <a:off x="5973764" y="5340715"/>
            <a:ext cx="103187" cy="103188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" name="Isosceles Triangle 25"/>
          <p:cNvSpPr>
            <a:spLocks noChangeArrowheads="1"/>
          </p:cNvSpPr>
          <p:nvPr/>
        </p:nvSpPr>
        <p:spPr bwMode="auto">
          <a:xfrm>
            <a:off x="5973764" y="5512165"/>
            <a:ext cx="103187" cy="10318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" name="Isosceles Triangle 26"/>
          <p:cNvSpPr>
            <a:spLocks noChangeArrowheads="1"/>
          </p:cNvSpPr>
          <p:nvPr/>
        </p:nvSpPr>
        <p:spPr bwMode="auto">
          <a:xfrm>
            <a:off x="5973764" y="5686790"/>
            <a:ext cx="103187" cy="1031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" name="Isosceles Triangle 27"/>
          <p:cNvSpPr>
            <a:spLocks noChangeArrowheads="1"/>
          </p:cNvSpPr>
          <p:nvPr/>
        </p:nvSpPr>
        <p:spPr bwMode="auto">
          <a:xfrm>
            <a:off x="5976939" y="5837604"/>
            <a:ext cx="103187" cy="103187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" name="Isosceles Triangle 28"/>
          <p:cNvSpPr>
            <a:spLocks noChangeArrowheads="1"/>
          </p:cNvSpPr>
          <p:nvPr/>
        </p:nvSpPr>
        <p:spPr bwMode="auto">
          <a:xfrm>
            <a:off x="5976939" y="6012228"/>
            <a:ext cx="103187" cy="1016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" name="Isosceles Triangle 29"/>
          <p:cNvSpPr>
            <a:spLocks noChangeArrowheads="1"/>
          </p:cNvSpPr>
          <p:nvPr/>
        </p:nvSpPr>
        <p:spPr bwMode="auto">
          <a:xfrm>
            <a:off x="5980114" y="6163040"/>
            <a:ext cx="103187" cy="103188"/>
          </a:xfrm>
          <a:prstGeom prst="triangle">
            <a:avLst>
              <a:gd name="adj" fmla="val 50000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" name="Isosceles Triangle 30"/>
          <p:cNvSpPr>
            <a:spLocks noChangeArrowheads="1"/>
          </p:cNvSpPr>
          <p:nvPr/>
        </p:nvSpPr>
        <p:spPr bwMode="auto">
          <a:xfrm>
            <a:off x="5980114" y="6337665"/>
            <a:ext cx="103187" cy="101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6027738" y="5135928"/>
            <a:ext cx="30972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600"/>
              <a:t>FRIULI VENEZIA GIULIA ACCELEROMETRIC NETWORK (DMG)</a:t>
            </a:r>
            <a:endParaRPr lang="it-IT" altLang="it-IT" sz="600"/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6027738" y="5305790"/>
            <a:ext cx="30972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600"/>
              <a:t>NE ITALY BROADBAND NETWORK (OGS/DMG)</a:t>
            </a:r>
            <a:endParaRPr lang="it-IT" altLang="it-IT" sz="600"/>
          </a:p>
        </p:txBody>
      </p:sp>
      <p:sp>
        <p:nvSpPr>
          <p:cNvPr id="15" name="TextBox 14"/>
          <p:cNvSpPr txBox="1"/>
          <p:nvPr/>
        </p:nvSpPr>
        <p:spPr>
          <a:xfrm>
            <a:off x="6027738" y="5477240"/>
            <a:ext cx="3097212" cy="185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Seismic Network of the Republic of Slovenia (</a:t>
            </a:r>
            <a:r>
              <a:rPr lang="en-US" sz="600" cap="all" dirty="0" err="1"/>
              <a:t>arso</a:t>
            </a:r>
            <a:r>
              <a:rPr lang="en-US" sz="600" cap="all" dirty="0"/>
              <a:t>)</a:t>
            </a:r>
            <a:endParaRPr lang="it-IT" sz="600" cap="all" dirty="0"/>
          </a:p>
        </p:txBody>
      </p:sp>
      <p:sp>
        <p:nvSpPr>
          <p:cNvPr id="16" name="TextBox 15"/>
          <p:cNvSpPr txBox="1"/>
          <p:nvPr/>
        </p:nvSpPr>
        <p:spPr>
          <a:xfrm>
            <a:off x="6046788" y="5645515"/>
            <a:ext cx="3097212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Seismic Network of Austria (</a:t>
            </a:r>
            <a:r>
              <a:rPr lang="en-US" sz="600" cap="all" dirty="0" err="1"/>
              <a:t>zamg</a:t>
            </a:r>
            <a:r>
              <a:rPr lang="en-US" sz="600" cap="all" dirty="0"/>
              <a:t>)</a:t>
            </a:r>
            <a:endParaRPr lang="it-IT" sz="600" cap="all" dirty="0"/>
          </a:p>
        </p:txBody>
      </p:sp>
      <p:sp>
        <p:nvSpPr>
          <p:cNvPr id="17" name="TextBox 16"/>
          <p:cNvSpPr txBox="1"/>
          <p:nvPr/>
        </p:nvSpPr>
        <p:spPr>
          <a:xfrm>
            <a:off x="6046788" y="5813790"/>
            <a:ext cx="3097212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Seismic Network of </a:t>
            </a:r>
            <a:r>
              <a:rPr lang="en-US" sz="600" cap="all" dirty="0" err="1"/>
              <a:t>croatia</a:t>
            </a:r>
            <a:r>
              <a:rPr lang="en-US" sz="600" cap="all" dirty="0"/>
              <a:t> (Univ. Zagreb)</a:t>
            </a:r>
            <a:endParaRPr lang="it-IT" sz="600" cap="all" dirty="0"/>
          </a:p>
        </p:txBody>
      </p:sp>
      <p:sp>
        <p:nvSpPr>
          <p:cNvPr id="18" name="TextBox 17"/>
          <p:cNvSpPr txBox="1"/>
          <p:nvPr/>
        </p:nvSpPr>
        <p:spPr>
          <a:xfrm>
            <a:off x="6049963" y="5975715"/>
            <a:ext cx="3097212" cy="1846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Friuli Veneto SP network (OGS)</a:t>
            </a:r>
            <a:endParaRPr lang="it-IT" sz="600" cap="all" dirty="0"/>
          </a:p>
        </p:txBody>
      </p:sp>
      <p:sp>
        <p:nvSpPr>
          <p:cNvPr id="19" name="TextBox 18"/>
          <p:cNvSpPr txBox="1"/>
          <p:nvPr/>
        </p:nvSpPr>
        <p:spPr>
          <a:xfrm>
            <a:off x="6065839" y="6134465"/>
            <a:ext cx="3095625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South Tyrol BB Network (</a:t>
            </a:r>
            <a:r>
              <a:rPr lang="en-US" sz="600" cap="all" dirty="0" err="1"/>
              <a:t>PrOV.</a:t>
            </a:r>
            <a:r>
              <a:rPr lang="en-US" sz="600" cap="all" dirty="0"/>
              <a:t> BZ)</a:t>
            </a:r>
            <a:endParaRPr lang="it-IT" sz="600" cap="all" dirty="0"/>
          </a:p>
        </p:txBody>
      </p:sp>
      <p:sp>
        <p:nvSpPr>
          <p:cNvPr id="20" name="TextBox 19"/>
          <p:cNvSpPr txBox="1"/>
          <p:nvPr/>
        </p:nvSpPr>
        <p:spPr>
          <a:xfrm>
            <a:off x="6075364" y="6313853"/>
            <a:ext cx="3095625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" cap="all" dirty="0"/>
              <a:t>HAREIA project ACCELEROMETRIC stations </a:t>
            </a:r>
            <a:endParaRPr lang="it-IT" sz="600" cap="all" dirty="0"/>
          </a:p>
        </p:txBody>
      </p:sp>
      <p:pic>
        <p:nvPicPr>
          <p:cNvPr id="21" name="Picture 3" descr="P1010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854144" cy="19062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8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2" t="33600" r="1269" b="17050"/>
          <a:stretch/>
        </p:blipFill>
        <p:spPr>
          <a:xfrm>
            <a:off x="1144304" y="1279092"/>
            <a:ext cx="6923655" cy="4856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4948" y="582846"/>
            <a:ext cx="883905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5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</a:t>
            </a:r>
            <a:r>
              <a:rPr lang="en-US" sz="4354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35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 </a:t>
            </a:r>
            <a:r>
              <a:rPr lang="en-US" sz="18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and Eastern European Earthquake Research Network - 2016</a:t>
            </a:r>
          </a:p>
        </p:txBody>
      </p:sp>
    </p:spTree>
    <p:extLst>
      <p:ext uri="{BB962C8B-B14F-4D97-AF65-F5344CB8AC3E}">
        <p14:creationId xmlns:p14="http://schemas.microsoft.com/office/powerpoint/2010/main" val="30757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52" y="2684910"/>
            <a:ext cx="2782080" cy="15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7" t="16486" r="10815" b="13518"/>
          <a:stretch>
            <a:fillRect/>
          </a:stretch>
        </p:blipFill>
        <p:spPr bwMode="auto">
          <a:xfrm>
            <a:off x="5080754" y="4549710"/>
            <a:ext cx="2318400" cy="16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9" descr="P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92" y="5497231"/>
            <a:ext cx="712800" cy="78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27" descr="004DST_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94" y="1419150"/>
            <a:ext cx="2439360" cy="16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Box 8"/>
          <p:cNvSpPr txBox="1">
            <a:spLocks noChangeArrowheads="1"/>
          </p:cNvSpPr>
          <p:nvPr/>
        </p:nvSpPr>
        <p:spPr bwMode="auto">
          <a:xfrm>
            <a:off x="1459153" y="4793071"/>
            <a:ext cx="3251211" cy="1516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4354"/>
              <a:t>CE</a:t>
            </a:r>
            <a:r>
              <a:rPr lang="en-US" altLang="it-IT" sz="4354" baseline="30000"/>
              <a:t>3</a:t>
            </a:r>
            <a:r>
              <a:rPr lang="en-US" altLang="it-IT" sz="4354"/>
              <a:t>RN</a:t>
            </a:r>
          </a:p>
          <a:p>
            <a:r>
              <a:rPr lang="en-US" altLang="it-IT" sz="1633"/>
              <a:t>Central and Eastern European </a:t>
            </a:r>
          </a:p>
          <a:p>
            <a:r>
              <a:rPr lang="en-US" altLang="it-IT" sz="1633"/>
              <a:t>Earthquake Research Network</a:t>
            </a:r>
          </a:p>
          <a:p>
            <a:endParaRPr lang="it-IT" altLang="it-IT" sz="1633"/>
          </a:p>
        </p:txBody>
      </p:sp>
      <p:pic>
        <p:nvPicPr>
          <p:cNvPr id="8205" name="Picture 23" descr="DSCN14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4" y="3227791"/>
            <a:ext cx="1683360" cy="12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6" name="Straight Arrow Connector 10"/>
          <p:cNvCxnSpPr>
            <a:cxnSpLocks noChangeShapeType="1"/>
            <a:stCxn id="8205" idx="3"/>
          </p:cNvCxnSpPr>
          <p:nvPr/>
        </p:nvCxnSpPr>
        <p:spPr bwMode="auto">
          <a:xfrm flipV="1">
            <a:off x="2300112" y="3112592"/>
            <a:ext cx="1451520" cy="74736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207" name="Straight Arrow Connector 34"/>
          <p:cNvCxnSpPr>
            <a:cxnSpLocks noChangeShapeType="1"/>
            <a:stCxn id="8205" idx="3"/>
          </p:cNvCxnSpPr>
          <p:nvPr/>
        </p:nvCxnSpPr>
        <p:spPr bwMode="auto">
          <a:xfrm flipV="1">
            <a:off x="2300113" y="3664110"/>
            <a:ext cx="3378240" cy="19584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208" name="Straight Arrow Connector 37"/>
          <p:cNvCxnSpPr>
            <a:cxnSpLocks noChangeShapeType="1"/>
            <a:stCxn id="8205" idx="3"/>
          </p:cNvCxnSpPr>
          <p:nvPr/>
        </p:nvCxnSpPr>
        <p:spPr bwMode="auto">
          <a:xfrm>
            <a:off x="2300112" y="3859950"/>
            <a:ext cx="3542400" cy="67968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8209" name="Straight Arrow Connector 40"/>
          <p:cNvCxnSpPr>
            <a:cxnSpLocks noChangeShapeType="1"/>
            <a:stCxn id="8205" idx="3"/>
            <a:endCxn id="8204" idx="0"/>
          </p:cNvCxnSpPr>
          <p:nvPr/>
        </p:nvCxnSpPr>
        <p:spPr bwMode="auto">
          <a:xfrm>
            <a:off x="2300114" y="3859951"/>
            <a:ext cx="784645" cy="93312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616754" y="3967951"/>
            <a:ext cx="846707" cy="5949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66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</a:t>
            </a:r>
            <a:endParaRPr lang="it-IT" sz="3266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587" y="548484"/>
            <a:ext cx="6555449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 </a:t>
            </a:r>
            <a:r>
              <a:rPr lang="en-GB" sz="3266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Accelerometrica</a:t>
            </a:r>
            <a:r>
              <a:rPr lang="en-GB" sz="32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FVG-Veneto</a:t>
            </a:r>
            <a:endParaRPr lang="it-IT" sz="3266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90" y="2355515"/>
            <a:ext cx="966240" cy="765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1331399"/>
            <a:ext cx="764640" cy="7027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412776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0" dirty="0"/>
          </a:p>
          <a:p>
            <a:pPr algn="just"/>
            <a:r>
              <a:rPr lang="it-IT" b="0" dirty="0" smtClean="0"/>
              <a:t>Durante </a:t>
            </a:r>
            <a:r>
              <a:rPr lang="it-IT" b="0" dirty="0"/>
              <a:t>i terremoti più dannosi, </a:t>
            </a:r>
            <a:r>
              <a:rPr lang="it-IT" b="0" dirty="0" smtClean="0"/>
              <a:t>le registrazioni di sismometri weak-motion installati </a:t>
            </a:r>
            <a:r>
              <a:rPr lang="it-IT" b="0" dirty="0"/>
              <a:t>vicino all'epicentro vengono </a:t>
            </a:r>
            <a:r>
              <a:rPr lang="it-IT" b="0" dirty="0" smtClean="0"/>
              <a:t>clippati. </a:t>
            </a:r>
            <a:r>
              <a:rPr lang="it-IT" b="0" dirty="0"/>
              <a:t>I sismometri sono molto sensibili ai </a:t>
            </a:r>
            <a:r>
              <a:rPr lang="it-IT" b="0" dirty="0" smtClean="0"/>
              <a:t>piccoli eventi </a:t>
            </a:r>
            <a:r>
              <a:rPr lang="it-IT" b="0" dirty="0"/>
              <a:t>distanti e sono quindi troppo sensibili per segnali di </a:t>
            </a:r>
            <a:r>
              <a:rPr lang="it-IT" b="0" dirty="0" smtClean="0"/>
              <a:t>strong-motion. </a:t>
            </a:r>
            <a:r>
              <a:rPr lang="it-IT" b="0" dirty="0"/>
              <a:t>Questo è stato </a:t>
            </a:r>
            <a:r>
              <a:rPr lang="it-IT" b="0" dirty="0" smtClean="0"/>
              <a:t>un aspetto molto rilevante ai tempi delle </a:t>
            </a:r>
            <a:r>
              <a:rPr lang="it-IT" b="0" dirty="0"/>
              <a:t>registrazioni analogiche. Tradizionalmente, gli accelerometri sono stati </a:t>
            </a:r>
            <a:r>
              <a:rPr lang="it-IT" b="0" dirty="0" smtClean="0"/>
              <a:t>considerati solo </a:t>
            </a:r>
            <a:r>
              <a:rPr lang="it-IT" b="0" dirty="0"/>
              <a:t>per moto forte e sismometri per moto debole. Tuttavia, l'ultima </a:t>
            </a:r>
            <a:r>
              <a:rPr lang="it-IT" b="0" dirty="0" smtClean="0"/>
              <a:t>generazione gli </a:t>
            </a:r>
            <a:r>
              <a:rPr lang="it-IT" b="0" dirty="0"/>
              <a:t>accelerometri sono sensibili quasi quanto i sismometri standard a breve </a:t>
            </a:r>
            <a:r>
              <a:rPr lang="it-IT" b="0" dirty="0" smtClean="0"/>
              <a:t>periodo </a:t>
            </a:r>
            <a:r>
              <a:rPr lang="it-IT" b="0" dirty="0"/>
              <a:t>(SP) </a:t>
            </a:r>
            <a:r>
              <a:rPr lang="it-IT" b="0" dirty="0" smtClean="0"/>
              <a:t>e</a:t>
            </a:r>
            <a:r>
              <a:rPr lang="it-IT" b="0" dirty="0"/>
              <a:t/>
            </a:r>
            <a:br>
              <a:rPr lang="it-IT" b="0" dirty="0"/>
            </a:br>
            <a:r>
              <a:rPr lang="it-IT" b="0" dirty="0"/>
              <a:t>hanno una </a:t>
            </a:r>
            <a:r>
              <a:rPr lang="it-IT" b="0" dirty="0" smtClean="0"/>
              <a:t>ampia </a:t>
            </a:r>
            <a:r>
              <a:rPr lang="it-IT" b="0" dirty="0"/>
              <a:t>gamma dinamica (fino a più di 110 dB; ad esempio, </a:t>
            </a:r>
            <a:r>
              <a:rPr lang="it-IT" b="0" dirty="0" smtClean="0"/>
              <a:t>l‘Episesnor </a:t>
            </a:r>
            <a:r>
              <a:rPr lang="it-IT" b="0" dirty="0"/>
              <a:t>ES-T in DS 5.1</a:t>
            </a:r>
            <a:r>
              <a:rPr lang="it-IT" b="0" dirty="0" smtClean="0"/>
              <a:t>). Di </a:t>
            </a:r>
            <a:r>
              <a:rPr lang="it-IT" b="0" dirty="0"/>
              <a:t>conseguenza, per la maggior parte delle reti SP tradizionali, gli accelerometri funzionerebbero esattamente </a:t>
            </a:r>
            <a:r>
              <a:rPr lang="it-IT" b="0" dirty="0" smtClean="0"/>
              <a:t>come Sismometri SP 1 Hz sebbene </a:t>
            </a:r>
            <a:r>
              <a:rPr lang="it-IT" b="0" dirty="0"/>
              <a:t>questi ultimi siano più economici. In termini di elaborazione del segnale, non esiste</a:t>
            </a:r>
            <a:br>
              <a:rPr lang="it-IT" b="0" dirty="0"/>
            </a:br>
            <a:r>
              <a:rPr lang="it-IT" b="0" dirty="0"/>
              <a:t>differenza nell'uso di un sismometro o di un accelerometro.</a:t>
            </a:r>
          </a:p>
        </p:txBody>
      </p:sp>
    </p:spTree>
    <p:extLst>
      <p:ext uri="{BB962C8B-B14F-4D97-AF65-F5344CB8AC3E}">
        <p14:creationId xmlns:p14="http://schemas.microsoft.com/office/powerpoint/2010/main" val="32096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29600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7810" t="10720" r="11165" b="5982"/>
          <a:stretch/>
        </p:blipFill>
        <p:spPr>
          <a:xfrm>
            <a:off x="323528" y="647550"/>
            <a:ext cx="4104456" cy="5814646"/>
          </a:xfrm>
          <a:prstGeom prst="rect">
            <a:avLst/>
          </a:prstGeom>
        </p:spPr>
      </p:pic>
      <p:pic>
        <p:nvPicPr>
          <p:cNvPr id="6" name="image3.jpg"/>
          <p:cNvPicPr>
            <a:picLocks noChangeAspect="1"/>
          </p:cNvPicPr>
          <p:nvPr/>
        </p:nvPicPr>
        <p:blipFill>
          <a:blip r:embed="rId3">
            <a:extLst/>
          </a:blip>
          <a:srcRect t="8000" b="28222"/>
          <a:stretch>
            <a:fillRect/>
          </a:stretch>
        </p:blipFill>
        <p:spPr>
          <a:xfrm>
            <a:off x="5004048" y="1268760"/>
            <a:ext cx="3352856" cy="30243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352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500" t="6601" r="33331"/>
          <a:stretch/>
        </p:blipFill>
        <p:spPr>
          <a:xfrm>
            <a:off x="683568" y="1136403"/>
            <a:ext cx="781982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500" t="6601" r="33331"/>
          <a:stretch/>
        </p:blipFill>
        <p:spPr>
          <a:xfrm>
            <a:off x="683568" y="1136403"/>
            <a:ext cx="7819826" cy="5040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763" t="6601" r="33331"/>
          <a:stretch/>
        </p:blipFill>
        <p:spPr>
          <a:xfrm>
            <a:off x="707269" y="1182564"/>
            <a:ext cx="7796126" cy="5074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349067"/>
            <a:ext cx="2088232" cy="1571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411" y="5384873"/>
            <a:ext cx="792090" cy="792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46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916832"/>
            <a:ext cx="5112568" cy="45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2204864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Nelle aree ad alto rischio sismico in cui l'obiettivo principale delle reti è la futura mitigazione del rischio </a:t>
            </a:r>
            <a:r>
              <a:rPr lang="it-IT" b="0" dirty="0" smtClean="0"/>
              <a:t>sismico, le </a:t>
            </a:r>
            <a:r>
              <a:rPr lang="it-IT" b="0" dirty="0"/>
              <a:t>registrazioni </a:t>
            </a:r>
            <a:r>
              <a:rPr lang="it-IT" b="0" dirty="0" smtClean="0"/>
              <a:t>del moto forte </a:t>
            </a:r>
            <a:r>
              <a:rPr lang="it-IT" b="0" dirty="0"/>
              <a:t>svolgono un ruolo importante e </a:t>
            </a:r>
            <a:r>
              <a:rPr lang="it-IT" b="0" dirty="0" smtClean="0"/>
              <a:t>ci dovranno </a:t>
            </a:r>
            <a:r>
              <a:rPr lang="it-IT" b="0" dirty="0"/>
              <a:t>essere due serie di </a:t>
            </a:r>
            <a:r>
              <a:rPr lang="it-IT" b="0" dirty="0" smtClean="0"/>
              <a:t>sensori installati </a:t>
            </a:r>
            <a:r>
              <a:rPr lang="it-IT" b="0" dirty="0"/>
              <a:t>in modo che il sistema non si blocchi mai. Sebbene ci siano differenze significative </a:t>
            </a:r>
            <a:r>
              <a:rPr lang="it-IT" b="0" dirty="0" smtClean="0"/>
              <a:t>nel progetto di reti weak-motion e strong-motion, </a:t>
            </a:r>
            <a:r>
              <a:rPr lang="it-IT" b="0" dirty="0"/>
              <a:t>oggi entrambi i tipi di sensori sono spesso integrati in </a:t>
            </a:r>
            <a:r>
              <a:rPr lang="it-IT" b="0" dirty="0" smtClean="0"/>
              <a:t>un unico sistema. Acquisitori </a:t>
            </a:r>
            <a:r>
              <a:rPr lang="it-IT" b="0" dirty="0"/>
              <a:t>a sei canali con tre canali </a:t>
            </a:r>
            <a:r>
              <a:rPr lang="it-IT" b="0" dirty="0" smtClean="0"/>
              <a:t>weak-motion </a:t>
            </a:r>
            <a:r>
              <a:rPr lang="it-IT" b="0" dirty="0"/>
              <a:t>e tre di </a:t>
            </a:r>
            <a:r>
              <a:rPr lang="it-IT" b="0" dirty="0" smtClean="0"/>
              <a:t>strong motio </a:t>
            </a:r>
            <a:r>
              <a:rPr lang="it-IT" b="0" dirty="0"/>
              <a:t>sono lo stato dell'arte attuale. Sono in grado di </a:t>
            </a:r>
            <a:r>
              <a:rPr lang="it-IT" b="0" dirty="0" smtClean="0"/>
              <a:t>coprire tutta la gamma </a:t>
            </a:r>
            <a:r>
              <a:rPr lang="it-IT" b="0" dirty="0"/>
              <a:t>dinamica di eventi sismici, dal più basso rumore sismico al più </a:t>
            </a:r>
            <a:r>
              <a:rPr lang="it-IT" b="0" dirty="0" smtClean="0"/>
              <a:t>grande evento.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488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340768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I sismometri a </a:t>
            </a:r>
            <a:r>
              <a:rPr lang="it-IT" dirty="0" smtClean="0"/>
              <a:t>corto </a:t>
            </a:r>
            <a:r>
              <a:rPr lang="it-IT" dirty="0"/>
              <a:t>periodo </a:t>
            </a:r>
            <a:r>
              <a:rPr lang="it-IT" b="0" dirty="0"/>
              <a:t>(SP) misurano segnali da circa 0,1 a 100 Hz, con</a:t>
            </a:r>
            <a:br>
              <a:rPr lang="it-IT" b="0" dirty="0"/>
            </a:br>
            <a:r>
              <a:rPr lang="it-IT" b="0" dirty="0"/>
              <a:t>una frequenza d'angolo a 1 Hz. Hanno una risposta piatta alla velocità al suolo per le </a:t>
            </a:r>
            <a:r>
              <a:rPr lang="it-IT" b="0" dirty="0" smtClean="0"/>
              <a:t>frequenze maggiore </a:t>
            </a:r>
            <a:r>
              <a:rPr lang="it-IT" b="0" dirty="0"/>
              <a:t>di questa frequenza d'angolo. Esempi tipici sono la cinematica SS-1, la </a:t>
            </a:r>
            <a:r>
              <a:rPr lang="it-IT" b="0" dirty="0" smtClean="0"/>
              <a:t>Geotech S13 </a:t>
            </a:r>
            <a:r>
              <a:rPr lang="it-IT" b="0" dirty="0"/>
              <a:t>e Mark Products L-4C. Anche il geofono </a:t>
            </a:r>
            <a:r>
              <a:rPr lang="it-IT" b="0" dirty="0" smtClean="0"/>
              <a:t>di </a:t>
            </a:r>
            <a:r>
              <a:rPr lang="it-IT" b="0" dirty="0"/>
              <a:t>esplorazione a 4,5 Hz appartiene a </a:t>
            </a:r>
            <a:r>
              <a:rPr lang="it-IT" b="0" dirty="0" smtClean="0"/>
              <a:t>questogruppo</a:t>
            </a:r>
            <a:r>
              <a:rPr lang="it-IT" b="0" dirty="0"/>
              <a:t>. Questo sensore fornisce segnali ragionevolmente buoni fino a circa 0,3 Hz a una frazione </a:t>
            </a:r>
            <a:r>
              <a:rPr lang="it-IT" b="0" dirty="0" smtClean="0"/>
              <a:t>di costo </a:t>
            </a:r>
            <a:r>
              <a:rPr lang="it-IT" b="0" dirty="0"/>
              <a:t>del sensore da 1,0 </a:t>
            </a:r>
            <a:r>
              <a:rPr lang="it-IT" b="0" dirty="0" smtClean="0"/>
              <a:t>Hz. </a:t>
            </a:r>
          </a:p>
          <a:p>
            <a:pPr algn="just"/>
            <a:endParaRPr lang="it-IT" b="0" dirty="0"/>
          </a:p>
          <a:p>
            <a:pPr algn="just"/>
            <a:r>
              <a:rPr lang="it-IT" b="0" dirty="0" smtClean="0"/>
              <a:t>I </a:t>
            </a:r>
            <a:r>
              <a:rPr lang="it-IT" b="0" dirty="0"/>
              <a:t>sensori a </a:t>
            </a:r>
            <a:r>
              <a:rPr lang="it-IT" dirty="0"/>
              <a:t>banda larga </a:t>
            </a:r>
            <a:r>
              <a:rPr lang="it-IT" b="0" dirty="0"/>
              <a:t>(BB) hanno una risposta piatta alla velocità del suolo da circa </a:t>
            </a:r>
            <a:r>
              <a:rPr lang="it-IT" b="0" dirty="0" smtClean="0"/>
              <a:t>0,01 a </a:t>
            </a:r>
            <a:r>
              <a:rPr lang="it-IT" b="0" dirty="0"/>
              <a:t>50 Hz. Esempi tipici sono il sismometro Guralp CMG40T con intervallo di frequenza </a:t>
            </a:r>
            <a:r>
              <a:rPr lang="it-IT" b="0" dirty="0" smtClean="0"/>
              <a:t>da Da </a:t>
            </a:r>
            <a:r>
              <a:rPr lang="it-IT" b="0" dirty="0"/>
              <a:t>0,03 a 50 Hz e il sismometro Wieland-Streckeisen STS2 con una gamma di frequenza </a:t>
            </a:r>
            <a:r>
              <a:rPr lang="it-IT" b="0" dirty="0" smtClean="0"/>
              <a:t>da Da </a:t>
            </a:r>
            <a:r>
              <a:rPr lang="it-IT" b="0" dirty="0"/>
              <a:t>0,008 a 40 Hz (vedi DS 5.1</a:t>
            </a:r>
            <a:r>
              <a:rPr lang="it-IT" b="0" dirty="0" smtClean="0"/>
              <a:t>). </a:t>
            </a:r>
          </a:p>
          <a:p>
            <a:pPr algn="just"/>
            <a:endParaRPr lang="it-IT" b="0" dirty="0"/>
          </a:p>
          <a:p>
            <a:pPr algn="just"/>
            <a:r>
              <a:rPr lang="it-IT" b="0" dirty="0" smtClean="0"/>
              <a:t>I </a:t>
            </a:r>
            <a:r>
              <a:rPr lang="it-IT" b="0" dirty="0"/>
              <a:t>sismometri a </a:t>
            </a:r>
            <a:r>
              <a:rPr lang="it-IT" dirty="0"/>
              <a:t>banda molto larga </a:t>
            </a:r>
            <a:r>
              <a:rPr lang="it-IT" b="0" dirty="0"/>
              <a:t>(VBB) misurano le frequenze da meno di 0,001 Hz </a:t>
            </a:r>
            <a:r>
              <a:rPr lang="it-IT" b="0" dirty="0" smtClean="0"/>
              <a:t>a circa </a:t>
            </a:r>
            <a:r>
              <a:rPr lang="it-IT" b="0" dirty="0"/>
              <a:t>10 Hz. Esempi tipici sono il sismometro Wieland-Streckeisen STS1 </a:t>
            </a:r>
            <a:r>
              <a:rPr lang="it-IT" b="0" dirty="0" smtClean="0"/>
              <a:t>con gamma </a:t>
            </a:r>
            <a:r>
              <a:rPr lang="it-IT" b="0" dirty="0"/>
              <a:t>di frequenza da 0,0028 a 10 Hz e STS2</a:t>
            </a:r>
            <a:r>
              <a:rPr lang="it-IT" b="0" dirty="0" smtClean="0"/>
              <a:t>;) </a:t>
            </a:r>
            <a:r>
              <a:rPr lang="it-IT" b="0" dirty="0"/>
              <a:t>Sono in grado </a:t>
            </a:r>
            <a:r>
              <a:rPr lang="it-IT" b="0" dirty="0" smtClean="0"/>
              <a:t>risolvere </a:t>
            </a:r>
            <a:r>
              <a:rPr lang="it-IT" b="0" dirty="0"/>
              <a:t>le maree terrestri.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294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I sensori di </a:t>
            </a:r>
            <a:r>
              <a:rPr lang="it-IT" dirty="0" smtClean="0"/>
              <a:t>strong motion (accelerometri</a:t>
            </a:r>
            <a:r>
              <a:rPr lang="it-IT" dirty="0"/>
              <a:t>) </a:t>
            </a:r>
            <a:r>
              <a:rPr lang="it-IT" b="0" dirty="0"/>
              <a:t>misurano i segnali sismici tra DC e 200 Hz (</a:t>
            </a:r>
            <a:r>
              <a:rPr lang="it-IT" b="0" dirty="0" smtClean="0"/>
              <a:t>a tipico </a:t>
            </a:r>
            <a:r>
              <a:rPr lang="it-IT" b="0" dirty="0"/>
              <a:t>esempio è EpiSensor di Kinemetrics; vedi DS 5.1). Tuttavia, differiscono </a:t>
            </a:r>
            <a:r>
              <a:rPr lang="it-IT" b="0" dirty="0" smtClean="0"/>
              <a:t>dal sensori </a:t>
            </a:r>
            <a:r>
              <a:rPr lang="it-IT" b="0" dirty="0"/>
              <a:t>di </a:t>
            </a:r>
            <a:r>
              <a:rPr lang="it-IT" b="0" dirty="0" smtClean="0"/>
              <a:t>weak motion in </a:t>
            </a:r>
            <a:r>
              <a:rPr lang="it-IT" b="0" dirty="0"/>
              <a:t>quanto la loro tensione di uscita è proporzionale all'accelerazione </a:t>
            </a:r>
            <a:r>
              <a:rPr lang="it-IT" b="0" dirty="0" smtClean="0"/>
              <a:t>del suolo e non della velocità del </a:t>
            </a:r>
            <a:r>
              <a:rPr lang="it-IT" b="0" dirty="0"/>
              <a:t>suolo come di consueto per i sismometri. Per questo motivo, </a:t>
            </a:r>
            <a:r>
              <a:rPr lang="it-IT" b="0" dirty="0" smtClean="0"/>
              <a:t>contengono alte frequenze </a:t>
            </a:r>
            <a:r>
              <a:rPr lang="it-IT" b="0" dirty="0"/>
              <a:t>e </a:t>
            </a:r>
            <a:r>
              <a:rPr lang="it-IT" b="0" dirty="0" smtClean="0"/>
              <a:t>attenuano </a:t>
            </a:r>
            <a:r>
              <a:rPr lang="it-IT" b="0" dirty="0"/>
              <a:t>le basse frequenze rispetto ai sismometri. </a:t>
            </a:r>
            <a:r>
              <a:rPr lang="it-IT" b="0" dirty="0" smtClean="0"/>
              <a:t>Alcuni sensori strong motion sul </a:t>
            </a:r>
            <a:r>
              <a:rPr lang="it-IT" b="0" dirty="0"/>
              <a:t>mercato non hanno una risposta DC ma un angolo passa-basso a bassa frequenza </a:t>
            </a:r>
            <a:r>
              <a:rPr lang="it-IT" b="0" dirty="0" smtClean="0"/>
              <a:t>intorno 0,1 </a:t>
            </a:r>
            <a:r>
              <a:rPr lang="it-IT" b="0" dirty="0"/>
              <a:t>Hz. Questi sensori presentano un importante svantaggio: </a:t>
            </a:r>
            <a:r>
              <a:rPr lang="it-IT" b="0" dirty="0" smtClean="0"/>
              <a:t>le loro registrazioni non </a:t>
            </a:r>
            <a:r>
              <a:rPr lang="it-IT" b="0" dirty="0"/>
              <a:t>possono essere </a:t>
            </a:r>
            <a:r>
              <a:rPr lang="it-IT" b="0" dirty="0" smtClean="0"/>
              <a:t>utilizzate la determinazione </a:t>
            </a:r>
            <a:r>
              <a:rPr lang="it-IT" b="0" dirty="0"/>
              <a:t>dello </a:t>
            </a:r>
            <a:r>
              <a:rPr lang="it-IT" b="0" dirty="0" smtClean="0"/>
              <a:t>spostamento residuo </a:t>
            </a:r>
            <a:r>
              <a:rPr lang="it-IT" b="0" dirty="0"/>
              <a:t>del terreno </a:t>
            </a:r>
            <a:r>
              <a:rPr lang="it-IT" b="0" dirty="0" smtClean="0"/>
              <a:t> nel </a:t>
            </a:r>
            <a:r>
              <a:rPr lang="it-IT" b="0" dirty="0"/>
              <a:t>campo vicino </a:t>
            </a:r>
            <a:r>
              <a:rPr lang="it-IT" b="0" dirty="0" smtClean="0"/>
              <a:t>per </a:t>
            </a:r>
            <a:r>
              <a:rPr lang="it-IT" b="0" dirty="0"/>
              <a:t>terremoti molto </a:t>
            </a:r>
            <a:r>
              <a:rPr lang="it-IT" b="0" dirty="0" smtClean="0"/>
              <a:t>forti, o </a:t>
            </a:r>
            <a:r>
              <a:rPr lang="it-IT" b="0" dirty="0"/>
              <a:t>di strutture di ingegneria civile permanentemente danneggiate dopo eventi forti. </a:t>
            </a:r>
            <a:r>
              <a:rPr lang="it-IT" b="0" dirty="0" smtClean="0"/>
              <a:t>Sono considerati </a:t>
            </a:r>
            <a:r>
              <a:rPr lang="it-IT" b="0" dirty="0"/>
              <a:t>meno </a:t>
            </a:r>
            <a:r>
              <a:rPr lang="it-IT" b="0" dirty="0" smtClean="0"/>
              <a:t>appropriati </a:t>
            </a:r>
            <a:r>
              <a:rPr lang="it-IT" b="0" dirty="0"/>
              <a:t>per le applicazioni sismiche in cui sono presenti </a:t>
            </a:r>
            <a:r>
              <a:rPr lang="it-IT" b="0" dirty="0" smtClean="0"/>
              <a:t>segnali con importante contributo a </a:t>
            </a:r>
            <a:r>
              <a:rPr lang="it-IT" b="0" dirty="0"/>
              <a:t>bassa </a:t>
            </a:r>
            <a:r>
              <a:rPr lang="it-IT" b="0" dirty="0" smtClean="0"/>
              <a:t>frequenza. </a:t>
            </a:r>
            <a:r>
              <a:rPr lang="it-IT" b="0" dirty="0"/>
              <a:t>La tabella seguente dovrebbe aiutare nella selezione dei sensori appropriati. </a:t>
            </a:r>
            <a:r>
              <a:rPr lang="it-IT" b="0" dirty="0" smtClean="0"/>
              <a:t>Mostra alcune </a:t>
            </a:r>
            <a:r>
              <a:rPr lang="it-IT" b="0" dirty="0"/>
              <a:t>tipiche applicazioni sismologiche e la loro gamma di frequenza di </a:t>
            </a:r>
            <a:r>
              <a:rPr lang="it-IT" b="0" dirty="0" smtClean="0"/>
              <a:t>interesse approssimativa.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28184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229600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16" y="1860742"/>
            <a:ext cx="6825952" cy="32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0688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Una </a:t>
            </a:r>
            <a:r>
              <a:rPr lang="it-IT" dirty="0"/>
              <a:t>rete sismica fisica </a:t>
            </a:r>
            <a:r>
              <a:rPr lang="it-IT" b="0" dirty="0"/>
              <a:t>(solitamente locale) è costituita da stazioni sismiche remote strettamente </a:t>
            </a:r>
            <a:r>
              <a:rPr lang="it-IT" b="0" dirty="0" smtClean="0"/>
              <a:t>collegate. Le </a:t>
            </a:r>
            <a:r>
              <a:rPr lang="it-IT" b="0" dirty="0"/>
              <a:t>stazioni remote rilevano il movimento </a:t>
            </a:r>
            <a:r>
              <a:rPr lang="it-IT" b="0" dirty="0" smtClean="0"/>
              <a:t>della </a:t>
            </a:r>
            <a:r>
              <a:rPr lang="it-IT" b="0" dirty="0"/>
              <a:t>terra e di solito inviano i dati in tempo reale a una </a:t>
            </a:r>
            <a:r>
              <a:rPr lang="it-IT" b="0" dirty="0" smtClean="0"/>
              <a:t>stazione centrale di </a:t>
            </a:r>
            <a:r>
              <a:rPr lang="it-IT" b="0" dirty="0"/>
              <a:t>registrazione per il rilevamento e </a:t>
            </a:r>
            <a:r>
              <a:rPr lang="it-IT" b="0" dirty="0" smtClean="0"/>
              <a:t>l’archiviazione di eventi. </a:t>
            </a:r>
            <a:r>
              <a:rPr lang="it-IT" b="0" dirty="0"/>
              <a:t>Questo </a:t>
            </a:r>
            <a:r>
              <a:rPr lang="it-IT" b="0" dirty="0" smtClean="0"/>
              <a:t>tipo di rete comprende sia </a:t>
            </a:r>
            <a:r>
              <a:rPr lang="it-IT" b="0" dirty="0"/>
              <a:t>i vecchi </a:t>
            </a:r>
            <a:r>
              <a:rPr lang="it-IT" b="0" dirty="0" smtClean="0"/>
              <a:t>sistemi analogici </a:t>
            </a:r>
            <a:r>
              <a:rPr lang="it-IT" b="0" dirty="0"/>
              <a:t>che i sistemi digitali attuali.</a:t>
            </a:r>
            <a:endParaRPr 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107504" y="5064760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Schema di una rete sismica fisica. I sensori sono collegati a </a:t>
            </a:r>
            <a:r>
              <a:rPr lang="it-IT" b="0" dirty="0" smtClean="0"/>
              <a:t>un registratore centrale</a:t>
            </a:r>
            <a:br>
              <a:rPr lang="it-IT" b="0" dirty="0" smtClean="0"/>
            </a:br>
            <a:r>
              <a:rPr lang="it-IT" b="0" dirty="0" smtClean="0"/>
              <a:t>attraverso </a:t>
            </a:r>
            <a:r>
              <a:rPr lang="it-IT" b="0" dirty="0"/>
              <a:t>una connessione fisica permanente come un filo o un collegamento radio. La </a:t>
            </a:r>
            <a:r>
              <a:rPr lang="it-IT" b="0" dirty="0" smtClean="0"/>
              <a:t>trasmissione può </a:t>
            </a:r>
            <a:r>
              <a:rPr lang="it-IT" b="0" dirty="0"/>
              <a:t>essere </a:t>
            </a:r>
            <a:r>
              <a:rPr lang="it-IT" b="0" dirty="0" smtClean="0"/>
              <a:t>analogica </a:t>
            </a:r>
            <a:r>
              <a:rPr lang="it-IT" b="0" dirty="0"/>
              <a:t>con la digitalizzazione effettuata centralmente </a:t>
            </a:r>
            <a:r>
              <a:rPr lang="it-IT" b="0" dirty="0" smtClean="0"/>
              <a:t>o  </a:t>
            </a:r>
            <a:r>
              <a:rPr lang="it-IT" b="0" dirty="0"/>
              <a:t>ciascun sensore </a:t>
            </a:r>
            <a:r>
              <a:rPr lang="it-IT" b="0" dirty="0" smtClean="0"/>
              <a:t>può essere dotato di un </a:t>
            </a:r>
            <a:r>
              <a:rPr lang="it-IT" b="0" dirty="0"/>
              <a:t>convertitore da analogico a </a:t>
            </a:r>
            <a:r>
              <a:rPr lang="it-IT" b="0" dirty="0" smtClean="0"/>
              <a:t>digitale (ADC) e </a:t>
            </a:r>
            <a:r>
              <a:rPr lang="it-IT" b="0" dirty="0"/>
              <a:t>i dati trasmessi in </a:t>
            </a:r>
            <a:r>
              <a:rPr lang="it-IT" b="0" dirty="0" smtClean="0"/>
              <a:t>forma digitale.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5669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476672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Una </a:t>
            </a:r>
            <a:r>
              <a:rPr lang="it-IT" dirty="0"/>
              <a:t>rete sismica virtuale </a:t>
            </a:r>
            <a:r>
              <a:rPr lang="it-IT" b="0" dirty="0"/>
              <a:t>è costituita da </a:t>
            </a:r>
            <a:r>
              <a:rPr lang="it-IT" b="0" dirty="0" smtClean="0"/>
              <a:t>acquisitori </a:t>
            </a:r>
            <a:r>
              <a:rPr lang="it-IT" b="0" dirty="0"/>
              <a:t>sismici collegati a una </a:t>
            </a:r>
            <a:r>
              <a:rPr lang="it-IT" b="0" dirty="0" smtClean="0"/>
              <a:t>rete di comunicazione globale o </a:t>
            </a:r>
            <a:r>
              <a:rPr lang="it-IT" b="0" dirty="0"/>
              <a:t>un sistema telefonico </a:t>
            </a:r>
            <a:r>
              <a:rPr lang="it-IT" b="0" dirty="0" smtClean="0"/>
              <a:t>pubblico. </a:t>
            </a:r>
            <a:r>
              <a:rPr lang="it-IT" b="0" dirty="0"/>
              <a:t>Un </a:t>
            </a:r>
            <a:r>
              <a:rPr lang="it-IT" b="0" dirty="0" smtClean="0"/>
              <a:t>acquisitore </a:t>
            </a:r>
            <a:r>
              <a:rPr lang="it-IT" b="0" dirty="0"/>
              <a:t>può essere associato a </a:t>
            </a:r>
            <a:r>
              <a:rPr lang="it-IT" b="0" dirty="0" smtClean="0"/>
              <a:t>una singola stazione </a:t>
            </a:r>
            <a:r>
              <a:rPr lang="it-IT" b="0" dirty="0"/>
              <a:t>sismica o può essere il sito di registrazione </a:t>
            </a:r>
            <a:r>
              <a:rPr lang="it-IT" b="0" dirty="0" smtClean="0"/>
              <a:t>centrale di </a:t>
            </a:r>
            <a:r>
              <a:rPr lang="it-IT" b="0" dirty="0"/>
              <a:t>una rete fisica. G</a:t>
            </a:r>
            <a:r>
              <a:rPr lang="it-IT" b="0" dirty="0" smtClean="0"/>
              <a:t>li </a:t>
            </a:r>
            <a:r>
              <a:rPr lang="it-IT" b="0" dirty="0"/>
              <a:t>acquisitori </a:t>
            </a:r>
            <a:r>
              <a:rPr lang="it-IT" b="0" dirty="0" smtClean="0"/>
              <a:t>in remoto devono </a:t>
            </a:r>
            <a:r>
              <a:rPr lang="it-IT" b="0" dirty="0"/>
              <a:t>essere in grado di registrare in locale poiché i dati non vengono inviati </a:t>
            </a:r>
            <a:r>
              <a:rPr lang="it-IT" b="0" dirty="0" smtClean="0"/>
              <a:t>al sistema centrale sistema </a:t>
            </a:r>
            <a:r>
              <a:rPr lang="it-IT" b="0" dirty="0"/>
              <a:t>in tempo reale. </a:t>
            </a:r>
            <a:r>
              <a:rPr lang="it-IT" b="0" dirty="0" smtClean="0"/>
              <a:t>L’acquisitore remoto </a:t>
            </a:r>
            <a:r>
              <a:rPr lang="it-IT" b="0" dirty="0"/>
              <a:t>deve avere una capacità di comunicazione a 2 vie. </a:t>
            </a:r>
            <a:r>
              <a:rPr lang="it-IT" b="0" dirty="0" smtClean="0"/>
              <a:t>Il sistema di </a:t>
            </a:r>
            <a:r>
              <a:rPr lang="it-IT" b="0" dirty="0"/>
              <a:t>registrazione centrale può connettersi manualmente o automaticamente </a:t>
            </a:r>
            <a:r>
              <a:rPr lang="it-IT" b="0" dirty="0" smtClean="0"/>
              <a:t>agli acquisitori remoti selezionati e </a:t>
            </a:r>
            <a:r>
              <a:rPr lang="it-IT" b="0" dirty="0"/>
              <a:t>scaricare dati </a:t>
            </a:r>
            <a:r>
              <a:rPr lang="it-IT" b="0" dirty="0" smtClean="0"/>
              <a:t>triggerati e/o </a:t>
            </a:r>
            <a:r>
              <a:rPr lang="it-IT" b="0" dirty="0"/>
              <a:t>continui e rendere possibile </a:t>
            </a:r>
            <a:r>
              <a:rPr lang="it-IT" b="0" dirty="0" smtClean="0"/>
              <a:t>l’identificazione degli eventi</a:t>
            </a:r>
            <a:r>
              <a:rPr lang="it-IT" b="0" dirty="0"/>
              <a:t>.</a:t>
            </a:r>
            <a:endParaRPr 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221432" y="563108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Schema di una rete sismica virtuale. La linea spessa è la rete </a:t>
            </a:r>
            <a:r>
              <a:rPr lang="it-IT" b="0" dirty="0" smtClean="0"/>
              <a:t>di comunicazione, che </a:t>
            </a:r>
            <a:r>
              <a:rPr lang="it-IT" b="0" dirty="0"/>
              <a:t>può avere molte implementazioni fisiche. Il computer di raccolta dati raccoglie i </a:t>
            </a:r>
            <a:r>
              <a:rPr lang="it-IT" b="0" dirty="0" smtClean="0"/>
              <a:t>dati da </a:t>
            </a:r>
            <a:r>
              <a:rPr lang="it-IT" b="0" dirty="0"/>
              <a:t>alcuni o da tutti </a:t>
            </a:r>
            <a:r>
              <a:rPr lang="it-IT" b="0" dirty="0" smtClean="0"/>
              <a:t>gli acquisitori collegati </a:t>
            </a:r>
            <a:r>
              <a:rPr lang="it-IT" b="0" dirty="0"/>
              <a:t>alla </a:t>
            </a:r>
            <a:r>
              <a:rPr lang="it-IT" b="0" dirty="0" smtClean="0"/>
              <a:t>rete.</a:t>
            </a:r>
            <a:endParaRPr lang="en-US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28" y="3245004"/>
            <a:ext cx="4877544" cy="220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29325</TotalTime>
  <Words>1487</Words>
  <Application>Microsoft Office PowerPoint</Application>
  <PresentationFormat>On-screen Show (4:3)</PresentationFormat>
  <Paragraphs>109</Paragraphs>
  <Slides>34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Dipartimento Scienze della Terra</dc:creator>
  <cp:lastModifiedBy>Giovanni Costa</cp:lastModifiedBy>
  <cp:revision>455</cp:revision>
  <dcterms:created xsi:type="dcterms:W3CDTF">2011-03-15T13:02:36Z</dcterms:created>
  <dcterms:modified xsi:type="dcterms:W3CDTF">2020-05-12T08:26:39Z</dcterms:modified>
</cp:coreProperties>
</file>