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0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09C7-159E-4B46-9215-199402C9F46B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6F64-B65F-451A-ADD8-FB8B46690FB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3989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09C7-159E-4B46-9215-199402C9F46B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6F64-B65F-451A-ADD8-FB8B46690FB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4358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09C7-159E-4B46-9215-199402C9F46B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6F64-B65F-451A-ADD8-FB8B46690FB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027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09C7-159E-4B46-9215-199402C9F46B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6F64-B65F-451A-ADD8-FB8B46690FB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4820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09C7-159E-4B46-9215-199402C9F46B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6F64-B65F-451A-ADD8-FB8B46690FB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2447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09C7-159E-4B46-9215-199402C9F46B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6F64-B65F-451A-ADD8-FB8B46690FB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9008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09C7-159E-4B46-9215-199402C9F46B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6F64-B65F-451A-ADD8-FB8B46690FB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5341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09C7-159E-4B46-9215-199402C9F46B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6F64-B65F-451A-ADD8-FB8B46690FB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4470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09C7-159E-4B46-9215-199402C9F46B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6F64-B65F-451A-ADD8-FB8B46690FB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9574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09C7-159E-4B46-9215-199402C9F46B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6F64-B65F-451A-ADD8-FB8B46690FB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512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09C7-159E-4B46-9215-199402C9F46B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6F64-B65F-451A-ADD8-FB8B46690FB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7498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509C7-159E-4B46-9215-199402C9F46B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A6F64-B65F-451A-ADD8-FB8B46690FB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015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2286" t="12895" r="6102" b="3947"/>
          <a:stretch/>
        </p:blipFill>
        <p:spPr>
          <a:xfrm>
            <a:off x="1293395" y="87352"/>
            <a:ext cx="9384632" cy="677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72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74" y="-40404"/>
            <a:ext cx="3766860" cy="396880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045070"/>
              </p:ext>
            </p:extLst>
          </p:nvPr>
        </p:nvGraphicFramePr>
        <p:xfrm>
          <a:off x="7308000" y="324000"/>
          <a:ext cx="3219450" cy="1498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945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effectLst/>
                        </a:rPr>
                        <a:t>Criteri per una H/V affidabile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kern="50" dirty="0">
                          <a:effectLst/>
                        </a:rPr>
                        <a:t>(devono essere rispettati tutti e tre i parametri)</a:t>
                      </a:r>
                      <a:endParaRPr lang="it-IT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effectLst/>
                        </a:rPr>
                        <a:t>f</a:t>
                      </a:r>
                      <a:r>
                        <a:rPr lang="it-IT" sz="600" kern="50" dirty="0">
                          <a:effectLst/>
                        </a:rPr>
                        <a:t>0</a:t>
                      </a:r>
                      <a:r>
                        <a:rPr lang="it-IT" sz="1200" kern="50" dirty="0">
                          <a:effectLst/>
                        </a:rPr>
                        <a:t>&gt;10/L</a:t>
                      </a:r>
                      <a:r>
                        <a:rPr lang="it-IT" sz="600" kern="50" dirty="0">
                          <a:effectLst/>
                        </a:rPr>
                        <a:t>w</a:t>
                      </a:r>
                      <a:endParaRPr lang="it-IT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effectLst/>
                        </a:rPr>
                        <a:t>n</a:t>
                      </a:r>
                      <a:r>
                        <a:rPr lang="it-IT" sz="600" kern="50" dirty="0">
                          <a:effectLst/>
                        </a:rPr>
                        <a:t>c</a:t>
                      </a:r>
                      <a:r>
                        <a:rPr lang="it-IT" sz="1200" kern="50" dirty="0">
                          <a:effectLst/>
                        </a:rPr>
                        <a:t>(f</a:t>
                      </a:r>
                      <a:r>
                        <a:rPr lang="it-IT" sz="600" kern="50" dirty="0">
                          <a:effectLst/>
                        </a:rPr>
                        <a:t>0</a:t>
                      </a:r>
                      <a:r>
                        <a:rPr lang="it-IT" sz="1200" kern="50" dirty="0">
                          <a:effectLst/>
                        </a:rPr>
                        <a:t>)&gt;200</a:t>
                      </a:r>
                      <a:endParaRPr lang="it-IT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effectLst/>
                        </a:rPr>
                        <a:t>σ</a:t>
                      </a:r>
                      <a:r>
                        <a:rPr lang="it-IT" sz="600" kern="50" dirty="0">
                          <a:effectLst/>
                        </a:rPr>
                        <a:t> A</a:t>
                      </a:r>
                      <a:r>
                        <a:rPr lang="it-IT" sz="1200" kern="50" dirty="0">
                          <a:effectLst/>
                        </a:rPr>
                        <a:t>&lt;2 per 0.5f</a:t>
                      </a:r>
                      <a:r>
                        <a:rPr lang="it-IT" sz="600" kern="50" dirty="0">
                          <a:effectLst/>
                        </a:rPr>
                        <a:t>0 </a:t>
                      </a:r>
                      <a:r>
                        <a:rPr lang="it-IT" sz="1200" kern="50" dirty="0">
                          <a:effectLst/>
                        </a:rPr>
                        <a:t>&lt;f&lt;2f</a:t>
                      </a:r>
                      <a:r>
                        <a:rPr lang="it-IT" sz="600" kern="50" dirty="0">
                          <a:effectLst/>
                        </a:rPr>
                        <a:t>0</a:t>
                      </a:r>
                      <a:r>
                        <a:rPr lang="it-IT" sz="1200" kern="50" dirty="0">
                          <a:effectLst/>
                        </a:rPr>
                        <a:t> se f</a:t>
                      </a:r>
                      <a:r>
                        <a:rPr lang="it-IT" sz="600" kern="50" dirty="0">
                          <a:effectLst/>
                        </a:rPr>
                        <a:t>0</a:t>
                      </a:r>
                      <a:r>
                        <a:rPr lang="it-IT" sz="1200" kern="50" dirty="0">
                          <a:effectLst/>
                        </a:rPr>
                        <a:t>&gt;0.5 H</a:t>
                      </a:r>
                      <a:r>
                        <a:rPr lang="it-IT" sz="600" kern="50" dirty="0">
                          <a:effectLst/>
                        </a:rPr>
                        <a:t>Z </a:t>
                      </a:r>
                      <a:endParaRPr lang="it-IT" sz="1200" kern="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kern="50" dirty="0">
                          <a:effectLst/>
                        </a:rPr>
                        <a:t>oppure</a:t>
                      </a:r>
                      <a:endParaRPr lang="it-IT" sz="1200" kern="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effectLst/>
                        </a:rPr>
                        <a:t>σ</a:t>
                      </a:r>
                      <a:r>
                        <a:rPr lang="it-IT" sz="600" kern="50" dirty="0">
                          <a:effectLst/>
                        </a:rPr>
                        <a:t> A</a:t>
                      </a:r>
                      <a:r>
                        <a:rPr lang="it-IT" sz="1200" kern="50" dirty="0">
                          <a:effectLst/>
                        </a:rPr>
                        <a:t>&lt;3 per 0.5f</a:t>
                      </a:r>
                      <a:r>
                        <a:rPr lang="it-IT" sz="600" kern="50" dirty="0">
                          <a:effectLst/>
                        </a:rPr>
                        <a:t>0 </a:t>
                      </a:r>
                      <a:r>
                        <a:rPr lang="it-IT" sz="1200" kern="50" dirty="0">
                          <a:effectLst/>
                        </a:rPr>
                        <a:t>&lt;f&lt;2f</a:t>
                      </a:r>
                      <a:r>
                        <a:rPr lang="it-IT" sz="600" kern="50" dirty="0">
                          <a:effectLst/>
                        </a:rPr>
                        <a:t>0</a:t>
                      </a:r>
                      <a:r>
                        <a:rPr lang="it-IT" sz="1200" kern="50" dirty="0">
                          <a:effectLst/>
                        </a:rPr>
                        <a:t> se f</a:t>
                      </a:r>
                      <a:r>
                        <a:rPr lang="it-IT" sz="600" kern="50" dirty="0">
                          <a:effectLst/>
                        </a:rPr>
                        <a:t>0 </a:t>
                      </a:r>
                      <a:r>
                        <a:rPr lang="it-IT" sz="1200" kern="50" dirty="0">
                          <a:effectLst/>
                        </a:rPr>
                        <a:t>&lt;0.5 H</a:t>
                      </a:r>
                      <a:r>
                        <a:rPr lang="it-IT" sz="600" kern="50" dirty="0">
                          <a:effectLst/>
                        </a:rPr>
                        <a:t>Z </a:t>
                      </a:r>
                      <a:endParaRPr lang="it-IT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506636"/>
              </p:ext>
            </p:extLst>
          </p:nvPr>
        </p:nvGraphicFramePr>
        <p:xfrm>
          <a:off x="7308000" y="2484000"/>
          <a:ext cx="3219450" cy="19215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945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kern="50">
                          <a:effectLst/>
                        </a:rPr>
                        <a:t>Criteri per un picco H/V chiaro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kern="50">
                          <a:effectLst/>
                        </a:rPr>
                        <a:t>(almeno 5 su 6 devono essere rispettati)</a:t>
                      </a:r>
                      <a:endParaRPr lang="it-IT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kern="50">
                          <a:effectLst/>
                        </a:rPr>
                        <a:t>Esiste </a:t>
                      </a:r>
                      <a:r>
                        <a:rPr lang="it-IT" sz="1200" kern="50">
                          <a:effectLst/>
                        </a:rPr>
                        <a:t>f- in [f</a:t>
                      </a:r>
                      <a:r>
                        <a:rPr lang="it-IT" sz="600" kern="50">
                          <a:effectLst/>
                        </a:rPr>
                        <a:t>0 </a:t>
                      </a:r>
                      <a:r>
                        <a:rPr lang="it-IT" sz="1200" kern="50">
                          <a:effectLst/>
                        </a:rPr>
                        <a:t>/4, f</a:t>
                      </a:r>
                      <a:r>
                        <a:rPr lang="it-IT" sz="600" kern="50">
                          <a:effectLst/>
                        </a:rPr>
                        <a:t>0 </a:t>
                      </a:r>
                      <a:r>
                        <a:rPr lang="it-IT" sz="1200" kern="50">
                          <a:effectLst/>
                        </a:rPr>
                        <a:t>]│A</a:t>
                      </a:r>
                      <a:r>
                        <a:rPr lang="it-IT" sz="600" kern="50">
                          <a:effectLst/>
                        </a:rPr>
                        <a:t>H/V </a:t>
                      </a:r>
                      <a:r>
                        <a:rPr lang="it-IT" sz="1200" kern="50">
                          <a:effectLst/>
                        </a:rPr>
                        <a:t>(f-)&lt;A</a:t>
                      </a:r>
                      <a:r>
                        <a:rPr lang="it-IT" sz="600" kern="50">
                          <a:effectLst/>
                        </a:rPr>
                        <a:t>0 </a:t>
                      </a:r>
                      <a:r>
                        <a:rPr lang="it-IT" sz="1200" kern="50">
                          <a:effectLst/>
                        </a:rPr>
                        <a:t>/2</a:t>
                      </a:r>
                      <a:endParaRPr lang="it-IT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kern="50">
                          <a:effectLst/>
                        </a:rPr>
                        <a:t>Esiste </a:t>
                      </a:r>
                      <a:r>
                        <a:rPr lang="it-IT" sz="1200" kern="50">
                          <a:effectLst/>
                        </a:rPr>
                        <a:t>f+ in [f</a:t>
                      </a:r>
                      <a:r>
                        <a:rPr lang="it-IT" sz="600" kern="50">
                          <a:effectLst/>
                        </a:rPr>
                        <a:t>0 </a:t>
                      </a:r>
                      <a:r>
                        <a:rPr lang="it-IT" sz="1200" kern="50">
                          <a:effectLst/>
                        </a:rPr>
                        <a:t>,4f</a:t>
                      </a:r>
                      <a:r>
                        <a:rPr lang="it-IT" sz="600" kern="50">
                          <a:effectLst/>
                        </a:rPr>
                        <a:t>0 </a:t>
                      </a:r>
                      <a:r>
                        <a:rPr lang="it-IT" sz="1200" kern="50">
                          <a:effectLst/>
                        </a:rPr>
                        <a:t>]│A</a:t>
                      </a:r>
                      <a:r>
                        <a:rPr lang="it-IT" sz="600" kern="50">
                          <a:effectLst/>
                        </a:rPr>
                        <a:t>H/V </a:t>
                      </a:r>
                      <a:r>
                        <a:rPr lang="it-IT" sz="1200" kern="50">
                          <a:effectLst/>
                        </a:rPr>
                        <a:t>(f+)&lt;A</a:t>
                      </a:r>
                      <a:r>
                        <a:rPr lang="it-IT" sz="600" kern="50">
                          <a:effectLst/>
                        </a:rPr>
                        <a:t>0 </a:t>
                      </a:r>
                      <a:r>
                        <a:rPr lang="it-IT" sz="1200" kern="50">
                          <a:effectLst/>
                        </a:rPr>
                        <a:t>/2</a:t>
                      </a:r>
                      <a:endParaRPr lang="it-IT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kern="50">
                          <a:effectLst/>
                        </a:rPr>
                        <a:t>A</a:t>
                      </a:r>
                      <a:r>
                        <a:rPr lang="it-IT" sz="600" kern="50">
                          <a:effectLst/>
                        </a:rPr>
                        <a:t>0</a:t>
                      </a:r>
                      <a:r>
                        <a:rPr lang="it-IT" sz="1200" kern="50">
                          <a:effectLst/>
                        </a:rPr>
                        <a:t>&gt;2</a:t>
                      </a:r>
                      <a:endParaRPr lang="it-IT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kern="50">
                          <a:effectLst/>
                        </a:rPr>
                        <a:t>f</a:t>
                      </a:r>
                      <a:r>
                        <a:rPr lang="it-IT" sz="600" kern="50">
                          <a:effectLst/>
                        </a:rPr>
                        <a:t>picco</a:t>
                      </a:r>
                      <a:r>
                        <a:rPr lang="it-IT" sz="1200" kern="50">
                          <a:effectLst/>
                        </a:rPr>
                        <a:t>[ A</a:t>
                      </a:r>
                      <a:r>
                        <a:rPr lang="it-IT" sz="600" kern="50">
                          <a:effectLst/>
                        </a:rPr>
                        <a:t>H/V</a:t>
                      </a:r>
                      <a:r>
                        <a:rPr lang="it-IT" sz="1200" kern="50">
                          <a:effectLst/>
                        </a:rPr>
                        <a:t>(f)±σ</a:t>
                      </a:r>
                      <a:r>
                        <a:rPr lang="it-IT" sz="600" kern="50">
                          <a:effectLst/>
                        </a:rPr>
                        <a:t> A</a:t>
                      </a:r>
                      <a:r>
                        <a:rPr lang="it-IT" sz="1200" kern="50">
                          <a:effectLst/>
                        </a:rPr>
                        <a:t>(f)]=f</a:t>
                      </a:r>
                      <a:r>
                        <a:rPr lang="it-IT" sz="600" kern="50">
                          <a:effectLst/>
                        </a:rPr>
                        <a:t>0 </a:t>
                      </a:r>
                      <a:r>
                        <a:rPr lang="it-IT" sz="1200" kern="50">
                          <a:effectLst/>
                        </a:rPr>
                        <a:t>±5%</a:t>
                      </a:r>
                      <a:endParaRPr lang="it-IT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kern="50">
                          <a:effectLst/>
                        </a:rPr>
                        <a:t>σ</a:t>
                      </a:r>
                      <a:r>
                        <a:rPr lang="it-IT" sz="600" kern="50">
                          <a:effectLst/>
                        </a:rPr>
                        <a:t> f</a:t>
                      </a:r>
                      <a:r>
                        <a:rPr lang="it-IT" sz="1200" kern="50">
                          <a:effectLst/>
                        </a:rPr>
                        <a:t>&lt;σ(f</a:t>
                      </a:r>
                      <a:r>
                        <a:rPr lang="it-IT" sz="600" kern="50">
                          <a:effectLst/>
                        </a:rPr>
                        <a:t>0</a:t>
                      </a:r>
                      <a:r>
                        <a:rPr lang="it-IT" sz="1200" kern="50">
                          <a:effectLst/>
                        </a:rPr>
                        <a:t>)</a:t>
                      </a:r>
                      <a:endParaRPr lang="it-IT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effectLst/>
                        </a:rPr>
                        <a:t>σ</a:t>
                      </a:r>
                      <a:r>
                        <a:rPr lang="it-IT" sz="600" kern="50" dirty="0">
                          <a:effectLst/>
                        </a:rPr>
                        <a:t> A</a:t>
                      </a:r>
                      <a:r>
                        <a:rPr lang="it-IT" sz="1200" kern="50" dirty="0">
                          <a:effectLst/>
                        </a:rPr>
                        <a:t>(f</a:t>
                      </a:r>
                      <a:r>
                        <a:rPr lang="it-IT" sz="600" kern="50" dirty="0">
                          <a:effectLst/>
                        </a:rPr>
                        <a:t>0</a:t>
                      </a:r>
                      <a:r>
                        <a:rPr lang="it-IT" sz="1200" kern="50" dirty="0">
                          <a:effectLst/>
                        </a:rPr>
                        <a:t>)&lt;θ(f</a:t>
                      </a:r>
                      <a:r>
                        <a:rPr lang="it-IT" sz="600" kern="50" dirty="0">
                          <a:effectLst/>
                        </a:rPr>
                        <a:t>0</a:t>
                      </a:r>
                      <a:r>
                        <a:rPr lang="it-IT" sz="1200" kern="50" dirty="0">
                          <a:effectLst/>
                        </a:rPr>
                        <a:t>)</a:t>
                      </a:r>
                      <a:endParaRPr lang="it-IT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0473" y="3765014"/>
            <a:ext cx="4804777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Lw=Lunghezza finestra</a:t>
            </a:r>
            <a:r>
              <a:rPr lang="it-IT" sz="1200" b="1" dirty="0"/>
              <a:t>.</a:t>
            </a:r>
          </a:p>
          <a:p>
            <a:r>
              <a:rPr lang="it-IT" sz="1200" b="1" dirty="0"/>
              <a:t>nw=</a:t>
            </a:r>
            <a:r>
              <a:rPr lang="it-IT" sz="1200" dirty="0"/>
              <a:t>Numero di finestre selezionate per la media della curva H/V.</a:t>
            </a:r>
          </a:p>
          <a:p>
            <a:r>
              <a:rPr lang="it-IT" sz="1200" b="1" dirty="0"/>
              <a:t>nc=</a:t>
            </a:r>
            <a:r>
              <a:rPr lang="it-IT" sz="1200" dirty="0"/>
              <a:t>Lw*nw*f0=Numero di cicli significativi.</a:t>
            </a:r>
          </a:p>
          <a:p>
            <a:r>
              <a:rPr lang="it-IT" sz="1200" b="1" dirty="0"/>
              <a:t>f=</a:t>
            </a:r>
            <a:r>
              <a:rPr lang="it-IT" sz="1200" dirty="0"/>
              <a:t>Frequenza corrente.</a:t>
            </a:r>
          </a:p>
          <a:p>
            <a:r>
              <a:rPr lang="it-IT" sz="1200" b="1" dirty="0"/>
              <a:t>f0=</a:t>
            </a:r>
            <a:r>
              <a:rPr lang="it-IT" sz="1200" dirty="0"/>
              <a:t>Picco di frequenza H/V.</a:t>
            </a:r>
          </a:p>
          <a:p>
            <a:r>
              <a:rPr lang="it-IT" sz="1200" b="1" dirty="0"/>
              <a:t>σ f=</a:t>
            </a:r>
            <a:r>
              <a:rPr lang="it-IT" sz="1200" dirty="0"/>
              <a:t>Deviazione standard del picco di frequenza H/V (f0 ±σ f).</a:t>
            </a:r>
          </a:p>
          <a:p>
            <a:r>
              <a:rPr lang="it-IT" sz="1200" b="1" dirty="0"/>
              <a:t>σ(f0)=</a:t>
            </a:r>
            <a:r>
              <a:rPr lang="it-IT" sz="1200" dirty="0"/>
              <a:t>Valore di soglia per la condizione di stabilità σ f&lt;σ(f0).</a:t>
            </a:r>
          </a:p>
          <a:p>
            <a:r>
              <a:rPr lang="it-IT" sz="1200" b="1" dirty="0"/>
              <a:t>A0=</a:t>
            </a:r>
            <a:r>
              <a:rPr lang="it-IT" sz="1200" dirty="0"/>
              <a:t>Ampiezza del picco H/V alla frequenza f0.</a:t>
            </a:r>
          </a:p>
          <a:p>
            <a:r>
              <a:rPr lang="it-IT" sz="1200" b="1" dirty="0"/>
              <a:t>AH/V(f)=</a:t>
            </a:r>
            <a:r>
              <a:rPr lang="it-IT" sz="1200" dirty="0"/>
              <a:t>Ampiezza della curva H/V alla frequenza f0.</a:t>
            </a:r>
          </a:p>
          <a:p>
            <a:r>
              <a:rPr lang="it-IT" sz="1200" b="1" dirty="0"/>
              <a:t>f-=</a:t>
            </a:r>
            <a:r>
              <a:rPr lang="it-IT" sz="1200" dirty="0"/>
              <a:t>Frequenza tra f0 /4 e f0 per cui AH/V(f-)&lt;A0 /2.</a:t>
            </a:r>
          </a:p>
          <a:p>
            <a:r>
              <a:rPr lang="it-IT" sz="1200" b="1" dirty="0"/>
              <a:t>f+=</a:t>
            </a:r>
            <a:r>
              <a:rPr lang="it-IT" sz="1200" dirty="0"/>
              <a:t>Frequenza tra f0 e 4f0 per cui (f+)&lt;A0 /2.</a:t>
            </a:r>
          </a:p>
          <a:p>
            <a:r>
              <a:rPr lang="it-IT" sz="1200" b="1" dirty="0"/>
              <a:t>σ A(f0)=</a:t>
            </a:r>
            <a:r>
              <a:rPr lang="it-IT" sz="1200" dirty="0"/>
              <a:t>Deviazione standard di AH/V(f), σ A(f) è il valore per il </a:t>
            </a:r>
            <a:endParaRPr lang="it-IT" sz="1200" dirty="0" smtClean="0"/>
          </a:p>
          <a:p>
            <a:r>
              <a:rPr lang="it-IT" sz="1200" dirty="0"/>
              <a:t> </a:t>
            </a:r>
            <a:r>
              <a:rPr lang="it-IT" sz="1200" dirty="0" smtClean="0"/>
              <a:t>   quale </a:t>
            </a:r>
            <a:r>
              <a:rPr lang="it-IT" sz="1200" dirty="0"/>
              <a:t>la AH/V(f) va moltiplicata o divisa.</a:t>
            </a:r>
          </a:p>
          <a:p>
            <a:r>
              <a:rPr lang="it-IT" sz="1200" b="1" dirty="0"/>
              <a:t>σ Log H/V(f)=</a:t>
            </a:r>
            <a:r>
              <a:rPr lang="it-IT" sz="1200" dirty="0"/>
              <a:t>Dev. Standard della curva Log AH/V(f), σ Log H/V(f)è il </a:t>
            </a:r>
            <a:r>
              <a:rPr lang="it-IT" sz="1200" dirty="0" smtClean="0"/>
              <a:t>valore</a:t>
            </a:r>
          </a:p>
          <a:p>
            <a:r>
              <a:rPr lang="it-IT" sz="1200" dirty="0"/>
              <a:t> </a:t>
            </a:r>
            <a:r>
              <a:rPr lang="it-IT" sz="1200" dirty="0" smtClean="0"/>
              <a:t>   </a:t>
            </a:r>
            <a:r>
              <a:rPr lang="it-IT" sz="1200" dirty="0"/>
              <a:t>assoluto da sottrarre o addizionare </a:t>
            </a:r>
            <a:r>
              <a:rPr lang="it-IT" sz="1200" dirty="0" smtClean="0"/>
              <a:t>alla </a:t>
            </a:r>
            <a:r>
              <a:rPr lang="it-IT" sz="1200" dirty="0"/>
              <a:t>curva media Log AH/V(f).</a:t>
            </a:r>
          </a:p>
          <a:p>
            <a:r>
              <a:rPr lang="it-IT" sz="1200" b="1" dirty="0"/>
              <a:t>θ(f0)=</a:t>
            </a:r>
            <a:r>
              <a:rPr lang="it-IT" sz="1200" dirty="0"/>
              <a:t>Valore di soglia per la condizione di stabilità σ f&lt;θ(f0).</a:t>
            </a:r>
          </a:p>
          <a:p>
            <a:endParaRPr lang="it-IT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118638"/>
              </p:ext>
            </p:extLst>
          </p:nvPr>
        </p:nvGraphicFramePr>
        <p:xfrm>
          <a:off x="5760000" y="5004000"/>
          <a:ext cx="6217773" cy="1263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1015"/>
                <a:gridCol w="771525"/>
                <a:gridCol w="819150"/>
                <a:gridCol w="876300"/>
                <a:gridCol w="981075"/>
                <a:gridCol w="895985"/>
                <a:gridCol w="102723"/>
              </a:tblGrid>
              <a:tr h="0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kern="50">
                          <a:effectLst/>
                        </a:rPr>
                        <a:t>Valori di soglia per le condizioni di stabilità</a:t>
                      </a:r>
                      <a:endParaRPr lang="it-IT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kern="50">
                          <a:effectLst/>
                        </a:rPr>
                        <a:t>Range di frequenza [H</a:t>
                      </a:r>
                      <a:r>
                        <a:rPr lang="it-IT" sz="600" kern="50">
                          <a:effectLst/>
                        </a:rPr>
                        <a:t>z</a:t>
                      </a:r>
                      <a:r>
                        <a:rPr lang="it-IT" sz="1000" kern="50">
                          <a:effectLst/>
                        </a:rPr>
                        <a:t>]</a:t>
                      </a:r>
                      <a:endParaRPr lang="it-IT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kern="50">
                          <a:effectLst/>
                        </a:rPr>
                        <a:t>&lt;0,2</a:t>
                      </a:r>
                      <a:endParaRPr lang="it-IT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kern="50">
                          <a:effectLst/>
                        </a:rPr>
                        <a:t>0,2-0,5</a:t>
                      </a:r>
                      <a:endParaRPr lang="it-IT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kern="50">
                          <a:effectLst/>
                        </a:rPr>
                        <a:t>0,5-1,0</a:t>
                      </a:r>
                      <a:endParaRPr lang="it-IT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kern="50">
                          <a:effectLst/>
                        </a:rPr>
                        <a:t>1,0-2,0</a:t>
                      </a:r>
                      <a:endParaRPr lang="it-IT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kern="50">
                          <a:effectLst/>
                        </a:rPr>
                        <a:t>&gt;2,0</a:t>
                      </a:r>
                      <a:endParaRPr lang="it-IT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kern="50">
                          <a:effectLst/>
                        </a:rPr>
                        <a:t> </a:t>
                      </a:r>
                      <a:endParaRPr lang="it-IT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kern="50">
                          <a:effectLst/>
                        </a:rPr>
                        <a:t>σ(f</a:t>
                      </a:r>
                      <a:r>
                        <a:rPr lang="it-IT" sz="600" kern="50">
                          <a:effectLst/>
                        </a:rPr>
                        <a:t>0</a:t>
                      </a:r>
                      <a:r>
                        <a:rPr lang="it-IT" sz="1200" kern="50">
                          <a:effectLst/>
                        </a:rPr>
                        <a:t>) </a:t>
                      </a:r>
                      <a:r>
                        <a:rPr lang="it-IT" sz="1000" kern="50">
                          <a:effectLst/>
                        </a:rPr>
                        <a:t>[H</a:t>
                      </a:r>
                      <a:r>
                        <a:rPr lang="it-IT" sz="600" kern="50">
                          <a:effectLst/>
                        </a:rPr>
                        <a:t>z</a:t>
                      </a:r>
                      <a:r>
                        <a:rPr lang="it-IT" sz="1000" kern="50">
                          <a:effectLst/>
                        </a:rPr>
                        <a:t>]</a:t>
                      </a:r>
                      <a:endParaRPr lang="it-IT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kern="50">
                          <a:effectLst/>
                        </a:rPr>
                        <a:t>0,25f</a:t>
                      </a:r>
                      <a:r>
                        <a:rPr lang="it-IT" sz="600" kern="50">
                          <a:effectLst/>
                        </a:rPr>
                        <a:t>0</a:t>
                      </a:r>
                      <a:endParaRPr lang="it-IT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kern="50">
                          <a:effectLst/>
                        </a:rPr>
                        <a:t>0,20f</a:t>
                      </a:r>
                      <a:r>
                        <a:rPr lang="it-IT" sz="600" kern="50">
                          <a:effectLst/>
                        </a:rPr>
                        <a:t>0</a:t>
                      </a:r>
                      <a:endParaRPr lang="it-IT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kern="50">
                          <a:effectLst/>
                        </a:rPr>
                        <a:t>0,15f</a:t>
                      </a:r>
                      <a:r>
                        <a:rPr lang="it-IT" sz="600" kern="50">
                          <a:effectLst/>
                        </a:rPr>
                        <a:t>0</a:t>
                      </a:r>
                      <a:endParaRPr lang="it-IT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kern="50">
                          <a:effectLst/>
                        </a:rPr>
                        <a:t>0,10f</a:t>
                      </a:r>
                      <a:r>
                        <a:rPr lang="it-IT" sz="600" kern="50">
                          <a:effectLst/>
                        </a:rPr>
                        <a:t>0</a:t>
                      </a:r>
                      <a:endParaRPr lang="it-IT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kern="50">
                          <a:effectLst/>
                        </a:rPr>
                        <a:t>0,05f</a:t>
                      </a:r>
                      <a:r>
                        <a:rPr lang="it-IT" sz="600" kern="50">
                          <a:effectLst/>
                        </a:rPr>
                        <a:t>0</a:t>
                      </a:r>
                      <a:endParaRPr lang="it-IT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kern="50">
                          <a:effectLst/>
                        </a:rPr>
                        <a:t> </a:t>
                      </a:r>
                      <a:endParaRPr lang="it-IT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kern="50">
                          <a:effectLst/>
                        </a:rPr>
                        <a:t>θ(f</a:t>
                      </a:r>
                      <a:r>
                        <a:rPr lang="it-IT" sz="600" kern="50">
                          <a:effectLst/>
                        </a:rPr>
                        <a:t>0</a:t>
                      </a:r>
                      <a:r>
                        <a:rPr lang="it-IT" sz="1200" kern="50">
                          <a:effectLst/>
                        </a:rPr>
                        <a:t>) </a:t>
                      </a:r>
                      <a:r>
                        <a:rPr lang="it-IT" sz="1000" kern="50">
                          <a:effectLst/>
                        </a:rPr>
                        <a:t>per </a:t>
                      </a:r>
                      <a:r>
                        <a:rPr lang="it-IT" sz="1200" kern="50">
                          <a:effectLst/>
                        </a:rPr>
                        <a:t>σ</a:t>
                      </a:r>
                      <a:r>
                        <a:rPr lang="it-IT" sz="600" kern="50">
                          <a:effectLst/>
                        </a:rPr>
                        <a:t> A</a:t>
                      </a:r>
                      <a:r>
                        <a:rPr lang="it-IT" sz="1200" kern="50">
                          <a:effectLst/>
                        </a:rPr>
                        <a:t>(f</a:t>
                      </a:r>
                      <a:r>
                        <a:rPr lang="it-IT" sz="600" kern="50">
                          <a:effectLst/>
                        </a:rPr>
                        <a:t>0</a:t>
                      </a:r>
                      <a:r>
                        <a:rPr lang="it-IT" sz="1200" kern="50">
                          <a:effectLst/>
                        </a:rPr>
                        <a:t>)</a:t>
                      </a:r>
                      <a:endParaRPr lang="it-IT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kern="50">
                          <a:effectLst/>
                        </a:rPr>
                        <a:t>3</a:t>
                      </a:r>
                      <a:endParaRPr lang="it-IT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kern="50">
                          <a:effectLst/>
                        </a:rPr>
                        <a:t>2,5</a:t>
                      </a:r>
                      <a:endParaRPr lang="it-IT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kern="50">
                          <a:effectLst/>
                        </a:rPr>
                        <a:t>2</a:t>
                      </a:r>
                      <a:endParaRPr lang="it-IT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kern="50">
                          <a:effectLst/>
                        </a:rPr>
                        <a:t>1,78</a:t>
                      </a:r>
                      <a:endParaRPr lang="it-IT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kern="50">
                          <a:effectLst/>
                        </a:rPr>
                        <a:t>1,58</a:t>
                      </a:r>
                      <a:endParaRPr lang="it-IT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kern="50">
                          <a:effectLst/>
                        </a:rPr>
                        <a:t> </a:t>
                      </a:r>
                      <a:endParaRPr lang="it-IT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kern="50">
                          <a:effectLst/>
                        </a:rPr>
                        <a:t>Log </a:t>
                      </a:r>
                      <a:r>
                        <a:rPr lang="it-IT" sz="1200" kern="50">
                          <a:effectLst/>
                        </a:rPr>
                        <a:t>θ(f</a:t>
                      </a:r>
                      <a:r>
                        <a:rPr lang="it-IT" sz="600" kern="50">
                          <a:effectLst/>
                        </a:rPr>
                        <a:t>0</a:t>
                      </a:r>
                      <a:r>
                        <a:rPr lang="it-IT" sz="1200" kern="50">
                          <a:effectLst/>
                        </a:rPr>
                        <a:t>) </a:t>
                      </a:r>
                      <a:r>
                        <a:rPr lang="it-IT" sz="1000" kern="50">
                          <a:effectLst/>
                        </a:rPr>
                        <a:t>per </a:t>
                      </a:r>
                      <a:r>
                        <a:rPr lang="it-IT" sz="1200" kern="50">
                          <a:effectLst/>
                        </a:rPr>
                        <a:t>σ</a:t>
                      </a:r>
                      <a:r>
                        <a:rPr lang="it-IT" sz="600" kern="50">
                          <a:effectLst/>
                        </a:rPr>
                        <a:t> Log H/V</a:t>
                      </a:r>
                      <a:r>
                        <a:rPr lang="it-IT" sz="1200" kern="50">
                          <a:effectLst/>
                        </a:rPr>
                        <a:t>(f</a:t>
                      </a:r>
                      <a:r>
                        <a:rPr lang="it-IT" sz="600" kern="50">
                          <a:effectLst/>
                        </a:rPr>
                        <a:t>0</a:t>
                      </a:r>
                      <a:r>
                        <a:rPr lang="it-IT" sz="1200" kern="50">
                          <a:effectLst/>
                        </a:rPr>
                        <a:t>) </a:t>
                      </a:r>
                      <a:endParaRPr lang="it-IT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kern="50">
                          <a:effectLst/>
                        </a:rPr>
                        <a:t>0,48</a:t>
                      </a:r>
                      <a:endParaRPr lang="it-IT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kern="50">
                          <a:effectLst/>
                        </a:rPr>
                        <a:t>0,4</a:t>
                      </a:r>
                      <a:endParaRPr lang="it-IT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kern="50">
                          <a:effectLst/>
                        </a:rPr>
                        <a:t>0,3</a:t>
                      </a:r>
                      <a:endParaRPr lang="it-IT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kern="50">
                          <a:effectLst/>
                        </a:rPr>
                        <a:t>0,25</a:t>
                      </a:r>
                      <a:endParaRPr lang="it-IT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kern="50">
                          <a:effectLst/>
                        </a:rPr>
                        <a:t>0,2</a:t>
                      </a:r>
                      <a:endParaRPr lang="it-IT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effectLst/>
                        </a:rPr>
                        <a:t> </a:t>
                      </a:r>
                      <a:endParaRPr lang="it-IT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752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338</Words>
  <Application>Microsoft Office PowerPoint</Application>
  <PresentationFormat>Widescreen</PresentationFormat>
  <Paragraphs>60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SimSun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Giovanni Costa</dc:creator>
  <cp:lastModifiedBy>Giovanni Costa</cp:lastModifiedBy>
  <cp:revision>4</cp:revision>
  <dcterms:created xsi:type="dcterms:W3CDTF">2018-05-23T05:10:02Z</dcterms:created>
  <dcterms:modified xsi:type="dcterms:W3CDTF">2018-05-23T05:34:26Z</dcterms:modified>
</cp:coreProperties>
</file>