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1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993AEB-E1B2-CA41-BFE8-F32208D5D2E9}" v="2965" dt="2021-03-20T18:00:34.048"/>
    <p1510:client id="{2DB133E4-8025-4BE0-B88B-61CD335507AD}" v="338" dt="2021-03-20T18:01:41.602"/>
    <p1510:client id="{3FA87749-33B4-48ED-BFD9-4117D6E1EDA9}" v="4" dt="2021-03-20T09:50:26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cap="all" spc="-1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4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0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6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7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1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9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7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7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1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6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0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Saturday, March 27,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545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10" r:id="rId6"/>
    <p:sldLayoutId id="2147484005" r:id="rId7"/>
    <p:sldLayoutId id="2147484006" r:id="rId8"/>
    <p:sldLayoutId id="2147484007" r:id="rId9"/>
    <p:sldLayoutId id="2147484009" r:id="rId10"/>
    <p:sldLayoutId id="2147484008" r:id="rId11"/>
  </p:sldLayoutIdLst>
  <p:hf sldNum="0" hdr="0" ftr="0" dt="0"/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sz="4400" kern="1200" cap="none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ilga.org/protectdefenders-eu" TargetMode="External"/><Relationship Id="rId3" Type="http://schemas.openxmlformats.org/officeDocument/2006/relationships/hyperlink" Target="https://en.wikipedia.org/wiki/European_witchcraft" TargetMode="External"/><Relationship Id="rId7" Type="http://schemas.openxmlformats.org/officeDocument/2006/relationships/hyperlink" Target="https://en.wikipedia.org/wiki/LGBT_rights_in_South_Africa" TargetMode="External"/><Relationship Id="rId2" Type="http://schemas.openxmlformats.org/officeDocument/2006/relationships/hyperlink" Target="https://www.amnesty.it/diritti-gay-africa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vociglobali.it/2021/02/01/ghana-i-movimenti-lgbt-che-sfidano-pregiudizi-e-patriarcato/" TargetMode="External"/><Relationship Id="rId11" Type="http://schemas.openxmlformats.org/officeDocument/2006/relationships/hyperlink" Target="https://www.britannica.com/biography/FranzBoas#ref210128" TargetMode="External"/><Relationship Id="rId5" Type="http://schemas.openxmlformats.org/officeDocument/2006/relationships/hyperlink" Target="https://ilga.org/gender-identity-gender-expression-sex-characteristics" TargetMode="External"/><Relationship Id="rId10" Type="http://schemas.openxmlformats.org/officeDocument/2006/relationships/hyperlink" Target="https://en.wikipedia.org/wiki/Witchcraft_in_Ghana" TargetMode="External"/><Relationship Id="rId4" Type="http://schemas.openxmlformats.org/officeDocument/2006/relationships/hyperlink" Target="https://www.europarl.europa.eu/doceo/document/TA-9-2021-0089_EN.html" TargetMode="External"/><Relationship Id="rId9" Type="http://schemas.openxmlformats.org/officeDocument/2006/relationships/hyperlink" Target="http://ugspace.ug.edu.gh/bitstream/handle/123456789/30142/Religion%20and%20Homosexuality%20in%20Ghana%20Assessing%20the%20Factors%20Constraining%20the%20Legalisation%20of%20Homosexuality%20in%20Ghana%20%20A%20Study%20of%20%20the%20Klottey%20Korle%20Sub-Metropolitan%20Area%20of%20Accra.pdf?sequence=1&amp;isAllowed=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1" name="Rectangle 97">
            <a:extLst>
              <a:ext uri="{FF2B5EF4-FFF2-40B4-BE49-F238E27FC236}">
                <a16:creationId xmlns:a16="http://schemas.microsoft.com/office/drawing/2014/main" id="{7E6B6978-5103-448F-B101-093A527D3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99">
            <a:extLst>
              <a:ext uri="{FF2B5EF4-FFF2-40B4-BE49-F238E27FC236}">
                <a16:creationId xmlns:a16="http://schemas.microsoft.com/office/drawing/2014/main" id="{12EB5692-CE38-42AB-ABE5-E5A1A74F2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93A3D7-50D3-3649-891D-3F15D5DCED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3250" y="821881"/>
            <a:ext cx="5352750" cy="32913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6000" b="0" kern="1200" cap="all" err="1"/>
              <a:t>wORKSHOp</a:t>
            </a:r>
            <a:r>
              <a:rPr lang="en-GB" sz="6000" b="0" kern="1200" cap="all"/>
              <a:t> 1</a:t>
            </a:r>
            <a:br>
              <a:rPr lang="en-GB" sz="6000" b="0" kern="1200" cap="all"/>
            </a:br>
            <a:r>
              <a:rPr lang="en-GB" sz="6000" b="0" kern="1200" cap="all"/>
              <a:t>HEALTH</a:t>
            </a:r>
            <a:br>
              <a:rPr lang="en-US" sz="4000" b="0" kern="1200" cap="all" dirty="0"/>
            </a:br>
            <a:br>
              <a:rPr lang="en-US" sz="4000" b="0" kern="1200" cap="all" dirty="0"/>
            </a:br>
            <a:r>
              <a:rPr lang="en-GB" sz="4000"/>
              <a:t>homosexuality and discrimination: </a:t>
            </a:r>
            <a:br>
              <a:rPr lang="en-GB" sz="4000"/>
            </a:br>
            <a:r>
              <a:rPr lang="en-GB" sz="4000"/>
              <a:t>a case from Ghana</a:t>
            </a:r>
            <a:br>
              <a:rPr lang="it-IT" sz="4000" dirty="0"/>
            </a:br>
            <a:endParaRPr lang="en-US" sz="4000" b="0" kern="1200" cap="all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42532B-A223-C249-ADBB-799B7A523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3250" y="4263390"/>
            <a:ext cx="4964904" cy="2190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600" b="1">
                <a:solidFill>
                  <a:schemeClr val="tx2">
                    <a:lumMod val="90000"/>
                  </a:schemeClr>
                </a:solidFill>
              </a:rPr>
              <a:t>DEVELOPMENT ANTHROPOLOGY</a:t>
            </a:r>
            <a:endParaRPr lang="en-US" sz="1600">
              <a:solidFill>
                <a:schemeClr val="tx2">
                  <a:lumMod val="9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600" b="1">
                <a:solidFill>
                  <a:schemeClr val="tx2">
                    <a:lumMod val="90000"/>
                  </a:schemeClr>
                </a:solidFill>
              </a:rPr>
              <a:t>UNIVERSITY OF TRIESTE </a:t>
            </a:r>
            <a:endParaRPr lang="en-US" sz="1600">
              <a:solidFill>
                <a:schemeClr val="tx2">
                  <a:lumMod val="9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600" b="1">
                <a:solidFill>
                  <a:schemeClr val="tx2">
                    <a:lumMod val="90000"/>
                  </a:schemeClr>
                </a:solidFill>
              </a:rPr>
              <a:t>MA IN DIPLOMACY AND INTERNATIONAL</a:t>
            </a:r>
          </a:p>
          <a:p>
            <a:pPr>
              <a:lnSpc>
                <a:spcPct val="110000"/>
              </a:lnSpc>
            </a:pPr>
            <a:r>
              <a:rPr lang="en-US" sz="1600" b="1">
                <a:solidFill>
                  <a:schemeClr val="tx2">
                    <a:lumMod val="90000"/>
                  </a:schemeClr>
                </a:solidFill>
              </a:rPr>
              <a:t> COOPERATION STUDIES </a:t>
            </a:r>
          </a:p>
          <a:p>
            <a:pPr>
              <a:lnSpc>
                <a:spcPct val="110000"/>
              </a:lnSpc>
            </a:pPr>
            <a:r>
              <a:rPr lang="it-IT" sz="1600" b="1">
                <a:solidFill>
                  <a:schemeClr val="tx2">
                    <a:lumMod val="90000"/>
                  </a:schemeClr>
                </a:solidFill>
              </a:rPr>
              <a:t>Enrica</a:t>
            </a:r>
            <a:r>
              <a:rPr lang="en-US" sz="1600" b="1">
                <a:solidFill>
                  <a:schemeClr val="tx2">
                    <a:lumMod val="90000"/>
                  </a:schemeClr>
                </a:solidFill>
              </a:rPr>
              <a:t> - Camilla</a:t>
            </a:r>
            <a:endParaRPr lang="en-US" sz="1600">
              <a:solidFill>
                <a:schemeClr val="tx2">
                  <a:lumMod val="90000"/>
                </a:schemeClr>
              </a:solidFill>
            </a:endParaRPr>
          </a:p>
        </p:txBody>
      </p:sp>
      <p:sp useBgFill="1">
        <p:nvSpPr>
          <p:cNvPr id="153" name="Freeform: Shape 101">
            <a:extLst>
              <a:ext uri="{FF2B5EF4-FFF2-40B4-BE49-F238E27FC236}">
                <a16:creationId xmlns:a16="http://schemas.microsoft.com/office/drawing/2014/main" id="{6BE942D0-8C50-4D78-A3D0-4D82F3963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5867335" y="533334"/>
            <a:ext cx="6858000" cy="5791331"/>
          </a:xfrm>
          <a:custGeom>
            <a:avLst/>
            <a:gdLst>
              <a:gd name="connsiteX0" fmla="*/ 6858000 w 6858000"/>
              <a:gd name="connsiteY0" fmla="*/ 14535 h 5791331"/>
              <a:gd name="connsiteX1" fmla="*/ 6858000 w 6858000"/>
              <a:gd name="connsiteY1" fmla="*/ 5791331 h 5791331"/>
              <a:gd name="connsiteX2" fmla="*/ 0 w 6858000"/>
              <a:gd name="connsiteY2" fmla="*/ 5791330 h 5791331"/>
              <a:gd name="connsiteX3" fmla="*/ 0 w 6858000"/>
              <a:gd name="connsiteY3" fmla="*/ 0 h 5791331"/>
              <a:gd name="connsiteX4" fmla="*/ 145832 w 6858000"/>
              <a:gd name="connsiteY4" fmla="*/ 1175 h 5791331"/>
              <a:gd name="connsiteX5" fmla="*/ 2611132 w 6858000"/>
              <a:gd name="connsiteY5" fmla="*/ 48625 h 5791331"/>
              <a:gd name="connsiteX6" fmla="*/ 6643031 w 6858000"/>
              <a:gd name="connsiteY6" fmla="*/ 15010 h 579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5791331">
                <a:moveTo>
                  <a:pt x="6858000" y="14535"/>
                </a:moveTo>
                <a:lnTo>
                  <a:pt x="6858000" y="5791331"/>
                </a:lnTo>
                <a:lnTo>
                  <a:pt x="0" y="5791330"/>
                </a:lnTo>
                <a:lnTo>
                  <a:pt x="0" y="0"/>
                </a:lnTo>
                <a:lnTo>
                  <a:pt x="145832" y="1175"/>
                </a:lnTo>
                <a:cubicBezTo>
                  <a:pt x="886907" y="14750"/>
                  <a:pt x="2228596" y="125101"/>
                  <a:pt x="2611132" y="48625"/>
                </a:cubicBezTo>
                <a:cubicBezTo>
                  <a:pt x="2933352" y="-3056"/>
                  <a:pt x="5032814" y="16325"/>
                  <a:pt x="6643031" y="1501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pic>
        <p:nvPicPr>
          <p:cNvPr id="6" name="Immagine 5" descr="Immagine che contiene ombrello, accessorio, grafica vettoriale&#10;&#10;Descrizione generata automaticamente">
            <a:extLst>
              <a:ext uri="{FF2B5EF4-FFF2-40B4-BE49-F238E27FC236}">
                <a16:creationId xmlns:a16="http://schemas.microsoft.com/office/drawing/2014/main" id="{3CD2B92A-2352-4BC4-A22B-1F03D780FC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72843" y="1532910"/>
            <a:ext cx="3531460" cy="3531460"/>
          </a:xfrm>
          <a:custGeom>
            <a:avLst/>
            <a:gdLst/>
            <a:ahLst/>
            <a:cxnLst/>
            <a:rect l="l" t="t" r="r" b="b"/>
            <a:pathLst>
              <a:path w="4284000" h="5409338">
                <a:moveTo>
                  <a:pt x="0" y="0"/>
                </a:moveTo>
                <a:lnTo>
                  <a:pt x="4284000" y="0"/>
                </a:lnTo>
                <a:lnTo>
                  <a:pt x="4284000" y="5409338"/>
                </a:lnTo>
                <a:lnTo>
                  <a:pt x="0" y="540933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04646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B902DF-C9B6-334B-AEB8-6C8A812F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GB" sz="8000"/>
              <a:t>LGBT</a:t>
            </a:r>
            <a:r>
              <a:rPr lang="en-GB" sz="8000" dirty="0"/>
              <a:t> Community: its perception </a:t>
            </a:r>
            <a:br>
              <a:rPr lang="en-GB" sz="8000" dirty="0"/>
            </a:br>
            <a:r>
              <a:rPr lang="en-GB" sz="5300" dirty="0"/>
              <a:t>Cultural elements in comparison</a:t>
            </a:r>
            <a:endParaRPr lang="en-GB" sz="80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2598A19-3AD1-4E18-857E-DB193867F8E4}"/>
              </a:ext>
            </a:extLst>
          </p:cNvPr>
          <p:cNvSpPr txBox="1"/>
          <p:nvPr/>
        </p:nvSpPr>
        <p:spPr>
          <a:xfrm>
            <a:off x="1191370" y="2453148"/>
            <a:ext cx="3819609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400" b="1"/>
              <a:t>Ghana</a:t>
            </a:r>
          </a:p>
          <a:p>
            <a:pPr algn="ctr"/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</a:t>
            </a:r>
            <a:r>
              <a:rPr lang="en-GB" b="1" dirty="0"/>
              <a:t>Religion</a:t>
            </a:r>
            <a:r>
              <a:rPr lang="en-GB" dirty="0"/>
              <a:t>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GB" b="1" dirty="0"/>
              <a:t>Family’s </a:t>
            </a:r>
            <a:r>
              <a:rPr lang="en-GB" dirty="0"/>
              <a:t>disown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Ghanaian </a:t>
            </a:r>
            <a:r>
              <a:rPr lang="en-GB" b="1" dirty="0"/>
              <a:t>Criminal Code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GB" dirty="0"/>
              <a:t>Punishment for same- sex relations</a:t>
            </a:r>
          </a:p>
          <a:p>
            <a:pPr lvl="1"/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Public</a:t>
            </a:r>
            <a:r>
              <a:rPr lang="en-GB" dirty="0"/>
              <a:t> opinion 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GB" b="1" dirty="0"/>
              <a:t>Community</a:t>
            </a:r>
            <a:r>
              <a:rPr lang="en-GB" dirty="0"/>
              <a:t>’s opposition and reluctance</a:t>
            </a:r>
            <a:endParaRPr lang="it-IT"/>
          </a:p>
          <a:p>
            <a:pPr marL="742950" lvl="1" indent="-285750" algn="just">
              <a:buFont typeface="Wingdings" pitchFamily="2" charset="2"/>
              <a:buChar char="Ø"/>
            </a:pPr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6254717-315A-44F0-BB7F-4EEDA5A01208}"/>
              </a:ext>
            </a:extLst>
          </p:cNvPr>
          <p:cNvSpPr txBox="1"/>
          <p:nvPr/>
        </p:nvSpPr>
        <p:spPr>
          <a:xfrm>
            <a:off x="7181021" y="2453148"/>
            <a:ext cx="3819609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Western World</a:t>
            </a:r>
          </a:p>
          <a:p>
            <a:pPr algn="ctr"/>
            <a:endParaRPr lang="it-IT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Secularization</a:t>
            </a:r>
            <a:r>
              <a:rPr lang="en-US" dirty="0"/>
              <a:t>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dirty="0"/>
              <a:t>Fall of secular </a:t>
            </a:r>
            <a:r>
              <a:rPr lang="en-US" b="1" dirty="0"/>
              <a:t>conservative</a:t>
            </a:r>
            <a:r>
              <a:rPr lang="en-US" dirty="0"/>
              <a:t> thinking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Legitimization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/>
              <a:t>EU is a </a:t>
            </a:r>
            <a:r>
              <a:rPr lang="en-US" b="1" dirty="0"/>
              <a:t>LGBTIQ</a:t>
            </a:r>
            <a:r>
              <a:rPr lang="en-US" dirty="0"/>
              <a:t> freedom zone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Public</a:t>
            </a:r>
            <a:r>
              <a:rPr lang="en-US" dirty="0"/>
              <a:t> opinion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/>
              <a:t>General acceptance &amp; support </a:t>
            </a:r>
          </a:p>
        </p:txBody>
      </p:sp>
    </p:spTree>
    <p:extLst>
      <p:ext uri="{BB962C8B-B14F-4D97-AF65-F5344CB8AC3E}">
        <p14:creationId xmlns:p14="http://schemas.microsoft.com/office/powerpoint/2010/main" val="246782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5CFACE-A9C4-EF47-AEC3-F71F7376F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sz="7200" dirty="0"/>
              <a:t>Exceptions</a:t>
            </a:r>
            <a:r>
              <a:rPr lang="en-GB" dirty="0"/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9AD0EF2-4A0A-FF41-9297-65C595C0406B}"/>
              </a:ext>
            </a:extLst>
          </p:cNvPr>
          <p:cNvSpPr txBox="1"/>
          <p:nvPr/>
        </p:nvSpPr>
        <p:spPr>
          <a:xfrm>
            <a:off x="1354950" y="2848055"/>
            <a:ext cx="4610573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400" b="1" dirty="0"/>
              <a:t>South Africa</a:t>
            </a:r>
          </a:p>
          <a:p>
            <a:pPr algn="ctr"/>
            <a:endParaRPr lang="it-IT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Johannesburg</a:t>
            </a:r>
            <a:r>
              <a:rPr lang="en-US" b="0" i="0" dirty="0">
                <a:effectLst/>
              </a:rPr>
              <a:t>, </a:t>
            </a:r>
            <a:r>
              <a:rPr lang="en-US" b="1" i="0" dirty="0">
                <a:effectLst/>
              </a:rPr>
              <a:t>Durban</a:t>
            </a:r>
            <a:r>
              <a:rPr lang="en-US" dirty="0"/>
              <a:t> &amp;</a:t>
            </a:r>
            <a:r>
              <a:rPr lang="en-US" b="0" i="0" dirty="0">
                <a:effectLst/>
              </a:rPr>
              <a:t> </a:t>
            </a:r>
            <a:r>
              <a:rPr lang="en-US" b="1" i="0" dirty="0">
                <a:effectLst/>
              </a:rPr>
              <a:t>Cape Town</a:t>
            </a:r>
            <a:r>
              <a:rPr lang="en-US" b="0" i="0" dirty="0">
                <a:effectLst/>
              </a:rPr>
              <a:t>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b="0" i="0" dirty="0">
                <a:effectLst/>
              </a:rPr>
              <a:t>Acceptance of the LGBT community + Free tourism destination</a:t>
            </a: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AF3FBF8-F1BC-8646-91C3-D69E5338EF4C}"/>
              </a:ext>
            </a:extLst>
          </p:cNvPr>
          <p:cNvSpPr txBox="1"/>
          <p:nvPr/>
        </p:nvSpPr>
        <p:spPr>
          <a:xfrm>
            <a:off x="7032431" y="2690445"/>
            <a:ext cx="4415891" cy="27699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400" b="1" dirty="0"/>
              <a:t>Poland + </a:t>
            </a:r>
            <a:r>
              <a:rPr lang="en-GB" sz="2400" b="1" dirty="0"/>
              <a:t>Hungary</a:t>
            </a:r>
          </a:p>
          <a:p>
            <a:pPr algn="ctr"/>
            <a:endParaRPr lang="it-IT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Open &amp; </a:t>
            </a:r>
            <a:r>
              <a:rPr lang="en-GB" dirty="0"/>
              <a:t>harsh </a:t>
            </a:r>
            <a:r>
              <a:rPr lang="en-GB" b="1" dirty="0"/>
              <a:t>opposition</a:t>
            </a:r>
            <a:r>
              <a:rPr lang="en-GB" dirty="0"/>
              <a:t> to LGBT  community  (Politics + Religion)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GB" dirty="0"/>
              <a:t>PL: Extreme </a:t>
            </a:r>
            <a:r>
              <a:rPr lang="en-GB" b="1" dirty="0"/>
              <a:t>conservative</a:t>
            </a:r>
            <a:r>
              <a:rPr lang="en-GB" dirty="0"/>
              <a:t> thinking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GB" dirty="0"/>
              <a:t>HU: vote </a:t>
            </a:r>
            <a:r>
              <a:rPr lang="en-GB" b="1" dirty="0"/>
              <a:t>against</a:t>
            </a:r>
            <a:r>
              <a:rPr lang="en-GB" dirty="0"/>
              <a:t> the legal </a:t>
            </a:r>
            <a:r>
              <a:rPr lang="en-GB" b="1" dirty="0"/>
              <a:t>recognition</a:t>
            </a:r>
            <a:r>
              <a:rPr lang="en-GB" dirty="0"/>
              <a:t> of transgender people </a:t>
            </a:r>
          </a:p>
        </p:txBody>
      </p:sp>
    </p:spTree>
    <p:extLst>
      <p:ext uri="{BB962C8B-B14F-4D97-AF65-F5344CB8AC3E}">
        <p14:creationId xmlns:p14="http://schemas.microsoft.com/office/powerpoint/2010/main" val="1464285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DDC51C-8465-F74D-8A18-57C61F9B8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GB" sz="7200" dirty="0"/>
              <a:t>Indiscriminate discrimination: are you a </a:t>
            </a:r>
            <a:r>
              <a:rPr lang="en-GB" sz="7200" i="1"/>
              <a:t>witch </a:t>
            </a:r>
            <a:r>
              <a:rPr lang="en-GB" sz="7200" dirty="0"/>
              <a:t>? </a:t>
            </a:r>
            <a:endParaRPr lang="en-GB" sz="53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AE969D-DA54-9546-87CE-86074D11D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495" y="2096528"/>
            <a:ext cx="10602505" cy="4043045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rgbClr val="FFFFFF"/>
              </a:buClr>
              <a:buNone/>
            </a:pPr>
            <a:r>
              <a:rPr lang="en-GB" sz="2400" b="1" dirty="0">
                <a:solidFill>
                  <a:srgbClr val="FFFFFF"/>
                </a:solidFill>
              </a:rPr>
              <a:t>Ghana </a:t>
            </a:r>
            <a:r>
              <a:rPr lang="en-GB" sz="2400" dirty="0">
                <a:solidFill>
                  <a:srgbClr val="FFFFFF"/>
                </a:solidFill>
              </a:rPr>
              <a:t>(Today)</a:t>
            </a:r>
          </a:p>
          <a:p>
            <a:pPr algn="ctr">
              <a:buClr>
                <a:srgbClr val="FFFFFF"/>
              </a:buClr>
            </a:pPr>
            <a:r>
              <a:rPr lang="en-GB" sz="2400" i="1" dirty="0">
                <a:solidFill>
                  <a:srgbClr val="FFFFFF"/>
                </a:solidFill>
              </a:rPr>
              <a:t>Harmful</a:t>
            </a:r>
            <a:r>
              <a:rPr lang="en-GB" sz="2400" dirty="0">
                <a:solidFill>
                  <a:srgbClr val="FFFFFF"/>
                </a:solidFill>
              </a:rPr>
              <a:t> events attributed to women </a:t>
            </a:r>
          </a:p>
          <a:p>
            <a:pPr marL="0" indent="0" algn="ctr">
              <a:buClr>
                <a:srgbClr val="FFFFFF"/>
              </a:buClr>
              <a:buNone/>
            </a:pPr>
            <a:r>
              <a:rPr lang="en-GB" sz="2400" b="1" dirty="0">
                <a:solidFill>
                  <a:srgbClr val="FFFFFF"/>
                </a:solidFill>
              </a:rPr>
              <a:t>Europe</a:t>
            </a:r>
            <a:r>
              <a:rPr lang="en-GB" sz="2400" dirty="0">
                <a:solidFill>
                  <a:srgbClr val="FFFFFF"/>
                </a:solidFill>
              </a:rPr>
              <a:t>  (1450 – 1750)</a:t>
            </a:r>
          </a:p>
          <a:p>
            <a:pPr algn="ctr">
              <a:buClr>
                <a:srgbClr val="FFFFFF"/>
              </a:buClr>
            </a:pPr>
            <a:r>
              <a:rPr lang="en-GB" sz="2400" dirty="0">
                <a:solidFill>
                  <a:srgbClr val="FFFFFF"/>
                </a:solidFill>
              </a:rPr>
              <a:t>Attributed to women in lower social classes + magic to influence the flow of events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79CEF64-2F4E-4B08-BC3F-CF9D23AC4875}"/>
              </a:ext>
            </a:extLst>
          </p:cNvPr>
          <p:cNvSpPr/>
          <p:nvPr/>
        </p:nvSpPr>
        <p:spPr>
          <a:xfrm>
            <a:off x="869495" y="2252870"/>
            <a:ext cx="10578827" cy="38867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915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E4C513-14F5-A34F-80B9-D2D4FBE47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GB" sz="7200" dirty="0"/>
              <a:t>Discrimination: how to </a:t>
            </a:r>
            <a:r>
              <a:rPr lang="en-GB" sz="7200" i="1" dirty="0"/>
              <a:t>cope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E0BB207-A999-0E4A-8617-FA853BEE2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Clr>
                <a:srgbClr val="FFFFFF"/>
              </a:buClr>
              <a:buNone/>
            </a:pPr>
            <a:r>
              <a:rPr lang="en-GB" sz="4400" b="1" i="1">
                <a:solidFill>
                  <a:srgbClr val="FFFFFF"/>
                </a:solidFill>
              </a:rPr>
              <a:t>Art</a:t>
            </a:r>
            <a:r>
              <a:rPr lang="en-GB" sz="4400" b="1">
                <a:solidFill>
                  <a:srgbClr val="FFFFFF"/>
                </a:solidFill>
              </a:rPr>
              <a:t> as tool to express one’s true self: </a:t>
            </a:r>
          </a:p>
          <a:p>
            <a:pPr marL="0" indent="0" algn="ctr">
              <a:buClr>
                <a:srgbClr val="FFFFFF"/>
              </a:buClr>
              <a:buNone/>
            </a:pPr>
            <a:r>
              <a:rPr lang="en-GB" sz="4400">
                <a:solidFill>
                  <a:srgbClr val="FFFFFF"/>
                </a:solidFill>
              </a:rPr>
              <a:t>The case of </a:t>
            </a:r>
            <a:r>
              <a:rPr lang="en-GB" sz="4400" b="1" i="1">
                <a:solidFill>
                  <a:srgbClr val="FFFFFF"/>
                </a:solidFill>
              </a:rPr>
              <a:t>Drama Queens</a:t>
            </a:r>
          </a:p>
        </p:txBody>
      </p:sp>
      <p:pic>
        <p:nvPicPr>
          <p:cNvPr id="8" name="Elemento grafico 7" descr="Arcobaleno contorno">
            <a:extLst>
              <a:ext uri="{FF2B5EF4-FFF2-40B4-BE49-F238E27FC236}">
                <a16:creationId xmlns:a16="http://schemas.microsoft.com/office/drawing/2014/main" id="{F5B7E88E-B298-6949-929D-1EFB3DA5D6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54319">
            <a:off x="5410853" y="2034462"/>
            <a:ext cx="1346616" cy="134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947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4FC40F-85CB-6942-831A-20038D59F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GB" sz="7200"/>
              <a:t>From local to global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53B9E6-670A-A24F-B87A-9F9294EFE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Clr>
                <a:srgbClr val="FFFFFF"/>
              </a:buClr>
            </a:pPr>
            <a:r>
              <a:rPr lang="en-GB" sz="2400" dirty="0">
                <a:solidFill>
                  <a:srgbClr val="FFFFFF"/>
                </a:solidFill>
              </a:rPr>
              <a:t>Dialogue with </a:t>
            </a:r>
            <a:r>
              <a:rPr lang="en-GB" sz="2400" b="1" dirty="0">
                <a:solidFill>
                  <a:srgbClr val="FFFFFF"/>
                </a:solidFill>
              </a:rPr>
              <a:t>local</a:t>
            </a:r>
            <a:r>
              <a:rPr lang="en-GB" sz="2400" dirty="0">
                <a:solidFill>
                  <a:srgbClr val="FFFFFF"/>
                </a:solidFill>
              </a:rPr>
              <a:t> communities: understand the issue</a:t>
            </a:r>
          </a:p>
          <a:p>
            <a:pPr>
              <a:buClr>
                <a:srgbClr val="FFFFFF"/>
              </a:buClr>
            </a:pPr>
            <a:r>
              <a:rPr lang="en-GB" sz="2400" dirty="0">
                <a:solidFill>
                  <a:srgbClr val="FFFFFF"/>
                </a:solidFill>
              </a:rPr>
              <a:t>Taking actions: </a:t>
            </a:r>
            <a:r>
              <a:rPr lang="en-GB" sz="2400" b="1" dirty="0">
                <a:solidFill>
                  <a:srgbClr val="FFFFFF"/>
                </a:solidFill>
              </a:rPr>
              <a:t>promote</a:t>
            </a:r>
            <a:r>
              <a:rPr lang="en-GB" sz="2400" dirty="0">
                <a:solidFill>
                  <a:srgbClr val="FFFFFF"/>
                </a:solidFill>
              </a:rPr>
              <a:t> communication between parties + interactive/ informative workshops</a:t>
            </a:r>
          </a:p>
          <a:p>
            <a:pPr>
              <a:buClr>
                <a:srgbClr val="FFFFFF"/>
              </a:buClr>
            </a:pPr>
            <a:r>
              <a:rPr lang="en-GB" sz="2400" dirty="0">
                <a:solidFill>
                  <a:srgbClr val="FFFFFF"/>
                </a:solidFill>
              </a:rPr>
              <a:t>Spreading awareness:  </a:t>
            </a:r>
            <a:r>
              <a:rPr lang="en-GB" sz="2400" b="1" dirty="0">
                <a:solidFill>
                  <a:srgbClr val="FFFFFF"/>
                </a:solidFill>
              </a:rPr>
              <a:t>involve</a:t>
            </a:r>
            <a:r>
              <a:rPr lang="en-GB" sz="2400" dirty="0">
                <a:solidFill>
                  <a:srgbClr val="FFFFFF"/>
                </a:solidFill>
              </a:rPr>
              <a:t> the global community (Amnesty International, ILGA)</a:t>
            </a:r>
          </a:p>
          <a:p>
            <a:pPr>
              <a:buClr>
                <a:srgbClr val="FFFFFF"/>
              </a:buClr>
            </a:pPr>
            <a:r>
              <a:rPr lang="en-GB" sz="2400" b="1" dirty="0">
                <a:solidFill>
                  <a:srgbClr val="FFFFFF"/>
                </a:solidFill>
              </a:rPr>
              <a:t>Support</a:t>
            </a:r>
            <a:r>
              <a:rPr lang="en-GB" sz="2400" dirty="0">
                <a:solidFill>
                  <a:srgbClr val="FFFFFF"/>
                </a:solidFill>
              </a:rPr>
              <a:t> coming from global stakeholders to local projects</a:t>
            </a:r>
          </a:p>
        </p:txBody>
      </p:sp>
      <p:pic>
        <p:nvPicPr>
          <p:cNvPr id="5" name="Elemento grafico 4" descr="Microscopio contorno">
            <a:extLst>
              <a:ext uri="{FF2B5EF4-FFF2-40B4-BE49-F238E27FC236}">
                <a16:creationId xmlns:a16="http://schemas.microsoft.com/office/drawing/2014/main" id="{620F2DC2-3434-274E-80B5-ACF822FDA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99532" y="78257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AAEFBD-3F04-46FB-8E7B-3CA479814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GB" sz="7200"/>
              <a:t>Theory for practice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8CFBB8-F1BE-40B3-98E6-8918FFA94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41600"/>
            <a:ext cx="6051861" cy="3227375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rgbClr val="FFFFFF"/>
              </a:buClr>
              <a:buNone/>
            </a:pPr>
            <a:r>
              <a:rPr lang="en-GB" sz="2800" dirty="0">
                <a:solidFill>
                  <a:srgbClr val="FFFFFF"/>
                </a:solidFill>
              </a:rPr>
              <a:t>Franz Boas’ </a:t>
            </a:r>
            <a:r>
              <a:rPr lang="en-GB" sz="2800" b="1" dirty="0">
                <a:solidFill>
                  <a:srgbClr val="FFFFFF"/>
                </a:solidFill>
              </a:rPr>
              <a:t>Cultural relativism</a:t>
            </a:r>
            <a:r>
              <a:rPr lang="en-GB" sz="2800" dirty="0">
                <a:solidFill>
                  <a:srgbClr val="FFFFFF"/>
                </a:solidFill>
              </a:rPr>
              <a:t>: </a:t>
            </a:r>
          </a:p>
          <a:p>
            <a:pPr marL="0" indent="0" algn="ctr">
              <a:buClr>
                <a:srgbClr val="FFFFFF"/>
              </a:buClr>
              <a:buNone/>
            </a:pPr>
            <a:r>
              <a:rPr lang="en-GB" sz="2800" b="1" dirty="0">
                <a:solidFill>
                  <a:srgbClr val="FFFFFF"/>
                </a:solidFill>
              </a:rPr>
              <a:t>understanding</a:t>
            </a:r>
            <a:r>
              <a:rPr lang="en-GB" sz="2800" dirty="0">
                <a:solidFill>
                  <a:srgbClr val="FFFFFF"/>
                </a:solidFill>
              </a:rPr>
              <a:t> the culture based on the context</a:t>
            </a:r>
          </a:p>
        </p:txBody>
      </p:sp>
      <p:pic>
        <p:nvPicPr>
          <p:cNvPr id="5" name="Elemento grafico 4" descr="Nuvoletta contorno">
            <a:extLst>
              <a:ext uri="{FF2B5EF4-FFF2-40B4-BE49-F238E27FC236}">
                <a16:creationId xmlns:a16="http://schemas.microsoft.com/office/drawing/2014/main" id="{62BA5A66-59D8-494B-87E5-44C621243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7252" y="347385"/>
            <a:ext cx="914400" cy="914400"/>
          </a:xfrm>
          <a:prstGeom prst="rect">
            <a:avLst/>
          </a:prstGeom>
        </p:spPr>
      </p:pic>
      <p:pic>
        <p:nvPicPr>
          <p:cNvPr id="6" name="Immagine 5" descr="Immagine che contiene testo, parete, persona&#10;&#10;Descrizione generata automaticamente">
            <a:extLst>
              <a:ext uri="{FF2B5EF4-FFF2-40B4-BE49-F238E27FC236}">
                <a16:creationId xmlns:a16="http://schemas.microsoft.com/office/drawing/2014/main" id="{A17F3978-78C7-A046-A2A9-00E7500974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238" y="2541600"/>
            <a:ext cx="4064102" cy="322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2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79BA5C4-FD5B-7845-A317-688763F2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GB" sz="7200"/>
              <a:t>Thank you for your attention!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F1D5FDF-9E54-C84F-97CD-A3155D0433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GB" sz="3600">
                <a:solidFill>
                  <a:srgbClr val="FFFFFF"/>
                </a:solidFill>
              </a:rPr>
              <a:t>Do you have any question?</a:t>
            </a:r>
          </a:p>
        </p:txBody>
      </p:sp>
      <p:pic>
        <p:nvPicPr>
          <p:cNvPr id="7" name="Elemento grafico 6" descr="Recensione cliente contorno">
            <a:extLst>
              <a:ext uri="{FF2B5EF4-FFF2-40B4-BE49-F238E27FC236}">
                <a16:creationId xmlns:a16="http://schemas.microsoft.com/office/drawing/2014/main" id="{8AB8C002-3BEE-0145-AC7B-0EDAC69F8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39213" y="2999076"/>
            <a:ext cx="1313573" cy="131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6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5482D-1D8F-4FCA-9815-EBCF807F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58" y="192158"/>
            <a:ext cx="9791804" cy="928001"/>
          </a:xfrm>
        </p:spPr>
        <p:txBody>
          <a:bodyPr/>
          <a:lstStyle/>
          <a:p>
            <a:r>
              <a:rPr lang="it-IT" dirty="0"/>
              <a:t>List of </a:t>
            </a:r>
            <a:r>
              <a:rPr lang="it-IT" dirty="0" err="1"/>
              <a:t>references</a:t>
            </a:r>
            <a:r>
              <a:rPr lang="it-IT" dirty="0"/>
              <a:t>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E1C0126-1F2A-46E8-9335-E1AA275D6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017" y="1120159"/>
            <a:ext cx="12085983" cy="5545683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rgbClr val="FFFFFF"/>
                </a:solidFill>
              </a:rPr>
              <a:t>Essere gay in Africa può costare la vita: la situazione Paese per Paese: </a:t>
            </a:r>
            <a:r>
              <a:rPr lang="it-IT" sz="1200" dirty="0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https://www.amnesty.it/diritti-gay-africa/</a:t>
            </a:r>
            <a:r>
              <a:rPr lang="it-IT" sz="1200" dirty="0">
                <a:solidFill>
                  <a:srgbClr val="FFFFFF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200" dirty="0" err="1">
                <a:solidFill>
                  <a:srgbClr val="FFFFFF"/>
                </a:solidFill>
              </a:rPr>
              <a:t>European</a:t>
            </a:r>
            <a:r>
              <a:rPr lang="it-IT" sz="1200" dirty="0">
                <a:solidFill>
                  <a:srgbClr val="FFFFFF"/>
                </a:solidFill>
              </a:rPr>
              <a:t> </a:t>
            </a:r>
            <a:r>
              <a:rPr lang="it-IT" sz="1200" dirty="0" err="1">
                <a:solidFill>
                  <a:srgbClr val="FFFFFF"/>
                </a:solidFill>
              </a:rPr>
              <a:t>witchcraft</a:t>
            </a:r>
            <a:r>
              <a:rPr lang="it-IT" sz="1200" dirty="0">
                <a:solidFill>
                  <a:srgbClr val="FFFFFF"/>
                </a:solidFill>
              </a:rPr>
              <a:t> </a:t>
            </a:r>
            <a:r>
              <a:rPr lang="it-IT" sz="1200" dirty="0" err="1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European</a:t>
            </a:r>
            <a:r>
              <a:rPr lang="it-IT" sz="1200" dirty="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it-IT" sz="1200" dirty="0" err="1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witchcraft</a:t>
            </a:r>
            <a:r>
              <a:rPr lang="it-IT" sz="1200" dirty="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 Wikipedia</a:t>
            </a:r>
            <a:endParaRPr lang="it-IT" sz="1200" dirty="0">
              <a:solidFill>
                <a:srgbClr val="FFFFFF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i="0" dirty="0">
                <a:solidFill>
                  <a:srgbClr val="FFFFFF"/>
                </a:solidFill>
                <a:effectLst/>
              </a:rPr>
              <a:t>European Parliament resolution of 11 March 2021 on the declaration of the EU as an LGBTIQ Freedom Zone</a:t>
            </a:r>
            <a:r>
              <a:rPr lang="it-IT" sz="120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1200" dirty="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Texts adopted - Declaration of the EU as an LGBTIQ Freedom Zone - Thursday, 11 March 2021 (europa.eu)</a:t>
            </a:r>
            <a:endParaRPr lang="it-IT" sz="1200" dirty="0">
              <a:solidFill>
                <a:srgbClr val="FFFFFF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rgbClr val="FFFFFF"/>
                </a:solidFill>
              </a:rPr>
              <a:t>GENDER IDENTITY, GENDER EXPRESSION AND SEX CHARACTERISTICS PROGRAMME: </a:t>
            </a:r>
            <a:r>
              <a:rPr lang="it-IT" sz="1200" dirty="0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https://ilga.org/gender-identity-gender-expression-sex-characteristics</a:t>
            </a:r>
            <a:r>
              <a:rPr lang="it-IT" sz="1200" dirty="0">
                <a:solidFill>
                  <a:srgbClr val="FFFFFF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rgbClr val="FFFFFF"/>
                </a:solidFill>
              </a:rPr>
              <a:t>Ghana, i movimenti LGBT+ che sfidano pregiudizi e patriarcato: </a:t>
            </a:r>
            <a:r>
              <a:rPr lang="it-IT" sz="1200" dirty="0">
                <a:solidFill>
                  <a:srgbClr val="FFFF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https://vociglobali.it/2021/02/01/ghana-i-movimenti-lgbt-che-sfidano-pregiudizi-e-patriarcato/</a:t>
            </a:r>
            <a:r>
              <a:rPr lang="it-IT" sz="1200" dirty="0">
                <a:solidFill>
                  <a:srgbClr val="FFFFFF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FFFFFF"/>
                </a:solidFill>
                <a:effectLst/>
              </a:rPr>
              <a:t>LGBT rights in South Africa  </a:t>
            </a:r>
            <a:r>
              <a:rPr lang="en-US" sz="1200" dirty="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LGBT rights in South Africa - Wikipedia</a:t>
            </a:r>
            <a:endParaRPr lang="it-IT" sz="1200" dirty="0">
              <a:solidFill>
                <a:srgbClr val="FFFFFF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rgbClr val="FFFFFF"/>
                </a:solidFill>
              </a:rPr>
              <a:t>PROTECTDEFENDERS.EU: </a:t>
            </a:r>
            <a:r>
              <a:rPr lang="it-IT" sz="1200" dirty="0">
                <a:solidFill>
                  <a:srgbClr val="FFFFFF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https://ilga.org/protectdefenders-eu</a:t>
            </a:r>
            <a:r>
              <a:rPr lang="it-IT" sz="1200" dirty="0">
                <a:solidFill>
                  <a:srgbClr val="FFFFFF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RELIGION AND HOMOSEXUALITY IN GHANA: ASSESSING THE FACTORS CONSTRAINING THE LEGALISATION OF HOMOSEXUALITY IN GHANA: A STUDY OF THE KLOTTEY KORLE SUB-METROPOLITAN AREA OF ACCRA </a:t>
            </a:r>
            <a:r>
              <a:rPr lang="en-US" sz="1200" dirty="0">
                <a:solidFill>
                  <a:srgbClr val="FFFF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Religion and Homosexuality in Ghana Assessing the Factors Constraining the </a:t>
            </a:r>
            <a:r>
              <a:rPr lang="en-US" sz="1200" dirty="0" err="1">
                <a:solidFill>
                  <a:srgbClr val="FFFF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Legalisation</a:t>
            </a:r>
            <a:r>
              <a:rPr lang="en-US" sz="1200" dirty="0">
                <a:solidFill>
                  <a:srgbClr val="FFFF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of Homosexuality in Ghana A Study of the </a:t>
            </a:r>
            <a:r>
              <a:rPr lang="en-US" sz="1200" dirty="0" err="1">
                <a:solidFill>
                  <a:srgbClr val="FFFF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Klottey</a:t>
            </a:r>
            <a:r>
              <a:rPr lang="en-US" sz="1200" dirty="0">
                <a:solidFill>
                  <a:srgbClr val="FFFF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Korle Sub-Metropolitan Area of Accra.pdf (ug.edu.gh)</a:t>
            </a:r>
            <a:endParaRPr lang="it-IT" sz="1200" dirty="0">
              <a:solidFill>
                <a:srgbClr val="FFFFFF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200" dirty="0" err="1">
                <a:solidFill>
                  <a:srgbClr val="FFFFFF"/>
                </a:solidFill>
              </a:rPr>
              <a:t>Witchcraft</a:t>
            </a:r>
            <a:r>
              <a:rPr lang="it-IT" sz="1200" dirty="0">
                <a:solidFill>
                  <a:srgbClr val="FFFFFF"/>
                </a:solidFill>
              </a:rPr>
              <a:t> in Ghana </a:t>
            </a:r>
            <a:r>
              <a:rPr lang="it-IT" sz="1200" dirty="0" err="1">
                <a:solidFill>
                  <a:srgbClr val="FFFFFF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Witchcraft</a:t>
            </a:r>
            <a:r>
              <a:rPr lang="it-IT" sz="1200" dirty="0">
                <a:solidFill>
                  <a:srgbClr val="FFFFFF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Ghana - Wikipedia</a:t>
            </a:r>
            <a:endParaRPr lang="it-IT" sz="1200" dirty="0">
              <a:solidFill>
                <a:srgbClr val="FFFFFF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rgbClr val="FFFFFF"/>
                </a:solidFill>
              </a:rPr>
              <a:t>Cultural </a:t>
            </a:r>
            <a:r>
              <a:rPr lang="it-IT" sz="1200" dirty="0" err="1">
                <a:solidFill>
                  <a:srgbClr val="FFFFFF"/>
                </a:solidFill>
              </a:rPr>
              <a:t>relativism</a:t>
            </a:r>
            <a:r>
              <a:rPr lang="it-IT" sz="1200" dirty="0">
                <a:solidFill>
                  <a:srgbClr val="FFFFFF"/>
                </a:solidFill>
              </a:rPr>
              <a:t>: http://anthrotheory.pbworks.com/w/page/29518607/Boasian%20Anthropology%3A%20Historical%20Particularism%20and%20Cultural%20Relativism (</a:t>
            </a:r>
            <a:r>
              <a:rPr lang="it-IT" sz="1200" dirty="0" err="1">
                <a:solidFill>
                  <a:srgbClr val="FFFFFF"/>
                </a:solidFill>
              </a:rPr>
              <a:t>Chapter</a:t>
            </a:r>
            <a:r>
              <a:rPr lang="it-IT" sz="1200" dirty="0">
                <a:solidFill>
                  <a:srgbClr val="FFFFFF"/>
                </a:solidFill>
              </a:rPr>
              <a:t> II, </a:t>
            </a:r>
            <a:r>
              <a:rPr lang="it-IT" sz="1200" dirty="0" err="1">
                <a:solidFill>
                  <a:srgbClr val="FFFFFF"/>
                </a:solidFill>
              </a:rPr>
              <a:t>section</a:t>
            </a:r>
            <a:r>
              <a:rPr lang="it-IT" sz="1200" dirty="0">
                <a:solidFill>
                  <a:srgbClr val="FFFFFF"/>
                </a:solidFill>
              </a:rPr>
              <a:t> a)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rgbClr val="FFFFFF"/>
                </a:solidFill>
              </a:rPr>
              <a:t>Franz Boas. Encyclopedia Britannica. </a:t>
            </a:r>
            <a:r>
              <a:rPr lang="it-IT" sz="1200" dirty="0">
                <a:solidFill>
                  <a:srgbClr val="FFFFFF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https://www.britannica.com/biography/FranzBoas#ref210128</a:t>
            </a:r>
            <a:r>
              <a:rPr lang="it-IT" sz="1200" dirty="0">
                <a:solidFill>
                  <a:srgbClr val="FFFFFF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rgbClr val="FFFFFF"/>
                </a:solidFill>
              </a:rPr>
              <a:t>Notes </a:t>
            </a:r>
            <a:r>
              <a:rPr lang="it-IT" sz="1200" dirty="0" err="1">
                <a:solidFill>
                  <a:srgbClr val="FFFFFF"/>
                </a:solidFill>
              </a:rPr>
              <a:t>taken</a:t>
            </a:r>
            <a:r>
              <a:rPr lang="it-IT" sz="1200" dirty="0">
                <a:solidFill>
                  <a:srgbClr val="FFFFFF"/>
                </a:solidFill>
              </a:rPr>
              <a:t> in class (17/03/21)</a:t>
            </a:r>
          </a:p>
        </p:txBody>
      </p:sp>
    </p:spTree>
    <p:extLst>
      <p:ext uri="{BB962C8B-B14F-4D97-AF65-F5344CB8AC3E}">
        <p14:creationId xmlns:p14="http://schemas.microsoft.com/office/powerpoint/2010/main" val="627874620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The Hand Extrablack"/>
        <a:ea typeface=""/>
        <a:cs typeface=""/>
      </a:majorFont>
      <a:minorFont>
        <a:latin typeface="Sagona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F53DCF766022D439293D501BA2EEB15" ma:contentTypeVersion="7" ma:contentTypeDescription="Creare un nuovo documento." ma:contentTypeScope="" ma:versionID="d3dadfed95687d92bad4cdf9051061ea">
  <xsd:schema xmlns:xsd="http://www.w3.org/2001/XMLSchema" xmlns:xs="http://www.w3.org/2001/XMLSchema" xmlns:p="http://schemas.microsoft.com/office/2006/metadata/properties" xmlns:ns3="bbbb8d87-c4a8-4414-9780-9c717e6a965e" xmlns:ns4="c3811441-4330-400e-8051-9342207fb137" targetNamespace="http://schemas.microsoft.com/office/2006/metadata/properties" ma:root="true" ma:fieldsID="110ee283b8e84d0f99954697995dc863" ns3:_="" ns4:_="">
    <xsd:import namespace="bbbb8d87-c4a8-4414-9780-9c717e6a965e"/>
    <xsd:import namespace="c3811441-4330-400e-8051-9342207fb1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b8d87-c4a8-4414-9780-9c717e6a96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811441-4330-400e-8051-9342207fb13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765BBC-E411-483D-B778-BB0CF0016AB2}">
  <ds:schemaRefs>
    <ds:schemaRef ds:uri="bbbb8d87-c4a8-4414-9780-9c717e6a965e"/>
    <ds:schemaRef ds:uri="c3811441-4330-400e-8051-9342207fb13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F6CFC3A-28EF-4BB8-A9B2-DDF7DAB18225}">
  <ds:schemaRefs>
    <ds:schemaRef ds:uri="bbbb8d87-c4a8-4414-9780-9c717e6a965e"/>
    <ds:schemaRef ds:uri="c3811441-4330-400e-8051-9342207fb13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3E7EBE7-09A7-4820-88E6-51A4081E56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879</TotalTime>
  <Words>531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Sagona Book</vt:lpstr>
      <vt:lpstr>The Hand Extrablack</vt:lpstr>
      <vt:lpstr>Wingdings</vt:lpstr>
      <vt:lpstr>BlobVTI</vt:lpstr>
      <vt:lpstr>wORKSHOp 1 HEALTH  homosexuality and discrimination:  a case from Ghana </vt:lpstr>
      <vt:lpstr>LGBT Community: its perception  Cultural elements in comparison</vt:lpstr>
      <vt:lpstr>Exceptions </vt:lpstr>
      <vt:lpstr>Indiscriminate discrimination: are you a witch ? </vt:lpstr>
      <vt:lpstr>Discrimination: how to cope</vt:lpstr>
      <vt:lpstr>From local to global </vt:lpstr>
      <vt:lpstr>Theory for practice</vt:lpstr>
      <vt:lpstr>Thank you for your attention!</vt:lpstr>
      <vt:lpstr>List of 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CAPPADONNA ENRICA CHIARA [SP5400158]</dc:creator>
  <cp:lastModifiedBy>CAPPADONNA ENRICA CHIARA [SP5400158]</cp:lastModifiedBy>
  <cp:revision>7</cp:revision>
  <dcterms:created xsi:type="dcterms:W3CDTF">2021-03-20T09:48:36Z</dcterms:created>
  <dcterms:modified xsi:type="dcterms:W3CDTF">2021-03-27T13:19:09Z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0x0101007F53DCF766022D439293D501BA2EEB15</vt:lpwstr>
  </property>
</Properties>
</file>