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2"/>
  </p:notesMasterIdLst>
  <p:sldIdLst>
    <p:sldId id="259" r:id="rId2"/>
    <p:sldId id="323" r:id="rId3"/>
    <p:sldId id="260" r:id="rId4"/>
    <p:sldId id="310" r:id="rId5"/>
    <p:sldId id="324" r:id="rId6"/>
    <p:sldId id="281" r:id="rId7"/>
    <p:sldId id="319" r:id="rId8"/>
    <p:sldId id="320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13" r:id="rId18"/>
    <p:sldId id="312" r:id="rId19"/>
    <p:sldId id="318" r:id="rId20"/>
    <p:sldId id="333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014" autoAdjust="0"/>
    <p:restoredTop sz="94625"/>
  </p:normalViewPr>
  <p:slideViewPr>
    <p:cSldViewPr snapToGrid="0" snapToObjects="1">
      <p:cViewPr varScale="1">
        <p:scale>
          <a:sx n="116" d="100"/>
          <a:sy n="116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E7698-6407-BB40-B9E5-92E5854A1E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2BD2A9-0700-FB48-8AA2-1FA8FCC7920E}">
      <dgm:prSet phldrT="[Testo]"/>
      <dgm:spPr/>
      <dgm:t>
        <a:bodyPr/>
        <a:lstStyle/>
        <a:p>
          <a:r>
            <a:rPr lang="it-IT" dirty="0"/>
            <a:t>habitus</a:t>
          </a:r>
        </a:p>
      </dgm:t>
    </dgm:pt>
    <dgm:pt modelId="{97753EFE-370C-F649-8B1D-654569B78166}" type="parTrans" cxnId="{44275972-E31A-3A49-A173-F96F9B10B590}">
      <dgm:prSet/>
      <dgm:spPr/>
      <dgm:t>
        <a:bodyPr/>
        <a:lstStyle/>
        <a:p>
          <a:endParaRPr lang="it-IT"/>
        </a:p>
      </dgm:t>
    </dgm:pt>
    <dgm:pt modelId="{1CC1DC85-4B39-0F48-A5C7-4E27B57CB90E}" type="sibTrans" cxnId="{44275972-E31A-3A49-A173-F96F9B10B590}">
      <dgm:prSet/>
      <dgm:spPr/>
      <dgm:t>
        <a:bodyPr/>
        <a:lstStyle/>
        <a:p>
          <a:endParaRPr lang="it-IT"/>
        </a:p>
      </dgm:t>
    </dgm:pt>
    <dgm:pt modelId="{55B0A287-DCAC-1845-82CE-D8EB129BAFD4}">
      <dgm:prSet phldrT="[Testo]"/>
      <dgm:spPr/>
      <dgm:t>
        <a:bodyPr/>
        <a:lstStyle/>
        <a:p>
          <a:r>
            <a:rPr lang="it-IT" dirty="0"/>
            <a:t>Stile di vita</a:t>
          </a:r>
        </a:p>
      </dgm:t>
    </dgm:pt>
    <dgm:pt modelId="{F94A3B1A-F5AB-B946-88DE-564C3D9BB50D}" type="parTrans" cxnId="{741A1359-0C0F-3F4A-98F5-778A56B88DA1}">
      <dgm:prSet/>
      <dgm:spPr/>
      <dgm:t>
        <a:bodyPr/>
        <a:lstStyle/>
        <a:p>
          <a:endParaRPr lang="it-IT"/>
        </a:p>
      </dgm:t>
    </dgm:pt>
    <dgm:pt modelId="{9D769BF6-11D8-ED4A-BBF2-8B4408CD5725}" type="sibTrans" cxnId="{741A1359-0C0F-3F4A-98F5-778A56B88DA1}">
      <dgm:prSet/>
      <dgm:spPr/>
      <dgm:t>
        <a:bodyPr/>
        <a:lstStyle/>
        <a:p>
          <a:endParaRPr lang="it-IT"/>
        </a:p>
      </dgm:t>
    </dgm:pt>
    <dgm:pt modelId="{CFC70850-64E2-1D42-8F00-9AB9CA151CF6}">
      <dgm:prSet phldrT="[Testo]"/>
      <dgm:spPr/>
      <dgm:t>
        <a:bodyPr/>
        <a:lstStyle/>
        <a:p>
          <a:r>
            <a:rPr lang="it-IT" dirty="0"/>
            <a:t>gusto</a:t>
          </a:r>
        </a:p>
      </dgm:t>
    </dgm:pt>
    <dgm:pt modelId="{8C37AFE7-80C8-464E-AD46-D88F522D458D}" type="parTrans" cxnId="{E5F4EB61-A565-A648-8332-A5C0E6544482}">
      <dgm:prSet/>
      <dgm:spPr/>
      <dgm:t>
        <a:bodyPr/>
        <a:lstStyle/>
        <a:p>
          <a:endParaRPr lang="it-IT"/>
        </a:p>
      </dgm:t>
    </dgm:pt>
    <dgm:pt modelId="{EA72A2D6-1012-054F-8B3B-E73637D5E9F1}" type="sibTrans" cxnId="{E5F4EB61-A565-A648-8332-A5C0E6544482}">
      <dgm:prSet/>
      <dgm:spPr/>
      <dgm:t>
        <a:bodyPr/>
        <a:lstStyle/>
        <a:p>
          <a:endParaRPr lang="it-IT"/>
        </a:p>
      </dgm:t>
    </dgm:pt>
    <dgm:pt modelId="{A3985FD1-8CC8-184B-BDAC-9986BF273C3A}" type="pres">
      <dgm:prSet presAssocID="{217E7698-6407-BB40-B9E5-92E5854A1EAB}" presName="Name0" presStyleCnt="0">
        <dgm:presLayoutVars>
          <dgm:dir/>
          <dgm:resizeHandles val="exact"/>
        </dgm:presLayoutVars>
      </dgm:prSet>
      <dgm:spPr/>
    </dgm:pt>
    <dgm:pt modelId="{9FB9B753-14B6-6F47-A862-1CBABA965C41}" type="pres">
      <dgm:prSet presAssocID="{522BD2A9-0700-FB48-8AA2-1FA8FCC7920E}" presName="node" presStyleLbl="node1" presStyleIdx="0" presStyleCnt="3">
        <dgm:presLayoutVars>
          <dgm:bulletEnabled val="1"/>
        </dgm:presLayoutVars>
      </dgm:prSet>
      <dgm:spPr/>
    </dgm:pt>
    <dgm:pt modelId="{D5D74945-41A3-ED43-A1F8-2C762358ECD2}" type="pres">
      <dgm:prSet presAssocID="{1CC1DC85-4B39-0F48-A5C7-4E27B57CB90E}" presName="sibTrans" presStyleLbl="sibTrans2D1" presStyleIdx="0" presStyleCnt="2"/>
      <dgm:spPr/>
    </dgm:pt>
    <dgm:pt modelId="{78B0B9A6-E9E5-1B48-B315-FF0E83B386F3}" type="pres">
      <dgm:prSet presAssocID="{1CC1DC85-4B39-0F48-A5C7-4E27B57CB90E}" presName="connectorText" presStyleLbl="sibTrans2D1" presStyleIdx="0" presStyleCnt="2"/>
      <dgm:spPr/>
    </dgm:pt>
    <dgm:pt modelId="{FF402DE6-E09E-1C4F-ABEB-96F7E6F99259}" type="pres">
      <dgm:prSet presAssocID="{55B0A287-DCAC-1845-82CE-D8EB129BAFD4}" presName="node" presStyleLbl="node1" presStyleIdx="1" presStyleCnt="3">
        <dgm:presLayoutVars>
          <dgm:bulletEnabled val="1"/>
        </dgm:presLayoutVars>
      </dgm:prSet>
      <dgm:spPr/>
    </dgm:pt>
    <dgm:pt modelId="{54C33111-BAA7-6C43-A022-AB214727C84F}" type="pres">
      <dgm:prSet presAssocID="{9D769BF6-11D8-ED4A-BBF2-8B4408CD5725}" presName="sibTrans" presStyleLbl="sibTrans2D1" presStyleIdx="1" presStyleCnt="2"/>
      <dgm:spPr/>
    </dgm:pt>
    <dgm:pt modelId="{F8FB9A5A-7986-844D-AC1C-E993EDC63327}" type="pres">
      <dgm:prSet presAssocID="{9D769BF6-11D8-ED4A-BBF2-8B4408CD5725}" presName="connectorText" presStyleLbl="sibTrans2D1" presStyleIdx="1" presStyleCnt="2"/>
      <dgm:spPr/>
    </dgm:pt>
    <dgm:pt modelId="{24043A0A-190C-3C42-8496-BCEE7E245613}" type="pres">
      <dgm:prSet presAssocID="{CFC70850-64E2-1D42-8F00-9AB9CA151CF6}" presName="node" presStyleLbl="node1" presStyleIdx="2" presStyleCnt="3">
        <dgm:presLayoutVars>
          <dgm:bulletEnabled val="1"/>
        </dgm:presLayoutVars>
      </dgm:prSet>
      <dgm:spPr/>
    </dgm:pt>
  </dgm:ptLst>
  <dgm:cxnLst>
    <dgm:cxn modelId="{B069AC0B-2111-A143-9C91-16869ACE0BB8}" type="presOf" srcId="{522BD2A9-0700-FB48-8AA2-1FA8FCC7920E}" destId="{9FB9B753-14B6-6F47-A862-1CBABA965C41}" srcOrd="0" destOrd="0" presId="urn:microsoft.com/office/officeart/2005/8/layout/process1"/>
    <dgm:cxn modelId="{A9C75D3A-6848-E047-BD0E-AAC873A9A94A}" type="presOf" srcId="{9D769BF6-11D8-ED4A-BBF2-8B4408CD5725}" destId="{54C33111-BAA7-6C43-A022-AB214727C84F}" srcOrd="0" destOrd="0" presId="urn:microsoft.com/office/officeart/2005/8/layout/process1"/>
    <dgm:cxn modelId="{741A1359-0C0F-3F4A-98F5-778A56B88DA1}" srcId="{217E7698-6407-BB40-B9E5-92E5854A1EAB}" destId="{55B0A287-DCAC-1845-82CE-D8EB129BAFD4}" srcOrd="1" destOrd="0" parTransId="{F94A3B1A-F5AB-B946-88DE-564C3D9BB50D}" sibTransId="{9D769BF6-11D8-ED4A-BBF2-8B4408CD5725}"/>
    <dgm:cxn modelId="{E5F4EB61-A565-A648-8332-A5C0E6544482}" srcId="{217E7698-6407-BB40-B9E5-92E5854A1EAB}" destId="{CFC70850-64E2-1D42-8F00-9AB9CA151CF6}" srcOrd="2" destOrd="0" parTransId="{8C37AFE7-80C8-464E-AD46-D88F522D458D}" sibTransId="{EA72A2D6-1012-054F-8B3B-E73637D5E9F1}"/>
    <dgm:cxn modelId="{44275972-E31A-3A49-A173-F96F9B10B590}" srcId="{217E7698-6407-BB40-B9E5-92E5854A1EAB}" destId="{522BD2A9-0700-FB48-8AA2-1FA8FCC7920E}" srcOrd="0" destOrd="0" parTransId="{97753EFE-370C-F649-8B1D-654569B78166}" sibTransId="{1CC1DC85-4B39-0F48-A5C7-4E27B57CB90E}"/>
    <dgm:cxn modelId="{C7AAE47D-0F03-B34C-851E-3C86188221BD}" type="presOf" srcId="{217E7698-6407-BB40-B9E5-92E5854A1EAB}" destId="{A3985FD1-8CC8-184B-BDAC-9986BF273C3A}" srcOrd="0" destOrd="0" presId="urn:microsoft.com/office/officeart/2005/8/layout/process1"/>
    <dgm:cxn modelId="{04711196-491B-7549-A38D-066D84DE989A}" type="presOf" srcId="{9D769BF6-11D8-ED4A-BBF2-8B4408CD5725}" destId="{F8FB9A5A-7986-844D-AC1C-E993EDC63327}" srcOrd="1" destOrd="0" presId="urn:microsoft.com/office/officeart/2005/8/layout/process1"/>
    <dgm:cxn modelId="{C3B0DD9A-D8F2-3047-8072-31491516B603}" type="presOf" srcId="{1CC1DC85-4B39-0F48-A5C7-4E27B57CB90E}" destId="{D5D74945-41A3-ED43-A1F8-2C762358ECD2}" srcOrd="0" destOrd="0" presId="urn:microsoft.com/office/officeart/2005/8/layout/process1"/>
    <dgm:cxn modelId="{4B70E0B4-2FDC-4E41-B6A2-68B52E101B68}" type="presOf" srcId="{1CC1DC85-4B39-0F48-A5C7-4E27B57CB90E}" destId="{78B0B9A6-E9E5-1B48-B315-FF0E83B386F3}" srcOrd="1" destOrd="0" presId="urn:microsoft.com/office/officeart/2005/8/layout/process1"/>
    <dgm:cxn modelId="{5E9A94CF-4D72-A24A-A687-7D603ADAA405}" type="presOf" srcId="{55B0A287-DCAC-1845-82CE-D8EB129BAFD4}" destId="{FF402DE6-E09E-1C4F-ABEB-96F7E6F99259}" srcOrd="0" destOrd="0" presId="urn:microsoft.com/office/officeart/2005/8/layout/process1"/>
    <dgm:cxn modelId="{C7694BE1-8104-7A44-B038-6DA2AA132928}" type="presOf" srcId="{CFC70850-64E2-1D42-8F00-9AB9CA151CF6}" destId="{24043A0A-190C-3C42-8496-BCEE7E245613}" srcOrd="0" destOrd="0" presId="urn:microsoft.com/office/officeart/2005/8/layout/process1"/>
    <dgm:cxn modelId="{6CBBB8DB-1853-7748-8FDA-8B52F81EAB27}" type="presParOf" srcId="{A3985FD1-8CC8-184B-BDAC-9986BF273C3A}" destId="{9FB9B753-14B6-6F47-A862-1CBABA965C41}" srcOrd="0" destOrd="0" presId="urn:microsoft.com/office/officeart/2005/8/layout/process1"/>
    <dgm:cxn modelId="{300A69ED-1D9D-2141-920B-35725961EB82}" type="presParOf" srcId="{A3985FD1-8CC8-184B-BDAC-9986BF273C3A}" destId="{D5D74945-41A3-ED43-A1F8-2C762358ECD2}" srcOrd="1" destOrd="0" presId="urn:microsoft.com/office/officeart/2005/8/layout/process1"/>
    <dgm:cxn modelId="{ABBE770E-23CD-6E43-988E-D27410F37621}" type="presParOf" srcId="{D5D74945-41A3-ED43-A1F8-2C762358ECD2}" destId="{78B0B9A6-E9E5-1B48-B315-FF0E83B386F3}" srcOrd="0" destOrd="0" presId="urn:microsoft.com/office/officeart/2005/8/layout/process1"/>
    <dgm:cxn modelId="{F806AD20-8CBF-954E-B667-51B75A88966B}" type="presParOf" srcId="{A3985FD1-8CC8-184B-BDAC-9986BF273C3A}" destId="{FF402DE6-E09E-1C4F-ABEB-96F7E6F99259}" srcOrd="2" destOrd="0" presId="urn:microsoft.com/office/officeart/2005/8/layout/process1"/>
    <dgm:cxn modelId="{F5A3D988-BDA1-EF4F-9C03-106F6DDC7D45}" type="presParOf" srcId="{A3985FD1-8CC8-184B-BDAC-9986BF273C3A}" destId="{54C33111-BAA7-6C43-A022-AB214727C84F}" srcOrd="3" destOrd="0" presId="urn:microsoft.com/office/officeart/2005/8/layout/process1"/>
    <dgm:cxn modelId="{7F4D1539-6BCB-464B-8C53-1ADD1D695568}" type="presParOf" srcId="{54C33111-BAA7-6C43-A022-AB214727C84F}" destId="{F8FB9A5A-7986-844D-AC1C-E993EDC63327}" srcOrd="0" destOrd="0" presId="urn:microsoft.com/office/officeart/2005/8/layout/process1"/>
    <dgm:cxn modelId="{9D7467AF-BFAB-4B42-8C84-976E35A44253}" type="presParOf" srcId="{A3985FD1-8CC8-184B-BDAC-9986BF273C3A}" destId="{24043A0A-190C-3C42-8496-BCEE7E2456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B753-14B6-6F47-A862-1CBABA965C41}">
      <dsp:nvSpPr>
        <dsp:cNvPr id="0" name=""/>
        <dsp:cNvSpPr/>
      </dsp:nvSpPr>
      <dsp:spPr>
        <a:xfrm>
          <a:off x="5698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habitus</a:t>
          </a:r>
        </a:p>
      </dsp:txBody>
      <dsp:txXfrm>
        <a:off x="35631" y="1550940"/>
        <a:ext cx="1643442" cy="962119"/>
      </dsp:txXfrm>
    </dsp:sp>
    <dsp:sp modelId="{D5D74945-41A3-ED43-A1F8-2C762358ECD2}">
      <dsp:nvSpPr>
        <dsp:cNvPr id="0" name=""/>
        <dsp:cNvSpPr/>
      </dsp:nvSpPr>
      <dsp:spPr>
        <a:xfrm>
          <a:off x="1879338" y="1820789"/>
          <a:ext cx="361101" cy="42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1879338" y="1905273"/>
        <a:ext cx="252771" cy="253452"/>
      </dsp:txXfrm>
    </dsp:sp>
    <dsp:sp modelId="{FF402DE6-E09E-1C4F-ABEB-96F7E6F99259}">
      <dsp:nvSpPr>
        <dsp:cNvPr id="0" name=""/>
        <dsp:cNvSpPr/>
      </dsp:nvSpPr>
      <dsp:spPr>
        <a:xfrm>
          <a:off x="2390331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Stile di vita</a:t>
          </a:r>
        </a:p>
      </dsp:txBody>
      <dsp:txXfrm>
        <a:off x="2420264" y="1550940"/>
        <a:ext cx="1643442" cy="962119"/>
      </dsp:txXfrm>
    </dsp:sp>
    <dsp:sp modelId="{54C33111-BAA7-6C43-A022-AB214727C84F}">
      <dsp:nvSpPr>
        <dsp:cNvPr id="0" name=""/>
        <dsp:cNvSpPr/>
      </dsp:nvSpPr>
      <dsp:spPr>
        <a:xfrm>
          <a:off x="4263970" y="1820789"/>
          <a:ext cx="361101" cy="42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263970" y="1905273"/>
        <a:ext cx="252771" cy="253452"/>
      </dsp:txXfrm>
    </dsp:sp>
    <dsp:sp modelId="{24043A0A-190C-3C42-8496-BCEE7E245613}">
      <dsp:nvSpPr>
        <dsp:cNvPr id="0" name=""/>
        <dsp:cNvSpPr/>
      </dsp:nvSpPr>
      <dsp:spPr>
        <a:xfrm>
          <a:off x="4774963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gusto</a:t>
          </a:r>
        </a:p>
      </dsp:txBody>
      <dsp:txXfrm>
        <a:off x="4804896" y="1550940"/>
        <a:ext cx="1643442" cy="962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1C14-4FB3-1548-9145-DCA6229F7F20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5DD6-3F2B-C24C-9AC4-55AECC4162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12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7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16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1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2284769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30/03/21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1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72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5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85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59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7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18DD-9728-694B-9B64-4081A4312876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6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285" y="405057"/>
            <a:ext cx="8153400" cy="2117806"/>
          </a:xfrm>
        </p:spPr>
        <p:txBody>
          <a:bodyPr>
            <a:normAutofit/>
          </a:bodyPr>
          <a:lstStyle/>
          <a:p>
            <a:br>
              <a:rPr lang="it-IT" dirty="0"/>
            </a:br>
            <a:r>
              <a:rPr lang="it-IT" b="1" dirty="0"/>
              <a:t>Habitus</a:t>
            </a:r>
            <a:r>
              <a:rPr lang="it-IT" dirty="0"/>
              <a:t>, P. </a:t>
            </a:r>
            <a:r>
              <a:rPr lang="it-IT" dirty="0" err="1"/>
              <a:t>Bourdieu</a:t>
            </a:r>
            <a:r>
              <a:rPr lang="it-IT" dirty="0"/>
              <a:t> </a:t>
            </a:r>
            <a:br>
              <a:rPr lang="it-IT" dirty="0"/>
            </a:br>
            <a:r>
              <a:rPr lang="it-IT" sz="2400" i="1" dirty="0"/>
              <a:t>Per una teoria della pratica</a:t>
            </a:r>
            <a:r>
              <a:rPr lang="it-IT" sz="2400" dirty="0"/>
              <a:t> (1972)</a:t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62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“Complesso di atteggiamenti PSICOFISICI mediante cui gli esseri umani </a:t>
            </a:r>
            <a:r>
              <a:rPr lang="it-IT" b="1" i="1" dirty="0"/>
              <a:t>stanno nel mondo</a:t>
            </a:r>
            <a:r>
              <a:rPr lang="it-IT" dirty="0"/>
              <a:t>”. </a:t>
            </a:r>
          </a:p>
          <a:p>
            <a:pPr marL="0" indent="0">
              <a:buNone/>
            </a:pPr>
            <a:r>
              <a:rPr lang="it-IT" dirty="0"/>
              <a:t>Il soggetto ha una comprensione immediata del mondo </a:t>
            </a:r>
            <a:r>
              <a:rPr lang="it-IT" b="1" dirty="0"/>
              <a:t>familiare</a:t>
            </a:r>
            <a:r>
              <a:rPr lang="it-IT" dirty="0"/>
              <a:t> perché le strutture cognitive messe in opera da lui sono il prodotto dell</a:t>
            </a:r>
            <a:r>
              <a:rPr lang="it-IT" b="1" dirty="0"/>
              <a:t>’</a:t>
            </a:r>
            <a:r>
              <a:rPr lang="it-IT" b="1" i="1" dirty="0"/>
              <a:t>incorporazione</a:t>
            </a:r>
            <a:r>
              <a:rPr lang="it-IT" dirty="0"/>
              <a:t> delle strutture del mondo in cui agisce. </a:t>
            </a:r>
          </a:p>
          <a:p>
            <a:pPr marL="0" indent="0">
              <a:buNone/>
            </a:pPr>
            <a:r>
              <a:rPr lang="it-IT" dirty="0"/>
              <a:t>Tali sistemi di </a:t>
            </a:r>
            <a:r>
              <a:rPr lang="it-IT" b="1" dirty="0"/>
              <a:t>pratiche e di disposizioni durature</a:t>
            </a:r>
            <a:r>
              <a:rPr lang="it-IT" dirty="0"/>
              <a:t> sono strutture strutturate e strutturanti, in quanto generano prassi e rappresentazione.</a:t>
            </a:r>
          </a:p>
        </p:txBody>
      </p:sp>
    </p:spTree>
    <p:extLst>
      <p:ext uri="{BB962C8B-B14F-4D97-AF65-F5344CB8AC3E}">
        <p14:creationId xmlns:p14="http://schemas.microsoft.com/office/powerpoint/2010/main" val="309768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572250" cy="1049338"/>
          </a:xfrm>
        </p:spPr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Opposizioni binarie, categorie</a:t>
            </a:r>
          </a:p>
        </p:txBody>
      </p:sp>
      <p:pic>
        <p:nvPicPr>
          <p:cNvPr id="20482" name="Segnaposto contenuto 5" descr="Fiocchi nascita rosa e azzurro-ridotto---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75" r="-66975"/>
          <a:stretch>
            <a:fillRect/>
          </a:stretch>
        </p:blipFill>
        <p:spPr>
          <a:xfrm>
            <a:off x="-1872868" y="569119"/>
            <a:ext cx="6556375" cy="3614737"/>
          </a:xfrm>
        </p:spPr>
      </p:pic>
      <p:pic>
        <p:nvPicPr>
          <p:cNvPr id="20483" name="Immagine 6" descr="AnneGeddes_baby_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46" y="-2728"/>
            <a:ext cx="3933654" cy="29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posto contenuto 3" descr="occ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0" y="4183856"/>
            <a:ext cx="3825650" cy="20498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E1A6A0-D506-7B41-9312-258B74512989}"/>
              </a:ext>
            </a:extLst>
          </p:cNvPr>
          <p:cNvSpPr txBox="1"/>
          <p:nvPr/>
        </p:nvSpPr>
        <p:spPr>
          <a:xfrm>
            <a:off x="4683507" y="3094416"/>
            <a:ext cx="4229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Heritier</a:t>
            </a:r>
            <a:r>
              <a:rPr lang="it-IT" dirty="0"/>
              <a:t>, 2002: </a:t>
            </a:r>
          </a:p>
          <a:p>
            <a:r>
              <a:rPr lang="it-IT" dirty="0"/>
              <a:t>«L’osservazione della differenza tra i sessi e il conseguente ruolo che rivestono nella RIPRODUZIONE, costituisce la base del pensiero umano….</a:t>
            </a:r>
          </a:p>
          <a:p>
            <a:r>
              <a:rPr lang="it-IT" dirty="0"/>
              <a:t>Opposizione maschio/</a:t>
            </a:r>
            <a:r>
              <a:rPr lang="it-IT" dirty="0" err="1"/>
              <a:t>femmnina</a:t>
            </a:r>
            <a:r>
              <a:rPr lang="it-IT" dirty="0"/>
              <a:t> come base prototipica di classificazione della realtà». </a:t>
            </a:r>
          </a:p>
        </p:txBody>
      </p:sp>
    </p:spTree>
    <p:extLst>
      <p:ext uri="{BB962C8B-B14F-4D97-AF65-F5344CB8AC3E}">
        <p14:creationId xmlns:p14="http://schemas.microsoft.com/office/powerpoint/2010/main" val="72888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1230313"/>
            <a:ext cx="8153400" cy="990600"/>
          </a:xfrm>
        </p:spPr>
        <p:txBody>
          <a:bodyPr/>
          <a:lstStyle/>
          <a:p>
            <a:r>
              <a:rPr lang="it-IT" dirty="0"/>
              <a:t>Giochi di ruolo? </a:t>
            </a:r>
          </a:p>
        </p:txBody>
      </p:sp>
      <p:pic>
        <p:nvPicPr>
          <p:cNvPr id="7" name="Segnaposto contenuto 6" descr="Screenshot_2020-03-30 giochi maschili - Ricerca Google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/>
          <a:stretch/>
        </p:blipFill>
        <p:spPr>
          <a:xfrm>
            <a:off x="0" y="3236913"/>
            <a:ext cx="6996113" cy="3621087"/>
          </a:xfrm>
        </p:spPr>
      </p:pic>
      <p:pic>
        <p:nvPicPr>
          <p:cNvPr id="8" name="Immagine 7" descr="1500541154_Stereotipi-di-gener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76" y="108427"/>
            <a:ext cx="4497461" cy="31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6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20-03-30 giochi femminili - Ricerca G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218"/>
            <a:ext cx="9144000" cy="48523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2C250-47F1-CA43-84FA-547B6107D4F5}"/>
              </a:ext>
            </a:extLst>
          </p:cNvPr>
          <p:cNvSpPr txBox="1"/>
          <p:nvPr/>
        </p:nvSpPr>
        <p:spPr>
          <a:xfrm>
            <a:off x="110169" y="4549966"/>
            <a:ext cx="843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M. Mead (1935) : «Le osservazioni da noi raccolte fanno pensare che molti dei tratti cosiddetti maschili e femminili, se non tutti, non sono legati al sesso più di quanto lo siano il modo di vestire, le maniere, l’acconciatura che una società assegna a questo o quel sesso….non possiamo che riconoscere la forza determinante del condizionamento sociale». </a:t>
            </a:r>
          </a:p>
        </p:txBody>
      </p:sp>
    </p:spTree>
    <p:extLst>
      <p:ext uri="{BB962C8B-B14F-4D97-AF65-F5344CB8AC3E}">
        <p14:creationId xmlns:p14="http://schemas.microsoft.com/office/powerpoint/2010/main" val="371369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1630497" y="201292"/>
            <a:ext cx="7513504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Corpo come messa in scena del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Sè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tatuaggi_angelina_jolie_schie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69" r="-65369"/>
          <a:stretch>
            <a:fillRect/>
          </a:stretch>
        </p:blipFill>
        <p:spPr>
          <a:xfrm>
            <a:off x="-2329150" y="1191892"/>
            <a:ext cx="8610600" cy="4850725"/>
          </a:xfrm>
        </p:spPr>
      </p:pic>
      <p:pic>
        <p:nvPicPr>
          <p:cNvPr id="27651" name="Immagine 5" descr="O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19" y="2250133"/>
            <a:ext cx="5610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821019" y="1102371"/>
            <a:ext cx="480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Genere performativo (</a:t>
            </a:r>
            <a:r>
              <a:rPr lang="it-IT" sz="2400" dirty="0" err="1"/>
              <a:t>J</a:t>
            </a:r>
            <a:r>
              <a:rPr lang="it-IT" sz="2400" dirty="0"/>
              <a:t>. Butler)</a:t>
            </a:r>
          </a:p>
          <a:p>
            <a:r>
              <a:rPr lang="it-IT" sz="2400" dirty="0"/>
              <a:t>Agency del soggetto</a:t>
            </a:r>
          </a:p>
        </p:txBody>
      </p:sp>
    </p:spTree>
    <p:extLst>
      <p:ext uri="{BB962C8B-B14F-4D97-AF65-F5344CB8AC3E}">
        <p14:creationId xmlns:p14="http://schemas.microsoft.com/office/powerpoint/2010/main" val="382424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Il corpo delle donne</a:t>
            </a:r>
          </a:p>
        </p:txBody>
      </p:sp>
      <p:pic>
        <p:nvPicPr>
          <p:cNvPr id="24578" name="Segnaposto contenuto 3" descr="burqabik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4" y="1814397"/>
            <a:ext cx="4322088" cy="3289300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D46307-50DB-0D49-ABC8-4D043FDDC25A}"/>
              </a:ext>
            </a:extLst>
          </p:cNvPr>
          <p:cNvSpPr txBox="1"/>
          <p:nvPr/>
        </p:nvSpPr>
        <p:spPr>
          <a:xfrm>
            <a:off x="6026227" y="1520328"/>
            <a:ext cx="259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Eteronormatività</a:t>
            </a:r>
            <a:endParaRPr lang="it-IT" dirty="0"/>
          </a:p>
          <a:p>
            <a:r>
              <a:rPr lang="it-IT" dirty="0"/>
              <a:t>’vera natura’ </a:t>
            </a:r>
          </a:p>
          <a:p>
            <a:r>
              <a:rPr lang="it-IT" dirty="0" err="1"/>
              <a:t>Queer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</a:t>
            </a:r>
          </a:p>
          <a:p>
            <a:r>
              <a:rPr lang="it-IT" dirty="0"/>
              <a:t>Spazio ‘tra’ </a:t>
            </a:r>
          </a:p>
        </p:txBody>
      </p:sp>
    </p:spTree>
    <p:extLst>
      <p:ext uri="{BB962C8B-B14F-4D97-AF65-F5344CB8AC3E}">
        <p14:creationId xmlns:p14="http://schemas.microsoft.com/office/powerpoint/2010/main" val="276820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4294967295"/>
          </p:nvPr>
        </p:nvSpPr>
        <p:spPr>
          <a:xfrm>
            <a:off x="0" y="1752600"/>
            <a:ext cx="3886200" cy="639763"/>
          </a:xfrm>
        </p:spPr>
        <p:txBody>
          <a:bodyPr>
            <a:normAutofit fontScale="55000" lnSpcReduction="20000"/>
          </a:bodyPr>
          <a:lstStyle/>
          <a:p>
            <a:r>
              <a:rPr lang="it-IT"/>
              <a:t>Il formato widescreen consente di presentare le immagini con maggiore efficacia.</a:t>
            </a:r>
          </a:p>
        </p:txBody>
      </p:sp>
      <p:pic>
        <p:nvPicPr>
          <p:cNvPr id="2" name="Immagine 1" descr="Foulard-Pro-Hijab-by-Nike.50874_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741" y="991547"/>
            <a:ext cx="4109410" cy="5479214"/>
          </a:xfrm>
          <a:prstGeom prst="rect">
            <a:avLst/>
          </a:prstGeom>
        </p:spPr>
      </p:pic>
      <p:pic>
        <p:nvPicPr>
          <p:cNvPr id="7" name="Immagine 6" descr="kibaya-nude-ro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16" y="1223674"/>
            <a:ext cx="3087068" cy="4596525"/>
          </a:xfrm>
          <a:prstGeom prst="rect">
            <a:avLst/>
          </a:prstGeom>
        </p:spPr>
      </p:pic>
      <p:pic>
        <p:nvPicPr>
          <p:cNvPr id="9" name="Immagine 8" descr="unnam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84" y="1752600"/>
            <a:ext cx="3754016" cy="38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Hijab</a:t>
            </a:r>
            <a:r>
              <a:rPr lang="it-IT" dirty="0"/>
              <a:t> simbolo ipertrofico da contestualizzare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2489200"/>
            <a:ext cx="8153400" cy="4368800"/>
          </a:xfrm>
        </p:spPr>
        <p:txBody>
          <a:bodyPr>
            <a:normAutofit/>
          </a:bodyPr>
          <a:lstStyle/>
          <a:p>
            <a:r>
              <a:rPr lang="it-IT" dirty="0"/>
              <a:t>2003 legge francese che proibisce segni religiosi in scuola laica</a:t>
            </a:r>
          </a:p>
          <a:p>
            <a:r>
              <a:rPr lang="it-IT" dirty="0"/>
              <a:t>Crescente ‘comunitarismo’ = islamismo</a:t>
            </a:r>
          </a:p>
          <a:p>
            <a:r>
              <a:rPr lang="it-IT" dirty="0"/>
              <a:t>Immigrati come neo-</a:t>
            </a:r>
            <a:r>
              <a:rPr lang="it-IT" dirty="0" err="1"/>
              <a:t>razzializzati</a:t>
            </a:r>
            <a:endParaRPr lang="it-IT" dirty="0"/>
          </a:p>
          <a:p>
            <a:r>
              <a:rPr lang="it-IT" dirty="0"/>
              <a:t>Reazione identitaria all’emarginazione/esclusione</a:t>
            </a:r>
          </a:p>
          <a:p>
            <a:r>
              <a:rPr lang="it-IT" dirty="0"/>
              <a:t>Diverse modalità di emancipazione femminile </a:t>
            </a:r>
          </a:p>
        </p:txBody>
      </p:sp>
    </p:spTree>
    <p:extLst>
      <p:ext uri="{BB962C8B-B14F-4D97-AF65-F5344CB8AC3E}">
        <p14:creationId xmlns:p14="http://schemas.microsoft.com/office/powerpoint/2010/main" val="407086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entury Gothic" charset="0"/>
              </a:rPr>
              <a:t>Costru</a:t>
            </a:r>
            <a:r>
              <a:rPr lang="it-IT" dirty="0">
                <a:latin typeface="Century Gothic" charset="0"/>
              </a:rPr>
              <a:t>(i)zioni di genere </a:t>
            </a:r>
          </a:p>
        </p:txBody>
      </p:sp>
      <p:pic>
        <p:nvPicPr>
          <p:cNvPr id="23555" name="Segnaposto contenuto 3" descr="IMG_17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468313" y="1557338"/>
            <a:ext cx="8210550" cy="4249737"/>
          </a:xfrm>
        </p:spPr>
      </p:pic>
    </p:spTree>
    <p:extLst>
      <p:ext uri="{BB962C8B-B14F-4D97-AF65-F5344CB8AC3E}">
        <p14:creationId xmlns:p14="http://schemas.microsoft.com/office/powerpoint/2010/main" val="159330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STO-140916-07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80" t="-8620" r="-25404" b="-3793"/>
          <a:stretch>
            <a:fillRect/>
          </a:stretch>
        </p:blipFill>
        <p:spPr>
          <a:xfrm>
            <a:off x="-914400" y="511033"/>
            <a:ext cx="6737350" cy="5110163"/>
          </a:xfrm>
        </p:spPr>
      </p:pic>
      <p:pic>
        <p:nvPicPr>
          <p:cNvPr id="21507" name="Immagine 4" descr="vintage2520cooking255b1225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147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16016" y="5390364"/>
            <a:ext cx="479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SPAZI di</a:t>
            </a:r>
            <a:r>
              <a:rPr lang="it-IT" sz="2400"/>
              <a:t>/tra </a:t>
            </a:r>
            <a:r>
              <a:rPr lang="it-IT" sz="2400" dirty="0"/>
              <a:t>GENERE </a:t>
            </a:r>
          </a:p>
        </p:txBody>
      </p:sp>
    </p:spTree>
    <p:extLst>
      <p:ext uri="{BB962C8B-B14F-4D97-AF65-F5344CB8AC3E}">
        <p14:creationId xmlns:p14="http://schemas.microsoft.com/office/powerpoint/2010/main" val="167874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Genere &amp; migrazione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767" y="1600200"/>
            <a:ext cx="8371281" cy="4495800"/>
          </a:xfrm>
        </p:spPr>
        <p:txBody>
          <a:bodyPr/>
          <a:lstStyle/>
          <a:p>
            <a:r>
              <a:rPr lang="it-IT" dirty="0"/>
              <a:t>Conflitti intergenerazionali</a:t>
            </a:r>
          </a:p>
          <a:p>
            <a:r>
              <a:rPr lang="it-IT" dirty="0" err="1"/>
              <a:t>Performatività</a:t>
            </a:r>
            <a:r>
              <a:rPr lang="it-IT" dirty="0"/>
              <a:t> e molteplicità (Butler, </a:t>
            </a:r>
            <a:r>
              <a:rPr lang="it-IT" dirty="0" err="1"/>
              <a:t>Spivak</a:t>
            </a:r>
            <a:r>
              <a:rPr lang="it-IT" dirty="0"/>
              <a:t>)</a:t>
            </a:r>
          </a:p>
          <a:p>
            <a:r>
              <a:rPr lang="it-IT" dirty="0"/>
              <a:t>Teorie </a:t>
            </a:r>
            <a:r>
              <a:rPr lang="it-IT" dirty="0" err="1"/>
              <a:t>queer</a:t>
            </a:r>
            <a:r>
              <a:rPr lang="it-IT" dirty="0"/>
              <a:t> contro </a:t>
            </a:r>
            <a:r>
              <a:rPr lang="it-IT" dirty="0" err="1"/>
              <a:t>eteronormatività</a:t>
            </a:r>
            <a:r>
              <a:rPr lang="it-IT" dirty="0"/>
              <a:t> (Warner, </a:t>
            </a:r>
            <a:r>
              <a:rPr lang="it-IT" dirty="0" err="1"/>
              <a:t>Rubin</a:t>
            </a:r>
            <a:r>
              <a:rPr lang="it-IT" dirty="0"/>
              <a:t>)</a:t>
            </a:r>
          </a:p>
          <a:p>
            <a:r>
              <a:rPr lang="it-IT" dirty="0"/>
              <a:t>Concetto di </a:t>
            </a:r>
            <a:r>
              <a:rPr lang="it-IT" dirty="0" err="1"/>
              <a:t>intersezionalità</a:t>
            </a:r>
            <a:r>
              <a:rPr lang="it-IT" dirty="0"/>
              <a:t> (K. </a:t>
            </a:r>
            <a:r>
              <a:rPr lang="it-IT" dirty="0" err="1"/>
              <a:t>Crenshaw</a:t>
            </a:r>
            <a:r>
              <a:rPr lang="it-IT" dirty="0"/>
              <a:t>)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flashcards-_intersectionality1323387834491-620x3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95" y="4071659"/>
            <a:ext cx="5627138" cy="27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6570663" cy="1049338"/>
          </a:xfrm>
        </p:spPr>
        <p:txBody>
          <a:bodyPr/>
          <a:lstStyle/>
          <a:p>
            <a:pPr algn="ctr"/>
            <a:r>
              <a:rPr lang="it-IT" dirty="0">
                <a:latin typeface="Tw Cen MT" charset="0"/>
              </a:rPr>
              <a:t>Habitus</a:t>
            </a: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sp>
        <p:nvSpPr>
          <p:cNvPr id="4" name="Sottotitolo 1">
            <a:extLst>
              <a:ext uri="{FF2B5EF4-FFF2-40B4-BE49-F238E27FC236}">
                <a16:creationId xmlns:a16="http://schemas.microsoft.com/office/drawing/2014/main" id="{ED0782F0-A47B-1545-9E42-6FB9AB0E6ECF}"/>
              </a:ext>
            </a:extLst>
          </p:cNvPr>
          <p:cNvSpPr txBox="1">
            <a:spLocks/>
          </p:cNvSpPr>
          <p:nvPr/>
        </p:nvSpPr>
        <p:spPr>
          <a:xfrm>
            <a:off x="1010142" y="5144878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800">
                <a:latin typeface="Tw Cen MT" charset="0"/>
              </a:rPr>
              <a:t>Conoscenza incorporata che rende ‘naturale’ prassi abituali come mangiare, bere, dormire, sessualità ecc.</a:t>
            </a:r>
          </a:p>
          <a:p>
            <a:r>
              <a:rPr lang="it-IT" sz="3800">
                <a:latin typeface="Tw Cen MT" charset="0"/>
              </a:rPr>
              <a:t>Cultura come tessuto connettivo tra corpo/mente/società</a:t>
            </a:r>
          </a:p>
          <a:p>
            <a:br>
              <a:rPr lang="it-IT">
                <a:latin typeface="Tw Cen MT" charset="0"/>
              </a:rPr>
            </a:b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D346AF-3C8A-5A47-AB29-59AE7FBE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83" y="827617"/>
            <a:ext cx="5950257" cy="42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3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B6642C-F1C1-1D42-B8BD-EC936AF1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Identità / differenze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CA900C-AD4D-8742-908F-59786C7F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it-IT" dirty="0"/>
              <a:t>Riconoscere le molteplici differenze e le molteplici identità all’interno del soggetto, senza rappresentarlo in termini in qualche modo negativi o frammentati. </a:t>
            </a:r>
          </a:p>
          <a:p>
            <a:pPr>
              <a:buFontTx/>
              <a:buChar char="-"/>
            </a:pPr>
            <a:r>
              <a:rPr lang="it-IT" dirty="0"/>
              <a:t>Dobbiamo cominciare a riconoscere in che modo le persone si costituiscano NELLA differenza e attraverso di essa.</a:t>
            </a:r>
          </a:p>
          <a:p>
            <a:pPr>
              <a:buFontTx/>
              <a:buChar char="-"/>
            </a:pPr>
            <a:r>
              <a:rPr lang="it-IT" dirty="0"/>
              <a:t>Molteplici forme di differenza - razza, classe, genere, sessualità – si intersecano negli individui e l’identità è quindi fondata sulla differenza.</a:t>
            </a:r>
          </a:p>
          <a:p>
            <a:pPr>
              <a:buFontTx/>
              <a:buChar char="-"/>
            </a:pPr>
            <a:r>
              <a:rPr lang="it-IT" dirty="0"/>
              <a:t>L’impegno più urgente è riconoscere la differenze all’interno di piuttosto che semplicemente le differenze FRA. </a:t>
            </a:r>
          </a:p>
          <a:p>
            <a:pPr marL="0" indent="0">
              <a:buNone/>
            </a:pPr>
            <a:r>
              <a:rPr lang="it-IT" dirty="0"/>
              <a:t>				(Henriette Moore, 1993) </a:t>
            </a:r>
          </a:p>
        </p:txBody>
      </p:sp>
    </p:spTree>
    <p:extLst>
      <p:ext uri="{BB962C8B-B14F-4D97-AF65-F5344CB8AC3E}">
        <p14:creationId xmlns:p14="http://schemas.microsoft.com/office/powerpoint/2010/main" val="340128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3916A10-294D-C04C-8953-3EC55844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P. </a:t>
            </a:r>
            <a:r>
              <a:rPr lang="it-IT" dirty="0" err="1"/>
              <a:t>Bourdieu</a:t>
            </a:r>
            <a:r>
              <a:rPr lang="it-IT" dirty="0"/>
              <a:t>, </a:t>
            </a:r>
            <a:r>
              <a:rPr lang="it-IT" sz="2800" i="1" dirty="0"/>
              <a:t>La distinzione  (</a:t>
            </a:r>
            <a:r>
              <a:rPr lang="it-IT" sz="2800" dirty="0"/>
              <a:t>1979)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E6B841F-981C-FB43-905B-EF7FD9C2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07" y="4781657"/>
            <a:ext cx="7877061" cy="3450614"/>
          </a:xfrm>
        </p:spPr>
        <p:txBody>
          <a:bodyPr/>
          <a:lstStyle/>
          <a:p>
            <a:r>
              <a:rPr lang="it-IT" dirty="0"/>
              <a:t>Percezione del mondo sociale come prodotto dell’incorporazione della divisione in classi sociali</a:t>
            </a:r>
          </a:p>
          <a:p>
            <a:r>
              <a:rPr lang="it-IT" dirty="0"/>
              <a:t>Sistema di differenze che definisce l’identità sociale 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A66744A-94EB-0841-9BC8-D32C45577A66}"/>
              </a:ext>
            </a:extLst>
          </p:cNvPr>
          <p:cNvGraphicFramePr/>
          <p:nvPr>
            <p:extLst/>
          </p:nvPr>
        </p:nvGraphicFramePr>
        <p:xfrm>
          <a:off x="1128683" y="1257484"/>
          <a:ext cx="64839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09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96482" y="0"/>
            <a:ext cx="6715325" cy="1480789"/>
          </a:xfrm>
        </p:spPr>
        <p:txBody>
          <a:bodyPr/>
          <a:lstStyle/>
          <a:p>
            <a:r>
              <a:rPr lang="it-IT" dirty="0"/>
              <a:t>Educazione primaria: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corpo come promemoria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4294967295"/>
          </p:nvPr>
        </p:nvSpPr>
        <p:spPr>
          <a:xfrm>
            <a:off x="864279" y="5602421"/>
            <a:ext cx="8835528" cy="2092325"/>
          </a:xfrm>
        </p:spPr>
        <p:txBody>
          <a:bodyPr>
            <a:normAutofit/>
          </a:bodyPr>
          <a:lstStyle/>
          <a:p>
            <a:r>
              <a:rPr lang="it-IT" sz="2400" dirty="0"/>
              <a:t>P. </a:t>
            </a:r>
            <a:r>
              <a:rPr lang="it-IT" sz="2400" dirty="0" err="1"/>
              <a:t>Bourdieu</a:t>
            </a:r>
            <a:r>
              <a:rPr lang="it-IT" sz="2400" dirty="0"/>
              <a:t>, </a:t>
            </a:r>
            <a:r>
              <a:rPr lang="it-IT" sz="2400" i="1" dirty="0"/>
              <a:t>La distinzione</a:t>
            </a:r>
            <a:r>
              <a:rPr lang="it-IT" sz="2400" dirty="0"/>
              <a:t>, 1979</a:t>
            </a:r>
          </a:p>
          <a:p>
            <a:r>
              <a:rPr lang="it-IT" sz="2400" dirty="0"/>
              <a:t>GUSTO, STILE, DIFFERENZE SOCIALI</a:t>
            </a:r>
          </a:p>
          <a:p>
            <a:endParaRPr lang="it-IT" dirty="0"/>
          </a:p>
        </p:txBody>
      </p:sp>
      <p:pic>
        <p:nvPicPr>
          <p:cNvPr id="5" name="Immagine 4" descr="2fd9a395b2e0901c23a69ad3d612a3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" y="1477096"/>
            <a:ext cx="7341530" cy="41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E98A8D3-7519-FB41-B1E1-31B70BCA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92"/>
            <a:ext cx="9144000" cy="63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Antropologia medica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Rapporto tra Corpo, Salute, Malattia</a:t>
            </a:r>
          </a:p>
          <a:p>
            <a:r>
              <a:rPr lang="it-IT" dirty="0"/>
              <a:t>Cornici di senso, incorporazione (</a:t>
            </a:r>
            <a:r>
              <a:rPr lang="it-IT" dirty="0" err="1"/>
              <a:t>mindful</a:t>
            </a:r>
            <a:r>
              <a:rPr lang="it-IT" dirty="0"/>
              <a:t> body)</a:t>
            </a:r>
          </a:p>
          <a:p>
            <a:r>
              <a:rPr lang="it-IT" dirty="0"/>
              <a:t>Pratiche quotidiane, habitus </a:t>
            </a:r>
          </a:p>
          <a:p>
            <a:r>
              <a:rPr lang="it-IT" dirty="0"/>
              <a:t>Rappresentazioni del corpo e della salute ‘naturale’</a:t>
            </a:r>
          </a:p>
          <a:p>
            <a:r>
              <a:rPr lang="it-IT" dirty="0"/>
              <a:t>Efficacia simbolica</a:t>
            </a:r>
          </a:p>
          <a:p>
            <a:r>
              <a:rPr lang="it-IT" dirty="0"/>
              <a:t>Pluralismo medico, medicine ‘altre’</a:t>
            </a:r>
          </a:p>
        </p:txBody>
      </p:sp>
    </p:spTree>
    <p:extLst>
      <p:ext uri="{BB962C8B-B14F-4D97-AF65-F5344CB8AC3E}">
        <p14:creationId xmlns:p14="http://schemas.microsoft.com/office/powerpoint/2010/main" val="375673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 culturale al sistema biomedico occidentale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2357611"/>
            <a:ext cx="8039598" cy="4500390"/>
          </a:xfrm>
        </p:spPr>
        <p:txBody>
          <a:bodyPr/>
          <a:lstStyle/>
          <a:p>
            <a:r>
              <a:rPr lang="it-IT" dirty="0"/>
              <a:t>Medicalizzazione: corpo come macchina (tecnologia + metafora bellica) de-umanizzato</a:t>
            </a:r>
          </a:p>
          <a:p>
            <a:r>
              <a:rPr lang="it-IT" dirty="0"/>
              <a:t>Contesti e recupero pratiche locali efficaci (massaggio, agopuntura, fitoterapia, chiropratica)</a:t>
            </a:r>
          </a:p>
          <a:p>
            <a:r>
              <a:rPr lang="it-IT" dirty="0"/>
              <a:t>Produzione culturale del paziente-malato (passività)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38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2523" y="1964232"/>
            <a:ext cx="3834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T. </a:t>
            </a:r>
            <a:r>
              <a:rPr lang="it-IT" dirty="0" err="1"/>
              <a:t>Csordas</a:t>
            </a:r>
            <a:r>
              <a:rPr lang="it-IT" dirty="0"/>
              <a:t> 1994 Incorporazione ed esperienza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Corpo senziente come terreno intersoggettivo della produzione di significati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PERSONALE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SOCIALE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POLITICO </a:t>
            </a:r>
          </a:p>
        </p:txBody>
      </p:sp>
      <p:sp>
        <p:nvSpPr>
          <p:cNvPr id="6" name="Segnaposto contenuto 11">
            <a:extLst>
              <a:ext uri="{FF2B5EF4-FFF2-40B4-BE49-F238E27FC236}">
                <a16:creationId xmlns:a16="http://schemas.microsoft.com/office/drawing/2014/main" id="{78D27EA7-3915-884A-A9F6-1262BC5162DF}"/>
              </a:ext>
            </a:extLst>
          </p:cNvPr>
          <p:cNvSpPr txBox="1">
            <a:spLocks/>
          </p:cNvSpPr>
          <p:nvPr/>
        </p:nvSpPr>
        <p:spPr>
          <a:xfrm>
            <a:off x="4546601" y="1357427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Dualismi da scardinare:</a:t>
            </a:r>
          </a:p>
          <a:p>
            <a:r>
              <a:rPr lang="it-IT" dirty="0"/>
              <a:t>Noi/altri</a:t>
            </a:r>
          </a:p>
          <a:p>
            <a:r>
              <a:rPr lang="it-IT" dirty="0"/>
              <a:t>Natura /cultura</a:t>
            </a:r>
          </a:p>
          <a:p>
            <a:r>
              <a:rPr lang="it-IT" dirty="0"/>
              <a:t>Corpo  / mente</a:t>
            </a:r>
          </a:p>
          <a:p>
            <a:r>
              <a:rPr lang="it-IT" dirty="0"/>
              <a:t>Scienze /credenze</a:t>
            </a:r>
          </a:p>
          <a:p>
            <a:r>
              <a:rPr lang="it-IT" dirty="0"/>
              <a:t>Sapere e ordine sociale inscritto NEL corpo, naturalizzato</a:t>
            </a:r>
          </a:p>
          <a:p>
            <a:r>
              <a:rPr lang="it-IT" dirty="0"/>
              <a:t>Costruzione ‘inconsapevole’ della realtà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0E0FC2F-A2B2-A948-8A15-F071061C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333" y="88732"/>
            <a:ext cx="6571343" cy="1049235"/>
          </a:xfrm>
        </p:spPr>
        <p:txBody>
          <a:bodyPr/>
          <a:lstStyle/>
          <a:p>
            <a:r>
              <a:rPr lang="it-IT" dirty="0"/>
              <a:t>MINDFUL BODY 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284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1119551" y="201612"/>
            <a:ext cx="8153400" cy="1544639"/>
          </a:xfrm>
        </p:spPr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Costruire uomini &amp; donne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</a:b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sesso &amp; genere</a:t>
            </a:r>
          </a:p>
        </p:txBody>
      </p:sp>
      <p:pic>
        <p:nvPicPr>
          <p:cNvPr id="21506" name="Segnaposto contenuto 3" descr="gender-identity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0" y="2343208"/>
            <a:ext cx="3822146" cy="3289300"/>
          </a:xfrm>
        </p:spPr>
      </p:pic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611188" y="5876925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90465201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734</TotalTime>
  <Words>642</Words>
  <Application>Microsoft Macintosh PowerPoint</Application>
  <PresentationFormat>Presentazione su schermo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Tw Cen MT</vt:lpstr>
      <vt:lpstr>Verdana</vt:lpstr>
      <vt:lpstr>Wingdings</vt:lpstr>
      <vt:lpstr>Raccolta</vt:lpstr>
      <vt:lpstr> Habitus, P. Bourdieu  Per una teoria della pratica (1972) </vt:lpstr>
      <vt:lpstr>Habitus </vt:lpstr>
      <vt:lpstr>P. Bourdieu, La distinzione  (1979)</vt:lpstr>
      <vt:lpstr>Educazione primaria:   corpo come promemoria</vt:lpstr>
      <vt:lpstr>Presentazione standard di PowerPoint</vt:lpstr>
      <vt:lpstr>Antropologia medica</vt:lpstr>
      <vt:lpstr>Critica culturale al sistema biomedico occidentale</vt:lpstr>
      <vt:lpstr>MINDFUL BODY  </vt:lpstr>
      <vt:lpstr>Costruire uomini &amp; donne  sesso &amp; genere</vt:lpstr>
      <vt:lpstr>Opposizioni binarie, categorie</vt:lpstr>
      <vt:lpstr>Giochi di ruolo? </vt:lpstr>
      <vt:lpstr>Presentazione standard di PowerPoint</vt:lpstr>
      <vt:lpstr>Corpo come messa in scena del Sè</vt:lpstr>
      <vt:lpstr>Il corpo delle donne</vt:lpstr>
      <vt:lpstr>Presentazione standard di PowerPoint</vt:lpstr>
      <vt:lpstr>Hijab simbolo ipertrofico da contestualizzare</vt:lpstr>
      <vt:lpstr>Costru(i)zioni di genere </vt:lpstr>
      <vt:lpstr>Presentazione standard di PowerPoint</vt:lpstr>
      <vt:lpstr>Genere &amp; migrazione</vt:lpstr>
      <vt:lpstr>Identità / differenze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Diversità e disuguaglianze nelle  Relazioni sociali, di parentela di genere, Generazione, classi sociali </dc:title>
  <dc:creator>roberta altin</dc:creator>
  <cp:lastModifiedBy>ALTIN ROBERTA</cp:lastModifiedBy>
  <cp:revision>78</cp:revision>
  <dcterms:created xsi:type="dcterms:W3CDTF">2020-03-30T07:07:14Z</dcterms:created>
  <dcterms:modified xsi:type="dcterms:W3CDTF">2021-03-30T12:10:42Z</dcterms:modified>
</cp:coreProperties>
</file>