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3" r:id="rId2"/>
    <p:sldId id="323" r:id="rId3"/>
    <p:sldId id="328" r:id="rId4"/>
    <p:sldId id="327" r:id="rId5"/>
    <p:sldId id="361" r:id="rId6"/>
    <p:sldId id="329" r:id="rId7"/>
    <p:sldId id="335" r:id="rId8"/>
    <p:sldId id="334" r:id="rId9"/>
    <p:sldId id="336" r:id="rId10"/>
    <p:sldId id="337" r:id="rId11"/>
    <p:sldId id="330" r:id="rId12"/>
    <p:sldId id="331" r:id="rId13"/>
    <p:sldId id="338" r:id="rId14"/>
    <p:sldId id="339" r:id="rId15"/>
  </p:sldIdLst>
  <p:sldSz cx="6858000" cy="5143500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9" autoAdjust="0"/>
    <p:restoredTop sz="87624" autoAdjust="0"/>
  </p:normalViewPr>
  <p:slideViewPr>
    <p:cSldViewPr>
      <p:cViewPr varScale="1">
        <p:scale>
          <a:sx n="142" d="100"/>
          <a:sy n="142" d="100"/>
        </p:scale>
        <p:origin x="1752" y="176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E963F-9084-B041-A9EF-904FEA4F4785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DF9C56-6C0A-624D-902D-7DAFD2A9783B}">
      <dgm:prSet custT="1"/>
      <dgm:spPr/>
      <dgm:t>
        <a:bodyPr/>
        <a:lstStyle/>
        <a:p>
          <a:pPr rtl="0"/>
          <a:r>
            <a:rPr lang="it-IT" sz="2400" dirty="0"/>
            <a:t>Modello dinamico </a:t>
          </a:r>
        </a:p>
      </dgm:t>
    </dgm:pt>
    <dgm:pt modelId="{D4BAA02F-537D-B347-9218-A9FE901D69BC}" type="parTrans" cxnId="{16DA656C-F5D2-B14A-B41D-2A264BFE8DDD}">
      <dgm:prSet/>
      <dgm:spPr/>
      <dgm:t>
        <a:bodyPr/>
        <a:lstStyle/>
        <a:p>
          <a:endParaRPr lang="it-IT"/>
        </a:p>
      </dgm:t>
    </dgm:pt>
    <dgm:pt modelId="{0C859784-B7CD-8D49-872C-1334FBE0E3EE}" type="sibTrans" cxnId="{16DA656C-F5D2-B14A-B41D-2A264BFE8DDD}">
      <dgm:prSet/>
      <dgm:spPr/>
      <dgm:t>
        <a:bodyPr/>
        <a:lstStyle/>
        <a:p>
          <a:endParaRPr lang="it-IT"/>
        </a:p>
      </dgm:t>
    </dgm:pt>
    <dgm:pt modelId="{2D2098D1-C34B-394B-84CA-5E838064113F}">
      <dgm:prSet custT="1"/>
      <dgm:spPr/>
      <dgm:t>
        <a:bodyPr/>
        <a:lstStyle/>
        <a:p>
          <a:pPr rtl="0"/>
          <a:r>
            <a:rPr lang="it-IT" sz="2000" dirty="0"/>
            <a:t>-  Confine fluido e strategico, zona liminale (</a:t>
          </a:r>
          <a:r>
            <a:rPr lang="it-IT" sz="2000" dirty="0" err="1"/>
            <a:t>communitas</a:t>
          </a:r>
          <a:r>
            <a:rPr lang="it-IT" sz="2000" dirty="0"/>
            <a:t>)</a:t>
          </a:r>
        </a:p>
      </dgm:t>
    </dgm:pt>
    <dgm:pt modelId="{DC333954-E4D6-E247-B8BF-C7FC6E81D513}" type="parTrans" cxnId="{974196A7-044E-4240-ACCB-3709B0FD9CD5}">
      <dgm:prSet/>
      <dgm:spPr/>
      <dgm:t>
        <a:bodyPr/>
        <a:lstStyle/>
        <a:p>
          <a:endParaRPr lang="it-IT"/>
        </a:p>
      </dgm:t>
    </dgm:pt>
    <dgm:pt modelId="{6A24F0B4-6C8C-AD48-AC9B-2AFE9692D7B9}" type="sibTrans" cxnId="{974196A7-044E-4240-ACCB-3709B0FD9CD5}">
      <dgm:prSet/>
      <dgm:spPr/>
      <dgm:t>
        <a:bodyPr/>
        <a:lstStyle/>
        <a:p>
          <a:endParaRPr lang="it-IT"/>
        </a:p>
      </dgm:t>
    </dgm:pt>
    <dgm:pt modelId="{78911956-1AD5-2E44-9EEA-F433E1ABF689}">
      <dgm:prSet custT="1"/>
      <dgm:spPr/>
      <dgm:t>
        <a:bodyPr/>
        <a:lstStyle/>
        <a:p>
          <a:pPr rtl="0"/>
          <a:r>
            <a:rPr lang="it-IT" sz="2000" dirty="0"/>
            <a:t>- Etnicità come fenomeno multi-dimensionale e intermittente</a:t>
          </a:r>
        </a:p>
      </dgm:t>
    </dgm:pt>
    <dgm:pt modelId="{37BEB1D8-0AC7-0844-871D-B6CFF4FA34C3}" type="parTrans" cxnId="{B08EAD92-848B-7C41-B606-EDE546AADC10}">
      <dgm:prSet/>
      <dgm:spPr/>
      <dgm:t>
        <a:bodyPr/>
        <a:lstStyle/>
        <a:p>
          <a:endParaRPr lang="it-IT"/>
        </a:p>
      </dgm:t>
    </dgm:pt>
    <dgm:pt modelId="{95964ADB-E004-1A40-99B5-DFFBA594A78A}" type="sibTrans" cxnId="{B08EAD92-848B-7C41-B606-EDE546AADC10}">
      <dgm:prSet/>
      <dgm:spPr/>
      <dgm:t>
        <a:bodyPr/>
        <a:lstStyle/>
        <a:p>
          <a:endParaRPr lang="it-IT"/>
        </a:p>
      </dgm:t>
    </dgm:pt>
    <dgm:pt modelId="{6C7FF6E4-E795-2846-9D4A-5ED405EBF6FF}" type="pres">
      <dgm:prSet presAssocID="{38FE963F-9084-B041-A9EF-904FEA4F4785}" presName="compositeShape" presStyleCnt="0">
        <dgm:presLayoutVars>
          <dgm:dir/>
          <dgm:resizeHandles/>
        </dgm:presLayoutVars>
      </dgm:prSet>
      <dgm:spPr/>
    </dgm:pt>
    <dgm:pt modelId="{64EDB8B6-C8E5-7844-9FAC-C47216F45E8A}" type="pres">
      <dgm:prSet presAssocID="{38FE963F-9084-B041-A9EF-904FEA4F4785}" presName="pyramid" presStyleLbl="node1" presStyleIdx="0" presStyleCnt="1"/>
      <dgm:spPr/>
    </dgm:pt>
    <dgm:pt modelId="{0442A4AB-433E-B343-B7B3-50D0650F6BA4}" type="pres">
      <dgm:prSet presAssocID="{38FE963F-9084-B041-A9EF-904FEA4F4785}" presName="theList" presStyleCnt="0"/>
      <dgm:spPr/>
    </dgm:pt>
    <dgm:pt modelId="{2641B77D-FAE1-194C-811A-1F8C3DFC05DB}" type="pres">
      <dgm:prSet presAssocID="{ECDF9C56-6C0A-624D-902D-7DAFD2A9783B}" presName="aNode" presStyleLbl="fgAcc1" presStyleIdx="0" presStyleCnt="3" custScaleX="271243" custScaleY="87577" custLinFactY="300000" custLinFactNeighborY="352745">
        <dgm:presLayoutVars>
          <dgm:bulletEnabled val="1"/>
        </dgm:presLayoutVars>
      </dgm:prSet>
      <dgm:spPr/>
    </dgm:pt>
    <dgm:pt modelId="{DA52ACDE-9DBA-A840-8AD7-7CD400E634CD}" type="pres">
      <dgm:prSet presAssocID="{ECDF9C56-6C0A-624D-902D-7DAFD2A9783B}" presName="aSpace" presStyleCnt="0"/>
      <dgm:spPr/>
    </dgm:pt>
    <dgm:pt modelId="{A6D39A6A-6923-C24F-8E1D-C16F16B871BF}" type="pres">
      <dgm:prSet presAssocID="{2D2098D1-C34B-394B-84CA-5E838064113F}" presName="aNode" presStyleLbl="fgAcc1" presStyleIdx="1" presStyleCnt="3" custScaleX="332540" custScaleY="130785" custLinFactY="-83517" custLinFactNeighborX="-4249" custLinFactNeighborY="-100000">
        <dgm:presLayoutVars>
          <dgm:bulletEnabled val="1"/>
        </dgm:presLayoutVars>
      </dgm:prSet>
      <dgm:spPr/>
    </dgm:pt>
    <dgm:pt modelId="{49894824-1C1E-E247-A7DF-B02B43E21A7F}" type="pres">
      <dgm:prSet presAssocID="{2D2098D1-C34B-394B-84CA-5E838064113F}" presName="aSpace" presStyleCnt="0"/>
      <dgm:spPr/>
    </dgm:pt>
    <dgm:pt modelId="{867400F4-9480-BD4E-8B84-AF7D7FCDB560}" type="pres">
      <dgm:prSet presAssocID="{78911956-1AD5-2E44-9EEA-F433E1ABF689}" presName="aNode" presStyleLbl="fgAcc1" presStyleIdx="2" presStyleCnt="3" custScaleX="459190" custScaleY="191771" custLinFactY="-93750" custLinFactNeighborX="-4601" custLinFactNeighborY="-100000">
        <dgm:presLayoutVars>
          <dgm:bulletEnabled val="1"/>
        </dgm:presLayoutVars>
      </dgm:prSet>
      <dgm:spPr/>
    </dgm:pt>
    <dgm:pt modelId="{51A051F9-5C0B-AF4B-A568-20C53737AD9B}" type="pres">
      <dgm:prSet presAssocID="{78911956-1AD5-2E44-9EEA-F433E1ABF689}" presName="aSpace" presStyleCnt="0"/>
      <dgm:spPr/>
    </dgm:pt>
  </dgm:ptLst>
  <dgm:cxnLst>
    <dgm:cxn modelId="{1CD67927-E915-194C-8E37-17E146721180}" type="presOf" srcId="{38FE963F-9084-B041-A9EF-904FEA4F4785}" destId="{6C7FF6E4-E795-2846-9D4A-5ED405EBF6FF}" srcOrd="0" destOrd="0" presId="urn:microsoft.com/office/officeart/2005/8/layout/pyramid2"/>
    <dgm:cxn modelId="{4EA21B3F-BC86-D54F-B99D-B225A21B19D5}" type="presOf" srcId="{ECDF9C56-6C0A-624D-902D-7DAFD2A9783B}" destId="{2641B77D-FAE1-194C-811A-1F8C3DFC05DB}" srcOrd="0" destOrd="0" presId="urn:microsoft.com/office/officeart/2005/8/layout/pyramid2"/>
    <dgm:cxn modelId="{16DA656C-F5D2-B14A-B41D-2A264BFE8DDD}" srcId="{38FE963F-9084-B041-A9EF-904FEA4F4785}" destId="{ECDF9C56-6C0A-624D-902D-7DAFD2A9783B}" srcOrd="0" destOrd="0" parTransId="{D4BAA02F-537D-B347-9218-A9FE901D69BC}" sibTransId="{0C859784-B7CD-8D49-872C-1334FBE0E3EE}"/>
    <dgm:cxn modelId="{B08EAD92-848B-7C41-B606-EDE546AADC10}" srcId="{38FE963F-9084-B041-A9EF-904FEA4F4785}" destId="{78911956-1AD5-2E44-9EEA-F433E1ABF689}" srcOrd="2" destOrd="0" parTransId="{37BEB1D8-0AC7-0844-871D-B6CFF4FA34C3}" sibTransId="{95964ADB-E004-1A40-99B5-DFFBA594A78A}"/>
    <dgm:cxn modelId="{B1DD4797-E6B5-CD47-A20F-74760AB3461B}" type="presOf" srcId="{78911956-1AD5-2E44-9EEA-F433E1ABF689}" destId="{867400F4-9480-BD4E-8B84-AF7D7FCDB560}" srcOrd="0" destOrd="0" presId="urn:microsoft.com/office/officeart/2005/8/layout/pyramid2"/>
    <dgm:cxn modelId="{974196A7-044E-4240-ACCB-3709B0FD9CD5}" srcId="{38FE963F-9084-B041-A9EF-904FEA4F4785}" destId="{2D2098D1-C34B-394B-84CA-5E838064113F}" srcOrd="1" destOrd="0" parTransId="{DC333954-E4D6-E247-B8BF-C7FC6E81D513}" sibTransId="{6A24F0B4-6C8C-AD48-AC9B-2AFE9692D7B9}"/>
    <dgm:cxn modelId="{CE370CDA-2608-2F42-A104-92EB7056257E}" type="presOf" srcId="{2D2098D1-C34B-394B-84CA-5E838064113F}" destId="{A6D39A6A-6923-C24F-8E1D-C16F16B871BF}" srcOrd="0" destOrd="0" presId="urn:microsoft.com/office/officeart/2005/8/layout/pyramid2"/>
    <dgm:cxn modelId="{0EC23B41-7388-1147-917C-3513DEC7ABAC}" type="presParOf" srcId="{6C7FF6E4-E795-2846-9D4A-5ED405EBF6FF}" destId="{64EDB8B6-C8E5-7844-9FAC-C47216F45E8A}" srcOrd="0" destOrd="0" presId="urn:microsoft.com/office/officeart/2005/8/layout/pyramid2"/>
    <dgm:cxn modelId="{06AA0084-DCF6-8A4E-881B-FA3617E18594}" type="presParOf" srcId="{6C7FF6E4-E795-2846-9D4A-5ED405EBF6FF}" destId="{0442A4AB-433E-B343-B7B3-50D0650F6BA4}" srcOrd="1" destOrd="0" presId="urn:microsoft.com/office/officeart/2005/8/layout/pyramid2"/>
    <dgm:cxn modelId="{FBD93C13-B65A-7C45-B671-FF053EEE44B6}" type="presParOf" srcId="{0442A4AB-433E-B343-B7B3-50D0650F6BA4}" destId="{2641B77D-FAE1-194C-811A-1F8C3DFC05DB}" srcOrd="0" destOrd="0" presId="urn:microsoft.com/office/officeart/2005/8/layout/pyramid2"/>
    <dgm:cxn modelId="{4C4F2417-AD5E-844E-990D-6BA4BA115131}" type="presParOf" srcId="{0442A4AB-433E-B343-B7B3-50D0650F6BA4}" destId="{DA52ACDE-9DBA-A840-8AD7-7CD400E634CD}" srcOrd="1" destOrd="0" presId="urn:microsoft.com/office/officeart/2005/8/layout/pyramid2"/>
    <dgm:cxn modelId="{71930ACF-6059-A848-978B-811E20EE0A64}" type="presParOf" srcId="{0442A4AB-433E-B343-B7B3-50D0650F6BA4}" destId="{A6D39A6A-6923-C24F-8E1D-C16F16B871BF}" srcOrd="2" destOrd="0" presId="urn:microsoft.com/office/officeart/2005/8/layout/pyramid2"/>
    <dgm:cxn modelId="{882F1270-687C-A247-B8E2-BC76BE4E7DE4}" type="presParOf" srcId="{0442A4AB-433E-B343-B7B3-50D0650F6BA4}" destId="{49894824-1C1E-E247-A7DF-B02B43E21A7F}" srcOrd="3" destOrd="0" presId="urn:microsoft.com/office/officeart/2005/8/layout/pyramid2"/>
    <dgm:cxn modelId="{449AEE43-2224-C447-BCE9-4CB1B69BE0DF}" type="presParOf" srcId="{0442A4AB-433E-B343-B7B3-50D0650F6BA4}" destId="{867400F4-9480-BD4E-8B84-AF7D7FCDB560}" srcOrd="4" destOrd="0" presId="urn:microsoft.com/office/officeart/2005/8/layout/pyramid2"/>
    <dgm:cxn modelId="{F1A666D4-46C2-8E47-B51B-5FEACD8817C7}" type="presParOf" srcId="{0442A4AB-433E-B343-B7B3-50D0650F6BA4}" destId="{51A051F9-5C0B-AF4B-A568-20C53737AD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8E9CB-36FE-894C-822A-95E97A150F5B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5C39DB7F-7C99-A74D-9266-DCAC85D60A2C}">
      <dgm:prSet phldrT="[Testo]" custT="1"/>
      <dgm:spPr/>
      <dgm:t>
        <a:bodyPr/>
        <a:lstStyle/>
        <a:p>
          <a:r>
            <a:rPr lang="it-IT" sz="1800" dirty="0">
              <a:ea typeface="+mn-ea"/>
              <a:cs typeface="+mn-cs"/>
              <a:sym typeface="Symbol" charset="2"/>
            </a:rPr>
            <a:t>norme sociali introiettate </a:t>
          </a:r>
          <a:endParaRPr lang="it-IT" dirty="0"/>
        </a:p>
      </dgm:t>
    </dgm:pt>
    <dgm:pt modelId="{2F47FEBB-0400-FB43-A640-EB9307461CEA}" type="parTrans" cxnId="{3E961A35-AEC4-9540-8ACB-B39947B0E323}">
      <dgm:prSet/>
      <dgm:spPr/>
      <dgm:t>
        <a:bodyPr/>
        <a:lstStyle/>
        <a:p>
          <a:endParaRPr lang="it-IT"/>
        </a:p>
      </dgm:t>
    </dgm:pt>
    <dgm:pt modelId="{DFF0F9AA-D215-624E-903C-5E44BB164162}" type="sibTrans" cxnId="{3E961A35-AEC4-9540-8ACB-B39947B0E323}">
      <dgm:prSet/>
      <dgm:spPr/>
      <dgm:t>
        <a:bodyPr/>
        <a:lstStyle/>
        <a:p>
          <a:endParaRPr lang="it-IT"/>
        </a:p>
      </dgm:t>
    </dgm:pt>
    <dgm:pt modelId="{8E3FB7C0-EF44-7640-A943-7B3316594600}">
      <dgm:prSet phldrT="[Testo]" custT="1"/>
      <dgm:spPr/>
      <dgm:t>
        <a:bodyPr/>
        <a:lstStyle/>
        <a:p>
          <a:r>
            <a:rPr lang="it-IT" sz="1800" dirty="0">
              <a:ea typeface="+mn-ea"/>
              <a:cs typeface="+mn-cs"/>
              <a:sym typeface="Symbol" charset="2"/>
            </a:rPr>
            <a:t>scelta e strategia </a:t>
          </a:r>
          <a:endParaRPr lang="it-IT" dirty="0"/>
        </a:p>
      </dgm:t>
    </dgm:pt>
    <dgm:pt modelId="{EFCBB546-4857-EC47-BD06-AC1997832233}" type="parTrans" cxnId="{85DDDAC0-B631-E149-952B-11E4C6890B4C}">
      <dgm:prSet/>
      <dgm:spPr/>
      <dgm:t>
        <a:bodyPr/>
        <a:lstStyle/>
        <a:p>
          <a:endParaRPr lang="it-IT"/>
        </a:p>
      </dgm:t>
    </dgm:pt>
    <dgm:pt modelId="{6588C455-4868-2442-9AAC-093B24B2DC33}" type="sibTrans" cxnId="{85DDDAC0-B631-E149-952B-11E4C6890B4C}">
      <dgm:prSet/>
      <dgm:spPr/>
      <dgm:t>
        <a:bodyPr/>
        <a:lstStyle/>
        <a:p>
          <a:endParaRPr lang="it-IT"/>
        </a:p>
      </dgm:t>
    </dgm:pt>
    <dgm:pt modelId="{F55F5009-BA6C-FC43-803B-4A86834B5E06}">
      <dgm:prSet phldrT="[Testo]"/>
      <dgm:spPr/>
      <dgm:t>
        <a:bodyPr/>
        <a:lstStyle/>
        <a:p>
          <a:r>
            <a:rPr lang="it-IT" dirty="0"/>
            <a:t>Nuovo standard comportamentale</a:t>
          </a:r>
        </a:p>
      </dgm:t>
    </dgm:pt>
    <dgm:pt modelId="{07BD9CF6-F87B-D045-B8DB-5054348F3EF8}" type="parTrans" cxnId="{173A8F80-F0F0-B040-9803-690939F8961A}">
      <dgm:prSet/>
      <dgm:spPr/>
      <dgm:t>
        <a:bodyPr/>
        <a:lstStyle/>
        <a:p>
          <a:endParaRPr lang="it-IT"/>
        </a:p>
      </dgm:t>
    </dgm:pt>
    <dgm:pt modelId="{0C88DD0C-0D29-DC49-A218-25F28F8D5038}" type="sibTrans" cxnId="{173A8F80-F0F0-B040-9803-690939F8961A}">
      <dgm:prSet/>
      <dgm:spPr/>
      <dgm:t>
        <a:bodyPr/>
        <a:lstStyle/>
        <a:p>
          <a:endParaRPr lang="it-IT"/>
        </a:p>
      </dgm:t>
    </dgm:pt>
    <dgm:pt modelId="{5BA6D5C5-857A-FA49-B760-0B6CE9E6526C}" type="pres">
      <dgm:prSet presAssocID="{84C8E9CB-36FE-894C-822A-95E97A150F5B}" presName="Name0" presStyleCnt="0">
        <dgm:presLayoutVars>
          <dgm:dir/>
          <dgm:resizeHandles val="exact"/>
        </dgm:presLayoutVars>
      </dgm:prSet>
      <dgm:spPr/>
    </dgm:pt>
    <dgm:pt modelId="{F52D9971-EE5C-A34F-867E-297CC442F8DB}" type="pres">
      <dgm:prSet presAssocID="{5C39DB7F-7C99-A74D-9266-DCAC85D60A2C}" presName="node" presStyleLbl="node1" presStyleIdx="0" presStyleCnt="3">
        <dgm:presLayoutVars>
          <dgm:bulletEnabled val="1"/>
        </dgm:presLayoutVars>
      </dgm:prSet>
      <dgm:spPr/>
    </dgm:pt>
    <dgm:pt modelId="{FDCECC7D-A629-694B-8CA8-CD09FB0839EF}" type="pres">
      <dgm:prSet presAssocID="{DFF0F9AA-D215-624E-903C-5E44BB164162}" presName="sibTrans" presStyleLbl="sibTrans2D1" presStyleIdx="0" presStyleCnt="2"/>
      <dgm:spPr/>
    </dgm:pt>
    <dgm:pt modelId="{EABCF096-DCB9-7146-BC05-B94C8D41428F}" type="pres">
      <dgm:prSet presAssocID="{DFF0F9AA-D215-624E-903C-5E44BB164162}" presName="connectorText" presStyleLbl="sibTrans2D1" presStyleIdx="0" presStyleCnt="2"/>
      <dgm:spPr/>
    </dgm:pt>
    <dgm:pt modelId="{2EBCEB91-41D3-2642-BE83-BA2AA3E59E1D}" type="pres">
      <dgm:prSet presAssocID="{8E3FB7C0-EF44-7640-A943-7B3316594600}" presName="node" presStyleLbl="node1" presStyleIdx="1" presStyleCnt="3">
        <dgm:presLayoutVars>
          <dgm:bulletEnabled val="1"/>
        </dgm:presLayoutVars>
      </dgm:prSet>
      <dgm:spPr/>
    </dgm:pt>
    <dgm:pt modelId="{8342A92F-6734-5041-9A34-5F2330C2796C}" type="pres">
      <dgm:prSet presAssocID="{6588C455-4868-2442-9AAC-093B24B2DC33}" presName="sibTrans" presStyleLbl="sibTrans2D1" presStyleIdx="1" presStyleCnt="2"/>
      <dgm:spPr/>
    </dgm:pt>
    <dgm:pt modelId="{8B5FC95F-44B3-E44A-BBBA-3A7C5B29BC64}" type="pres">
      <dgm:prSet presAssocID="{6588C455-4868-2442-9AAC-093B24B2DC33}" presName="connectorText" presStyleLbl="sibTrans2D1" presStyleIdx="1" presStyleCnt="2"/>
      <dgm:spPr/>
    </dgm:pt>
    <dgm:pt modelId="{1288B1E5-37BC-E54C-BF68-EDC44726AFB9}" type="pres">
      <dgm:prSet presAssocID="{F55F5009-BA6C-FC43-803B-4A86834B5E06}" presName="node" presStyleLbl="node1" presStyleIdx="2" presStyleCnt="3">
        <dgm:presLayoutVars>
          <dgm:bulletEnabled val="1"/>
        </dgm:presLayoutVars>
      </dgm:prSet>
      <dgm:spPr/>
    </dgm:pt>
  </dgm:ptLst>
  <dgm:cxnLst>
    <dgm:cxn modelId="{BAAE6A05-958A-7944-9D3F-CC2B4A8A9DA8}" type="presOf" srcId="{8E3FB7C0-EF44-7640-A943-7B3316594600}" destId="{2EBCEB91-41D3-2642-BE83-BA2AA3E59E1D}" srcOrd="0" destOrd="0" presId="urn:microsoft.com/office/officeart/2005/8/layout/process1"/>
    <dgm:cxn modelId="{90D61E25-DD3E-254D-AF0B-5622628457CE}" type="presOf" srcId="{84C8E9CB-36FE-894C-822A-95E97A150F5B}" destId="{5BA6D5C5-857A-FA49-B760-0B6CE9E6526C}" srcOrd="0" destOrd="0" presId="urn:microsoft.com/office/officeart/2005/8/layout/process1"/>
    <dgm:cxn modelId="{3E961A35-AEC4-9540-8ACB-B39947B0E323}" srcId="{84C8E9CB-36FE-894C-822A-95E97A150F5B}" destId="{5C39DB7F-7C99-A74D-9266-DCAC85D60A2C}" srcOrd="0" destOrd="0" parTransId="{2F47FEBB-0400-FB43-A640-EB9307461CEA}" sibTransId="{DFF0F9AA-D215-624E-903C-5E44BB164162}"/>
    <dgm:cxn modelId="{2A7F3D39-AB33-C64A-9771-74AAD488F181}" type="presOf" srcId="{DFF0F9AA-D215-624E-903C-5E44BB164162}" destId="{FDCECC7D-A629-694B-8CA8-CD09FB0839EF}" srcOrd="0" destOrd="0" presId="urn:microsoft.com/office/officeart/2005/8/layout/process1"/>
    <dgm:cxn modelId="{579FE355-1661-CF48-A2ED-6484D0D977A1}" type="presOf" srcId="{6588C455-4868-2442-9AAC-093B24B2DC33}" destId="{8342A92F-6734-5041-9A34-5F2330C2796C}" srcOrd="0" destOrd="0" presId="urn:microsoft.com/office/officeart/2005/8/layout/process1"/>
    <dgm:cxn modelId="{11347E64-4E96-5845-8EFD-A654FE9301DF}" type="presOf" srcId="{5C39DB7F-7C99-A74D-9266-DCAC85D60A2C}" destId="{F52D9971-EE5C-A34F-867E-297CC442F8DB}" srcOrd="0" destOrd="0" presId="urn:microsoft.com/office/officeart/2005/8/layout/process1"/>
    <dgm:cxn modelId="{D6FBB86C-7ED8-3B48-AD75-8732E52E660E}" type="presOf" srcId="{DFF0F9AA-D215-624E-903C-5E44BB164162}" destId="{EABCF096-DCB9-7146-BC05-B94C8D41428F}" srcOrd="1" destOrd="0" presId="urn:microsoft.com/office/officeart/2005/8/layout/process1"/>
    <dgm:cxn modelId="{173A8F80-F0F0-B040-9803-690939F8961A}" srcId="{84C8E9CB-36FE-894C-822A-95E97A150F5B}" destId="{F55F5009-BA6C-FC43-803B-4A86834B5E06}" srcOrd="2" destOrd="0" parTransId="{07BD9CF6-F87B-D045-B8DB-5054348F3EF8}" sibTransId="{0C88DD0C-0D29-DC49-A218-25F28F8D5038}"/>
    <dgm:cxn modelId="{00FD6688-9422-9D42-8C4F-FE713E7DBBD1}" type="presOf" srcId="{F55F5009-BA6C-FC43-803B-4A86834B5E06}" destId="{1288B1E5-37BC-E54C-BF68-EDC44726AFB9}" srcOrd="0" destOrd="0" presId="urn:microsoft.com/office/officeart/2005/8/layout/process1"/>
    <dgm:cxn modelId="{85DDDAC0-B631-E149-952B-11E4C6890B4C}" srcId="{84C8E9CB-36FE-894C-822A-95E97A150F5B}" destId="{8E3FB7C0-EF44-7640-A943-7B3316594600}" srcOrd="1" destOrd="0" parTransId="{EFCBB546-4857-EC47-BD06-AC1997832233}" sibTransId="{6588C455-4868-2442-9AAC-093B24B2DC33}"/>
    <dgm:cxn modelId="{5551D3D0-E5EF-304B-A54C-17233C942D06}" type="presOf" srcId="{6588C455-4868-2442-9AAC-093B24B2DC33}" destId="{8B5FC95F-44B3-E44A-BBBA-3A7C5B29BC64}" srcOrd="1" destOrd="0" presId="urn:microsoft.com/office/officeart/2005/8/layout/process1"/>
    <dgm:cxn modelId="{ABC095FE-321C-AD42-B721-4EB31689BB39}" type="presParOf" srcId="{5BA6D5C5-857A-FA49-B760-0B6CE9E6526C}" destId="{F52D9971-EE5C-A34F-867E-297CC442F8DB}" srcOrd="0" destOrd="0" presId="urn:microsoft.com/office/officeart/2005/8/layout/process1"/>
    <dgm:cxn modelId="{EDABE90F-07AC-C845-9C15-D3A757CDA1BE}" type="presParOf" srcId="{5BA6D5C5-857A-FA49-B760-0B6CE9E6526C}" destId="{FDCECC7D-A629-694B-8CA8-CD09FB0839EF}" srcOrd="1" destOrd="0" presId="urn:microsoft.com/office/officeart/2005/8/layout/process1"/>
    <dgm:cxn modelId="{5DB969EC-D1F0-7A45-9543-0C4217DDA88B}" type="presParOf" srcId="{FDCECC7D-A629-694B-8CA8-CD09FB0839EF}" destId="{EABCF096-DCB9-7146-BC05-B94C8D41428F}" srcOrd="0" destOrd="0" presId="urn:microsoft.com/office/officeart/2005/8/layout/process1"/>
    <dgm:cxn modelId="{8E29658B-9E08-4D44-BC43-F6A873A85916}" type="presParOf" srcId="{5BA6D5C5-857A-FA49-B760-0B6CE9E6526C}" destId="{2EBCEB91-41D3-2642-BE83-BA2AA3E59E1D}" srcOrd="2" destOrd="0" presId="urn:microsoft.com/office/officeart/2005/8/layout/process1"/>
    <dgm:cxn modelId="{F9F3183B-3EF1-8946-84B7-921D3EE673A8}" type="presParOf" srcId="{5BA6D5C5-857A-FA49-B760-0B6CE9E6526C}" destId="{8342A92F-6734-5041-9A34-5F2330C2796C}" srcOrd="3" destOrd="0" presId="urn:microsoft.com/office/officeart/2005/8/layout/process1"/>
    <dgm:cxn modelId="{DDCF4920-70DE-3444-B5FB-5AB03D09D2EB}" type="presParOf" srcId="{8342A92F-6734-5041-9A34-5F2330C2796C}" destId="{8B5FC95F-44B3-E44A-BBBA-3A7C5B29BC64}" srcOrd="0" destOrd="0" presId="urn:microsoft.com/office/officeart/2005/8/layout/process1"/>
    <dgm:cxn modelId="{CF5F6EA8-4662-6B46-A1F7-3B9577C7CAA0}" type="presParOf" srcId="{5BA6D5C5-857A-FA49-B760-0B6CE9E6526C}" destId="{1288B1E5-37BC-E54C-BF68-EDC44726AF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DB8B6-C8E5-7844-9FAC-C47216F45E8A}">
      <dsp:nvSpPr>
        <dsp:cNvPr id="0" name=""/>
        <dsp:cNvSpPr/>
      </dsp:nvSpPr>
      <dsp:spPr>
        <a:xfrm>
          <a:off x="1763266" y="0"/>
          <a:ext cx="1714500" cy="17145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1B77D-FAE1-194C-811A-1F8C3DFC05DB}">
      <dsp:nvSpPr>
        <dsp:cNvPr id="0" name=""/>
        <dsp:cNvSpPr/>
      </dsp:nvSpPr>
      <dsp:spPr>
        <a:xfrm>
          <a:off x="1666328" y="1225777"/>
          <a:ext cx="3022799" cy="268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Modello dinamico </a:t>
          </a:r>
        </a:p>
      </dsp:txBody>
      <dsp:txXfrm>
        <a:off x="1679427" y="1238876"/>
        <a:ext cx="2996601" cy="242137"/>
      </dsp:txXfrm>
    </dsp:sp>
    <dsp:sp modelId="{A6D39A6A-6923-C24F-8E1D-C16F16B871BF}">
      <dsp:nvSpPr>
        <dsp:cNvPr id="0" name=""/>
        <dsp:cNvSpPr/>
      </dsp:nvSpPr>
      <dsp:spPr>
        <a:xfrm>
          <a:off x="1277422" y="183916"/>
          <a:ext cx="3705908" cy="4007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 Confine fluido e strategico, zona liminale (</a:t>
          </a:r>
          <a:r>
            <a:rPr lang="it-IT" sz="2000" kern="1200" dirty="0" err="1"/>
            <a:t>communitas</a:t>
          </a:r>
          <a:r>
            <a:rPr lang="it-IT" sz="2000" kern="1200" dirty="0"/>
            <a:t>)</a:t>
          </a:r>
        </a:p>
      </dsp:txBody>
      <dsp:txXfrm>
        <a:off x="1296984" y="203478"/>
        <a:ext cx="3666784" cy="361601"/>
      </dsp:txXfrm>
    </dsp:sp>
    <dsp:sp modelId="{867400F4-9480-BD4E-8B84-AF7D7FCDB560}">
      <dsp:nvSpPr>
        <dsp:cNvPr id="0" name=""/>
        <dsp:cNvSpPr/>
      </dsp:nvSpPr>
      <dsp:spPr>
        <a:xfrm>
          <a:off x="567789" y="591587"/>
          <a:ext cx="5117328" cy="5875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Etnicità come fenomeno multi-dimensionale e intermittente</a:t>
          </a:r>
        </a:p>
      </dsp:txBody>
      <dsp:txXfrm>
        <a:off x="596473" y="620271"/>
        <a:ext cx="5059960" cy="53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9971-EE5C-A34F-867E-297CC442F8DB}">
      <dsp:nvSpPr>
        <dsp:cNvPr id="0" name=""/>
        <dsp:cNvSpPr/>
      </dsp:nvSpPr>
      <dsp:spPr>
        <a:xfrm>
          <a:off x="5171" y="300655"/>
          <a:ext cx="1545754" cy="927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a typeface="+mn-ea"/>
              <a:cs typeface="+mn-cs"/>
              <a:sym typeface="Symbol" charset="2"/>
            </a:rPr>
            <a:t>norme sociali introiettate </a:t>
          </a:r>
          <a:endParaRPr lang="it-IT" kern="1200" dirty="0"/>
        </a:p>
      </dsp:txBody>
      <dsp:txXfrm>
        <a:off x="32335" y="327819"/>
        <a:ext cx="1491426" cy="873124"/>
      </dsp:txXfrm>
    </dsp:sp>
    <dsp:sp modelId="{FDCECC7D-A629-694B-8CA8-CD09FB0839EF}">
      <dsp:nvSpPr>
        <dsp:cNvPr id="0" name=""/>
        <dsp:cNvSpPr/>
      </dsp:nvSpPr>
      <dsp:spPr>
        <a:xfrm>
          <a:off x="1705501" y="572707"/>
          <a:ext cx="327699" cy="383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1705501" y="649376"/>
        <a:ext cx="229389" cy="230009"/>
      </dsp:txXfrm>
    </dsp:sp>
    <dsp:sp modelId="{2EBCEB91-41D3-2642-BE83-BA2AA3E59E1D}">
      <dsp:nvSpPr>
        <dsp:cNvPr id="0" name=""/>
        <dsp:cNvSpPr/>
      </dsp:nvSpPr>
      <dsp:spPr>
        <a:xfrm>
          <a:off x="2169227" y="300655"/>
          <a:ext cx="1545754" cy="927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a typeface="+mn-ea"/>
              <a:cs typeface="+mn-cs"/>
              <a:sym typeface="Symbol" charset="2"/>
            </a:rPr>
            <a:t>scelta e strategia </a:t>
          </a:r>
          <a:endParaRPr lang="it-IT" kern="1200" dirty="0"/>
        </a:p>
      </dsp:txBody>
      <dsp:txXfrm>
        <a:off x="2196391" y="327819"/>
        <a:ext cx="1491426" cy="873124"/>
      </dsp:txXfrm>
    </dsp:sp>
    <dsp:sp modelId="{8342A92F-6734-5041-9A34-5F2330C2796C}">
      <dsp:nvSpPr>
        <dsp:cNvPr id="0" name=""/>
        <dsp:cNvSpPr/>
      </dsp:nvSpPr>
      <dsp:spPr>
        <a:xfrm>
          <a:off x="3869556" y="572707"/>
          <a:ext cx="327699" cy="383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3869556" y="649376"/>
        <a:ext cx="229389" cy="230009"/>
      </dsp:txXfrm>
    </dsp:sp>
    <dsp:sp modelId="{1288B1E5-37BC-E54C-BF68-EDC44726AFB9}">
      <dsp:nvSpPr>
        <dsp:cNvPr id="0" name=""/>
        <dsp:cNvSpPr/>
      </dsp:nvSpPr>
      <dsp:spPr>
        <a:xfrm>
          <a:off x="4333283" y="300655"/>
          <a:ext cx="1545754" cy="927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Nuovo standard comportamentale</a:t>
          </a:r>
        </a:p>
      </dsp:txBody>
      <dsp:txXfrm>
        <a:off x="4360447" y="327819"/>
        <a:ext cx="1491426" cy="873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71CF-6DE5-5B4A-9EC7-80B8B5349F84}" type="datetimeFigureOut">
              <a:rPr lang="it-IT" smtClean="0"/>
              <a:t>30/03/21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D5803-4AB1-BC4B-949E-969CD1D731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419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A8ADFD5B-A66C-449C-B6E8-FB716D07777D}" type="datetimeFigureOut">
              <a:rPr lang="en-US"/>
              <a:pPr/>
              <a:t>3/30/21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CA5D3BF3-D352-46FC-8343-31F56E6730EA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5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4886325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it-IT" sz="2100">
                <a:solidFill>
                  <a:srgbClr val="FFFFFF"/>
                </a:solidFill>
              </a:defRPr>
            </a:lvl1pPr>
            <a:lvl2pPr marL="342900" indent="0" algn="ctr" eaLnBrk="1" latinLnBrk="0" hangingPunct="1">
              <a:buNone/>
            </a:lvl2pPr>
            <a:lvl3pPr marL="685800" indent="0" algn="ctr" eaLnBrk="1" latinLnBrk="0" hangingPunct="1">
              <a:buNone/>
            </a:lvl3pPr>
            <a:lvl4pPr marL="1028700" indent="0" algn="ctr" eaLnBrk="1" latinLnBrk="0" hangingPunct="1">
              <a:buNone/>
            </a:lvl4pPr>
            <a:lvl5pPr marL="1371600" indent="0" algn="ctr" eaLnBrk="1" latinLnBrk="0" hangingPunct="1">
              <a:buNone/>
            </a:lvl5pPr>
            <a:lvl6pPr marL="1714500" indent="0" algn="ctr" eaLnBrk="1" latinLnBrk="0" hangingPunct="1">
              <a:buNone/>
            </a:lvl6pPr>
            <a:lvl7pPr marL="2057400" indent="0" algn="ctr" eaLnBrk="1" latinLnBrk="0" hangingPunct="1">
              <a:buNone/>
            </a:lvl7pPr>
            <a:lvl8pPr marL="2400300" indent="0" algn="ctr" eaLnBrk="1" latinLnBrk="0" hangingPunct="1">
              <a:buNone/>
            </a:lvl8pPr>
            <a:lvl9pPr marL="27432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kumimoji="0" lang="it-IT"/>
              <a:t>Fare clic per modificare lo stile del sottotitolo dello schema</a:t>
            </a:r>
            <a:endParaRPr kumimoji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it-IT" sz="15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it-IT">
                <a:solidFill>
                  <a:srgbClr val="FFFFFF"/>
                </a:solidFill>
              </a:rPr>
              <a:pPr algn="ctr"/>
              <a:t>30/03/21</a:t>
            </a:fld>
            <a:endParaRPr kumimoji="0" lang="it-IT" sz="15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04"/>
            <a:ext cx="4400550" cy="273844"/>
          </a:xfrm>
        </p:spPr>
        <p:txBody>
          <a:bodyPr/>
          <a:lstStyle>
            <a:lvl1pPr algn="r"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it-IT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1771650" y="2343150"/>
            <a:ext cx="4857750" cy="2038350"/>
          </a:xfrm>
        </p:spPr>
        <p:txBody>
          <a:bodyPr rtlCol="0" anchor="b"/>
          <a:lstStyle>
            <a:lvl1pPr eaLnBrk="1" latinLnBrk="0" hangingPunct="1">
              <a:defRPr kumimoji="0" lang="it-IT" cap="all" baseline="0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77EA5-81FC-0F4C-868A-50D8060A987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67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6115050" cy="32766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57401"/>
            <a:ext cx="5342335" cy="1254919"/>
          </a:xfrm>
        </p:spPr>
        <p:txBody>
          <a:bodyPr anchor="t"/>
          <a:lstStyle>
            <a:lvl1pPr eaLnBrk="1" latinLnBrk="0" hangingPunct="1">
              <a:buNone/>
              <a:defRPr kumimoji="0" lang="it-IT" sz="21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it-IT" sz="135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it-IT" sz="105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it-IT"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 eaLnBrk="1" latinLnBrk="0" hangingPunct="1">
              <a:buNone/>
              <a:defRPr kumimoji="0" lang="it-IT" sz="33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 eaLnBrk="1" latinLnBrk="0" hangingPunct="1">
              <a:defRPr kumimoji="0" lang="it-IT" sz="18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18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18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2914650" cy="3268624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33676" y="1352550"/>
            <a:ext cx="2914650" cy="3268625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18110"/>
            <a:ext cx="6115050" cy="1005840"/>
          </a:xfrm>
        </p:spPr>
        <p:txBody>
          <a:bodyPr anchor="b"/>
          <a:lstStyle>
            <a:lvl1pPr eaLnBrk="1" latinLnBrk="0" hangingPunct="1">
              <a:defRPr kumimoji="0" lang="it-IT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919818"/>
            <a:ext cx="2914650" cy="26289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1919818"/>
            <a:ext cx="2914650" cy="26289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it-IT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362287"/>
            <a:ext cx="291465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15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450" y="1362287"/>
            <a:ext cx="291465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15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</p:spPr>
        <p:txBody>
          <a:bodyPr anchor="b"/>
          <a:lstStyle>
            <a:lvl1pPr algn="l" eaLnBrk="1" latinLnBrk="0" hangingPunct="1">
              <a:buNone/>
              <a:defRPr kumimoji="0" lang="it-IT" sz="3150" b="0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120015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750"/>
              </a:spcAft>
              <a:buNone/>
              <a:defRPr kumimoji="0" lang="it-IT" sz="1350"/>
            </a:lvl1pPr>
            <a:lvl2pPr eaLnBrk="1" latinLnBrk="0" hangingPunct="1">
              <a:buNone/>
              <a:defRPr kumimoji="0" lang="it-IT" sz="900"/>
            </a:lvl2pPr>
            <a:lvl3pPr eaLnBrk="1" latinLnBrk="0" hangingPunct="1">
              <a:buNone/>
              <a:defRPr kumimoji="0" lang="it-IT" sz="750"/>
            </a:lvl3pPr>
            <a:lvl4pPr eaLnBrk="1" latinLnBrk="0" hangingPunct="1">
              <a:buNone/>
              <a:defRPr kumimoji="0" lang="it-IT" sz="675"/>
            </a:lvl4pPr>
            <a:lvl5pPr eaLnBrk="1" latinLnBrk="0" hangingPunct="1">
              <a:buNone/>
              <a:defRPr kumimoji="0" lang="it-IT" sz="675"/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71650" y="1428750"/>
            <a:ext cx="4800600" cy="32004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8251" y="0"/>
            <a:ext cx="5689749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it-IT" sz="2400"/>
            </a:lvl1pPr>
            <a:extLst/>
          </a:lstStyle>
          <a:p>
            <a:r>
              <a:rPr kumimoji="0" lang="it-IT"/>
              <a:t>Trascinare l'immagine su un segnaposto o fare clic sull'icona per aggiungerla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it-IT" sz="1275"/>
            </a:lvl1pPr>
            <a:lvl2pPr eaLnBrk="1" latinLnBrk="0" hangingPunct="1">
              <a:buFontTx/>
              <a:buNone/>
              <a:defRPr kumimoji="0" lang="it-IT" sz="900"/>
            </a:lvl2pPr>
            <a:lvl3pPr eaLnBrk="1" latinLnBrk="0" hangingPunct="1">
              <a:buFontTx/>
              <a:buNone/>
              <a:defRPr kumimoji="0" lang="it-IT" sz="750"/>
            </a:lvl3pPr>
            <a:lvl4pPr eaLnBrk="1" latinLnBrk="0" hangingPunct="1">
              <a:buFontTx/>
              <a:buNone/>
              <a:defRPr kumimoji="0" lang="it-IT" sz="675"/>
            </a:lvl4pPr>
            <a:lvl5pPr eaLnBrk="1" latinLnBrk="0" hangingPunct="1">
              <a:buFontTx/>
              <a:buNone/>
              <a:defRPr kumimoji="0" lang="it-IT" sz="675"/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214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543300"/>
            <a:ext cx="5486400" cy="457200"/>
          </a:xfrm>
        </p:spPr>
        <p:txBody>
          <a:bodyPr anchor="ctr"/>
          <a:lstStyle>
            <a:lvl1pPr algn="l" eaLnBrk="1" latinLnBrk="0" hangingPunct="1">
              <a:buNone/>
              <a:defRPr kumimoji="0" lang="it-IT" sz="21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11" name="Rectangle 10"/>
          <p:cNvSpPr/>
          <p:nvPr/>
        </p:nvSpPr>
        <p:spPr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0"/>
            <a:ext cx="2000250" cy="273844"/>
          </a:xfrm>
        </p:spPr>
        <p:txBody>
          <a:bodyPr rtlCol="0"/>
          <a:lstStyle/>
          <a:p>
            <a:fld id="{E4606EA6-EFEA-4C30-9264-4F9291A5780D}" type="datetime1">
              <a:rPr kumimoji="0" lang="en-US"/>
              <a:pPr/>
              <a:t>3/30/21</a:t>
            </a:fld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 eaLnBrk="1" latinLnBrk="0" hangingPunct="1">
              <a:defRPr kumimoji="0" lang="it-IT" sz="2100"/>
            </a:lvl1pPr>
            <a:extLst/>
          </a:lstStyle>
          <a:p>
            <a:pPr algn="ctr"/>
            <a:fld id="{8F82E0A0-C266-4798-8C8F-B9F91E9DA37E}" type="slidenum">
              <a:rPr kumimoji="0" lang="it-IT" sz="21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21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55"/>
            <a:ext cx="3429000" cy="273844"/>
          </a:xfrm>
        </p:spPr>
        <p:txBody>
          <a:bodyPr rtlCol="0"/>
          <a:lstStyle/>
          <a:p>
            <a:endParaRPr kumimoji="0"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352550"/>
            <a:ext cx="611505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0"/>
            <a:ext cx="200025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it-IT" sz="105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/>
              <a:pPr/>
              <a:t>3/30/21</a:t>
            </a:fld>
            <a:endParaRPr kumimoji="0" lang="it-IT" sz="105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4686155"/>
            <a:ext cx="4065812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it-IT" sz="105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 sz="105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9" name="Rectangle 8"/>
          <p:cNvSpPr/>
          <p:nvPr/>
        </p:nvSpPr>
        <p:spPr>
          <a:xfrm>
            <a:off x="442912" y="112946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40005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it-IT" sz="105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105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105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rtl="0" eaLnBrk="1" latinLnBrk="0" hangingPunct="1">
        <a:spcBef>
          <a:spcPct val="0"/>
        </a:spcBef>
        <a:buNone/>
        <a:defRPr kumimoji="0" lang="it-IT" sz="315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lang="it-IT"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lang="it-IT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lang="it-IT"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lang="it-IT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lang="it-IT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it-IT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A58UcAdcBw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E752EB-118D-6944-BA66-661F69D7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Identità / alterità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129DFE-53B0-944A-820E-F7BCE92C5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Differenza relazionale</a:t>
            </a:r>
          </a:p>
          <a:p>
            <a:r>
              <a:rPr lang="it-IT" dirty="0"/>
              <a:t>Maggioranza / minoranza</a:t>
            </a:r>
          </a:p>
          <a:p>
            <a:r>
              <a:rPr lang="it-IT" dirty="0"/>
              <a:t>Integrazione multiculturale (USA)</a:t>
            </a:r>
          </a:p>
          <a:p>
            <a:r>
              <a:rPr lang="it-IT" dirty="0"/>
              <a:t>Assimilazione (Francia)</a:t>
            </a:r>
          </a:p>
          <a:p>
            <a:r>
              <a:rPr lang="it-IT" dirty="0"/>
              <a:t>Subculture / disuguaglianza </a:t>
            </a:r>
          </a:p>
          <a:p>
            <a:r>
              <a:rPr lang="it-IT" dirty="0"/>
              <a:t>Gerarchie di potere </a:t>
            </a:r>
          </a:p>
          <a:p>
            <a:r>
              <a:rPr lang="it-IT" dirty="0"/>
              <a:t>Stratificazione sociale (classi</a:t>
            </a:r>
            <a:r>
              <a:rPr lang="it-IT"/>
              <a:t>, coscienza)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596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:\Piero\foto robi\postcar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1" y="133350"/>
            <a:ext cx="25098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628650" y="3943350"/>
            <a:ext cx="2686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350" i="1">
                <a:solidFill>
                  <a:schemeClr val="bg1"/>
                </a:solidFill>
                <a:latin typeface="Courier New" charset="0"/>
              </a:rPr>
              <a:t>Aborigines</a:t>
            </a:r>
            <a:r>
              <a:rPr lang="it-IT" sz="1350">
                <a:solidFill>
                  <a:schemeClr val="bg1"/>
                </a:solidFill>
                <a:latin typeface="Courier New" charset="0"/>
              </a:rPr>
              <a:t>, 1870</a:t>
            </a:r>
            <a:endParaRPr lang="it-IT" sz="135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611B2A-8547-3D42-981C-400A28DF6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2813050"/>
            <a:ext cx="4826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9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Etnia come fatto politico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Max</a:t>
            </a:r>
            <a:r>
              <a:rPr lang="it-IT" dirty="0"/>
              <a:t> Weber (1922): etnie sono “nazioni senza stato”</a:t>
            </a:r>
          </a:p>
          <a:p>
            <a:r>
              <a:rPr lang="it-IT" dirty="0"/>
              <a:t>Scuola di Chicago: immigrati con elementi culturali distintivi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sym typeface="Wingdings"/>
              </a:rPr>
              <a:t> </a:t>
            </a:r>
            <a:r>
              <a:rPr lang="it-IT" i="1" dirty="0" err="1">
                <a:sym typeface="Wingdings"/>
              </a:rPr>
              <a:t>melting</a:t>
            </a:r>
            <a:r>
              <a:rPr lang="it-IT" i="1" dirty="0">
                <a:sym typeface="Wingdings"/>
              </a:rPr>
              <a:t> </a:t>
            </a:r>
            <a:r>
              <a:rPr lang="it-IT" i="1" dirty="0" err="1">
                <a:sym typeface="Wingdings"/>
              </a:rPr>
              <a:t>pot</a:t>
            </a:r>
            <a:endParaRPr lang="it-IT" dirty="0">
              <a:sym typeface="Wingdings"/>
            </a:endParaRPr>
          </a:p>
          <a:p>
            <a:r>
              <a:rPr lang="it-IT" dirty="0">
                <a:sym typeface="Wingdings"/>
              </a:rPr>
              <a:t>Scuola di Manchester: Africa urbana, etnia con </a:t>
            </a:r>
            <a:r>
              <a:rPr lang="it-IT" dirty="0" err="1">
                <a:sym typeface="Wingdings"/>
              </a:rPr>
              <a:t>fz</a:t>
            </a:r>
            <a:r>
              <a:rPr lang="it-IT" dirty="0">
                <a:sym typeface="Wingdings"/>
              </a:rPr>
              <a:t>. di orientamento cognitivo e </a:t>
            </a:r>
            <a:r>
              <a:rPr lang="it-IT" dirty="0">
                <a:solidFill>
                  <a:srgbClr val="FF0000"/>
                </a:solidFill>
                <a:sym typeface="Wingdings"/>
              </a:rPr>
              <a:t>organizzativo </a:t>
            </a:r>
            <a:r>
              <a:rPr lang="it-IT" dirty="0">
                <a:sym typeface="Wingdings"/>
              </a:rPr>
              <a:t>(Mitchell 1956)</a:t>
            </a:r>
          </a:p>
        </p:txBody>
      </p:sp>
    </p:spTree>
    <p:extLst>
      <p:ext uri="{BB962C8B-B14F-4D97-AF65-F5344CB8AC3E}">
        <p14:creationId xmlns:p14="http://schemas.microsoft.com/office/powerpoint/2010/main" val="101295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Approccio </a:t>
            </a:r>
            <a:r>
              <a:rPr lang="it-IT" dirty="0" err="1"/>
              <a:t>interazionista</a:t>
            </a:r>
            <a:r>
              <a:rPr lang="it-IT" dirty="0">
                <a:solidFill>
                  <a:srgbClr val="FF0000"/>
                </a:solidFill>
              </a:rPr>
              <a:t>: confine etnico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>
                <a:sym typeface="Wingdings"/>
              </a:rPr>
              <a:t>Gruppo etnico come prodotto di un processo di organizzazione sociale e politica della differenza culturale</a:t>
            </a:r>
            <a:endParaRPr lang="it-IT" dirty="0"/>
          </a:p>
          <a:p>
            <a:r>
              <a:rPr lang="it-IT" dirty="0"/>
              <a:t>Il confine </a:t>
            </a:r>
            <a:r>
              <a:rPr lang="it-IT" dirty="0">
                <a:solidFill>
                  <a:srgbClr val="FF0000"/>
                </a:solidFill>
              </a:rPr>
              <a:t>TRA</a:t>
            </a:r>
            <a:r>
              <a:rPr lang="it-IT" dirty="0"/>
              <a:t> gruppi è generativo dei gruppi etnici</a:t>
            </a:r>
          </a:p>
          <a:p>
            <a:r>
              <a:rPr lang="it-IT" dirty="0"/>
              <a:t>Rapporti politici </a:t>
            </a:r>
            <a:r>
              <a:rPr lang="it-IT" dirty="0" err="1"/>
              <a:t>endo</a:t>
            </a:r>
            <a:r>
              <a:rPr lang="it-IT" dirty="0"/>
              <a:t>/</a:t>
            </a:r>
            <a:r>
              <a:rPr lang="it-IT" dirty="0" err="1"/>
              <a:t>eso</a:t>
            </a:r>
            <a:r>
              <a:rPr lang="it-IT" dirty="0"/>
              <a:t>-geni + autodefinizione</a:t>
            </a:r>
          </a:p>
          <a:p>
            <a:pPr marL="0" indent="0">
              <a:buNone/>
            </a:pPr>
            <a:endParaRPr lang="it-IT" dirty="0">
              <a:latin typeface="Wingdings"/>
              <a:ea typeface="Wingdings"/>
              <a:cs typeface="Wingdings"/>
              <a:sym typeface="Wingdings"/>
            </a:endParaRPr>
          </a:p>
          <a:p>
            <a:pPr marL="0" indent="0">
              <a:buNone/>
            </a:pP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sym typeface="Wingdings"/>
              </a:rPr>
              <a:t>appartenenza e ascrizione al gruppo etnico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822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9581" y="514350"/>
            <a:ext cx="6115050" cy="557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Zone liminali : frontiere 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9581" y="1543050"/>
            <a:ext cx="6115050" cy="2528888"/>
          </a:xfrm>
        </p:spPr>
        <p:txBody>
          <a:bodyPr/>
          <a:lstStyle/>
          <a:p>
            <a:pPr eaLnBrk="1" hangingPunct="1"/>
            <a:endParaRPr lang="it-IT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1" name="Picture 4" descr="MoneyChangersPakAfg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599308"/>
            <a:ext cx="5257800" cy="268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28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510707" y="514350"/>
            <a:ext cx="5667375" cy="6277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Modello generativo </a:t>
            </a:r>
            <a:b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it-IT" sz="2100" dirty="0" err="1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F.Barth</a:t>
            </a:r>
            <a:r>
              <a:rPr lang="it-IT" sz="2100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it-IT" sz="2100" i="1" dirty="0" err="1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Ethnic</a:t>
            </a:r>
            <a:r>
              <a:rPr lang="it-IT" sz="2100" i="1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it-IT" sz="2100" i="1" dirty="0" err="1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groups</a:t>
            </a:r>
            <a:r>
              <a:rPr lang="it-IT" sz="2100" i="1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it-IT" sz="2100" i="1" dirty="0" err="1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Boundaries</a:t>
            </a:r>
            <a:r>
              <a:rPr lang="it-IT" sz="2100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, 1969)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419078"/>
              </p:ext>
            </p:extLst>
          </p:nvPr>
        </p:nvGraphicFramePr>
        <p:xfrm>
          <a:off x="685800" y="3086661"/>
          <a:ext cx="6355457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986465776"/>
              </p:ext>
            </p:extLst>
          </p:nvPr>
        </p:nvGraphicFramePr>
        <p:xfrm>
          <a:off x="402291" y="1543050"/>
          <a:ext cx="5884209" cy="152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6807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 b="3262"/>
          <a:stretch>
            <a:fillRect/>
          </a:stretch>
        </p:blipFill>
        <p:spPr bwMode="auto">
          <a:xfrm>
            <a:off x="0" y="692052"/>
            <a:ext cx="6858000" cy="376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4430" b="32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55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Identità come costruzione </a:t>
            </a:r>
          </a:p>
        </p:txBody>
      </p:sp>
      <p:sp>
        <p:nvSpPr>
          <p:cNvPr id="19" name="Segnaposto contenuto 1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q"/>
            </a:pPr>
            <a:r>
              <a:rPr lang="it-IT" dirty="0"/>
              <a:t>Il sé come identità collettiva olistica (corpo sociale organico)</a:t>
            </a:r>
          </a:p>
          <a:p>
            <a:pPr lvl="1">
              <a:buFont typeface="Wingdings" charset="2"/>
              <a:buChar char="ü"/>
            </a:pPr>
            <a:r>
              <a:rPr lang="it-IT" dirty="0"/>
              <a:t>Nomi, genere, etnia, nazionalità</a:t>
            </a:r>
            <a:r>
              <a:rPr lang="is-IS" dirty="0"/>
              <a:t>…</a:t>
            </a:r>
          </a:p>
          <a:p>
            <a:pPr>
              <a:buFont typeface="Wingdings" charset="2"/>
              <a:buChar char="q"/>
            </a:pPr>
            <a:r>
              <a:rPr lang="it-IT" i="1" dirty="0"/>
              <a:t>Non esiste un ‘io’ e un ‘noi’ e poi le loro azioni, programmi, strategie e </a:t>
            </a:r>
            <a:r>
              <a:rPr lang="it-IT" i="1" dirty="0" err="1"/>
              <a:t>rivednicazioni</a:t>
            </a:r>
            <a:r>
              <a:rPr lang="it-IT" i="1" dirty="0"/>
              <a:t> di identità… Sia gli ‘io’ che i ‘noi’ si costruiscono nel loro fare, che consiste sia in AZIONI che RAPPRESENTAZIONI </a:t>
            </a:r>
            <a:r>
              <a:rPr lang="it-IT" dirty="0"/>
              <a:t> (</a:t>
            </a: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Remotti</a:t>
            </a:r>
            <a:r>
              <a:rPr lang="it-IT" dirty="0"/>
              <a:t> 2010) </a:t>
            </a:r>
            <a:endParaRPr lang="it-IT" i="1" dirty="0"/>
          </a:p>
          <a:p>
            <a:pPr>
              <a:buFont typeface="Wingdings" charset="2"/>
              <a:buChar char="q"/>
            </a:pPr>
            <a:r>
              <a:rPr lang="it-IT" dirty="0"/>
              <a:t>Persona : </a:t>
            </a:r>
          </a:p>
          <a:p>
            <a:pPr marL="582930" lvl="1" indent="-342900">
              <a:buFont typeface="Wingdings" charset="2"/>
              <a:buChar char="ü"/>
            </a:pPr>
            <a:r>
              <a:rPr lang="it-IT" dirty="0"/>
              <a:t>ciclo di vita</a:t>
            </a:r>
          </a:p>
          <a:p>
            <a:pPr marL="582930" lvl="1" indent="-342900">
              <a:buFont typeface="Wingdings" charset="2"/>
              <a:buChar char="ü"/>
            </a:pPr>
            <a:r>
              <a:rPr lang="it-IT" dirty="0"/>
              <a:t>Individuo occidentale = unicum + relazionalità strutturale</a:t>
            </a:r>
          </a:p>
          <a:p>
            <a:pPr marL="582930" lvl="1" indent="-342900">
              <a:buFont typeface="Wingdings" charset="2"/>
              <a:buChar char="ü"/>
            </a:pPr>
            <a:r>
              <a:rPr lang="it-IT" dirty="0"/>
              <a:t>‘</a:t>
            </a:r>
            <a:r>
              <a:rPr lang="it-IT" dirty="0" err="1"/>
              <a:t>dividuo</a:t>
            </a:r>
            <a:r>
              <a:rPr lang="it-IT" dirty="0"/>
              <a:t>’ (Melanesia): relazionalità processuale</a:t>
            </a:r>
          </a:p>
          <a:p>
            <a:pPr marL="240030" lvl="1" indent="0">
              <a:buNone/>
            </a:pPr>
            <a:r>
              <a:rPr lang="it-IT" dirty="0"/>
              <a:t>“</a:t>
            </a:r>
            <a:r>
              <a:rPr lang="it-IT" dirty="0" err="1"/>
              <a:t>microsmi</a:t>
            </a:r>
            <a:r>
              <a:rPr lang="it-IT" dirty="0"/>
              <a:t> sociali, luoghi plurali e compositi dove convergono le 	relazione che le producono” (M. </a:t>
            </a:r>
            <a:r>
              <a:rPr lang="it-IT" dirty="0" err="1"/>
              <a:t>Strathern</a:t>
            </a:r>
            <a:r>
              <a:rPr lang="it-IT" dirty="0"/>
              <a:t> 1988) </a:t>
            </a:r>
          </a:p>
        </p:txBody>
      </p:sp>
    </p:spTree>
    <p:extLst>
      <p:ext uri="{BB962C8B-B14F-4D97-AF65-F5344CB8AC3E}">
        <p14:creationId xmlns:p14="http://schemas.microsoft.com/office/powerpoint/2010/main" val="175773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 identitari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Famiglia</a:t>
            </a:r>
          </a:p>
          <a:p>
            <a:r>
              <a:rPr lang="it-IT" dirty="0"/>
              <a:t>Sesso</a:t>
            </a:r>
          </a:p>
          <a:p>
            <a:r>
              <a:rPr lang="it-IT" dirty="0"/>
              <a:t>Età </a:t>
            </a:r>
          </a:p>
          <a:p>
            <a:r>
              <a:rPr lang="it-IT" dirty="0"/>
              <a:t>Etnia </a:t>
            </a:r>
          </a:p>
          <a:p>
            <a:r>
              <a:rPr lang="it-IT" dirty="0"/>
              <a:t>Classe sociale</a:t>
            </a:r>
          </a:p>
          <a:p>
            <a:r>
              <a:rPr lang="is-IS" dirty="0"/>
              <a:t>…..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Identità e appartenenza</a:t>
            </a:r>
          </a:p>
          <a:p>
            <a:r>
              <a:rPr lang="it-IT" dirty="0"/>
              <a:t>Identità positiva / negativa </a:t>
            </a:r>
          </a:p>
          <a:p>
            <a:r>
              <a:rPr lang="it-IT" dirty="0"/>
              <a:t>Maschile / femminile </a:t>
            </a:r>
          </a:p>
          <a:p>
            <a:r>
              <a:rPr lang="it-IT" dirty="0"/>
              <a:t>Etnia / etnicità </a:t>
            </a:r>
          </a:p>
          <a:p>
            <a:r>
              <a:rPr lang="it-IT" dirty="0"/>
              <a:t>Memoria + immaginazione</a:t>
            </a:r>
          </a:p>
          <a:p>
            <a:r>
              <a:rPr lang="it-IT" dirty="0"/>
              <a:t>Processi relazionali, non contenuti!</a:t>
            </a:r>
          </a:p>
        </p:txBody>
      </p:sp>
    </p:spTree>
    <p:extLst>
      <p:ext uri="{BB962C8B-B14F-4D97-AF65-F5344CB8AC3E}">
        <p14:creationId xmlns:p14="http://schemas.microsoft.com/office/powerpoint/2010/main" val="164433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8EA809-8DB7-1C4C-BDBD-15F11A9E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Identità fu/</a:t>
            </a:r>
            <a:r>
              <a:rPr lang="it-IT" dirty="0" err="1"/>
              <a:t>inzionale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608927-5EB3-0B4D-8685-8E12847B4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E.Goffman</a:t>
            </a:r>
            <a:endParaRPr lang="it-IT" dirty="0"/>
          </a:p>
          <a:p>
            <a:endParaRPr lang="it-IT" dirty="0"/>
          </a:p>
          <a:p>
            <a:r>
              <a:rPr lang="it-IT" dirty="0"/>
              <a:t>CCCS – </a:t>
            </a:r>
            <a:r>
              <a:rPr lang="it-IT" dirty="0" err="1"/>
              <a:t>Birmigham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AA4F51-1086-814A-A0E2-A20AB1739C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Ruoli e aspettative</a:t>
            </a:r>
          </a:p>
          <a:p>
            <a:r>
              <a:rPr lang="it-IT" dirty="0"/>
              <a:t>Arena culturale e politica</a:t>
            </a:r>
          </a:p>
          <a:p>
            <a:r>
              <a:rPr lang="it-IT" dirty="0"/>
              <a:t>Agency e resistenza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Identità come ‘costruzioni’ di carattere processuale, discontinuo, inventato e contrattuale.</a:t>
            </a:r>
          </a:p>
        </p:txBody>
      </p:sp>
    </p:spTree>
    <p:extLst>
      <p:ext uri="{BB962C8B-B14F-4D97-AF65-F5344CB8AC3E}">
        <p14:creationId xmlns:p14="http://schemas.microsoft.com/office/powerpoint/2010/main" val="416655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Etnia = “tribù”, popolo “primitivo”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1600200" cy="3124200"/>
          </a:xfrm>
        </p:spPr>
        <p:txBody>
          <a:bodyPr/>
          <a:lstStyle/>
          <a:p>
            <a:r>
              <a:rPr lang="it-IT" dirty="0"/>
              <a:t>Decostruire </a:t>
            </a:r>
          </a:p>
          <a:p>
            <a:r>
              <a:rPr lang="it-IT" dirty="0"/>
              <a:t>Essenze e naturalizzazioni</a:t>
            </a:r>
          </a:p>
          <a:p>
            <a:r>
              <a:rPr lang="it-IT" dirty="0"/>
              <a:t>Omogeneità </a:t>
            </a:r>
          </a:p>
          <a:p>
            <a:r>
              <a:rPr lang="it-IT" dirty="0"/>
              <a:t>Contenitori etnici</a:t>
            </a:r>
          </a:p>
        </p:txBody>
      </p:sp>
      <p:pic>
        <p:nvPicPr>
          <p:cNvPr id="5" name="Segnaposto contenuto 7" descr="mappe0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" t="1203" r="441" b="-1203"/>
          <a:stretch/>
        </p:blipFill>
        <p:spPr>
          <a:xfrm>
            <a:off x="3124200" y="1733550"/>
            <a:ext cx="1893647" cy="2400300"/>
          </a:xfrm>
        </p:spPr>
      </p:pic>
    </p:spTree>
    <p:extLst>
      <p:ext uri="{BB962C8B-B14F-4D97-AF65-F5344CB8AC3E}">
        <p14:creationId xmlns:p14="http://schemas.microsoft.com/office/powerpoint/2010/main" val="110358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0" y="773311"/>
            <a:ext cx="3105150" cy="337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73311"/>
            <a:ext cx="3105150" cy="337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asellaDiTesto 3"/>
          <p:cNvSpPr txBox="1">
            <a:spLocks noChangeArrowheads="1"/>
          </p:cNvSpPr>
          <p:nvPr/>
        </p:nvSpPr>
        <p:spPr bwMode="auto">
          <a:xfrm>
            <a:off x="1840706" y="4232672"/>
            <a:ext cx="33337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/>
              <a:t>Tipi batecheche, G. Di Brazzà 1883</a:t>
            </a:r>
          </a:p>
        </p:txBody>
      </p:sp>
    </p:spTree>
    <p:extLst>
      <p:ext uri="{BB962C8B-B14F-4D97-AF65-F5344CB8AC3E}">
        <p14:creationId xmlns:p14="http://schemas.microsoft.com/office/powerpoint/2010/main" val="43944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1" y="882254"/>
            <a:ext cx="3124200" cy="337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41" y="882254"/>
            <a:ext cx="3105150" cy="337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9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magin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1150"/>
            <a:ext cx="3668390" cy="23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9238931-0E0A-0746-A6FC-3D14EAC85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1150"/>
            <a:ext cx="1524000" cy="22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zione widescree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381</Words>
  <Application>Microsoft Macintosh PowerPoint</Application>
  <PresentationFormat>Personalizzato</PresentationFormat>
  <Paragraphs>64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ＭＳ Ｐゴシック</vt:lpstr>
      <vt:lpstr>Calibri</vt:lpstr>
      <vt:lpstr>Courier New</vt:lpstr>
      <vt:lpstr>Symbol</vt:lpstr>
      <vt:lpstr>Tw Cen MT</vt:lpstr>
      <vt:lpstr>Verdana</vt:lpstr>
      <vt:lpstr>Wingdings</vt:lpstr>
      <vt:lpstr>Wingdings 2</vt:lpstr>
      <vt:lpstr>Presentazione widescreen</vt:lpstr>
      <vt:lpstr>Identità / alterità</vt:lpstr>
      <vt:lpstr>Presentazione standard di PowerPoint</vt:lpstr>
      <vt:lpstr>Identità come costruzione </vt:lpstr>
      <vt:lpstr>Strumenti identitari</vt:lpstr>
      <vt:lpstr>Identità fu/inzionale</vt:lpstr>
      <vt:lpstr>Etnia = “tribù”, popolo “primitivo”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Etnia come fatto politico</vt:lpstr>
      <vt:lpstr>Approccio interazionista: confine etnico</vt:lpstr>
      <vt:lpstr>Zone liminali : frontiere </vt:lpstr>
      <vt:lpstr>Modello generativo  (F.Barth, Ethnic groups and Boundaries, 1969)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1</cp:revision>
  <dcterms:modified xsi:type="dcterms:W3CDTF">2021-03-30T12:16:15Z</dcterms:modified>
  <cp:category/>
</cp:coreProperties>
</file>