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83" r:id="rId4"/>
    <p:sldId id="284" r:id="rId5"/>
    <p:sldId id="295" r:id="rId6"/>
    <p:sldId id="285" r:id="rId7"/>
    <p:sldId id="296" r:id="rId8"/>
    <p:sldId id="286" r:id="rId9"/>
    <p:sldId id="287" r:id="rId10"/>
    <p:sldId id="288" r:id="rId11"/>
    <p:sldId id="275" r:id="rId12"/>
    <p:sldId id="289" r:id="rId13"/>
    <p:sldId id="297" r:id="rId14"/>
    <p:sldId id="290" r:id="rId15"/>
    <p:sldId id="298" r:id="rId16"/>
    <p:sldId id="277" r:id="rId17"/>
    <p:sldId id="299" r:id="rId18"/>
    <p:sldId id="300" r:id="rId19"/>
    <p:sldId id="302" r:id="rId20"/>
    <p:sldId id="30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29"/>
  </p:normalViewPr>
  <p:slideViewPr>
    <p:cSldViewPr snapToGrid="0" snapToObjects="1">
      <p:cViewPr varScale="1">
        <p:scale>
          <a:sx n="88" d="100"/>
          <a:sy n="88" d="100"/>
        </p:scale>
        <p:origin x="1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era.it/_bicamerali/schengen/fonti/convdubl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ca9692en/CA9692EN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 dirty="0"/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5376" y="544011"/>
            <a:ext cx="2766153" cy="833378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8572" y="1505551"/>
            <a:ext cx="5157101" cy="505753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Migrazione </a:t>
            </a:r>
            <a:r>
              <a:rPr lang="it-IT" b="1" dirty="0"/>
              <a:t>internazionale</a:t>
            </a:r>
            <a:r>
              <a:rPr lang="it-IT" dirty="0"/>
              <a:t> quando una persona si trasferisce in maniera permanente o prolungata nel tempo in uno Stato diverso da quello d’origine</a:t>
            </a:r>
          </a:p>
          <a:p>
            <a:r>
              <a:rPr lang="it-IT" dirty="0"/>
              <a:t>Circa 260 milioni/anno (1/3 di quella interna), perché più complesse da organizzare e gestire</a:t>
            </a:r>
          </a:p>
          <a:p>
            <a:r>
              <a:rPr lang="it-IT" dirty="0"/>
              <a:t>Assume dimensioni globali quando interessa diversi continenti (schiavismo, colonizzazione decolonizzazione, sviluppo Americhe</a:t>
            </a:r>
          </a:p>
          <a:p>
            <a:r>
              <a:rPr lang="it-IT" dirty="0"/>
              <a:t>Su scala globale, il 35% dei migranti si sposta verso paesi del Nord globale</a:t>
            </a:r>
          </a:p>
          <a:p>
            <a:r>
              <a:rPr lang="it-IT" dirty="0"/>
              <a:t>Tre decimi dei migranti si spostano da paesi poveri (Asia, Africa, America Latina)</a:t>
            </a:r>
          </a:p>
          <a:p>
            <a:r>
              <a:rPr lang="it-IT" dirty="0"/>
              <a:t>Un terzo da paesi economicamente sviluppati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73" y="1493976"/>
            <a:ext cx="5912846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14"/>
    </mc:Choice>
    <mc:Fallback xmlns="">
      <p:transition spd="slow" advTm="17821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3249" y="519938"/>
            <a:ext cx="2824027" cy="880599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3249" y="1763211"/>
            <a:ext cx="9988756" cy="4788060"/>
          </a:xfrm>
        </p:spPr>
        <p:txBody>
          <a:bodyPr>
            <a:normAutofit/>
          </a:bodyPr>
          <a:lstStyle/>
          <a:p>
            <a:r>
              <a:rPr lang="it-IT" sz="2400" b="1" dirty="0"/>
              <a:t>Profughi ambientali</a:t>
            </a:r>
            <a:r>
              <a:rPr lang="it-IT" sz="2400" dirty="0"/>
              <a:t>: quanti lasciano i propri paesi perché eventi legati ai cambiamenti climatici del pianeta, quali siccità e desertificazione, innalzamento del livello marino, inondazioni, cicloni hanno reso invivibili le loro terre</a:t>
            </a:r>
          </a:p>
          <a:p>
            <a:r>
              <a:rPr lang="it-IT" sz="2400" dirty="0"/>
              <a:t>Oltre 32 milioni anno (secondo ONU saranno 143 nel 2050 in seguito al cambiamento climatico)</a:t>
            </a:r>
          </a:p>
          <a:p>
            <a:r>
              <a:rPr lang="it-IT" sz="2400" dirty="0"/>
              <a:t>Problemi: riguarda tutta la popolazione dell’area (non soltanto lavoratori), sradicamento dal luogo d’origine, pressione sui paesi «sicuri» confinanti</a:t>
            </a:r>
          </a:p>
        </p:txBody>
      </p:sp>
    </p:spTree>
    <p:extLst>
      <p:ext uri="{BB962C8B-B14F-4D97-AF65-F5344CB8AC3E}">
        <p14:creationId xmlns:p14="http://schemas.microsoft.com/office/powerpoint/2010/main" val="19207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14"/>
    </mc:Choice>
    <mc:Fallback xmlns="">
      <p:transition spd="slow" advTm="18801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526" y="531512"/>
            <a:ext cx="3043946" cy="788001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8526" y="1994704"/>
            <a:ext cx="10173950" cy="4544992"/>
          </a:xfrm>
        </p:spPr>
        <p:txBody>
          <a:bodyPr>
            <a:normAutofit/>
          </a:bodyPr>
          <a:lstStyle/>
          <a:p>
            <a:r>
              <a:rPr lang="it-IT" sz="2000" dirty="0"/>
              <a:t>Dichiarazione universale dei diritti dell’uomo (1948): «ogni individuo ha diritto di godere e cercare asilo in altri paesi a causa di persecuzioni» recepito dalla Costituzione italiana</a:t>
            </a:r>
          </a:p>
          <a:p>
            <a:r>
              <a:rPr lang="it-IT" sz="2000" dirty="0"/>
              <a:t>Convenzione di Ginevra (1951)</a:t>
            </a:r>
          </a:p>
          <a:p>
            <a:r>
              <a:rPr lang="it-IT" sz="2000" dirty="0"/>
              <a:t>Carta dei diritti fondamentali dell’Unione Europea (2000)</a:t>
            </a:r>
          </a:p>
          <a:p>
            <a:r>
              <a:rPr lang="it-IT" sz="2000" b="1" dirty="0"/>
              <a:t>Profugo</a:t>
            </a:r>
            <a:r>
              <a:rPr lang="it-IT" sz="2000" dirty="0"/>
              <a:t>: chi lascia il proprio paese a causa di guerre, catastrofi naturali o altro</a:t>
            </a:r>
          </a:p>
          <a:p>
            <a:r>
              <a:rPr lang="it-IT" sz="2000" b="1" dirty="0"/>
              <a:t>Rifugiato</a:t>
            </a:r>
            <a:r>
              <a:rPr lang="it-IT" sz="2000" dirty="0"/>
              <a:t>: la condizione giuridica di chi, temendo di essere perseguitato per motivi di etnia, religione, nazionalità , appartenenza a un determinato gruppo sociale  o per opinioni politiche, si trova al di fuori del paese di cui ha la cittadinanza per cercare rifugio in un paese straniero (</a:t>
            </a:r>
            <a:r>
              <a:rPr lang="it-IT" sz="2000" b="1" dirty="0"/>
              <a:t>richiedente asilo</a:t>
            </a:r>
            <a:r>
              <a:rPr lang="it-IT" sz="2000" dirty="0"/>
              <a:t>)</a:t>
            </a:r>
          </a:p>
          <a:p>
            <a:r>
              <a:rPr lang="it-IT" sz="2000" dirty="0"/>
              <a:t>Regolamento di Dublino 2003 </a:t>
            </a:r>
            <a:r>
              <a:rPr lang="it-IT" dirty="0"/>
              <a:t>(</a:t>
            </a:r>
            <a:r>
              <a:rPr lang="it-IT" dirty="0">
                <a:hlinkClick r:id="rId2"/>
              </a:rPr>
              <a:t>https</a:t>
            </a:r>
            <a:r>
              <a:rPr lang="it-IT" sz="1500" dirty="0">
                <a:hlinkClick r:id="rId2"/>
              </a:rPr>
              <a:t>://www.camera.it/_bicamerali/schengen/fonti/convdubl.htm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4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904"/>
    </mc:Choice>
    <mc:Fallback xmlns="">
      <p:transition spd="slow" advTm="40890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A4C7CC-8F48-934C-BBEA-7A28F4DA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000" y="61253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it-IT" dirty="0"/>
              <a:t>2019 </a:t>
            </a:r>
            <a:br>
              <a:rPr lang="it-IT" dirty="0"/>
            </a:br>
            <a:br>
              <a:rPr lang="it-IT" dirty="0"/>
            </a:br>
            <a:r>
              <a:rPr lang="it-IT" sz="2000" i="1" dirty="0"/>
              <a:t>in milioni di unità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5C80C54-90B3-5440-8EFB-D39DA9059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000" y="2168324"/>
            <a:ext cx="8312111" cy="401430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90A989-21D0-314C-A312-0A814F9E5182}"/>
              </a:ext>
            </a:extLst>
          </p:cNvPr>
          <p:cNvSpPr txBox="1"/>
          <p:nvPr/>
        </p:nvSpPr>
        <p:spPr>
          <a:xfrm>
            <a:off x="6018835" y="6424557"/>
            <a:ext cx="5509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ilbolive.unipd.it</a:t>
            </a:r>
            <a:r>
              <a:rPr lang="it-IT" sz="1000" dirty="0"/>
              <a:t>/</a:t>
            </a:r>
            <a:r>
              <a:rPr lang="it-IT" sz="1000" dirty="0" err="1"/>
              <a:t>it</a:t>
            </a:r>
            <a:r>
              <a:rPr lang="it-IT" sz="1000" dirty="0"/>
              <a:t>/news/dossier-statistico-immigrazione-</a:t>
            </a:r>
            <a:r>
              <a:rPr lang="it-IT" sz="1000" dirty="0" err="1"/>
              <a:t>italia</a:t>
            </a:r>
            <a:r>
              <a:rPr lang="it-IT" sz="1000" dirty="0"/>
              <a:t>-stranieri</a:t>
            </a:r>
          </a:p>
        </p:txBody>
      </p:sp>
    </p:spTree>
    <p:extLst>
      <p:ext uri="{BB962C8B-B14F-4D97-AF65-F5344CB8AC3E}">
        <p14:creationId xmlns:p14="http://schemas.microsoft.com/office/powerpoint/2010/main" val="388677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7974" y="612535"/>
            <a:ext cx="2835602" cy="799576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7974" y="1844233"/>
            <a:ext cx="9525768" cy="4707038"/>
          </a:xfrm>
        </p:spPr>
        <p:txBody>
          <a:bodyPr>
            <a:normAutofit/>
          </a:bodyPr>
          <a:lstStyle/>
          <a:p>
            <a:r>
              <a:rPr lang="it-IT" sz="2000" dirty="0"/>
              <a:t>America settentrionale: Usa e Canada, principali destinazioni migratorie fino a fine 900 </a:t>
            </a:r>
            <a:r>
              <a:rPr lang="it-IT" sz="2000" dirty="0">
                <a:sym typeface="Wingdings" panose="05000000000000000000" pitchFamily="2" charset="2"/>
              </a:rPr>
              <a:t> quasi metà dei migranti mondiali. Prima Europa, poi America Latina e Asia</a:t>
            </a:r>
          </a:p>
          <a:p>
            <a:r>
              <a:rPr lang="it-IT" sz="2000" dirty="0">
                <a:sym typeface="Wingdings" panose="05000000000000000000" pitchFamily="2" charset="2"/>
              </a:rPr>
              <a:t>America latina: fino a ½ 900 destinazione privilegiata da Spagna, Portogallo e Italia, ma anche Giappone, Germania, Russia. Poi instabilità politica e economica e malavitosa (Colombia). Ora emigranti</a:t>
            </a:r>
          </a:p>
          <a:p>
            <a:r>
              <a:rPr lang="it-IT" sz="2000" dirty="0">
                <a:sym typeface="Wingdings" panose="05000000000000000000" pitchFamily="2" charset="2"/>
              </a:rPr>
              <a:t>Europa: terra di emigrazione fino a ½ del XX secolo. Prima migrazioni interne, poi nord Africa, poi Balcani (caduta socialismo, guerre)</a:t>
            </a:r>
          </a:p>
          <a:p>
            <a:r>
              <a:rPr lang="it-IT" sz="2000" dirty="0">
                <a:sym typeface="Wingdings" panose="05000000000000000000" pitchFamily="2" charset="2"/>
              </a:rPr>
              <a:t>Asia: il continente che registra da solo un quarto di tutti i migranti mondiali, ma fra paese e paese a seconda del momento</a:t>
            </a:r>
          </a:p>
          <a:p>
            <a:r>
              <a:rPr lang="it-IT" sz="2000" dirty="0">
                <a:sym typeface="Wingdings" panose="05000000000000000000" pitchFamily="2" charset="2"/>
              </a:rPr>
              <a:t>Africa: un decimo dei migranti, sia interne sia ex colonie verso Europa (fuga cervelli), profughi interni (guerre e conflitti)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595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88"/>
    </mc:Choice>
    <mc:Fallback xmlns="">
      <p:transition spd="slow" advTm="39258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3DE9D-E670-3241-9A05-3117C165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21" y="438915"/>
            <a:ext cx="8911687" cy="1280890"/>
          </a:xfrm>
        </p:spPr>
        <p:txBody>
          <a:bodyPr/>
          <a:lstStyle/>
          <a:p>
            <a:r>
              <a:rPr lang="it-IT" dirty="0"/>
              <a:t>Migranti in Italia e presenze nei centri di accoglienza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8A8191-30BA-7E48-AD1C-352809596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55" y="2064152"/>
            <a:ext cx="8553864" cy="3778250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BF7347A-6342-9746-A0C3-F95E056EF647}"/>
              </a:ext>
            </a:extLst>
          </p:cNvPr>
          <p:cNvSpPr/>
          <p:nvPr/>
        </p:nvSpPr>
        <p:spPr>
          <a:xfrm>
            <a:off x="5305063" y="638147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ilbolive.unipd.it</a:t>
            </a:r>
            <a:r>
              <a:rPr lang="it-IT" sz="1000" dirty="0"/>
              <a:t>/</a:t>
            </a:r>
            <a:r>
              <a:rPr lang="it-IT" sz="1000" dirty="0" err="1"/>
              <a:t>it</a:t>
            </a:r>
            <a:r>
              <a:rPr lang="it-IT" sz="1000" dirty="0"/>
              <a:t>/news/dossier-statistico-immigrazione-</a:t>
            </a:r>
            <a:r>
              <a:rPr lang="it-IT" sz="1000" dirty="0" err="1"/>
              <a:t>italia</a:t>
            </a:r>
            <a:r>
              <a:rPr lang="it-IT" sz="1000" dirty="0"/>
              <a:t>-stranieri</a:t>
            </a:r>
          </a:p>
        </p:txBody>
      </p:sp>
    </p:spTree>
    <p:extLst>
      <p:ext uri="{BB962C8B-B14F-4D97-AF65-F5344CB8AC3E}">
        <p14:creationId xmlns:p14="http://schemas.microsoft.com/office/powerpoint/2010/main" val="40038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0657" y="566237"/>
            <a:ext cx="1597110" cy="753277"/>
          </a:xfrm>
        </p:spPr>
        <p:txBody>
          <a:bodyPr/>
          <a:lstStyle/>
          <a:p>
            <a:r>
              <a:rPr lang="it-IT" dirty="0"/>
              <a:t>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0657" y="1786360"/>
            <a:ext cx="9610406" cy="4776486"/>
          </a:xfrm>
        </p:spPr>
        <p:txBody>
          <a:bodyPr>
            <a:normAutofit/>
          </a:bodyPr>
          <a:lstStyle/>
          <a:p>
            <a:r>
              <a:rPr lang="it-IT" sz="2000" dirty="0"/>
              <a:t>Fino 1970 paese di emigranti</a:t>
            </a:r>
          </a:p>
          <a:p>
            <a:r>
              <a:rPr lang="it-IT" sz="2000" dirty="0"/>
              <a:t>Tra il 1861 e il 1975 sono emigrati 29 milioni di italiani, di cui almeno 9 non sono rientrati</a:t>
            </a:r>
          </a:p>
          <a:p>
            <a:r>
              <a:rPr lang="it-IT" sz="2000" dirty="0"/>
              <a:t>Diversità di epoca, di area geografica, per destinazione</a:t>
            </a:r>
          </a:p>
          <a:p>
            <a:r>
              <a:rPr lang="it-IT" sz="2000" dirty="0"/>
              <a:t>Ultimo quarto del Novecento, brusco rallentamento emigrazione</a:t>
            </a:r>
          </a:p>
          <a:p>
            <a:r>
              <a:rPr lang="it-IT" sz="2000" dirty="0"/>
              <a:t>Crescita economica, differenziazione dei lavori</a:t>
            </a:r>
          </a:p>
          <a:p>
            <a:r>
              <a:rPr lang="it-IT" sz="2000" dirty="0"/>
              <a:t>Attrazione dell’immagine diffusa</a:t>
            </a:r>
          </a:p>
          <a:p>
            <a:r>
              <a:rPr lang="it-IT" sz="2000" dirty="0"/>
              <a:t>Confine sul mediterraneo / ampia disponibilità costa / unione europea</a:t>
            </a:r>
          </a:p>
          <a:p>
            <a:r>
              <a:rPr lang="it-IT" sz="2000" dirty="0"/>
              <a:t>Circa un decimo dei residenti è immigrato; 85% nel centro nord del paese</a:t>
            </a:r>
          </a:p>
        </p:txBody>
      </p:sp>
    </p:spTree>
    <p:extLst>
      <p:ext uri="{BB962C8B-B14F-4D97-AF65-F5344CB8AC3E}">
        <p14:creationId xmlns:p14="http://schemas.microsoft.com/office/powerpoint/2010/main" val="32502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071"/>
    </mc:Choice>
    <mc:Fallback xmlns="">
      <p:transition spd="slow" advTm="38907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1987D-D0FD-F247-8065-B4636F9B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57" y="566237"/>
            <a:ext cx="8911687" cy="1280890"/>
          </a:xfrm>
        </p:spPr>
        <p:txBody>
          <a:bodyPr/>
          <a:lstStyle/>
          <a:p>
            <a:r>
              <a:rPr lang="it-IT" dirty="0"/>
              <a:t>Residenti stranieri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1BC8D50-9542-054C-9637-4142CA182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157" y="1727054"/>
            <a:ext cx="8915400" cy="3595919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34263E7-8335-2345-B4B8-F0F244E75CF2}"/>
              </a:ext>
            </a:extLst>
          </p:cNvPr>
          <p:cNvSpPr/>
          <p:nvPr/>
        </p:nvSpPr>
        <p:spPr>
          <a:xfrm>
            <a:off x="3696183" y="5964782"/>
            <a:ext cx="68830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ilbolive.unipd.it</a:t>
            </a:r>
            <a:r>
              <a:rPr lang="it-IT" sz="1000" dirty="0"/>
              <a:t>/</a:t>
            </a:r>
            <a:r>
              <a:rPr lang="it-IT" sz="1000" dirty="0" err="1"/>
              <a:t>it</a:t>
            </a:r>
            <a:r>
              <a:rPr lang="it-IT" sz="1000" dirty="0"/>
              <a:t>/news/dossier-statistico-immigrazione-</a:t>
            </a:r>
            <a:r>
              <a:rPr lang="it-IT" sz="1000" dirty="0" err="1"/>
              <a:t>italia</a:t>
            </a:r>
            <a:r>
              <a:rPr lang="it-IT" sz="1000" dirty="0"/>
              <a:t>-stranieri</a:t>
            </a:r>
          </a:p>
        </p:txBody>
      </p:sp>
    </p:spTree>
    <p:extLst>
      <p:ext uri="{BB962C8B-B14F-4D97-AF65-F5344CB8AC3E}">
        <p14:creationId xmlns:p14="http://schemas.microsoft.com/office/powerpoint/2010/main" val="105846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D1ABA-98A3-9A43-9251-200D3E49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48" y="444519"/>
            <a:ext cx="8911687" cy="1280890"/>
          </a:xfrm>
        </p:spPr>
        <p:txBody>
          <a:bodyPr/>
          <a:lstStyle/>
          <a:p>
            <a:r>
              <a:rPr lang="it-IT" dirty="0"/>
              <a:t>Persone sbarcate in Italia 2016-2020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CF33288-BA3E-B249-AB02-D3B83E491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87" y="1678746"/>
            <a:ext cx="7583105" cy="41018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9C155F-F5BD-8F44-B1B5-5F86B9425480}"/>
              </a:ext>
            </a:extLst>
          </p:cNvPr>
          <p:cNvSpPr txBox="1"/>
          <p:nvPr/>
        </p:nvSpPr>
        <p:spPr>
          <a:xfrm>
            <a:off x="4352081" y="6366076"/>
            <a:ext cx="6134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www.youtrend.it</a:t>
            </a:r>
            <a:r>
              <a:rPr lang="it-IT" sz="1000" dirty="0"/>
              <a:t>/2021/02/15/sbarchi-e-immigrazione-in-</a:t>
            </a:r>
            <a:r>
              <a:rPr lang="it-IT" sz="1000" dirty="0" err="1"/>
              <a:t>italia</a:t>
            </a:r>
            <a:r>
              <a:rPr lang="it-IT" sz="1000" dirty="0"/>
              <a:t>-il-punto-della-situazione/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AE820BE-73F7-D94A-B724-74DC8AB8C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6272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909BDC-8DB7-AF40-900F-D370E801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1" y="624110"/>
            <a:ext cx="9806441" cy="1280890"/>
          </a:xfrm>
        </p:spPr>
        <p:txBody>
          <a:bodyPr>
            <a:normAutofit fontScale="90000"/>
          </a:bodyPr>
          <a:lstStyle/>
          <a:p>
            <a:r>
              <a:rPr lang="it-IT" dirty="0"/>
              <a:t>Paesi di provenienza dei migranti, secondo le dichiarazioni degli sbarcati 2018, 2019, 2020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F75ECA2-A034-7F4B-952D-213B171D5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1525" y="2132936"/>
            <a:ext cx="3643839" cy="3539039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E5C324A-79E7-A848-8E5C-F7B87733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1" y="2132936"/>
            <a:ext cx="3885794" cy="35626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C1B5A7F-D91D-FA45-8A2C-A2451940E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974" y="2132937"/>
            <a:ext cx="3770026" cy="353903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D7C997-458D-F04F-88D4-F27320763131}"/>
              </a:ext>
            </a:extLst>
          </p:cNvPr>
          <p:cNvSpPr txBox="1"/>
          <p:nvPr/>
        </p:nvSpPr>
        <p:spPr>
          <a:xfrm>
            <a:off x="4352081" y="6366076"/>
            <a:ext cx="6852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www.youtrend.it</a:t>
            </a:r>
            <a:r>
              <a:rPr lang="it-IT" sz="1000" dirty="0"/>
              <a:t>/2021/02/15/sbarchi-e-immigrazione-in-</a:t>
            </a:r>
            <a:r>
              <a:rPr lang="it-IT" sz="1000" dirty="0" err="1"/>
              <a:t>italia</a:t>
            </a:r>
            <a:r>
              <a:rPr lang="it-IT" sz="1000" dirty="0"/>
              <a:t>-il-punto-della-situazione/</a:t>
            </a:r>
          </a:p>
        </p:txBody>
      </p:sp>
    </p:spTree>
    <p:extLst>
      <p:ext uri="{BB962C8B-B14F-4D97-AF65-F5344CB8AC3E}">
        <p14:creationId xmlns:p14="http://schemas.microsoft.com/office/powerpoint/2010/main" val="98546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42207-5789-3E4A-906A-F47EB56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Presentazione n. </a:t>
            </a:r>
            <a:r>
              <a:rPr lang="it-IT" b="1"/>
              <a:t>14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D783C-2832-5843-950B-6155EC7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endParaRPr lang="it-IT" sz="2100" dirty="0"/>
          </a:p>
          <a:p>
            <a:endParaRPr lang="it-IT" sz="2100" dirty="0"/>
          </a:p>
          <a:p>
            <a:endParaRPr lang="it-IT" sz="2100" dirty="0"/>
          </a:p>
          <a:p>
            <a:endParaRPr lang="it-IT" sz="2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34836" y="2171700"/>
            <a:ext cx="89777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Popolazione e migrazioni</a:t>
            </a:r>
          </a:p>
          <a:p>
            <a:endParaRPr lang="it-IT" sz="4800" dirty="0">
              <a:solidFill>
                <a:srgbClr val="FF0000"/>
              </a:solidFill>
            </a:endParaRPr>
          </a:p>
          <a:p>
            <a:endParaRPr lang="it-IT" sz="4800" dirty="0">
              <a:solidFill>
                <a:srgbClr val="FF0000"/>
              </a:solidFill>
            </a:endParaRPr>
          </a:p>
          <a:p>
            <a:r>
              <a:rPr lang="it-IT" sz="4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07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1B01A-8C9A-2D45-801F-72C5CBCE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913" y="624110"/>
            <a:ext cx="8911687" cy="1280890"/>
          </a:xfrm>
        </p:spPr>
        <p:txBody>
          <a:bodyPr/>
          <a:lstStyle/>
          <a:p>
            <a:r>
              <a:rPr lang="it-IT" dirty="0"/>
              <a:t>Migranti irregolari in Italia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598CD2D-A4CF-134A-8028-2FC2044BA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913" y="1585732"/>
            <a:ext cx="6906916" cy="4590040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B780676-F0DF-744C-9FB0-F6C6EC3CDE15}"/>
              </a:ext>
            </a:extLst>
          </p:cNvPr>
          <p:cNvSpPr/>
          <p:nvPr/>
        </p:nvSpPr>
        <p:spPr>
          <a:xfrm>
            <a:off x="3171659" y="6335568"/>
            <a:ext cx="9282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www.huffingtonpost.it</a:t>
            </a:r>
            <a:r>
              <a:rPr lang="it-IT" sz="1000" dirty="0"/>
              <a:t>/entry/650-mila-invisibili-chi-sono-e-come-vivono-i-migranti-irregolari-in-italia_it_5ea7d862c5b6085825787cb1</a:t>
            </a:r>
          </a:p>
        </p:txBody>
      </p:sp>
    </p:spTree>
    <p:extLst>
      <p:ext uri="{BB962C8B-B14F-4D97-AF65-F5344CB8AC3E}">
        <p14:creationId xmlns:p14="http://schemas.microsoft.com/office/powerpoint/2010/main" val="97629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012" y="186226"/>
            <a:ext cx="7381345" cy="1280890"/>
          </a:xfrm>
        </p:spPr>
        <p:txBody>
          <a:bodyPr/>
          <a:lstStyle/>
          <a:p>
            <a:r>
              <a:rPr lang="it-IT" dirty="0"/>
              <a:t>Capacità di carico di un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4944" y="2159643"/>
            <a:ext cx="10286590" cy="4597899"/>
          </a:xfrm>
        </p:spPr>
        <p:txBody>
          <a:bodyPr>
            <a:normAutofit/>
          </a:bodyPr>
          <a:lstStyle/>
          <a:p>
            <a:r>
              <a:rPr lang="it-IT" sz="2200" b="1" dirty="0"/>
              <a:t>Ecologia della popolazione</a:t>
            </a:r>
            <a:r>
              <a:rPr lang="it-IT" sz="2200" dirty="0"/>
              <a:t>: studio del rapporto fra il numero degli abitanti e le condizioni ambientali di un territorio</a:t>
            </a:r>
          </a:p>
          <a:p>
            <a:r>
              <a:rPr lang="it-IT" sz="2200" b="1" dirty="0"/>
              <a:t>Teoria malthusiana </a:t>
            </a:r>
            <a:r>
              <a:rPr lang="it-IT" sz="2200" dirty="0"/>
              <a:t>(1798): risorse alimentari crescono in modo aritmetico, la popolazione cresce in maniera esponenziale. Superata la soglia di sostenibilità – </a:t>
            </a:r>
            <a:r>
              <a:rPr lang="it-IT" sz="2200" i="1" dirty="0"/>
              <a:t>punto di crisi </a:t>
            </a:r>
            <a:r>
              <a:rPr lang="it-IT" sz="2200" dirty="0"/>
              <a:t>-  intervengono ostacoli repressivi (epidemie, carestie) che riducono la popolazione e la riportano al di sotto della soglia. Per evitarlo la società dovrebbe frapporre ostacoli preventivi, di diverso tipo (matrimoni tardivi, astinenza sessuale…). </a:t>
            </a:r>
          </a:p>
          <a:p>
            <a:pPr marL="0" indent="0">
              <a:buNone/>
            </a:pPr>
            <a:r>
              <a:rPr lang="it-IT" sz="2200" dirty="0">
                <a:sym typeface="Wingdings" panose="05000000000000000000" pitchFamily="2" charset="2"/>
              </a:rPr>
              <a:t>		</a:t>
            </a:r>
            <a:r>
              <a:rPr lang="it-IT" sz="2200" b="1" dirty="0">
                <a:sym typeface="Wingdings" panose="05000000000000000000" pitchFamily="2" charset="2"/>
              </a:rPr>
              <a:t>Capacità di carico </a:t>
            </a:r>
            <a:r>
              <a:rPr lang="it-IT" sz="2200" dirty="0">
                <a:sym typeface="Wingdings" panose="05000000000000000000" pitchFamily="2" charset="2"/>
              </a:rPr>
              <a:t>(neomalthusiani, XX secolo)</a:t>
            </a:r>
          </a:p>
          <a:p>
            <a:r>
              <a:rPr lang="it-IT" sz="2200" dirty="0">
                <a:sym typeface="Wingdings" panose="05000000000000000000" pitchFamily="2" charset="2"/>
              </a:rPr>
              <a:t>Non considera il mercato, ma soltanto l’ambiente come fattore di produzione delle risorse alimentari, né le capacità dello stato di intervenire, né le possibili innovazioni tecniche e tecnologiche</a:t>
            </a:r>
            <a:endParaRPr lang="it-IT" sz="2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525117-5FF0-D843-AF76-76DD2AC6A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705" y="186226"/>
            <a:ext cx="3187941" cy="18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572"/>
    </mc:Choice>
    <mc:Fallback xmlns="">
      <p:transition spd="slow" advTm="3555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1122" y="554662"/>
            <a:ext cx="8911687" cy="1280890"/>
          </a:xfrm>
        </p:spPr>
        <p:txBody>
          <a:bodyPr/>
          <a:lstStyle/>
          <a:p>
            <a:r>
              <a:rPr lang="it-IT" dirty="0"/>
              <a:t>Capacità di carico di un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1122" y="1620456"/>
            <a:ext cx="9803562" cy="5092860"/>
          </a:xfrm>
        </p:spPr>
        <p:txBody>
          <a:bodyPr>
            <a:normAutofit/>
          </a:bodyPr>
          <a:lstStyle/>
          <a:p>
            <a:r>
              <a:rPr lang="it-IT" sz="2000" b="1" dirty="0"/>
              <a:t>Insicurezza alimentare </a:t>
            </a:r>
            <a:r>
              <a:rPr lang="it-IT" sz="2000" dirty="0"/>
              <a:t>come elemento determinante nell’andamento della popolazione: impossibilità fisica o economica di accedere al cibo per povertà, sovrappopolazione, guerre, conflitti, scarsità di risorse, degrado ambientale o disastri naturali. (</a:t>
            </a:r>
            <a:r>
              <a:rPr lang="it-IT" sz="2000" i="1" dirty="0"/>
              <a:t>Miseria…)</a:t>
            </a:r>
            <a:endParaRPr lang="it-IT" sz="2000" dirty="0"/>
          </a:p>
          <a:p>
            <a:r>
              <a:rPr lang="it-IT" sz="2000" dirty="0"/>
              <a:t>Nel 2015 1 abitante su 10 del mondo viveva con un reddito inferiore a 1,9 $ (1,75 euro) al giorno </a:t>
            </a:r>
          </a:p>
          <a:p>
            <a:r>
              <a:rPr lang="it-IT" sz="2000" dirty="0"/>
              <a:t>Fame, malnutrizione e denutrizione dipendono da:</a:t>
            </a:r>
          </a:p>
          <a:p>
            <a:pPr lvl="1"/>
            <a:r>
              <a:rPr lang="it-IT" sz="2000" dirty="0"/>
              <a:t>Presenza di agricoltura di sussistenza insufficiente</a:t>
            </a:r>
          </a:p>
          <a:p>
            <a:pPr lvl="1"/>
            <a:r>
              <a:rPr lang="it-IT" sz="2000" dirty="0"/>
              <a:t>Povertà diffusa in ambiente urbano</a:t>
            </a:r>
          </a:p>
          <a:p>
            <a:pPr lvl="1"/>
            <a:r>
              <a:rPr lang="it-IT" sz="2000" dirty="0"/>
              <a:t>Presenza di guerre e carestie (coinvolge almeno 40 milioni di persone)</a:t>
            </a:r>
          </a:p>
          <a:p>
            <a:pPr marL="457200" lvl="1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398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52"/>
    </mc:Choice>
    <mc:Fallback xmlns="">
      <p:transition spd="slow" advTm="2927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136315-728C-1C47-AB63-F748334C4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4161" y="2860045"/>
            <a:ext cx="2708477" cy="3687813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DDAAD3-1331-F646-A038-2616B71AD874}"/>
              </a:ext>
            </a:extLst>
          </p:cNvPr>
          <p:cNvSpPr txBox="1"/>
          <p:nvPr/>
        </p:nvSpPr>
        <p:spPr>
          <a:xfrm>
            <a:off x="1979271" y="567160"/>
            <a:ext cx="9433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1" indent="0">
              <a:buNone/>
            </a:pPr>
            <a:r>
              <a:rPr lang="it-IT" sz="2000" dirty="0"/>
              <a:t>Unicef (2020): </a:t>
            </a:r>
            <a:r>
              <a:rPr lang="it-IT" sz="2000" i="1" dirty="0"/>
              <a:t>«quasi 690 milioni di abitanti del pianeta hanno sofferto la fame […] circa 2 miliardi, nel mondo, le persone che affrontano livelli moderati o gravi di insicurezza alimentare»</a:t>
            </a:r>
          </a:p>
          <a:p>
            <a:pPr marL="11113" lvl="1" indent="0">
              <a:buNone/>
            </a:pPr>
            <a:endParaRPr lang="it-IT" sz="2000" i="1" dirty="0"/>
          </a:p>
          <a:p>
            <a:pPr marL="11113" lvl="1" indent="0">
              <a:buNone/>
            </a:pPr>
            <a:r>
              <a:rPr lang="it-IT" sz="1600" i="1" dirty="0"/>
              <a:t>Fonte:  </a:t>
            </a:r>
            <a:r>
              <a:rPr lang="it-IT" sz="16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State of Food Security and Nutrition in the World"</a:t>
            </a:r>
            <a:r>
              <a:rPr lang="it-IT" sz="1600" dirty="0"/>
              <a:t>,</a:t>
            </a:r>
            <a:r>
              <a:rPr lang="it-IT" sz="1600" i="1" dirty="0"/>
              <a:t> </a:t>
            </a:r>
          </a:p>
          <a:p>
            <a:pPr marL="11113" lvl="1" indent="0">
              <a:buNone/>
            </a:pPr>
            <a:endParaRPr lang="it-IT" sz="1300" i="1" dirty="0"/>
          </a:p>
          <a:p>
            <a:pPr marL="11113" lvl="1" indent="0">
              <a:buNone/>
            </a:pPr>
            <a:r>
              <a:rPr lang="it-IT" sz="1300" i="1" dirty="0"/>
              <a:t> http://</a:t>
            </a:r>
            <a:r>
              <a:rPr lang="it-IT" sz="1300" i="1" dirty="0" err="1"/>
              <a:t>www.fao.org</a:t>
            </a:r>
            <a:r>
              <a:rPr lang="it-IT" sz="1300" i="1" dirty="0"/>
              <a:t>/3/ca9692en/CA9692EN.pdf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D4DB2CB-6005-B34D-8757-A472C06C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271" y="2860045"/>
            <a:ext cx="5833730" cy="37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3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2698" y="531512"/>
            <a:ext cx="2939773" cy="811151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82698" y="1821082"/>
            <a:ext cx="9768836" cy="4649165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/>
              <a:t>Mobilità spaziale</a:t>
            </a:r>
            <a:endParaRPr lang="it-IT" sz="2000" dirty="0"/>
          </a:p>
          <a:p>
            <a:pPr lvl="1"/>
            <a:r>
              <a:rPr lang="it-IT" sz="2000" b="1" dirty="0"/>
              <a:t>Migrazioni</a:t>
            </a:r>
            <a:r>
              <a:rPr lang="it-IT" sz="2000" dirty="0"/>
              <a:t>: spostamento permanente o di lungo termine di un gruppo di persone o di un individuo dal proprio luogo d’origine a un altro luogo</a:t>
            </a:r>
          </a:p>
          <a:p>
            <a:pPr lvl="1"/>
            <a:r>
              <a:rPr lang="it-IT" sz="2000" b="1" dirty="0"/>
              <a:t>Circolazione di persone</a:t>
            </a:r>
            <a:r>
              <a:rPr lang="it-IT" sz="2000" dirty="0"/>
              <a:t>: spostamento temporaneo, spesso ciclico, di un gruppo di persone o di un individuo dal proprio luogo d’origine a un altro luogo. Comprende le migrazioni temporanee e i movimenti pendolari</a:t>
            </a:r>
          </a:p>
          <a:p>
            <a:pPr marL="530352" lvl="1" indent="0">
              <a:buNone/>
            </a:pPr>
            <a:r>
              <a:rPr lang="it-IT" sz="2000" i="0" dirty="0"/>
              <a:t>Ogni migrazione prevede una emigrazione e una immigrazione</a:t>
            </a:r>
          </a:p>
          <a:p>
            <a:pPr marL="95250" lvl="1" indent="0">
              <a:buNone/>
            </a:pPr>
            <a:r>
              <a:rPr lang="it-IT" sz="2000" b="1" i="0" dirty="0"/>
              <a:t>Saldo migratorio netto</a:t>
            </a:r>
            <a:r>
              <a:rPr lang="it-IT" sz="2000" i="0" dirty="0"/>
              <a:t>: la differenza fra immigrati e emigrati</a:t>
            </a:r>
          </a:p>
          <a:p>
            <a:pPr marL="627063" lvl="1" indent="-627063">
              <a:buNone/>
            </a:pPr>
            <a:r>
              <a:rPr lang="it-IT" sz="2000" b="1" i="0" dirty="0"/>
              <a:t>Equazione demografica</a:t>
            </a:r>
            <a:r>
              <a:rPr lang="it-IT" sz="2000" i="0" dirty="0"/>
              <a:t>: crescita naturale della popolazione + saldo migratorio (in un determinato arco di tempo</a:t>
            </a:r>
            <a:r>
              <a:rPr lang="it-IT" sz="2000" dirty="0"/>
              <a:t>)</a:t>
            </a:r>
          </a:p>
          <a:p>
            <a:pPr marL="530352" lvl="1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88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87"/>
    </mc:Choice>
    <mc:Fallback xmlns="">
      <p:transition spd="slow" advTm="22078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47612D-3562-6B4E-AB68-8A9662A6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Italia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B92EBAE-DE2E-D546-A2E8-974554A4F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943258"/>
              </p:ext>
            </p:extLst>
          </p:nvPr>
        </p:nvGraphicFramePr>
        <p:xfrm>
          <a:off x="2589212" y="2138679"/>
          <a:ext cx="8186815" cy="263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147">
                  <a:extLst>
                    <a:ext uri="{9D8B030D-6E8A-4147-A177-3AD203B41FA5}">
                      <a16:colId xmlns:a16="http://schemas.microsoft.com/office/drawing/2014/main" val="3002388128"/>
                    </a:ext>
                  </a:extLst>
                </a:gridCol>
                <a:gridCol w="1226917">
                  <a:extLst>
                    <a:ext uri="{9D8B030D-6E8A-4147-A177-3AD203B41FA5}">
                      <a16:colId xmlns:a16="http://schemas.microsoft.com/office/drawing/2014/main" val="368780226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4291511079"/>
                    </a:ext>
                  </a:extLst>
                </a:gridCol>
                <a:gridCol w="1480050">
                  <a:extLst>
                    <a:ext uri="{9D8B030D-6E8A-4147-A177-3AD203B41FA5}">
                      <a16:colId xmlns:a16="http://schemas.microsoft.com/office/drawing/2014/main" val="2961740018"/>
                    </a:ext>
                  </a:extLst>
                </a:gridCol>
                <a:gridCol w="1169545">
                  <a:extLst>
                    <a:ext uri="{9D8B030D-6E8A-4147-A177-3AD203B41FA5}">
                      <a16:colId xmlns:a16="http://schemas.microsoft.com/office/drawing/2014/main" val="732876877"/>
                    </a:ext>
                  </a:extLst>
                </a:gridCol>
                <a:gridCol w="1169545">
                  <a:extLst>
                    <a:ext uri="{9D8B030D-6E8A-4147-A177-3AD203B41FA5}">
                      <a16:colId xmlns:a16="http://schemas.microsoft.com/office/drawing/2014/main" val="2292409489"/>
                    </a:ext>
                  </a:extLst>
                </a:gridCol>
                <a:gridCol w="1169545">
                  <a:extLst>
                    <a:ext uri="{9D8B030D-6E8A-4147-A177-3AD203B41FA5}">
                      <a16:colId xmlns:a16="http://schemas.microsoft.com/office/drawing/2014/main" val="592079558"/>
                    </a:ext>
                  </a:extLst>
                </a:gridCol>
              </a:tblGrid>
              <a:tr h="102121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 italiani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 stranieri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morti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naturale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78697"/>
                  </a:ext>
                </a:extLst>
              </a:tr>
              <a:tr h="623317">
                <a:tc>
                  <a:txBody>
                    <a:bodyPr/>
                    <a:lstStyle/>
                    <a:p>
                      <a:r>
                        <a:rPr lang="it-IT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-69.908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245.272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175.364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439.747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633.218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-193.386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34007"/>
                  </a:ext>
                </a:extLst>
              </a:tr>
              <a:tr h="623317">
                <a:tc>
                  <a:txBody>
                    <a:bodyPr/>
                    <a:lstStyle/>
                    <a:p>
                      <a:r>
                        <a:rPr lang="it-IT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-53.389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205.034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151.645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420.170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634.432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-214.262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09436"/>
                  </a:ext>
                </a:extLst>
              </a:tr>
              <a:tr h="361128">
                <a:tc>
                  <a:txBody>
                    <a:bodyPr/>
                    <a:lstStyle/>
                    <a:p>
                      <a:r>
                        <a:rPr lang="it-IT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404.104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746.146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-342.042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67739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6196FB-91B5-D648-8000-D2C588DA5B7A}"/>
              </a:ext>
            </a:extLst>
          </p:cNvPr>
          <p:cNvSpPr txBox="1"/>
          <p:nvPr/>
        </p:nvSpPr>
        <p:spPr>
          <a:xfrm>
            <a:off x="2589212" y="5005962"/>
            <a:ext cx="758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Popolazione </a:t>
            </a:r>
          </a:p>
          <a:p>
            <a:r>
              <a:rPr lang="it-IT" dirty="0"/>
              <a:t>2018:  </a:t>
            </a:r>
            <a:r>
              <a:rPr lang="it-IT" i="1" dirty="0"/>
              <a:t>60.785.753</a:t>
            </a:r>
            <a:endParaRPr lang="it-IT" dirty="0"/>
          </a:p>
          <a:p>
            <a:r>
              <a:rPr lang="it-IT" dirty="0"/>
              <a:t>2019 : 60.244.639</a:t>
            </a:r>
          </a:p>
          <a:p>
            <a:r>
              <a:rPr lang="it-IT" dirty="0"/>
              <a:t>2020 : 59.257.566</a:t>
            </a:r>
          </a:p>
        </p:txBody>
      </p:sp>
    </p:spTree>
    <p:extLst>
      <p:ext uri="{BB962C8B-B14F-4D97-AF65-F5344CB8AC3E}">
        <p14:creationId xmlns:p14="http://schemas.microsoft.com/office/powerpoint/2010/main" val="199833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1675" y="566237"/>
            <a:ext cx="2592534" cy="788001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4157" y="1354238"/>
            <a:ext cx="10185721" cy="5065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Possono essere forzate o volontarie</a:t>
            </a:r>
          </a:p>
          <a:p>
            <a:pPr marL="0" indent="0">
              <a:buNone/>
            </a:pPr>
            <a:r>
              <a:rPr lang="it-IT" sz="2000" b="1" dirty="0"/>
              <a:t>Forzate</a:t>
            </a:r>
            <a:r>
              <a:rPr lang="it-IT" sz="2000" dirty="0"/>
              <a:t>: quando una persona o un potere o altro costringono una o più persone a cambiare luogo di residenza contro la loro volontà (nativi d’America, schiavi dall’Africa, balcanici dalla Germania)</a:t>
            </a:r>
          </a:p>
          <a:p>
            <a:pPr marL="0" indent="0">
              <a:buNone/>
            </a:pPr>
            <a:r>
              <a:rPr lang="it-IT" sz="2000" b="1" dirty="0"/>
              <a:t>Volontarie</a:t>
            </a:r>
            <a:r>
              <a:rPr lang="it-IT" sz="2000" dirty="0"/>
              <a:t>: trasferimenti di lunga durata o permanenti a seguito di scelte personali, anche se quasi obbligatorie (da paesi poveri a paesi ricchi, da campagna a città)</a:t>
            </a:r>
          </a:p>
          <a:p>
            <a:pPr marL="0" indent="0">
              <a:buNone/>
            </a:pPr>
            <a:r>
              <a:rPr lang="it-IT" sz="2000" dirty="0"/>
              <a:t>Le cause/motivazioni sono molteplici, ma esistono </a:t>
            </a:r>
            <a:r>
              <a:rPr lang="it-IT" sz="2000" b="1" dirty="0"/>
              <a:t>fattori di spinta (</a:t>
            </a:r>
            <a:r>
              <a:rPr lang="it-IT" sz="2000" i="1" dirty="0" err="1"/>
              <a:t>push</a:t>
            </a:r>
            <a:r>
              <a:rPr lang="it-IT" sz="2000" i="1" dirty="0"/>
              <a:t> </a:t>
            </a:r>
            <a:r>
              <a:rPr lang="it-IT" sz="2000" i="1" dirty="0" err="1"/>
              <a:t>factors</a:t>
            </a:r>
            <a:r>
              <a:rPr lang="it-IT" sz="2000" b="1" i="1" dirty="0"/>
              <a:t>)</a:t>
            </a:r>
            <a:r>
              <a:rPr lang="it-IT" sz="2000" b="1" dirty="0"/>
              <a:t> </a:t>
            </a:r>
            <a:r>
              <a:rPr lang="it-IT" sz="2000" dirty="0"/>
              <a:t>e</a:t>
            </a:r>
            <a:r>
              <a:rPr lang="it-IT" sz="2000" b="1" dirty="0"/>
              <a:t> fattori di attrazione (</a:t>
            </a:r>
            <a:r>
              <a:rPr lang="it-IT" sz="2000" i="1" dirty="0"/>
              <a:t>pull </a:t>
            </a:r>
            <a:r>
              <a:rPr lang="it-IT" sz="2000" i="1" dirty="0" err="1"/>
              <a:t>factors</a:t>
            </a:r>
            <a:r>
              <a:rPr lang="it-IT" sz="2000" b="1" dirty="0"/>
              <a:t>) </a:t>
            </a:r>
            <a:r>
              <a:rPr lang="it-IT" sz="2000" dirty="0"/>
              <a:t>legati alle difficoltà presenti nel luogo d’origine e alle conoscenze delle condizioni dello spostamento (viaggio e arrivo)</a:t>
            </a:r>
            <a:endParaRPr lang="it-IT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it-IT" sz="2000" dirty="0">
                <a:sym typeface="Wingdings" panose="05000000000000000000" pitchFamily="2" charset="2"/>
              </a:rPr>
              <a:t>Informazioni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 sz="2000" dirty="0">
                <a:sym typeface="Wingdings" panose="05000000000000000000" pitchFamily="2" charset="2"/>
              </a:rPr>
              <a:t>Percezione delle conoscenze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 sz="2000" dirty="0">
                <a:sym typeface="Wingdings" panose="05000000000000000000" pitchFamily="2" charset="2"/>
              </a:rPr>
              <a:t>Però utile distinguere fra spostamenti per povertà/insicurezza e ricerca di migliori condizioni (es. </a:t>
            </a:r>
            <a:r>
              <a:rPr lang="it-IT" sz="2000" i="1" dirty="0">
                <a:sym typeface="Wingdings" panose="05000000000000000000" pitchFamily="2" charset="2"/>
              </a:rPr>
              <a:t>cervelli in fuga</a:t>
            </a:r>
            <a:r>
              <a:rPr lang="it-IT" sz="2000" dirty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72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38"/>
    </mc:Choice>
    <mc:Fallback xmlns="">
      <p:transition spd="slow" advTm="41813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2697" y="612535"/>
            <a:ext cx="2766153" cy="753277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82696" y="1797934"/>
            <a:ext cx="9930883" cy="4707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Migrazioni interne</a:t>
            </a:r>
            <a:r>
              <a:rPr lang="it-IT" sz="2000" dirty="0"/>
              <a:t>, ovvero che interessano il movimento di persone interno allo stesso paese</a:t>
            </a:r>
          </a:p>
          <a:p>
            <a:pPr marL="0" indent="0">
              <a:buNone/>
            </a:pPr>
            <a:r>
              <a:rPr lang="it-IT" sz="2000" dirty="0"/>
              <a:t>Circa 740 milioni/anno (da aree rurali a zono urbane)</a:t>
            </a:r>
          </a:p>
          <a:p>
            <a:pPr marL="0" indent="0">
              <a:buNone/>
            </a:pPr>
            <a:r>
              <a:rPr lang="it-IT" sz="2000" dirty="0"/>
              <a:t>Legate a</a:t>
            </a:r>
          </a:p>
          <a:p>
            <a:pPr lvl="1"/>
            <a:r>
              <a:rPr lang="it-IT" sz="2000" dirty="0"/>
              <a:t>Età (giovani, famiglie giovani più propensi)</a:t>
            </a:r>
          </a:p>
          <a:p>
            <a:pPr lvl="1"/>
            <a:r>
              <a:rPr lang="it-IT" sz="2000" dirty="0"/>
              <a:t>Ricerca occupazione </a:t>
            </a:r>
          </a:p>
          <a:p>
            <a:pPr lvl="1"/>
            <a:r>
              <a:rPr lang="it-IT" sz="2000" dirty="0"/>
              <a:t>Ricerca migliori caratteristiche naturali e ambientali</a:t>
            </a:r>
          </a:p>
          <a:p>
            <a:pPr marL="0" lvl="1" indent="0">
              <a:buNone/>
            </a:pPr>
            <a:r>
              <a:rPr lang="it-IT" sz="2000" i="0" dirty="0"/>
              <a:t>In economie emergenti lo spostamento verso zone rurali è il più consistente (lavori stagionali)</a:t>
            </a:r>
          </a:p>
          <a:p>
            <a:pPr marL="0" lvl="1" indent="0">
              <a:buNone/>
            </a:pPr>
            <a:r>
              <a:rPr lang="it-IT" sz="2000" i="0" dirty="0"/>
              <a:t>In quelle avanzate o forti (Cina) verso le città</a:t>
            </a:r>
          </a:p>
        </p:txBody>
      </p:sp>
    </p:spTree>
    <p:extLst>
      <p:ext uri="{BB962C8B-B14F-4D97-AF65-F5344CB8AC3E}">
        <p14:creationId xmlns:p14="http://schemas.microsoft.com/office/powerpoint/2010/main" val="19088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69"/>
    </mc:Choice>
    <mc:Fallback xmlns="">
      <p:transition spd="slow" advTm="312369"/>
    </mc:Fallback>
  </mc:AlternateContent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917</TotalTime>
  <Words>1373</Words>
  <Application>Microsoft Macintosh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Wingdings</vt:lpstr>
      <vt:lpstr>Wingdings 3</vt:lpstr>
      <vt:lpstr>Filo</vt:lpstr>
      <vt:lpstr>Territorio e Società  (LE225)  Sergio Zilli a.a. 2020-2021</vt:lpstr>
      <vt:lpstr>Presentazione n. 14</vt:lpstr>
      <vt:lpstr>Capacità di carico di un territorio</vt:lpstr>
      <vt:lpstr>Capacità di carico di un territorio</vt:lpstr>
      <vt:lpstr>Presentazione standard di PowerPoint</vt:lpstr>
      <vt:lpstr>Migrazioni</vt:lpstr>
      <vt:lpstr>Dati Italia</vt:lpstr>
      <vt:lpstr>Migrazioni</vt:lpstr>
      <vt:lpstr>Migrazioni</vt:lpstr>
      <vt:lpstr>Migrazioni</vt:lpstr>
      <vt:lpstr>Migrazioni</vt:lpstr>
      <vt:lpstr>Migrazioni</vt:lpstr>
      <vt:lpstr>2019   in milioni di unità</vt:lpstr>
      <vt:lpstr>Migrazioni</vt:lpstr>
      <vt:lpstr>Migranti in Italia e presenze nei centri di accoglienza</vt:lpstr>
      <vt:lpstr>Italia</vt:lpstr>
      <vt:lpstr>Residenti stranieri </vt:lpstr>
      <vt:lpstr>Persone sbarcate in Italia 2016-2020</vt:lpstr>
      <vt:lpstr>Paesi di provenienza dei migranti, secondo le dichiarazioni degli sbarcati 2018, 2019, 2020</vt:lpstr>
      <vt:lpstr>Migranti irregolari in Italia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42</cp:revision>
  <dcterms:created xsi:type="dcterms:W3CDTF">2021-03-01T07:19:48Z</dcterms:created>
  <dcterms:modified xsi:type="dcterms:W3CDTF">2021-03-29T16:08:32Z</dcterms:modified>
</cp:coreProperties>
</file>