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3.xml" ContentType="application/vnd.openxmlformats-officedocument.presentationml.notesSlide+xml"/>
  <Override PartName="/ppt/tags/tag20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23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47"/>
  </p:notesMasterIdLst>
  <p:sldIdLst>
    <p:sldId id="256" r:id="rId2"/>
    <p:sldId id="461" r:id="rId3"/>
    <p:sldId id="420" r:id="rId4"/>
    <p:sldId id="401" r:id="rId5"/>
    <p:sldId id="407" r:id="rId6"/>
    <p:sldId id="402" r:id="rId7"/>
    <p:sldId id="393" r:id="rId8"/>
    <p:sldId id="403" r:id="rId9"/>
    <p:sldId id="396" r:id="rId10"/>
    <p:sldId id="398" r:id="rId11"/>
    <p:sldId id="404" r:id="rId12"/>
    <p:sldId id="395" r:id="rId13"/>
    <p:sldId id="394" r:id="rId14"/>
    <p:sldId id="405" r:id="rId15"/>
    <p:sldId id="406" r:id="rId16"/>
    <p:sldId id="397" r:id="rId17"/>
    <p:sldId id="399" r:id="rId18"/>
    <p:sldId id="408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338" r:id="rId29"/>
    <p:sldId id="355" r:id="rId30"/>
    <p:sldId id="340" r:id="rId31"/>
    <p:sldId id="341" r:id="rId32"/>
    <p:sldId id="342" r:id="rId33"/>
    <p:sldId id="343" r:id="rId34"/>
    <p:sldId id="344" r:id="rId35"/>
    <p:sldId id="345" r:id="rId36"/>
    <p:sldId id="346" r:id="rId37"/>
    <p:sldId id="347" r:id="rId38"/>
    <p:sldId id="348" r:id="rId39"/>
    <p:sldId id="349" r:id="rId40"/>
    <p:sldId id="350" r:id="rId41"/>
    <p:sldId id="351" r:id="rId42"/>
    <p:sldId id="352" r:id="rId43"/>
    <p:sldId id="353" r:id="rId44"/>
    <p:sldId id="354" r:id="rId45"/>
    <p:sldId id="286" r:id="rId46"/>
    <p:sldId id="356" r:id="rId47"/>
    <p:sldId id="357" r:id="rId48"/>
    <p:sldId id="358" r:id="rId49"/>
    <p:sldId id="359" r:id="rId50"/>
    <p:sldId id="360" r:id="rId51"/>
    <p:sldId id="361" r:id="rId52"/>
    <p:sldId id="362" r:id="rId53"/>
    <p:sldId id="363" r:id="rId54"/>
    <p:sldId id="284" r:id="rId55"/>
    <p:sldId id="365" r:id="rId56"/>
    <p:sldId id="366" r:id="rId57"/>
    <p:sldId id="367" r:id="rId58"/>
    <p:sldId id="368" r:id="rId59"/>
    <p:sldId id="369" r:id="rId60"/>
    <p:sldId id="370" r:id="rId61"/>
    <p:sldId id="371" r:id="rId62"/>
    <p:sldId id="372" r:id="rId63"/>
    <p:sldId id="373" r:id="rId64"/>
    <p:sldId id="374" r:id="rId65"/>
    <p:sldId id="375" r:id="rId66"/>
    <p:sldId id="376" r:id="rId67"/>
    <p:sldId id="377" r:id="rId68"/>
    <p:sldId id="378" r:id="rId69"/>
    <p:sldId id="379" r:id="rId70"/>
    <p:sldId id="380" r:id="rId71"/>
    <p:sldId id="381" r:id="rId72"/>
    <p:sldId id="258" r:id="rId73"/>
    <p:sldId id="263" r:id="rId74"/>
    <p:sldId id="265" r:id="rId75"/>
    <p:sldId id="266" r:id="rId76"/>
    <p:sldId id="267" r:id="rId77"/>
    <p:sldId id="268" r:id="rId78"/>
    <p:sldId id="269" r:id="rId79"/>
    <p:sldId id="270" r:id="rId80"/>
    <p:sldId id="271" r:id="rId81"/>
    <p:sldId id="390" r:id="rId82"/>
    <p:sldId id="391" r:id="rId83"/>
    <p:sldId id="392" r:id="rId84"/>
    <p:sldId id="619" r:id="rId85"/>
    <p:sldId id="462" r:id="rId86"/>
    <p:sldId id="620" r:id="rId87"/>
    <p:sldId id="449" r:id="rId88"/>
    <p:sldId id="622" r:id="rId89"/>
    <p:sldId id="413" r:id="rId90"/>
    <p:sldId id="414" r:id="rId91"/>
    <p:sldId id="412" r:id="rId92"/>
    <p:sldId id="438" r:id="rId93"/>
    <p:sldId id="623" r:id="rId94"/>
    <p:sldId id="621" r:id="rId95"/>
    <p:sldId id="437" r:id="rId96"/>
    <p:sldId id="417" r:id="rId97"/>
    <p:sldId id="416" r:id="rId98"/>
    <p:sldId id="625" r:id="rId99"/>
    <p:sldId id="439" r:id="rId100"/>
    <p:sldId id="630" r:id="rId101"/>
    <p:sldId id="626" r:id="rId102"/>
    <p:sldId id="627" r:id="rId103"/>
    <p:sldId id="628" r:id="rId104"/>
    <p:sldId id="629" r:id="rId105"/>
    <p:sldId id="618" r:id="rId106"/>
    <p:sldId id="624" r:id="rId107"/>
    <p:sldId id="409" r:id="rId108"/>
    <p:sldId id="411" r:id="rId109"/>
    <p:sldId id="440" r:id="rId110"/>
    <p:sldId id="436" r:id="rId111"/>
    <p:sldId id="469" r:id="rId112"/>
    <p:sldId id="410" r:id="rId113"/>
    <p:sldId id="418" r:id="rId114"/>
    <p:sldId id="441" r:id="rId115"/>
    <p:sldId id="450" r:id="rId116"/>
    <p:sldId id="452" r:id="rId117"/>
    <p:sldId id="427" r:id="rId118"/>
    <p:sldId id="451" r:id="rId119"/>
    <p:sldId id="453" r:id="rId120"/>
    <p:sldId id="419" r:id="rId121"/>
    <p:sldId id="423" r:id="rId122"/>
    <p:sldId id="424" r:id="rId123"/>
    <p:sldId id="442" r:id="rId124"/>
    <p:sldId id="426" r:id="rId125"/>
    <p:sldId id="429" r:id="rId126"/>
    <p:sldId id="430" r:id="rId127"/>
    <p:sldId id="428" r:id="rId128"/>
    <p:sldId id="432" r:id="rId129"/>
    <p:sldId id="433" r:id="rId130"/>
    <p:sldId id="431" r:id="rId131"/>
    <p:sldId id="631" r:id="rId132"/>
    <p:sldId id="632" r:id="rId133"/>
    <p:sldId id="443" r:id="rId134"/>
    <p:sldId id="633" r:id="rId135"/>
    <p:sldId id="635" r:id="rId136"/>
    <p:sldId id="634" r:id="rId137"/>
    <p:sldId id="415" r:id="rId138"/>
    <p:sldId id="444" r:id="rId139"/>
    <p:sldId id="593" r:id="rId140"/>
    <p:sldId id="475" r:id="rId141"/>
    <p:sldId id="517" r:id="rId142"/>
    <p:sldId id="518" r:id="rId143"/>
    <p:sldId id="519" r:id="rId144"/>
    <p:sldId id="520" r:id="rId145"/>
    <p:sldId id="521" r:id="rId14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5266"/>
    <p:restoredTop sz="86440" autoAdjust="0"/>
  </p:normalViewPr>
  <p:slideViewPr>
    <p:cSldViewPr>
      <p:cViewPr varScale="1">
        <p:scale>
          <a:sx n="222" d="100"/>
          <a:sy n="222" d="100"/>
        </p:scale>
        <p:origin x="897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62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33376"/>
    </p:cViewPr>
  </p:sorterViewPr>
  <p:notesViewPr>
    <p:cSldViewPr>
      <p:cViewPr varScale="1">
        <p:scale>
          <a:sx n="82" d="100"/>
          <a:sy n="82" d="100"/>
        </p:scale>
        <p:origin x="3664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viewProps" Target="viewProp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1A8806-C267-41C0-9C1A-947A234A8B2E}" type="doc">
      <dgm:prSet loTypeId="urn:microsoft.com/office/officeart/2005/8/layout/hierarchy2" loCatId="hierarchy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it-IT"/>
        </a:p>
      </dgm:t>
    </dgm:pt>
    <dgm:pt modelId="{C70562CD-97B5-4000-B2C5-33C9FD17CAB5}">
      <dgm:prSet phldrT="[Testo]" custT="1"/>
      <dgm:spPr>
        <a:gradFill flip="none" rotWithShape="0">
          <a:gsLst>
            <a:gs pos="0">
              <a:schemeClr val="l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lt1">
                <a:hueOff val="0"/>
                <a:satOff val="0"/>
                <a:lumOff val="0"/>
                <a:shade val="67500"/>
                <a:satMod val="115000"/>
                <a:alpha val="50000"/>
              </a:schemeClr>
            </a:gs>
            <a:gs pos="100000">
              <a:schemeClr val="lt1">
                <a:hueOff val="0"/>
                <a:satOff val="0"/>
                <a:lumOff val="0"/>
                <a:shade val="100000"/>
                <a:satMod val="115000"/>
                <a:alpha val="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en-US" sz="3000" noProof="0" dirty="0">
              <a:solidFill>
                <a:schemeClr val="tx1"/>
              </a:solidFill>
            </a:rPr>
            <a:t>pure electric charges</a:t>
          </a:r>
          <a:endParaRPr lang="en-US" sz="3000" noProof="0" dirty="0">
            <a:solidFill>
              <a:schemeClr val="tx1"/>
            </a:solidFill>
            <a:latin typeface="+mn-lt"/>
            <a:cs typeface="Arial" pitchFamily="34" charset="0"/>
          </a:endParaRPr>
        </a:p>
      </dgm:t>
    </dgm:pt>
    <dgm:pt modelId="{5999B8BD-8502-4251-8E7D-117B98C5D45B}" type="parTrans" cxnId="{03D53E94-B1B9-493E-9932-67B90703374F}">
      <dgm:prSet/>
      <dgm:spPr/>
      <dgm:t>
        <a:bodyPr/>
        <a:lstStyle/>
        <a:p>
          <a:endParaRPr lang="it-IT" sz="1100">
            <a:latin typeface="Arial" pitchFamily="34" charset="0"/>
            <a:cs typeface="Arial" pitchFamily="34" charset="0"/>
          </a:endParaRPr>
        </a:p>
      </dgm:t>
    </dgm:pt>
    <dgm:pt modelId="{9FF66F7E-20E2-4EC4-BF2E-4EDCB50733D7}" type="sibTrans" cxnId="{03D53E94-B1B9-493E-9932-67B90703374F}">
      <dgm:prSet/>
      <dgm:spPr/>
      <dgm:t>
        <a:bodyPr/>
        <a:lstStyle/>
        <a:p>
          <a:endParaRPr lang="it-IT" sz="1100">
            <a:latin typeface="Arial" pitchFamily="34" charset="0"/>
            <a:cs typeface="Arial" pitchFamily="34" charset="0"/>
          </a:endParaRPr>
        </a:p>
      </dgm:t>
    </dgm:pt>
    <dgm:pt modelId="{FB53F60F-1A12-4E45-A586-646D4DBB2131}">
      <dgm:prSet phldrT="[Testo]" custT="1"/>
      <dgm:spPr>
        <a:gradFill flip="none" rotWithShape="0">
          <a:gsLst>
            <a:gs pos="0">
              <a:schemeClr val="l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lt1">
                <a:hueOff val="0"/>
                <a:satOff val="0"/>
                <a:lumOff val="0"/>
                <a:shade val="67500"/>
                <a:satMod val="115000"/>
                <a:alpha val="50000"/>
              </a:schemeClr>
            </a:gs>
            <a:gs pos="100000">
              <a:schemeClr val="lt1">
                <a:hueOff val="0"/>
                <a:satOff val="0"/>
                <a:lumOff val="0"/>
                <a:shade val="100000"/>
                <a:satMod val="115000"/>
                <a:alpha val="0"/>
              </a:schemeClr>
            </a:gs>
          </a:gsLst>
          <a:lin ang="10800000" scaled="1"/>
          <a:tileRect/>
        </a:gradFill>
      </dgm:spPr>
      <dgm:t>
        <a:bodyPr/>
        <a:lstStyle/>
        <a:p>
          <a:r>
            <a:rPr lang="en-US" sz="3000" noProof="0">
              <a:solidFill>
                <a:schemeClr val="tx1"/>
              </a:solidFill>
              <a:latin typeface="+mn-lt"/>
              <a:cs typeface="Arial" pitchFamily="34" charset="0"/>
            </a:rPr>
            <a:t>electrons</a:t>
          </a:r>
        </a:p>
      </dgm:t>
    </dgm:pt>
    <dgm:pt modelId="{653406CD-3F17-4481-8B94-7BB48B0C03A8}" type="parTrans" cxnId="{A39006E4-625B-43A7-86FD-7E1BEBCB15E4}">
      <dgm:prSet custT="1"/>
      <dgm:spPr/>
      <dgm:t>
        <a:bodyPr/>
        <a:lstStyle/>
        <a:p>
          <a:endParaRPr lang="it-IT" sz="1100">
            <a:latin typeface="Arial" pitchFamily="34" charset="0"/>
            <a:cs typeface="Arial" pitchFamily="34" charset="0"/>
          </a:endParaRPr>
        </a:p>
      </dgm:t>
    </dgm:pt>
    <dgm:pt modelId="{55CB54E8-281E-49C4-AE60-D3A5A54619A2}" type="sibTrans" cxnId="{A39006E4-625B-43A7-86FD-7E1BEBCB15E4}">
      <dgm:prSet/>
      <dgm:spPr/>
      <dgm:t>
        <a:bodyPr/>
        <a:lstStyle/>
        <a:p>
          <a:endParaRPr lang="it-IT" sz="1100">
            <a:latin typeface="Arial" pitchFamily="34" charset="0"/>
            <a:cs typeface="Arial" pitchFamily="34" charset="0"/>
          </a:endParaRPr>
        </a:p>
      </dgm:t>
    </dgm:pt>
    <dgm:pt modelId="{B01D3875-E1F9-40D9-A48F-2F78A950DD56}">
      <dgm:prSet phldrT="[Testo]" custT="1"/>
      <dgm:spPr>
        <a:gradFill flip="none" rotWithShape="0">
          <a:gsLst>
            <a:gs pos="0">
              <a:schemeClr val="l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lt1">
                <a:hueOff val="0"/>
                <a:satOff val="0"/>
                <a:lumOff val="0"/>
                <a:shade val="67500"/>
                <a:satMod val="115000"/>
                <a:alpha val="50000"/>
              </a:schemeClr>
            </a:gs>
            <a:gs pos="100000">
              <a:schemeClr val="lt1">
                <a:hueOff val="0"/>
                <a:satOff val="0"/>
                <a:lumOff val="0"/>
                <a:shade val="100000"/>
                <a:satMod val="115000"/>
                <a:alpha val="0"/>
              </a:schemeClr>
            </a:gs>
          </a:gsLst>
          <a:lin ang="10800000" scaled="1"/>
          <a:tileRect/>
        </a:gradFill>
      </dgm:spPr>
      <dgm:t>
        <a:bodyPr/>
        <a:lstStyle/>
        <a:p>
          <a:r>
            <a:rPr lang="en-US" sz="3000" noProof="0">
              <a:solidFill>
                <a:schemeClr val="tx1"/>
              </a:solidFill>
              <a:latin typeface="+mn-lt"/>
              <a:cs typeface="Arial" pitchFamily="34" charset="0"/>
            </a:rPr>
            <a:t>“holes"</a:t>
          </a:r>
        </a:p>
      </dgm:t>
    </dgm:pt>
    <dgm:pt modelId="{15D364E9-B754-45E8-9BC6-56E768E49980}" type="parTrans" cxnId="{9A950FBF-B40D-47C1-8A8E-F5510D151A55}">
      <dgm:prSet custT="1"/>
      <dgm:spPr/>
      <dgm:t>
        <a:bodyPr/>
        <a:lstStyle/>
        <a:p>
          <a:endParaRPr lang="it-IT" sz="1100">
            <a:latin typeface="Arial" pitchFamily="34" charset="0"/>
            <a:cs typeface="Arial" pitchFamily="34" charset="0"/>
          </a:endParaRPr>
        </a:p>
      </dgm:t>
    </dgm:pt>
    <dgm:pt modelId="{D012380A-5D21-4290-AFCC-B057ACD578B9}" type="sibTrans" cxnId="{9A950FBF-B40D-47C1-8A8E-F5510D151A55}">
      <dgm:prSet/>
      <dgm:spPr/>
      <dgm:t>
        <a:bodyPr/>
        <a:lstStyle/>
        <a:p>
          <a:endParaRPr lang="it-IT" sz="1100">
            <a:latin typeface="Arial" pitchFamily="34" charset="0"/>
            <a:cs typeface="Arial" pitchFamily="34" charset="0"/>
          </a:endParaRPr>
        </a:p>
      </dgm:t>
    </dgm:pt>
    <dgm:pt modelId="{511BD74B-05E9-4675-8BD5-B25C162ED185}" type="pres">
      <dgm:prSet presAssocID="{471A8806-C267-41C0-9C1A-947A234A8B2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5FA5C15-935C-4356-861A-7D5DFBE0144A}" type="pres">
      <dgm:prSet presAssocID="{C70562CD-97B5-4000-B2C5-33C9FD17CAB5}" presName="root1" presStyleCnt="0"/>
      <dgm:spPr/>
    </dgm:pt>
    <dgm:pt modelId="{4EFD7350-FE5F-4AA5-926F-840E3E16C71A}" type="pres">
      <dgm:prSet presAssocID="{C70562CD-97B5-4000-B2C5-33C9FD17CAB5}" presName="LevelOneTextNode" presStyleLbl="node0" presStyleIdx="0" presStyleCnt="1" custScaleX="159006" custScaleY="62131">
        <dgm:presLayoutVars>
          <dgm:chPref val="3"/>
        </dgm:presLayoutVars>
      </dgm:prSet>
      <dgm:spPr/>
    </dgm:pt>
    <dgm:pt modelId="{FAFF84C8-B94E-4003-8577-FCC291C3EC89}" type="pres">
      <dgm:prSet presAssocID="{C70562CD-97B5-4000-B2C5-33C9FD17CAB5}" presName="level2hierChild" presStyleCnt="0"/>
      <dgm:spPr/>
    </dgm:pt>
    <dgm:pt modelId="{B3EEB98F-8CD7-435F-851F-9656ED593EDC}" type="pres">
      <dgm:prSet presAssocID="{653406CD-3F17-4481-8B94-7BB48B0C03A8}" presName="conn2-1" presStyleLbl="parChTrans1D2" presStyleIdx="0" presStyleCnt="2"/>
      <dgm:spPr/>
    </dgm:pt>
    <dgm:pt modelId="{B22D0285-41B7-4F0C-8456-E2C353E62E58}" type="pres">
      <dgm:prSet presAssocID="{653406CD-3F17-4481-8B94-7BB48B0C03A8}" presName="connTx" presStyleLbl="parChTrans1D2" presStyleIdx="0" presStyleCnt="2"/>
      <dgm:spPr/>
    </dgm:pt>
    <dgm:pt modelId="{ECE1D9F3-EB75-4E2B-81DB-CB055B490F9D}" type="pres">
      <dgm:prSet presAssocID="{FB53F60F-1A12-4E45-A586-646D4DBB2131}" presName="root2" presStyleCnt="0"/>
      <dgm:spPr/>
    </dgm:pt>
    <dgm:pt modelId="{1E66AE4B-55D8-45F1-BF35-952CD173F0EF}" type="pres">
      <dgm:prSet presAssocID="{FB53F60F-1A12-4E45-A586-646D4DBB2131}" presName="LevelTwoTextNode" presStyleLbl="node2" presStyleIdx="0" presStyleCnt="2" custScaleY="51556">
        <dgm:presLayoutVars>
          <dgm:chPref val="3"/>
        </dgm:presLayoutVars>
      </dgm:prSet>
      <dgm:spPr/>
    </dgm:pt>
    <dgm:pt modelId="{55375E82-7470-49CA-BE5E-7164D9843017}" type="pres">
      <dgm:prSet presAssocID="{FB53F60F-1A12-4E45-A586-646D4DBB2131}" presName="level3hierChild" presStyleCnt="0"/>
      <dgm:spPr/>
    </dgm:pt>
    <dgm:pt modelId="{3B2E6309-C07B-47DC-A420-6CB105E9FD4F}" type="pres">
      <dgm:prSet presAssocID="{15D364E9-B754-45E8-9BC6-56E768E49980}" presName="conn2-1" presStyleLbl="parChTrans1D2" presStyleIdx="1" presStyleCnt="2"/>
      <dgm:spPr/>
    </dgm:pt>
    <dgm:pt modelId="{C78E1557-D350-4F1A-B2BF-66755841E7D7}" type="pres">
      <dgm:prSet presAssocID="{15D364E9-B754-45E8-9BC6-56E768E49980}" presName="connTx" presStyleLbl="parChTrans1D2" presStyleIdx="1" presStyleCnt="2"/>
      <dgm:spPr/>
    </dgm:pt>
    <dgm:pt modelId="{2922F166-96D2-4AE2-AB18-12EB0170865C}" type="pres">
      <dgm:prSet presAssocID="{B01D3875-E1F9-40D9-A48F-2F78A950DD56}" presName="root2" presStyleCnt="0"/>
      <dgm:spPr/>
    </dgm:pt>
    <dgm:pt modelId="{89B4A1CB-D6F4-4E48-BCB9-C28E14F65155}" type="pres">
      <dgm:prSet presAssocID="{B01D3875-E1F9-40D9-A48F-2F78A950DD56}" presName="LevelTwoTextNode" presStyleLbl="node2" presStyleIdx="1" presStyleCnt="2" custScaleY="51556">
        <dgm:presLayoutVars>
          <dgm:chPref val="3"/>
        </dgm:presLayoutVars>
      </dgm:prSet>
      <dgm:spPr/>
    </dgm:pt>
    <dgm:pt modelId="{463A14AD-F361-48BC-9880-80797E6CCFC3}" type="pres">
      <dgm:prSet presAssocID="{B01D3875-E1F9-40D9-A48F-2F78A950DD56}" presName="level3hierChild" presStyleCnt="0"/>
      <dgm:spPr/>
    </dgm:pt>
  </dgm:ptLst>
  <dgm:cxnLst>
    <dgm:cxn modelId="{42057320-9F3B-4D8C-9501-908C7670EE30}" type="presOf" srcId="{C70562CD-97B5-4000-B2C5-33C9FD17CAB5}" destId="{4EFD7350-FE5F-4AA5-926F-840E3E16C71A}" srcOrd="0" destOrd="0" presId="urn:microsoft.com/office/officeart/2005/8/layout/hierarchy2"/>
    <dgm:cxn modelId="{EB7D4E37-7D65-4351-9DC4-A33617EA9318}" type="presOf" srcId="{471A8806-C267-41C0-9C1A-947A234A8B2E}" destId="{511BD74B-05E9-4675-8BD5-B25C162ED185}" srcOrd="0" destOrd="0" presId="urn:microsoft.com/office/officeart/2005/8/layout/hierarchy2"/>
    <dgm:cxn modelId="{F59E3F4C-ACCA-4321-B02E-308E5AD6BE2C}" type="presOf" srcId="{15D364E9-B754-45E8-9BC6-56E768E49980}" destId="{C78E1557-D350-4F1A-B2BF-66755841E7D7}" srcOrd="1" destOrd="0" presId="urn:microsoft.com/office/officeart/2005/8/layout/hierarchy2"/>
    <dgm:cxn modelId="{CCA65587-CBA5-4FFC-853B-DA1D04B0694A}" type="presOf" srcId="{FB53F60F-1A12-4E45-A586-646D4DBB2131}" destId="{1E66AE4B-55D8-45F1-BF35-952CD173F0EF}" srcOrd="0" destOrd="0" presId="urn:microsoft.com/office/officeart/2005/8/layout/hierarchy2"/>
    <dgm:cxn modelId="{03D53E94-B1B9-493E-9932-67B90703374F}" srcId="{471A8806-C267-41C0-9C1A-947A234A8B2E}" destId="{C70562CD-97B5-4000-B2C5-33C9FD17CAB5}" srcOrd="0" destOrd="0" parTransId="{5999B8BD-8502-4251-8E7D-117B98C5D45B}" sibTransId="{9FF66F7E-20E2-4EC4-BF2E-4EDCB50733D7}"/>
    <dgm:cxn modelId="{11955896-56E6-44DC-BDAB-190711BB71D0}" type="presOf" srcId="{15D364E9-B754-45E8-9BC6-56E768E49980}" destId="{3B2E6309-C07B-47DC-A420-6CB105E9FD4F}" srcOrd="0" destOrd="0" presId="urn:microsoft.com/office/officeart/2005/8/layout/hierarchy2"/>
    <dgm:cxn modelId="{4C819BA0-57CA-418F-B58C-372A4B431D46}" type="presOf" srcId="{B01D3875-E1F9-40D9-A48F-2F78A950DD56}" destId="{89B4A1CB-D6F4-4E48-BCB9-C28E14F65155}" srcOrd="0" destOrd="0" presId="urn:microsoft.com/office/officeart/2005/8/layout/hierarchy2"/>
    <dgm:cxn modelId="{617A46AA-5820-4400-8D86-DE6D073A731D}" type="presOf" srcId="{653406CD-3F17-4481-8B94-7BB48B0C03A8}" destId="{B22D0285-41B7-4F0C-8456-E2C353E62E58}" srcOrd="1" destOrd="0" presId="urn:microsoft.com/office/officeart/2005/8/layout/hierarchy2"/>
    <dgm:cxn modelId="{9A950FBF-B40D-47C1-8A8E-F5510D151A55}" srcId="{C70562CD-97B5-4000-B2C5-33C9FD17CAB5}" destId="{B01D3875-E1F9-40D9-A48F-2F78A950DD56}" srcOrd="1" destOrd="0" parTransId="{15D364E9-B754-45E8-9BC6-56E768E49980}" sibTransId="{D012380A-5D21-4290-AFCC-B057ACD578B9}"/>
    <dgm:cxn modelId="{B9DD9ED1-3EA1-4799-99E5-A36482DCC25D}" type="presOf" srcId="{653406CD-3F17-4481-8B94-7BB48B0C03A8}" destId="{B3EEB98F-8CD7-435F-851F-9656ED593EDC}" srcOrd="0" destOrd="0" presId="urn:microsoft.com/office/officeart/2005/8/layout/hierarchy2"/>
    <dgm:cxn modelId="{A39006E4-625B-43A7-86FD-7E1BEBCB15E4}" srcId="{C70562CD-97B5-4000-B2C5-33C9FD17CAB5}" destId="{FB53F60F-1A12-4E45-A586-646D4DBB2131}" srcOrd="0" destOrd="0" parTransId="{653406CD-3F17-4481-8B94-7BB48B0C03A8}" sibTransId="{55CB54E8-281E-49C4-AE60-D3A5A54619A2}"/>
    <dgm:cxn modelId="{2D074281-D526-42F6-BDD1-44E7B0AD0462}" type="presParOf" srcId="{511BD74B-05E9-4675-8BD5-B25C162ED185}" destId="{55FA5C15-935C-4356-861A-7D5DFBE0144A}" srcOrd="0" destOrd="0" presId="urn:microsoft.com/office/officeart/2005/8/layout/hierarchy2"/>
    <dgm:cxn modelId="{66B2B13C-C3DB-4E95-BE1C-E216D421437D}" type="presParOf" srcId="{55FA5C15-935C-4356-861A-7D5DFBE0144A}" destId="{4EFD7350-FE5F-4AA5-926F-840E3E16C71A}" srcOrd="0" destOrd="0" presId="urn:microsoft.com/office/officeart/2005/8/layout/hierarchy2"/>
    <dgm:cxn modelId="{D2F9D71C-7E19-485A-B06F-F43B64EE25A5}" type="presParOf" srcId="{55FA5C15-935C-4356-861A-7D5DFBE0144A}" destId="{FAFF84C8-B94E-4003-8577-FCC291C3EC89}" srcOrd="1" destOrd="0" presId="urn:microsoft.com/office/officeart/2005/8/layout/hierarchy2"/>
    <dgm:cxn modelId="{89455BD1-E5EC-4D80-94EB-4AB5879777CA}" type="presParOf" srcId="{FAFF84C8-B94E-4003-8577-FCC291C3EC89}" destId="{B3EEB98F-8CD7-435F-851F-9656ED593EDC}" srcOrd="0" destOrd="0" presId="urn:microsoft.com/office/officeart/2005/8/layout/hierarchy2"/>
    <dgm:cxn modelId="{D98B39BF-C83F-434D-A3D4-EF0125704393}" type="presParOf" srcId="{B3EEB98F-8CD7-435F-851F-9656ED593EDC}" destId="{B22D0285-41B7-4F0C-8456-E2C353E62E58}" srcOrd="0" destOrd="0" presId="urn:microsoft.com/office/officeart/2005/8/layout/hierarchy2"/>
    <dgm:cxn modelId="{A02B8207-63C8-487D-BB22-F05D27E5A3A6}" type="presParOf" srcId="{FAFF84C8-B94E-4003-8577-FCC291C3EC89}" destId="{ECE1D9F3-EB75-4E2B-81DB-CB055B490F9D}" srcOrd="1" destOrd="0" presId="urn:microsoft.com/office/officeart/2005/8/layout/hierarchy2"/>
    <dgm:cxn modelId="{30218B06-06E2-468E-BFAD-50E159D90BA6}" type="presParOf" srcId="{ECE1D9F3-EB75-4E2B-81DB-CB055B490F9D}" destId="{1E66AE4B-55D8-45F1-BF35-952CD173F0EF}" srcOrd="0" destOrd="0" presId="urn:microsoft.com/office/officeart/2005/8/layout/hierarchy2"/>
    <dgm:cxn modelId="{6D3A7F04-393E-43C1-8667-B22FD6DE9DF3}" type="presParOf" srcId="{ECE1D9F3-EB75-4E2B-81DB-CB055B490F9D}" destId="{55375E82-7470-49CA-BE5E-7164D9843017}" srcOrd="1" destOrd="0" presId="urn:microsoft.com/office/officeart/2005/8/layout/hierarchy2"/>
    <dgm:cxn modelId="{ED3E8A1B-8D78-4FC6-8ADE-CA85C7D7DCB2}" type="presParOf" srcId="{FAFF84C8-B94E-4003-8577-FCC291C3EC89}" destId="{3B2E6309-C07B-47DC-A420-6CB105E9FD4F}" srcOrd="2" destOrd="0" presId="urn:microsoft.com/office/officeart/2005/8/layout/hierarchy2"/>
    <dgm:cxn modelId="{31BE1FB2-D791-4A50-8190-D4C91CA8E861}" type="presParOf" srcId="{3B2E6309-C07B-47DC-A420-6CB105E9FD4F}" destId="{C78E1557-D350-4F1A-B2BF-66755841E7D7}" srcOrd="0" destOrd="0" presId="urn:microsoft.com/office/officeart/2005/8/layout/hierarchy2"/>
    <dgm:cxn modelId="{4866F274-E930-4D55-8528-269244B1D66C}" type="presParOf" srcId="{FAFF84C8-B94E-4003-8577-FCC291C3EC89}" destId="{2922F166-96D2-4AE2-AB18-12EB0170865C}" srcOrd="3" destOrd="0" presId="urn:microsoft.com/office/officeart/2005/8/layout/hierarchy2"/>
    <dgm:cxn modelId="{9555A2EE-3D30-46E9-B1B8-AFC2615ADC1B}" type="presParOf" srcId="{2922F166-96D2-4AE2-AB18-12EB0170865C}" destId="{89B4A1CB-D6F4-4E48-BCB9-C28E14F65155}" srcOrd="0" destOrd="0" presId="urn:microsoft.com/office/officeart/2005/8/layout/hierarchy2"/>
    <dgm:cxn modelId="{CC7335D9-E2CB-4353-9834-AEC6D739BAF1}" type="presParOf" srcId="{2922F166-96D2-4AE2-AB18-12EB0170865C}" destId="{463A14AD-F361-48BC-9880-80797E6CCFC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FD7350-FE5F-4AA5-926F-840E3E16C71A}">
      <dsp:nvSpPr>
        <dsp:cNvPr id="0" name=""/>
        <dsp:cNvSpPr/>
      </dsp:nvSpPr>
      <dsp:spPr>
        <a:xfrm>
          <a:off x="5183" y="701930"/>
          <a:ext cx="4515230" cy="88215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l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lt1">
                <a:hueOff val="0"/>
                <a:satOff val="0"/>
                <a:lumOff val="0"/>
                <a:shade val="67500"/>
                <a:satMod val="115000"/>
                <a:alpha val="50000"/>
              </a:schemeClr>
            </a:gs>
            <a:gs pos="100000">
              <a:schemeClr val="lt1">
                <a:hueOff val="0"/>
                <a:satOff val="0"/>
                <a:lumOff val="0"/>
                <a:shade val="100000"/>
                <a:satMod val="115000"/>
                <a:alpha val="0"/>
              </a:schemeClr>
            </a:gs>
          </a:gsLst>
          <a:lin ang="0" scaled="1"/>
          <a:tileRect/>
        </a:gra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noProof="0" dirty="0">
              <a:solidFill>
                <a:schemeClr val="tx1"/>
              </a:solidFill>
            </a:rPr>
            <a:t>pure electric charges</a:t>
          </a:r>
          <a:endParaRPr lang="en-US" sz="3000" kern="1200" noProof="0" dirty="0">
            <a:solidFill>
              <a:schemeClr val="tx1"/>
            </a:solidFill>
            <a:latin typeface="+mn-lt"/>
            <a:cs typeface="Arial" pitchFamily="34" charset="0"/>
          </a:endParaRPr>
        </a:p>
      </dsp:txBody>
      <dsp:txXfrm>
        <a:off x="31020" y="727767"/>
        <a:ext cx="4463556" cy="830480"/>
      </dsp:txXfrm>
    </dsp:sp>
    <dsp:sp modelId="{B3EEB98F-8CD7-435F-851F-9656ED593EDC}">
      <dsp:nvSpPr>
        <dsp:cNvPr id="0" name=""/>
        <dsp:cNvSpPr/>
      </dsp:nvSpPr>
      <dsp:spPr>
        <a:xfrm rot="20244835">
          <a:off x="4473237" y="850864"/>
          <a:ext cx="1230217" cy="111796"/>
        </a:xfrm>
        <a:custGeom>
          <a:avLst/>
          <a:gdLst/>
          <a:ahLst/>
          <a:cxnLst/>
          <a:rect l="0" t="0" r="0" b="0"/>
          <a:pathLst>
            <a:path>
              <a:moveTo>
                <a:pt x="0" y="55898"/>
              </a:moveTo>
              <a:lnTo>
                <a:pt x="1230217" y="558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100" kern="1200">
            <a:latin typeface="Arial" pitchFamily="34" charset="0"/>
            <a:cs typeface="Arial" pitchFamily="34" charset="0"/>
          </a:endParaRPr>
        </a:p>
      </dsp:txBody>
      <dsp:txXfrm>
        <a:off x="5057590" y="876007"/>
        <a:ext cx="61510" cy="61510"/>
      </dsp:txXfrm>
    </dsp:sp>
    <dsp:sp modelId="{1E66AE4B-55D8-45F1-BF35-952CD173F0EF}">
      <dsp:nvSpPr>
        <dsp:cNvPr id="0" name=""/>
        <dsp:cNvSpPr/>
      </dsp:nvSpPr>
      <dsp:spPr>
        <a:xfrm>
          <a:off x="5656278" y="304513"/>
          <a:ext cx="2839660" cy="73200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l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lt1">
                <a:hueOff val="0"/>
                <a:satOff val="0"/>
                <a:lumOff val="0"/>
                <a:shade val="67500"/>
                <a:satMod val="115000"/>
                <a:alpha val="50000"/>
              </a:schemeClr>
            </a:gs>
            <a:gs pos="100000">
              <a:schemeClr val="lt1">
                <a:hueOff val="0"/>
                <a:satOff val="0"/>
                <a:lumOff val="0"/>
                <a:shade val="100000"/>
                <a:satMod val="115000"/>
                <a:alpha val="0"/>
              </a:schemeClr>
            </a:gs>
          </a:gsLst>
          <a:lin ang="10800000" scaled="1"/>
          <a:tileRect/>
        </a:gra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noProof="0">
              <a:solidFill>
                <a:schemeClr val="tx1"/>
              </a:solidFill>
              <a:latin typeface="+mn-lt"/>
              <a:cs typeface="Arial" pitchFamily="34" charset="0"/>
            </a:rPr>
            <a:t>electrons</a:t>
          </a:r>
        </a:p>
      </dsp:txBody>
      <dsp:txXfrm>
        <a:off x="5677718" y="325953"/>
        <a:ext cx="2796780" cy="689127"/>
      </dsp:txXfrm>
    </dsp:sp>
    <dsp:sp modelId="{3B2E6309-C07B-47DC-A420-6CB105E9FD4F}">
      <dsp:nvSpPr>
        <dsp:cNvPr id="0" name=""/>
        <dsp:cNvSpPr/>
      </dsp:nvSpPr>
      <dsp:spPr>
        <a:xfrm rot="1355165">
          <a:off x="4473237" y="1323355"/>
          <a:ext cx="1230217" cy="111796"/>
        </a:xfrm>
        <a:custGeom>
          <a:avLst/>
          <a:gdLst/>
          <a:ahLst/>
          <a:cxnLst/>
          <a:rect l="0" t="0" r="0" b="0"/>
          <a:pathLst>
            <a:path>
              <a:moveTo>
                <a:pt x="0" y="55898"/>
              </a:moveTo>
              <a:lnTo>
                <a:pt x="1230217" y="558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100" kern="1200">
            <a:latin typeface="Arial" pitchFamily="34" charset="0"/>
            <a:cs typeface="Arial" pitchFamily="34" charset="0"/>
          </a:endParaRPr>
        </a:p>
      </dsp:txBody>
      <dsp:txXfrm>
        <a:off x="5057590" y="1348498"/>
        <a:ext cx="61510" cy="61510"/>
      </dsp:txXfrm>
    </dsp:sp>
    <dsp:sp modelId="{89B4A1CB-D6F4-4E48-BCB9-C28E14F65155}">
      <dsp:nvSpPr>
        <dsp:cNvPr id="0" name=""/>
        <dsp:cNvSpPr/>
      </dsp:nvSpPr>
      <dsp:spPr>
        <a:xfrm>
          <a:off x="5656278" y="1249495"/>
          <a:ext cx="2839660" cy="73200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l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lt1">
                <a:hueOff val="0"/>
                <a:satOff val="0"/>
                <a:lumOff val="0"/>
                <a:shade val="67500"/>
                <a:satMod val="115000"/>
                <a:alpha val="50000"/>
              </a:schemeClr>
            </a:gs>
            <a:gs pos="100000">
              <a:schemeClr val="lt1">
                <a:hueOff val="0"/>
                <a:satOff val="0"/>
                <a:lumOff val="0"/>
                <a:shade val="100000"/>
                <a:satMod val="115000"/>
                <a:alpha val="0"/>
              </a:schemeClr>
            </a:gs>
          </a:gsLst>
          <a:lin ang="10800000" scaled="1"/>
          <a:tileRect/>
        </a:gra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noProof="0">
              <a:solidFill>
                <a:schemeClr val="tx1"/>
              </a:solidFill>
              <a:latin typeface="+mn-lt"/>
              <a:cs typeface="Arial" pitchFamily="34" charset="0"/>
            </a:rPr>
            <a:t>“holes"</a:t>
          </a:r>
        </a:p>
      </dsp:txBody>
      <dsp:txXfrm>
        <a:off x="5677718" y="1270935"/>
        <a:ext cx="2796780" cy="6891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2B612F-D9F9-4168-832F-0C26ABBAAADF}" type="datetimeFigureOut">
              <a:rPr lang="en-US" smtClean="0"/>
              <a:pPr/>
              <a:t>3/31/21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A7E1E-EB0A-4FDD-8294-934B274C63C7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56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!!!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TiO2</a:t>
            </a:r>
            <a:r>
              <a:rPr lang="it-IT" baseline="0" dirty="0"/>
              <a:t> = biossido di 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alkali halides = </a:t>
            </a:r>
            <a:r>
              <a:rPr lang="en-US" dirty="0" err="1"/>
              <a:t>alogenuri</a:t>
            </a:r>
            <a:r>
              <a:rPr lang="en-US" dirty="0"/>
              <a:t> </a:t>
            </a:r>
            <a:r>
              <a:rPr lang="en-US" dirty="0" err="1"/>
              <a:t>alchilici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NOTA: con la </a:t>
            </a:r>
            <a:r>
              <a:rPr lang="it-IT" dirty="0" err="1"/>
              <a:t>zirconia</a:t>
            </a:r>
            <a:r>
              <a:rPr lang="it-IT" dirty="0"/>
              <a:t> drogata con calcia ci fanno le sonde</a:t>
            </a:r>
            <a:r>
              <a:rPr lang="it-IT" baseline="0" dirty="0"/>
              <a:t> lambda</a:t>
            </a:r>
            <a:endParaRPr lang="en-US" dirty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Note (</a:t>
            </a:r>
            <a:r>
              <a:rPr lang="it-IT" dirty="0" err="1"/>
              <a:t>zirconia</a:t>
            </a:r>
            <a:r>
              <a:rPr lang="it-IT" dirty="0"/>
              <a:t>):</a:t>
            </a:r>
          </a:p>
          <a:p>
            <a:pPr marL="228600" indent="-228600">
              <a:buAutoNum type="arabicParenR"/>
            </a:pPr>
            <a:r>
              <a:rPr lang="it-IT" dirty="0"/>
              <a:t>si hanno meno vacanze che con il drogaggio di </a:t>
            </a:r>
            <a:r>
              <a:rPr lang="it-IT" dirty="0" err="1"/>
              <a:t>CaO</a:t>
            </a:r>
            <a:r>
              <a:rPr lang="it-IT" dirty="0"/>
              <a:t>, x </a:t>
            </a:r>
            <a:r>
              <a:rPr lang="it-IT" dirty="0" err="1"/>
              <a:t>qsto</a:t>
            </a:r>
            <a:r>
              <a:rPr lang="it-IT" dirty="0"/>
              <a:t> x le</a:t>
            </a:r>
            <a:r>
              <a:rPr lang="it-IT" baseline="0" dirty="0"/>
              <a:t> sonde lambda si usa la </a:t>
            </a:r>
            <a:r>
              <a:rPr lang="it-IT" baseline="0" dirty="0" err="1"/>
              <a:t>CaO</a:t>
            </a:r>
            <a:r>
              <a:rPr lang="it-IT" baseline="0" dirty="0"/>
              <a:t>, mentre l’</a:t>
            </a:r>
            <a:r>
              <a:rPr lang="it-IT" baseline="0" dirty="0" err="1"/>
              <a:t>yttria</a:t>
            </a:r>
            <a:r>
              <a:rPr lang="it-IT" baseline="0" dirty="0"/>
              <a:t> si usa cm stabilizzante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it-IT" baseline="0" dirty="0" err="1"/>
              <a:t>extensive</a:t>
            </a:r>
            <a:r>
              <a:rPr lang="it-IT" baseline="0" dirty="0"/>
              <a:t> cracking = rottura estensiva, ampia, grande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Nota:</a:t>
            </a:r>
            <a:endParaRPr lang="it-IT" baseline="0" dirty="0"/>
          </a:p>
          <a:p>
            <a:pPr marL="228600" indent="-228600">
              <a:buAutoNum type="arabicParenR"/>
            </a:pPr>
            <a:r>
              <a:rPr lang="en-US" dirty="0">
                <a:solidFill>
                  <a:schemeClr val="bg1"/>
                </a:solidFill>
              </a:rPr>
              <a:t>This state of </a:t>
            </a:r>
            <a:r>
              <a:rPr lang="en-US" dirty="0" err="1">
                <a:solidFill>
                  <a:schemeClr val="bg1"/>
                </a:solidFill>
              </a:rPr>
              <a:t>zirconia</a:t>
            </a:r>
            <a:r>
              <a:rPr lang="en-US" dirty="0">
                <a:solidFill>
                  <a:schemeClr val="bg1"/>
                </a:solidFill>
              </a:rPr>
              <a:t> is commonly called "cubic </a:t>
            </a:r>
            <a:r>
              <a:rPr lang="en-US" dirty="0" err="1">
                <a:solidFill>
                  <a:schemeClr val="bg1"/>
                </a:solidFill>
              </a:rPr>
              <a:t>zirconia</a:t>
            </a:r>
            <a:r>
              <a:rPr lang="en-US" dirty="0">
                <a:solidFill>
                  <a:schemeClr val="bg1"/>
                </a:solidFill>
              </a:rPr>
              <a:t>," "CZ," or "zircon" by </a:t>
            </a:r>
            <a:r>
              <a:rPr lang="en-US" dirty="0" err="1">
                <a:solidFill>
                  <a:schemeClr val="bg1"/>
                </a:solidFill>
              </a:rPr>
              <a:t>jewellers</a:t>
            </a:r>
            <a:r>
              <a:rPr lang="en-US" dirty="0">
                <a:solidFill>
                  <a:schemeClr val="bg1"/>
                </a:solidFill>
              </a:rPr>
              <a:t>, but the last name is not chemically accurate. Zircon is actually the mineral name for naturally occurring zirconium silicate (ZrSiO4).</a:t>
            </a:r>
          </a:p>
          <a:p>
            <a:pPr marL="228600" indent="-228600">
              <a:buAutoNum type="arabicParenR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Na</a:t>
            </a:r>
            <a:r>
              <a:rPr lang="it-IT" dirty="0"/>
              <a:t> = </a:t>
            </a:r>
            <a:r>
              <a:rPr lang="it-IT" dirty="0" err="1"/>
              <a:t>sodium</a:t>
            </a:r>
            <a:endParaRPr lang="it-IT" dirty="0"/>
          </a:p>
          <a:p>
            <a:r>
              <a:rPr lang="it-IT" dirty="0"/>
              <a:t>Cl = </a:t>
            </a:r>
            <a:r>
              <a:rPr lang="it-IT" dirty="0" err="1"/>
              <a:t>chlorine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NB:</a:t>
            </a:r>
            <a:r>
              <a:rPr lang="it-IT" baseline="0" dirty="0"/>
              <a:t> n(O) = n°</a:t>
            </a:r>
            <a:r>
              <a:rPr lang="it-IT" u="sng" baseline="0" dirty="0"/>
              <a:t>siti</a:t>
            </a:r>
            <a:r>
              <a:rPr lang="it-IT" baseline="0" dirty="0"/>
              <a:t> di 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      n(Mg) = n°</a:t>
            </a:r>
            <a:r>
              <a:rPr lang="it-IT" u="sng" baseline="0" dirty="0"/>
              <a:t>siti</a:t>
            </a:r>
            <a:r>
              <a:rPr lang="it-IT" baseline="0" dirty="0"/>
              <a:t> di O</a:t>
            </a:r>
          </a:p>
          <a:p>
            <a:r>
              <a:rPr lang="it-IT" baseline="0" dirty="0"/>
              <a:t>      n(</a:t>
            </a:r>
            <a:r>
              <a:rPr lang="it-IT" baseline="0" dirty="0" err="1"/>
              <a:t>MgO</a:t>
            </a:r>
            <a:r>
              <a:rPr lang="it-IT" baseline="0" dirty="0"/>
              <a:t>) = n°</a:t>
            </a:r>
            <a:r>
              <a:rPr lang="it-IT" u="sng" baseline="0" dirty="0"/>
              <a:t>siti</a:t>
            </a:r>
            <a:r>
              <a:rPr lang="it-IT" baseline="0" dirty="0"/>
              <a:t> di O</a:t>
            </a:r>
            <a:endParaRPr lang="en-US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Nota: n(Mg) = n°</a:t>
            </a:r>
            <a:r>
              <a:rPr lang="it-IT" u="sng" baseline="0" dirty="0"/>
              <a:t>siti</a:t>
            </a:r>
            <a:r>
              <a:rPr lang="it-IT" baseline="0" dirty="0"/>
              <a:t> di 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All’</a:t>
            </a:r>
            <a:r>
              <a:rPr lang="it-IT" dirty="0" err="1"/>
              <a:t>equil</a:t>
            </a:r>
            <a:r>
              <a:rPr lang="it-IT" baseline="0" dirty="0"/>
              <a:t> (=&gt; sulla linea di </a:t>
            </a:r>
            <a:r>
              <a:rPr lang="it-IT" baseline="0" dirty="0" err="1"/>
              <a:t>solvus</a:t>
            </a:r>
            <a:r>
              <a:rPr lang="it-IT" baseline="0" dirty="0"/>
              <a:t>) attività =1</a:t>
            </a:r>
          </a:p>
          <a:p>
            <a:endParaRPr lang="it-IT" dirty="0"/>
          </a:p>
          <a:p>
            <a:r>
              <a:rPr lang="it-IT" dirty="0"/>
              <a:t>Nota: =&gt; lungo una linea di composizione se e.g. aumento la T allora l’attività, com’è logico, </a:t>
            </a:r>
            <a:r>
              <a:rPr lang="it-IT" dirty="0" err="1"/>
              <a:t>dv</a:t>
            </a:r>
            <a:r>
              <a:rPr lang="it-IT" dirty="0"/>
              <a:t> cambiare!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Nota: =&gt; lungo una linea di composizione se e.g. aumento la T allora l’attività, com’è logico, </a:t>
            </a:r>
            <a:r>
              <a:rPr lang="it-IT" dirty="0" err="1"/>
              <a:t>dv</a:t>
            </a:r>
            <a:r>
              <a:rPr lang="it-IT" dirty="0"/>
              <a:t> cambiare!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Note:</a:t>
            </a:r>
          </a:p>
          <a:p>
            <a:pPr marL="228600" indent="-228600">
              <a:buAutoNum type="arabicParenR"/>
            </a:pPr>
            <a:r>
              <a:rPr lang="it-IT" dirty="0"/>
              <a:t>Mg</a:t>
            </a:r>
            <a:r>
              <a:rPr lang="it-IT" baseline="0" dirty="0"/>
              <a:t> si estrae dal mare cm </a:t>
            </a:r>
            <a:r>
              <a:rPr lang="it-IT" baseline="0" dirty="0" err="1"/>
              <a:t>MgO</a:t>
            </a:r>
            <a:r>
              <a:rPr lang="it-IT" baseline="0" dirty="0"/>
              <a:t> </a:t>
            </a:r>
            <a:r>
              <a:rPr lang="it-IT" baseline="0" dirty="0">
                <a:sym typeface="Wingdings" pitchFamily="2" charset="2"/>
              </a:rPr>
              <a:t> (1g Mg)/(m3 H2O mare) </a:t>
            </a:r>
            <a:r>
              <a:rPr lang="it-IT" baseline="0" dirty="0" err="1">
                <a:sym typeface="Wingdings" pitchFamily="2" charset="2"/>
              </a:rPr>
              <a:t>xké</a:t>
            </a:r>
            <a:r>
              <a:rPr lang="it-IT" baseline="0" dirty="0">
                <a:sym typeface="Wingdings" pitchFamily="2" charset="2"/>
              </a:rPr>
              <a:t> è la soluzione </a:t>
            </a:r>
            <a:r>
              <a:rPr lang="it-IT" baseline="0" dirty="0" err="1">
                <a:sym typeface="Wingdings" pitchFamily="2" charset="2"/>
              </a:rPr>
              <a:t>energeticam</a:t>
            </a:r>
            <a:r>
              <a:rPr lang="it-IT" baseline="0" dirty="0">
                <a:sym typeface="Wingdings" pitchFamily="2" charset="2"/>
              </a:rPr>
              <a:t> + conveni</a:t>
            </a:r>
            <a:r>
              <a:rPr lang="it-IT" baseline="0" dirty="0">
                <a:solidFill>
                  <a:srgbClr val="92D050"/>
                </a:solidFill>
                <a:sym typeface="Wingdings" pitchFamily="2" charset="2"/>
              </a:rPr>
              <a:t>ente (</a:t>
            </a:r>
            <a:r>
              <a:rPr lang="it-IT" baseline="0" dirty="0" err="1">
                <a:solidFill>
                  <a:srgbClr val="92D050"/>
                </a:solidFill>
                <a:sym typeface="Wingdings" pitchFamily="2" charset="2"/>
              </a:rPr>
              <a:t>risp</a:t>
            </a:r>
            <a:r>
              <a:rPr lang="it-IT" baseline="0" dirty="0">
                <a:solidFill>
                  <a:srgbClr val="92D050"/>
                </a:solidFill>
                <a:sym typeface="Wingdings" pitchFamily="2" charset="2"/>
              </a:rPr>
              <a:t> all’estrazione dai silicati di Mg)</a:t>
            </a:r>
          </a:p>
          <a:p>
            <a:pPr marL="228600" indent="-228600">
              <a:buAutoNum type="arabicParenR"/>
            </a:pPr>
            <a:r>
              <a:rPr lang="it-IT" baseline="0" dirty="0">
                <a:solidFill>
                  <a:srgbClr val="92D050"/>
                </a:solidFill>
                <a:sym typeface="Wingdings" pitchFamily="2" charset="2"/>
              </a:rPr>
              <a:t>7.5 </a:t>
            </a:r>
            <a:r>
              <a:rPr lang="it-IT" baseline="0" dirty="0" err="1">
                <a:solidFill>
                  <a:srgbClr val="92D050"/>
                </a:solidFill>
                <a:sym typeface="Wingdings" pitchFamily="2" charset="2"/>
              </a:rPr>
              <a:t>eV</a:t>
            </a:r>
            <a:r>
              <a:rPr lang="it-IT" baseline="0" dirty="0">
                <a:solidFill>
                  <a:srgbClr val="92D050"/>
                </a:solidFill>
                <a:sym typeface="Wingdings" pitchFamily="2" charset="2"/>
              </a:rPr>
              <a:t>/mol </a:t>
            </a:r>
            <a:r>
              <a:rPr lang="it-IT" baseline="0" dirty="0" err="1">
                <a:solidFill>
                  <a:srgbClr val="92D050"/>
                </a:solidFill>
                <a:sym typeface="Wingdings" pitchFamily="2" charset="2"/>
              </a:rPr>
              <a:t>vac</a:t>
            </a:r>
            <a:r>
              <a:rPr lang="it-IT" baseline="0" dirty="0">
                <a:solidFill>
                  <a:srgbClr val="92D050"/>
                </a:solidFill>
                <a:sym typeface="Wingdings" pitchFamily="2" charset="2"/>
              </a:rPr>
              <a:t> è molto alta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NB:</a:t>
            </a:r>
          </a:p>
          <a:p>
            <a:pPr marL="228600" indent="-228600">
              <a:buAutoNum type="arabicParenR"/>
            </a:pPr>
            <a:r>
              <a:rPr lang="it-IT" baseline="0" dirty="0" err="1"/>
              <a:t>n</a:t>
            </a:r>
            <a:r>
              <a:rPr lang="it-IT" baseline="-25000" dirty="0" err="1"/>
              <a:t>O</a:t>
            </a:r>
            <a:r>
              <a:rPr lang="it-IT" baseline="0" dirty="0"/>
              <a:t> = n°</a:t>
            </a:r>
            <a:r>
              <a:rPr lang="it-IT" u="sng" baseline="0" dirty="0"/>
              <a:t>siti</a:t>
            </a:r>
            <a:r>
              <a:rPr lang="it-IT" baseline="0" dirty="0"/>
              <a:t> di O,	</a:t>
            </a:r>
            <a:r>
              <a:rPr lang="it-IT" baseline="0" dirty="0" err="1"/>
              <a:t>n</a:t>
            </a:r>
            <a:r>
              <a:rPr lang="it-IT" baseline="-25000" dirty="0" err="1"/>
              <a:t>Mg</a:t>
            </a:r>
            <a:r>
              <a:rPr lang="it-IT" baseline="0" dirty="0"/>
              <a:t> = n°</a:t>
            </a:r>
            <a:r>
              <a:rPr lang="it-IT" u="sng" baseline="0" dirty="0"/>
              <a:t>siti</a:t>
            </a:r>
            <a:r>
              <a:rPr lang="it-IT" baseline="0" dirty="0"/>
              <a:t> di Mg,	</a:t>
            </a:r>
            <a:r>
              <a:rPr lang="it-IT" baseline="0" dirty="0" err="1"/>
              <a:t>n</a:t>
            </a:r>
            <a:r>
              <a:rPr lang="it-IT" baseline="-25000" dirty="0" err="1"/>
              <a:t>MgO</a:t>
            </a:r>
            <a:r>
              <a:rPr lang="it-IT" baseline="0" dirty="0"/>
              <a:t> = n°</a:t>
            </a:r>
            <a:r>
              <a:rPr lang="it-IT" u="sng" baseline="0" dirty="0"/>
              <a:t>siti</a:t>
            </a:r>
            <a:r>
              <a:rPr lang="it-IT" baseline="0" dirty="0"/>
              <a:t> di </a:t>
            </a:r>
            <a:r>
              <a:rPr lang="it-IT" baseline="0" dirty="0" err="1"/>
              <a:t>MgO</a:t>
            </a:r>
            <a:endParaRPr lang="it-IT" baseline="0" dirty="0"/>
          </a:p>
          <a:p>
            <a:pPr marL="228600" indent="-228600">
              <a:buNone/>
            </a:pPr>
            <a:endParaRPr lang="it-IT" baseline="0" dirty="0"/>
          </a:p>
          <a:p>
            <a:pPr marL="228600" indent="-228600">
              <a:buNone/>
            </a:pPr>
            <a:r>
              <a:rPr lang="it-IT" baseline="0" dirty="0"/>
              <a:t>2)  n </a:t>
            </a:r>
            <a:r>
              <a:rPr lang="it-IT" baseline="-25000" dirty="0"/>
              <a:t>V(Mg)</a:t>
            </a:r>
            <a:r>
              <a:rPr lang="it-IT" baseline="0" dirty="0" err="1"/>
              <a:t>=n</a:t>
            </a:r>
            <a:r>
              <a:rPr lang="it-IT" baseline="0" dirty="0"/>
              <a:t> </a:t>
            </a:r>
            <a:r>
              <a:rPr lang="it-IT" baseline="-25000" dirty="0"/>
              <a:t>V(O) </a:t>
            </a:r>
            <a:r>
              <a:rPr lang="it-IT" u="sng" baseline="0" dirty="0" err="1"/>
              <a:t>=n</a:t>
            </a:r>
            <a:r>
              <a:rPr lang="it-IT" u="sng" baseline="-25000" dirty="0" err="1"/>
              <a:t>V</a:t>
            </a:r>
            <a:endParaRPr lang="it-IT" u="sng" baseline="-25000" dirty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/>
              <a:t> 	[</a:t>
            </a:r>
            <a:r>
              <a:rPr lang="it-IT" baseline="0" dirty="0" err="1"/>
              <a:t>V</a:t>
            </a:r>
            <a:r>
              <a:rPr lang="it-IT" baseline="-25000" dirty="0" err="1"/>
              <a:t>Mg</a:t>
            </a:r>
            <a:r>
              <a:rPr lang="it-IT" baseline="0" dirty="0"/>
              <a:t>]=[V</a:t>
            </a:r>
            <a:r>
              <a:rPr lang="it-IT" baseline="-25000" dirty="0"/>
              <a:t>O</a:t>
            </a:r>
            <a:r>
              <a:rPr lang="it-IT" baseline="0" dirty="0"/>
              <a:t>] </a:t>
            </a:r>
            <a:r>
              <a:rPr lang="it-IT" u="sng" baseline="0" dirty="0"/>
              <a:t>=[V]</a:t>
            </a:r>
            <a:r>
              <a:rPr lang="it-IT" baseline="0" dirty="0"/>
              <a:t> 	=&gt; </a:t>
            </a:r>
          </a:p>
          <a:p>
            <a:pPr marL="228600" indent="-228600">
              <a:buNone/>
            </a:pPr>
            <a:r>
              <a:rPr lang="it-IT" baseline="0" dirty="0"/>
              <a:t>	</a:t>
            </a:r>
            <a:r>
              <a:rPr lang="it-IT" baseline="0" dirty="0" err="1"/>
              <a:t>n</a:t>
            </a:r>
            <a:r>
              <a:rPr lang="it-IT" baseline="-25000" dirty="0" err="1"/>
              <a:t>Mg</a:t>
            </a:r>
            <a:r>
              <a:rPr lang="it-IT" baseline="0" dirty="0" err="1"/>
              <a:t>=n</a:t>
            </a:r>
            <a:r>
              <a:rPr lang="it-IT" baseline="-25000" dirty="0" err="1"/>
              <a:t>O</a:t>
            </a:r>
            <a:r>
              <a:rPr lang="it-IT" baseline="-25000" dirty="0"/>
              <a:t> </a:t>
            </a:r>
            <a:r>
              <a:rPr lang="it-IT" u="sng" baseline="0" dirty="0" err="1"/>
              <a:t>=n</a:t>
            </a:r>
            <a:r>
              <a:rPr lang="it-IT" u="sng" baseline="-25000" dirty="0" err="1"/>
              <a:t>MgO</a:t>
            </a:r>
            <a:endParaRPr lang="it-IT" u="sng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Barre combustibili x reattori a fissione nucleare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S.C. </a:t>
            </a:r>
            <a:r>
              <a:rPr lang="it-IT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intrinseco</a:t>
            </a:r>
            <a:r>
              <a:rPr lang="it-I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senza difetti, quindi un cristallo perfetto, per cui il livello di Fermi è esattamente a metà tra il limite </a:t>
            </a:r>
            <a:r>
              <a:rPr lang="it-IT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</a:t>
            </a:r>
            <a:r>
              <a:rPr lang="it-I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della BV e il limite </a:t>
            </a:r>
            <a:r>
              <a:rPr lang="it-IT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</a:t>
            </a:r>
            <a:r>
              <a:rPr lang="it-I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della BC</a:t>
            </a: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Slides</a:t>
            </a:r>
            <a:r>
              <a:rPr lang="it-IT" dirty="0"/>
              <a:t> 15-16 </a:t>
            </a:r>
            <a:r>
              <a:rPr lang="it-IT" dirty="0" err="1"/>
              <a:t>lez</a:t>
            </a:r>
            <a:r>
              <a:rPr lang="it-IT" dirty="0"/>
              <a:t> 24-26 fisica</a:t>
            </a:r>
          </a:p>
          <a:p>
            <a:r>
              <a:rPr lang="it-IT" dirty="0"/>
              <a:t>Gamma = punto di </a:t>
            </a:r>
            <a:r>
              <a:rPr lang="it-IT" dirty="0" err="1"/>
              <a:t>max</a:t>
            </a:r>
            <a:r>
              <a:rPr lang="it-IT"/>
              <a:t> in BV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Sistemare animazioni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Substantially</a:t>
            </a:r>
            <a:r>
              <a:rPr lang="it-IT" dirty="0"/>
              <a:t> </a:t>
            </a:r>
            <a:r>
              <a:rPr lang="it-IT" dirty="0" err="1"/>
              <a:t>independent</a:t>
            </a:r>
            <a:r>
              <a:rPr lang="it-IT" dirty="0"/>
              <a:t> on </a:t>
            </a:r>
            <a:r>
              <a:rPr lang="it-IT" dirty="0" err="1"/>
              <a:t>crystal</a:t>
            </a:r>
            <a:r>
              <a:rPr lang="it-IT" dirty="0"/>
              <a:t> </a:t>
            </a:r>
            <a:r>
              <a:rPr lang="it-IT" dirty="0" err="1"/>
              <a:t>structure</a:t>
            </a:r>
            <a:r>
              <a:rPr lang="it-IT" dirty="0"/>
              <a:t>. Energy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absorbed</a:t>
            </a:r>
            <a:r>
              <a:rPr lang="it-IT" dirty="0"/>
              <a:t> by 1) </a:t>
            </a:r>
            <a:r>
              <a:rPr lang="it-IT" dirty="0" err="1"/>
              <a:t>rotation</a:t>
            </a:r>
            <a:r>
              <a:rPr lang="it-IT" dirty="0"/>
              <a:t> or </a:t>
            </a:r>
            <a:r>
              <a:rPr lang="it-IT" dirty="0" err="1"/>
              <a:t>vibration</a:t>
            </a:r>
            <a:r>
              <a:rPr lang="it-IT" dirty="0"/>
              <a:t> of </a:t>
            </a:r>
            <a:r>
              <a:rPr lang="it-IT" dirty="0" err="1"/>
              <a:t>atoms</a:t>
            </a:r>
            <a:r>
              <a:rPr lang="it-IT" dirty="0"/>
              <a:t> and </a:t>
            </a:r>
            <a:r>
              <a:rPr lang="it-IT" dirty="0" err="1"/>
              <a:t>group</a:t>
            </a:r>
            <a:r>
              <a:rPr lang="it-IT" dirty="0"/>
              <a:t> </a:t>
            </a:r>
            <a:r>
              <a:rPr lang="it-IT" dirty="0" err="1"/>
              <a:t>pf</a:t>
            </a:r>
            <a:r>
              <a:rPr lang="it-IT" dirty="0"/>
              <a:t> </a:t>
            </a:r>
            <a:r>
              <a:rPr lang="it-IT" dirty="0" err="1"/>
              <a:t>atoms</a:t>
            </a:r>
            <a:r>
              <a:rPr lang="it-IT" dirty="0"/>
              <a:t>, 2) by </a:t>
            </a:r>
            <a:r>
              <a:rPr lang="it-IT" dirty="0" err="1"/>
              <a:t>electronic</a:t>
            </a:r>
            <a:r>
              <a:rPr lang="it-IT" dirty="0"/>
              <a:t> </a:t>
            </a:r>
            <a:r>
              <a:rPr lang="it-IT" dirty="0" err="1"/>
              <a:t>transitions</a:t>
            </a:r>
            <a:r>
              <a:rPr lang="it-IT" dirty="0"/>
              <a:t> and 3) </a:t>
            </a:r>
            <a:r>
              <a:rPr lang="it-IT" dirty="0" err="1"/>
              <a:t>change</a:t>
            </a:r>
            <a:r>
              <a:rPr lang="it-IT" dirty="0"/>
              <a:t> in </a:t>
            </a:r>
            <a:r>
              <a:rPr lang="it-IT" dirty="0" err="1"/>
              <a:t>atom</a:t>
            </a:r>
            <a:r>
              <a:rPr lang="it-IT" dirty="0"/>
              <a:t> positions </a:t>
            </a:r>
            <a:r>
              <a:rPr lang="it-IT" dirty="0" err="1"/>
              <a:t>during</a:t>
            </a:r>
            <a:r>
              <a:rPr lang="it-IT" dirty="0"/>
              <a:t> </a:t>
            </a:r>
            <a:r>
              <a:rPr lang="it-IT" dirty="0" err="1"/>
              <a:t>formation</a:t>
            </a:r>
            <a:r>
              <a:rPr lang="it-IT" dirty="0"/>
              <a:t> of </a:t>
            </a:r>
            <a:r>
              <a:rPr lang="it-IT" dirty="0" err="1"/>
              <a:t>defects</a:t>
            </a:r>
            <a:r>
              <a:rPr lang="it-IT" dirty="0"/>
              <a:t>. No </a:t>
            </a:r>
            <a:r>
              <a:rPr lang="it-IT" dirty="0" err="1"/>
              <a:t>matter</a:t>
            </a:r>
            <a:r>
              <a:rPr lang="it-IT" dirty="0"/>
              <a:t> </a:t>
            </a:r>
            <a:r>
              <a:rPr lang="it-IT" dirty="0" err="1"/>
              <a:t>how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contribution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partitioned</a:t>
            </a:r>
            <a:r>
              <a:rPr lang="it-IT" dirty="0"/>
              <a:t>, the </a:t>
            </a:r>
            <a:r>
              <a:rPr lang="it-IT" dirty="0" err="1"/>
              <a:t>overall</a:t>
            </a:r>
            <a:r>
              <a:rPr lang="it-IT" dirty="0"/>
              <a:t> sum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substantially</a:t>
            </a:r>
            <a:r>
              <a:rPr lang="it-IT" dirty="0"/>
              <a:t> </a:t>
            </a:r>
            <a:r>
              <a:rPr lang="it-IT" dirty="0" err="1"/>
              <a:t>constant</a:t>
            </a:r>
            <a:r>
              <a:rPr lang="it-IT" dirty="0"/>
              <a:t> for </a:t>
            </a:r>
            <a:r>
              <a:rPr lang="it-IT" dirty="0" err="1"/>
              <a:t>materials</a:t>
            </a:r>
            <a:r>
              <a:rPr lang="it-IT" dirty="0"/>
              <a:t>.</a:t>
            </a:r>
          </a:p>
          <a:p>
            <a:r>
              <a:rPr lang="it-IT" dirty="0"/>
              <a:t>The </a:t>
            </a:r>
            <a:r>
              <a:rPr lang="it-IT" dirty="0" err="1"/>
              <a:t>effect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 for mass: </a:t>
            </a:r>
            <a:r>
              <a:rPr lang="it-IT" dirty="0" err="1"/>
              <a:t>easier</a:t>
            </a:r>
            <a:r>
              <a:rPr lang="it-IT" dirty="0"/>
              <a:t> to </a:t>
            </a:r>
            <a:r>
              <a:rPr lang="it-IT" dirty="0" err="1"/>
              <a:t>heat</a:t>
            </a:r>
            <a:r>
              <a:rPr lang="it-IT" dirty="0"/>
              <a:t> </a:t>
            </a:r>
            <a:r>
              <a:rPr lang="it-IT" dirty="0" err="1"/>
              <a:t>porous</a:t>
            </a:r>
            <a:r>
              <a:rPr lang="it-IT" dirty="0"/>
              <a:t> </a:t>
            </a:r>
            <a:r>
              <a:rPr lang="it-IT" dirty="0" err="1"/>
              <a:t>materials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bulk </a:t>
            </a:r>
            <a:r>
              <a:rPr lang="it-IT" dirty="0" err="1"/>
              <a:t>ones</a:t>
            </a:r>
            <a:r>
              <a:rPr lang="it-IT" dirty="0"/>
              <a:t> -&gt; </a:t>
            </a:r>
            <a:r>
              <a:rPr lang="it-IT" dirty="0" err="1"/>
              <a:t>furnaces</a:t>
            </a:r>
            <a:r>
              <a:rPr lang="it-IT" dirty="0"/>
              <a:t> are </a:t>
            </a:r>
            <a:r>
              <a:rPr lang="it-IT" dirty="0" err="1"/>
              <a:t>lined</a:t>
            </a:r>
            <a:r>
              <a:rPr lang="it-IT" dirty="0"/>
              <a:t>, </a:t>
            </a:r>
            <a:r>
              <a:rPr lang="it-IT" dirty="0" err="1"/>
              <a:t>when</a:t>
            </a:r>
            <a:r>
              <a:rPr lang="it-IT" dirty="0"/>
              <a:t> </a:t>
            </a:r>
            <a:r>
              <a:rPr lang="it-IT" dirty="0" err="1"/>
              <a:t>possible</a:t>
            </a:r>
            <a:r>
              <a:rPr lang="it-IT" dirty="0"/>
              <a:t>, with </a:t>
            </a:r>
            <a:r>
              <a:rPr lang="it-IT" dirty="0" err="1"/>
              <a:t>porous</a:t>
            </a:r>
            <a:r>
              <a:rPr lang="it-IT" dirty="0"/>
              <a:t> or </a:t>
            </a:r>
            <a:r>
              <a:rPr lang="it-IT" dirty="0" err="1"/>
              <a:t>fibrous</a:t>
            </a:r>
            <a:r>
              <a:rPr lang="it-IT" dirty="0"/>
              <a:t> </a:t>
            </a:r>
            <a:r>
              <a:rPr lang="it-IT" dirty="0" err="1"/>
              <a:t>materials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718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Thermal </a:t>
            </a:r>
            <a:r>
              <a:rPr lang="it-IT" dirty="0" err="1"/>
              <a:t>conductivity</a:t>
            </a:r>
            <a:r>
              <a:rPr lang="it-IT" dirty="0"/>
              <a:t> k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proportional</a:t>
            </a:r>
            <a:r>
              <a:rPr lang="it-IT" dirty="0"/>
              <a:t> to </a:t>
            </a:r>
            <a:r>
              <a:rPr lang="it-IT" dirty="0" err="1"/>
              <a:t>heat</a:t>
            </a:r>
            <a:r>
              <a:rPr lang="it-IT" dirty="0"/>
              <a:t> </a:t>
            </a:r>
            <a:r>
              <a:rPr lang="it-IT" dirty="0" err="1"/>
              <a:t>capacity</a:t>
            </a:r>
            <a:r>
              <a:rPr lang="it-IT" dirty="0"/>
              <a:t>,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carriers</a:t>
            </a:r>
            <a:r>
              <a:rPr lang="it-IT" dirty="0"/>
              <a:t> (</a:t>
            </a:r>
            <a:r>
              <a:rPr lang="it-IT" dirty="0" err="1"/>
              <a:t>electrons</a:t>
            </a:r>
            <a:r>
              <a:rPr lang="it-IT" dirty="0"/>
              <a:t> or </a:t>
            </a:r>
            <a:r>
              <a:rPr lang="it-IT" dirty="0" err="1"/>
              <a:t>phonons</a:t>
            </a:r>
            <a:r>
              <a:rPr lang="it-IT" dirty="0"/>
              <a:t>) and </a:t>
            </a:r>
            <a:r>
              <a:rPr lang="it-IT" dirty="0" err="1"/>
              <a:t>mean</a:t>
            </a:r>
            <a:r>
              <a:rPr lang="it-IT" dirty="0"/>
              <a:t> free </a:t>
            </a:r>
            <a:r>
              <a:rPr lang="it-IT" dirty="0" err="1"/>
              <a:t>path</a:t>
            </a:r>
            <a:r>
              <a:rPr lang="it-IT" dirty="0"/>
              <a:t>.</a:t>
            </a:r>
          </a:p>
          <a:p>
            <a:r>
              <a:rPr lang="it-IT" dirty="0" err="1"/>
              <a:t>Metals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large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electrons</a:t>
            </a:r>
            <a:r>
              <a:rPr lang="it-IT" dirty="0"/>
              <a:t> and large </a:t>
            </a:r>
            <a:r>
              <a:rPr lang="it-IT" dirty="0" err="1"/>
              <a:t>mean</a:t>
            </a:r>
            <a:r>
              <a:rPr lang="it-IT" dirty="0"/>
              <a:t> free </a:t>
            </a:r>
            <a:r>
              <a:rPr lang="it-IT" dirty="0" err="1"/>
              <a:t>path</a:t>
            </a:r>
            <a:r>
              <a:rPr lang="it-IT" dirty="0"/>
              <a:t> so </a:t>
            </a:r>
            <a:r>
              <a:rPr lang="it-IT" dirty="0" err="1"/>
              <a:t>usually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large </a:t>
            </a:r>
            <a:r>
              <a:rPr lang="it-IT" dirty="0" err="1"/>
              <a:t>conductivities</a:t>
            </a:r>
            <a:r>
              <a:rPr lang="it-IT" dirty="0"/>
              <a:t>. </a:t>
            </a:r>
            <a:r>
              <a:rPr lang="it-IT" dirty="0" err="1"/>
              <a:t>Alloying</a:t>
            </a:r>
            <a:r>
              <a:rPr lang="it-IT" dirty="0"/>
              <a:t> </a:t>
            </a:r>
            <a:r>
              <a:rPr lang="it-IT" dirty="0" err="1"/>
              <a:t>reduces</a:t>
            </a:r>
            <a:r>
              <a:rPr lang="it-IT" dirty="0"/>
              <a:t> </a:t>
            </a:r>
            <a:r>
              <a:rPr lang="it-IT" dirty="0" err="1"/>
              <a:t>conductivity</a:t>
            </a:r>
            <a:r>
              <a:rPr lang="it-IT" dirty="0"/>
              <a:t>.</a:t>
            </a:r>
          </a:p>
          <a:p>
            <a:r>
              <a:rPr lang="it-IT" dirty="0"/>
              <a:t>Single </a:t>
            </a:r>
            <a:r>
              <a:rPr lang="it-IT" dirty="0" err="1"/>
              <a:t>element</a:t>
            </a:r>
            <a:r>
              <a:rPr lang="it-IT" dirty="0"/>
              <a:t> </a:t>
            </a:r>
            <a:r>
              <a:rPr lang="it-IT" dirty="0" err="1"/>
              <a:t>ceramic</a:t>
            </a:r>
            <a:r>
              <a:rPr lang="it-IT" dirty="0"/>
              <a:t> (</a:t>
            </a:r>
            <a:r>
              <a:rPr lang="it-IT" dirty="0" err="1"/>
              <a:t>diamond</a:t>
            </a:r>
            <a:r>
              <a:rPr lang="it-IT" dirty="0"/>
              <a:t> and </a:t>
            </a:r>
            <a:r>
              <a:rPr lang="it-IT" dirty="0" err="1"/>
              <a:t>graphite</a:t>
            </a:r>
            <a:r>
              <a:rPr lang="it-IT" dirty="0"/>
              <a:t>) </a:t>
            </a:r>
            <a:r>
              <a:rPr lang="it-IT" dirty="0" err="1"/>
              <a:t>have</a:t>
            </a:r>
            <a:r>
              <a:rPr lang="it-IT" dirty="0"/>
              <a:t> high </a:t>
            </a:r>
            <a:r>
              <a:rPr lang="it-IT" dirty="0" err="1"/>
              <a:t>conductivities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compounds</a:t>
            </a:r>
            <a:r>
              <a:rPr lang="it-IT" dirty="0"/>
              <a:t> with </a:t>
            </a:r>
            <a:r>
              <a:rPr lang="it-IT" dirty="0" err="1"/>
              <a:t>similar</a:t>
            </a:r>
            <a:r>
              <a:rPr lang="it-IT" dirty="0"/>
              <a:t> </a:t>
            </a:r>
            <a:r>
              <a:rPr lang="it-IT" dirty="0" err="1"/>
              <a:t>atomic</a:t>
            </a:r>
            <a:r>
              <a:rPr lang="it-IT" dirty="0"/>
              <a:t> </a:t>
            </a:r>
            <a:r>
              <a:rPr lang="it-IT" dirty="0" err="1"/>
              <a:t>weight</a:t>
            </a:r>
            <a:r>
              <a:rPr lang="it-IT" dirty="0"/>
              <a:t> 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phonons</a:t>
            </a:r>
            <a:r>
              <a:rPr lang="it-IT" dirty="0"/>
              <a:t> are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disturbed</a:t>
            </a:r>
            <a:r>
              <a:rPr lang="it-IT" dirty="0"/>
              <a:t> and </a:t>
            </a:r>
            <a:r>
              <a:rPr lang="it-IT" dirty="0" err="1"/>
              <a:t>have</a:t>
            </a:r>
            <a:r>
              <a:rPr lang="it-IT" dirty="0"/>
              <a:t> large </a:t>
            </a:r>
            <a:r>
              <a:rPr lang="it-IT" dirty="0" err="1"/>
              <a:t>mean</a:t>
            </a:r>
            <a:r>
              <a:rPr lang="it-IT" dirty="0"/>
              <a:t> free </a:t>
            </a:r>
            <a:r>
              <a:rPr lang="it-IT" dirty="0" err="1"/>
              <a:t>path</a:t>
            </a:r>
            <a:r>
              <a:rPr lang="it-IT" dirty="0"/>
              <a:t>.		</a:t>
            </a:r>
          </a:p>
          <a:p>
            <a:r>
              <a:rPr lang="it-IT" dirty="0"/>
              <a:t>Solid </a:t>
            </a:r>
            <a:r>
              <a:rPr lang="it-IT" dirty="0" err="1"/>
              <a:t>solutions</a:t>
            </a:r>
            <a:r>
              <a:rPr lang="it-IT" dirty="0"/>
              <a:t> </a:t>
            </a:r>
            <a:r>
              <a:rPr lang="it-IT" dirty="0" err="1"/>
              <a:t>decrease</a:t>
            </a:r>
            <a:r>
              <a:rPr lang="it-IT" dirty="0"/>
              <a:t> the </a:t>
            </a:r>
            <a:r>
              <a:rPr lang="it-IT" dirty="0" err="1"/>
              <a:t>thermal</a:t>
            </a:r>
            <a:r>
              <a:rPr lang="it-IT" dirty="0"/>
              <a:t> </a:t>
            </a:r>
            <a:r>
              <a:rPr lang="it-IT" dirty="0" err="1"/>
              <a:t>conductivity</a:t>
            </a:r>
            <a:r>
              <a:rPr lang="it-IT" dirty="0"/>
              <a:t> of </a:t>
            </a:r>
            <a:r>
              <a:rPr lang="it-IT" dirty="0" err="1"/>
              <a:t>ceramics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08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Reason</a:t>
            </a:r>
            <a:r>
              <a:rPr lang="it-IT" dirty="0"/>
              <a:t> </a:t>
            </a:r>
            <a:r>
              <a:rPr lang="it-IT" dirty="0" err="1"/>
              <a:t>why</a:t>
            </a:r>
            <a:r>
              <a:rPr lang="it-IT" dirty="0"/>
              <a:t> commercial </a:t>
            </a:r>
            <a:r>
              <a:rPr lang="it-IT" dirty="0" err="1"/>
              <a:t>AlN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lower</a:t>
            </a:r>
            <a:r>
              <a:rPr lang="it-IT" dirty="0"/>
              <a:t> </a:t>
            </a:r>
            <a:r>
              <a:rPr lang="it-IT" dirty="0" err="1"/>
              <a:t>thermal</a:t>
            </a:r>
            <a:r>
              <a:rPr lang="it-IT" dirty="0"/>
              <a:t> </a:t>
            </a:r>
            <a:r>
              <a:rPr lang="it-IT" dirty="0" err="1"/>
              <a:t>conductivity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expected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ubiquitous</a:t>
            </a:r>
            <a:r>
              <a:rPr lang="it-IT" dirty="0"/>
              <a:t> </a:t>
            </a:r>
            <a:r>
              <a:rPr lang="it-IT" dirty="0" err="1"/>
              <a:t>presence</a:t>
            </a:r>
            <a:r>
              <a:rPr lang="it-IT" dirty="0"/>
              <a:t> of Al2O3.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314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Thermal </a:t>
            </a:r>
            <a:r>
              <a:rPr lang="it-IT" dirty="0" err="1"/>
              <a:t>diffusivity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thermal</a:t>
            </a:r>
            <a:r>
              <a:rPr lang="it-IT" dirty="0"/>
              <a:t> </a:t>
            </a:r>
            <a:r>
              <a:rPr lang="it-IT" dirty="0" err="1"/>
              <a:t>conductivity</a:t>
            </a:r>
            <a:r>
              <a:rPr lang="it-IT" dirty="0"/>
              <a:t> </a:t>
            </a:r>
            <a:r>
              <a:rPr lang="it-IT" dirty="0" err="1"/>
              <a:t>divided</a:t>
            </a:r>
            <a:r>
              <a:rPr lang="it-IT" dirty="0"/>
              <a:t> by </a:t>
            </a:r>
            <a:r>
              <a:rPr lang="it-IT" dirty="0" err="1"/>
              <a:t>density</a:t>
            </a:r>
            <a:r>
              <a:rPr lang="it-IT" dirty="0"/>
              <a:t> and by </a:t>
            </a:r>
            <a:r>
              <a:rPr lang="it-IT" dirty="0" err="1"/>
              <a:t>heat</a:t>
            </a:r>
            <a:r>
              <a:rPr lang="it-IT" dirty="0"/>
              <a:t> </a:t>
            </a:r>
            <a:r>
              <a:rPr lang="it-IT" dirty="0" err="1"/>
              <a:t>capacity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constant</a:t>
            </a:r>
            <a:r>
              <a:rPr lang="it-IT" dirty="0"/>
              <a:t> pressure.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026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98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Ca = </a:t>
            </a:r>
            <a:r>
              <a:rPr lang="it-IT" dirty="0" err="1"/>
              <a:t>calcium</a:t>
            </a:r>
            <a:endParaRPr lang="it-IT" dirty="0"/>
          </a:p>
          <a:p>
            <a:r>
              <a:rPr lang="it-IT" dirty="0" err="1"/>
              <a:t>Na</a:t>
            </a:r>
            <a:r>
              <a:rPr lang="it-IT" dirty="0"/>
              <a:t> = </a:t>
            </a:r>
            <a:r>
              <a:rPr lang="it-IT" dirty="0" err="1"/>
              <a:t>sodium</a:t>
            </a:r>
            <a:endParaRPr lang="it-IT" dirty="0"/>
          </a:p>
          <a:p>
            <a:r>
              <a:rPr lang="it-IT" dirty="0"/>
              <a:t>Cl = </a:t>
            </a:r>
            <a:r>
              <a:rPr lang="it-IT" dirty="0" err="1"/>
              <a:t>chlorine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H = </a:t>
            </a:r>
            <a:r>
              <a:rPr lang="it-IT" dirty="0" err="1"/>
              <a:t>hydrogen</a:t>
            </a:r>
            <a:endParaRPr lang="it-IT" dirty="0"/>
          </a:p>
          <a:p>
            <a:r>
              <a:rPr lang="it-IT" dirty="0"/>
              <a:t>Fe = </a:t>
            </a:r>
            <a:r>
              <a:rPr lang="it-IT" dirty="0" err="1"/>
              <a:t>iron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CaCl2 = cloruro di calcio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A7E1E-EB0A-4FDD-8294-934B274C63C7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olo isosce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0375DD39-EE1D-4374-A06C-4202F884D520}" type="datetimeFigureOut">
              <a:rPr lang="it-IT" smtClean="0"/>
              <a:pPr/>
              <a:t>31/03/21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FC4BED8E-4E8F-4235-919D-FD122197220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DD39-EE1D-4374-A06C-4202F884D520}" type="datetimeFigureOut">
              <a:rPr lang="it-IT" smtClean="0"/>
              <a:pPr/>
              <a:t>31/03/21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ED8E-4E8F-4235-919D-FD122197220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DD39-EE1D-4374-A06C-4202F884D520}" type="datetimeFigureOut">
              <a:rPr lang="it-IT" smtClean="0"/>
              <a:pPr/>
              <a:t>31/03/21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ED8E-4E8F-4235-919D-FD122197220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0375DD39-EE1D-4374-A06C-4202F884D520}" type="datetimeFigureOut">
              <a:rPr lang="it-IT" smtClean="0"/>
              <a:pPr/>
              <a:t>31/03/21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ED8E-4E8F-4235-919D-FD122197220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olo rettangolo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iangolo isosce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0375DD39-EE1D-4374-A06C-4202F884D520}" type="datetimeFigureOut">
              <a:rPr lang="it-IT" smtClean="0"/>
              <a:pPr/>
              <a:t>31/03/21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FC4BED8E-4E8F-4235-919D-FD122197220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1" name="Connettore 1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375DD39-EE1D-4374-A06C-4202F884D520}" type="datetimeFigureOut">
              <a:rPr lang="it-IT" smtClean="0"/>
              <a:pPr/>
              <a:t>31/03/21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FC4BED8E-4E8F-4235-919D-FD122197220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0375DD39-EE1D-4374-A06C-4202F884D520}" type="datetimeFigureOut">
              <a:rPr lang="it-IT" smtClean="0"/>
              <a:pPr/>
              <a:t>31/03/21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FC4BED8E-4E8F-4235-919D-FD122197220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DD39-EE1D-4374-A06C-4202F884D520}" type="datetimeFigureOut">
              <a:rPr lang="it-IT" smtClean="0"/>
              <a:pPr/>
              <a:t>31/03/21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BED8E-4E8F-4235-919D-FD122197220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375DD39-EE1D-4374-A06C-4202F884D520}" type="datetimeFigureOut">
              <a:rPr lang="it-IT" smtClean="0"/>
              <a:pPr/>
              <a:t>31/03/21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FC4BED8E-4E8F-4235-919D-FD122197220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0375DD39-EE1D-4374-A06C-4202F884D520}" type="datetimeFigureOut">
              <a:rPr lang="it-IT" smtClean="0"/>
              <a:pPr/>
              <a:t>31/03/21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FC4BED8E-4E8F-4235-919D-FD122197220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0375DD39-EE1D-4374-A06C-4202F884D520}" type="datetimeFigureOut">
              <a:rPr lang="it-IT" smtClean="0"/>
              <a:pPr/>
              <a:t>31/03/21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FC4BED8E-4E8F-4235-919D-FD122197220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olo rettangolo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Connettore 1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0375DD39-EE1D-4374-A06C-4202F884D520}" type="datetimeFigureOut">
              <a:rPr lang="it-IT" smtClean="0"/>
              <a:pPr/>
              <a:t>31/03/21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FC4BED8E-4E8F-4235-919D-FD1221972200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gif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8U4G5kcpcM" TargetMode="External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k8Py4-SdjyU" TargetMode="Externa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tiff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1.tiff"/><Relationship Id="rId4" Type="http://schemas.openxmlformats.org/officeDocument/2006/relationships/image" Target="../media/image200.tiff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tiff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tiff"/><Relationship Id="rId2" Type="http://schemas.openxmlformats.org/officeDocument/2006/relationships/image" Target="../media/image203.tiff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wx8tvc2HnUI" TargetMode="Externa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6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35.png"/><Relationship Id="rId4" Type="http://schemas.openxmlformats.org/officeDocument/2006/relationships/diagramData" Target="../diagrams/data1.xml"/><Relationship Id="rId9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slide" Target="slide8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50.png"/><Relationship Id="rId5" Type="http://schemas.openxmlformats.org/officeDocument/2006/relationships/slide" Target="slide12.xml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63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slide" Target="slide8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slide" Target="slide83.xml"/><Relationship Id="rId4" Type="http://schemas.openxmlformats.org/officeDocument/2006/relationships/image" Target="../media/image10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slide" Target="slide12.xml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7.xml"/><Relationship Id="rId7" Type="http://schemas.openxmlformats.org/officeDocument/2006/relationships/slide" Target="slide16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12.xml"/><Relationship Id="rId4" Type="http://schemas.openxmlformats.org/officeDocument/2006/relationships/slide" Target="slide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1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12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99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540544" y="1776420"/>
            <a:ext cx="8062912" cy="3367092"/>
          </a:xfrm>
        </p:spPr>
        <p:txBody>
          <a:bodyPr anchor="ctr">
            <a:normAutofit/>
          </a:bodyPr>
          <a:lstStyle/>
          <a:p>
            <a:pPr algn="ctr"/>
            <a:r>
              <a:rPr lang="it-IT" sz="6000" b="1" dirty="0"/>
              <a:t>Scienza e tecnologia</a:t>
            </a:r>
            <a:br>
              <a:rPr lang="it-IT" sz="6000" b="1" dirty="0"/>
            </a:br>
            <a:r>
              <a:rPr lang="it-IT" sz="6000" b="1" dirty="0"/>
              <a:t>dei</a:t>
            </a:r>
            <a:br>
              <a:rPr lang="it-IT" sz="6000" b="1" dirty="0"/>
            </a:br>
            <a:r>
              <a:rPr lang="it-IT" sz="6000" b="1" dirty="0"/>
              <a:t>materiali ceramici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40544" y="5214950"/>
            <a:ext cx="8062912" cy="752468"/>
          </a:xfrm>
        </p:spPr>
        <p:txBody>
          <a:bodyPr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/>
            <a:r>
              <a:rPr lang="it-IT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Prof. Valter </a:t>
            </a:r>
            <a:r>
              <a:rPr lang="it-IT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Sergo</a:t>
            </a:r>
            <a:r>
              <a:rPr lang="it-IT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</p:txBody>
      </p:sp>
      <p:sp>
        <p:nvSpPr>
          <p:cNvPr id="7" name="Sottotitolo 2"/>
          <p:cNvSpPr txBox="1">
            <a:spLocks/>
          </p:cNvSpPr>
          <p:nvPr/>
        </p:nvSpPr>
        <p:spPr>
          <a:xfrm>
            <a:off x="540544" y="1033458"/>
            <a:ext cx="8062912" cy="1181096"/>
          </a:xfrm>
          <a:prstGeom prst="rect">
            <a:avLst/>
          </a:prstGeom>
        </p:spPr>
        <p:txBody>
          <a:bodyPr vert="horz" anchor="t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it-IT" sz="22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Università degli Studi di Trieste</a:t>
            </a:r>
            <a:r>
              <a:rPr kumimoji="0" lang="it-IT" sz="2200" i="0" u="none" strike="noStrike" kern="1200" spc="150" normalizeH="0" baseline="0" noProof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36576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it-IT" sz="22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Dipartimento di Ingegneria ed Architettura</a:t>
            </a:r>
            <a:endParaRPr kumimoji="0" lang="it-IT" sz="2200" i="0" u="none" strike="noStrike" kern="1200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8" name="Picture 4" descr="C:\Documents and Settings\Grishnackh\Desktop\Senza nom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8148" y="61906"/>
            <a:ext cx="1252529" cy="1238021"/>
          </a:xfrm>
          <a:prstGeom prst="rect">
            <a:avLst/>
          </a:prstGeom>
          <a:noFill/>
        </p:spPr>
      </p:pic>
      <p:sp>
        <p:nvSpPr>
          <p:cNvPr id="13" name="Sottotitolo 2"/>
          <p:cNvSpPr txBox="1">
            <a:spLocks/>
          </p:cNvSpPr>
          <p:nvPr/>
        </p:nvSpPr>
        <p:spPr>
          <a:xfrm>
            <a:off x="9550" y="5867416"/>
            <a:ext cx="8062912" cy="919170"/>
          </a:xfrm>
          <a:prstGeom prst="rect">
            <a:avLst/>
          </a:prstGeom>
        </p:spPr>
        <p:txBody>
          <a:bodyPr vert="horz" anchor="ctr">
            <a:normAutofit fontScale="47500" lnSpcReduction="2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36576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it-IT" sz="3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Contributi di:</a:t>
            </a:r>
          </a:p>
          <a:p>
            <a:pPr marL="0" marR="36576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it-IT" sz="3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Federico Antonelli</a:t>
            </a:r>
          </a:p>
          <a:p>
            <a:pPr marL="0" marR="36576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it-IT" sz="3000" b="1" i="0" u="none" strike="noStrike" kern="1200" spc="150" normalizeH="0" baseline="0" noProof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Elisa Favero</a:t>
            </a:r>
          </a:p>
          <a:p>
            <a:pPr marL="0" marR="36576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it-IT" sz="3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Silvia Dalla </a:t>
            </a:r>
            <a:r>
              <a:rPr lang="it-IT" sz="3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marta</a:t>
            </a:r>
            <a:r>
              <a:rPr kumimoji="0" lang="it-IT" sz="3000" b="1" i="0" u="none" strike="noStrike" kern="1200" spc="150" normalizeH="0" baseline="0" noProof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ransition advTm="313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7158" y="267494"/>
            <a:ext cx="8229600" cy="1399032"/>
          </a:xfrm>
        </p:spPr>
        <p:txBody>
          <a:bodyPr anchor="t"/>
          <a:lstStyle/>
          <a:p>
            <a:pPr algn="ctr"/>
            <a:r>
              <a:rPr lang="en-US" dirty="0"/>
              <a:t>SPHALERITE [(</a:t>
            </a:r>
            <a:r>
              <a:rPr lang="en-US" dirty="0" err="1"/>
              <a:t>Zn,Fe</a:t>
            </a:r>
            <a:r>
              <a:rPr lang="en-US" dirty="0"/>
              <a:t>)s]</a:t>
            </a:r>
          </a:p>
        </p:txBody>
      </p:sp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Indietro o precedente 8">
            <a:hlinkClick r:id="" action="ppaction://hlinkshowjump?jump=lastslideviewed" highlightClick="1"/>
          </p:cNvPr>
          <p:cNvSpPr/>
          <p:nvPr/>
        </p:nvSpPr>
        <p:spPr>
          <a:xfrm>
            <a:off x="8643966" y="6357958"/>
            <a:ext cx="285752" cy="28575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magine 9" descr="http://cst-www.nrl.navy.mil/lattice/struk.picts/b3.s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9120" y="1000109"/>
            <a:ext cx="6785760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8772A3-1CFA-B845-8AD1-B6702125323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it-IT" sz="2800" dirty="0"/>
              <a:t>Preparazione di uno specchio telescopico in vetroceramica ZERODUR della </a:t>
            </a:r>
            <a:r>
              <a:rPr lang="it-IT" sz="2800" dirty="0" err="1"/>
              <a:t>Schott</a:t>
            </a:r>
            <a:r>
              <a:rPr lang="it-IT" sz="2800" dirty="0"/>
              <a:t>: CTE 0,02x </a:t>
            </a:r>
            <a:r>
              <a:rPr lang="it-IT" sz="2800"/>
              <a:t>10</a:t>
            </a:r>
            <a:r>
              <a:rPr lang="it-IT" sz="2800" baseline="30000"/>
              <a:t>-7</a:t>
            </a:r>
            <a:r>
              <a:rPr lang="it-IT" sz="2800"/>
              <a:t> k</a:t>
            </a:r>
            <a:r>
              <a:rPr lang="it-IT" sz="2800" baseline="30000"/>
              <a:t>-1 </a:t>
            </a:r>
            <a:r>
              <a:rPr lang="it-IT" sz="2800"/>
              <a:t>  (0° - 50° C)</a:t>
            </a:r>
            <a:endParaRPr lang="it-IT" sz="2800" baseline="300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341FD1-5A27-264B-B415-2076BEC48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7042" name="Picture 2">
            <a:extLst>
              <a:ext uri="{FF2B5EF4-FFF2-40B4-BE49-F238E27FC236}">
                <a16:creationId xmlns:a16="http://schemas.microsoft.com/office/drawing/2014/main" id="{BF5766CF-3217-7C43-B37E-3E92AD40D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54" y="1412776"/>
            <a:ext cx="7913091" cy="528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9273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BCB7C3-8676-9D4F-9322-AD3180ECC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49018"/>
            <a:ext cx="8229600" cy="1399032"/>
          </a:xfrm>
        </p:spPr>
        <p:txBody>
          <a:bodyPr/>
          <a:lstStyle/>
          <a:p>
            <a:pPr algn="ctr"/>
            <a:r>
              <a:rPr lang="it-IT" dirty="0" err="1"/>
              <a:t>Young’s</a:t>
            </a:r>
            <a:r>
              <a:rPr lang="it-IT" dirty="0"/>
              <a:t> </a:t>
            </a:r>
            <a:r>
              <a:rPr lang="it-IT" dirty="0" err="1"/>
              <a:t>modulus</a:t>
            </a:r>
            <a:endParaRPr lang="it-IT" dirty="0"/>
          </a:p>
        </p:txBody>
      </p:sp>
      <p:pic>
        <p:nvPicPr>
          <p:cNvPr id="82946" name="Picture 2" descr="What is Young's Modulus?">
            <a:extLst>
              <a:ext uri="{FF2B5EF4-FFF2-40B4-BE49-F238E27FC236}">
                <a16:creationId xmlns:a16="http://schemas.microsoft.com/office/drawing/2014/main" id="{1DF7020D-52F4-7545-BEC4-05CEB7D02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948396"/>
            <a:ext cx="5274332" cy="391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4" descr="Elasticity, Elastic Properties">
            <a:extLst>
              <a:ext uri="{FF2B5EF4-FFF2-40B4-BE49-F238E27FC236}">
                <a16:creationId xmlns:a16="http://schemas.microsoft.com/office/drawing/2014/main" id="{F0961BDF-E40C-7A4F-9A8D-D1FE37CFD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42286"/>
            <a:ext cx="5284164" cy="180611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94802630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DCB9DC-9861-264A-9C0B-E69022A11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dirty="0" err="1"/>
              <a:t>Poisson’modulus</a:t>
            </a:r>
            <a:r>
              <a:rPr lang="it-IT" dirty="0"/>
              <a:t>: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ration</a:t>
            </a:r>
            <a:r>
              <a:rPr lang="it-IT" dirty="0"/>
              <a:t> of the </a:t>
            </a:r>
            <a:r>
              <a:rPr lang="it-IT" dirty="0" err="1"/>
              <a:t>transverse</a:t>
            </a:r>
            <a:r>
              <a:rPr lang="it-IT" dirty="0"/>
              <a:t> </a:t>
            </a:r>
            <a:r>
              <a:rPr lang="it-IT" dirty="0" err="1"/>
              <a:t>strain</a:t>
            </a:r>
            <a:r>
              <a:rPr lang="it-IT" dirty="0"/>
              <a:t> (x) to the </a:t>
            </a:r>
            <a:r>
              <a:rPr lang="it-IT" dirty="0" err="1"/>
              <a:t>axial</a:t>
            </a:r>
            <a:r>
              <a:rPr lang="it-IT" dirty="0"/>
              <a:t> </a:t>
            </a:r>
            <a:r>
              <a:rPr lang="it-IT" dirty="0" err="1"/>
              <a:t>strain</a:t>
            </a:r>
            <a:r>
              <a:rPr lang="it-IT" dirty="0"/>
              <a:t> (y)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E79CED05-B032-0C49-97E8-68FD7368FE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37126"/>
                <a:ext cx="8229600" cy="4572000"/>
              </a:xfrm>
            </p:spPr>
            <p:txBody>
              <a:bodyPr/>
              <a:lstStyle/>
              <a:p>
                <a:endParaRPr lang="it-IT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it-IT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it-IT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num>
                      <m:den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den>
                    </m:f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E79CED05-B032-0C49-97E8-68FD7368FE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37126"/>
                <a:ext cx="8229600" cy="4572000"/>
              </a:xfrm>
              <a:blipFill>
                <a:blip r:embed="rId2"/>
                <a:stretch>
                  <a:fillRect l="-15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3970" name="Picture 2">
            <a:extLst>
              <a:ext uri="{FF2B5EF4-FFF2-40B4-BE49-F238E27FC236}">
                <a16:creationId xmlns:a16="http://schemas.microsoft.com/office/drawing/2014/main" id="{57B1F646-C639-7C49-BBC3-E12D2062A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348880"/>
            <a:ext cx="2794000" cy="37592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330354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FC833C-FC9D-8E42-86DB-9EC203C87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Rigidity</a:t>
            </a:r>
            <a:r>
              <a:rPr lang="it-IT" dirty="0"/>
              <a:t> </a:t>
            </a:r>
            <a:r>
              <a:rPr lang="it-IT" dirty="0" err="1"/>
              <a:t>modulus</a:t>
            </a:r>
            <a:r>
              <a:rPr lang="it-IT" dirty="0"/>
              <a:t>: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ratio of the </a:t>
            </a:r>
            <a:r>
              <a:rPr lang="it-IT" dirty="0" err="1"/>
              <a:t>shear</a:t>
            </a:r>
            <a:r>
              <a:rPr lang="it-IT" dirty="0"/>
              <a:t> stress to the </a:t>
            </a:r>
            <a:r>
              <a:rPr lang="it-IT" dirty="0" err="1"/>
              <a:t>shear</a:t>
            </a:r>
            <a:r>
              <a:rPr lang="it-IT" dirty="0"/>
              <a:t> </a:t>
            </a:r>
            <a:r>
              <a:rPr lang="it-IT" dirty="0" err="1"/>
              <a:t>strain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F555487C-48DC-7A4E-85C9-7D5EDE4E97A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it-IT" b="0" i="1" dirty="0">
                  <a:latin typeface="Cambria Math" panose="02040503050406030204" pitchFamily="18" charset="0"/>
                </a:endParaRPr>
              </a:p>
              <a:p>
                <a:endParaRPr lang="it-IT" i="1" dirty="0">
                  <a:latin typeface="Cambria Math" panose="02040503050406030204" pitchFamily="18" charset="0"/>
                </a:endParaRPr>
              </a:p>
              <a:p>
                <a:endParaRPr lang="it-IT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</m:oMath>
                </a14:m>
                <a:r>
                  <a:rPr lang="it-IT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it-IT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it-IT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F555487C-48DC-7A4E-85C9-7D5EDE4E97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4994" name="Picture 2">
            <a:extLst>
              <a:ext uri="{FF2B5EF4-FFF2-40B4-BE49-F238E27FC236}">
                <a16:creationId xmlns:a16="http://schemas.microsoft.com/office/drawing/2014/main" id="{7776CFD8-0784-024A-AB41-62BD330E8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324" y="3068960"/>
            <a:ext cx="4344304" cy="254734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F2A68D1-921B-D34E-A221-EAAB6F237336}"/>
              </a:ext>
            </a:extLst>
          </p:cNvPr>
          <p:cNvSpPr txBox="1"/>
          <p:nvPr/>
        </p:nvSpPr>
        <p:spPr>
          <a:xfrm>
            <a:off x="4315324" y="4293096"/>
            <a:ext cx="30489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77172073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72828C-FC66-D949-9242-86BA44BA4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Bulk </a:t>
            </a:r>
            <a:r>
              <a:rPr lang="it-IT" dirty="0" err="1"/>
              <a:t>modulus</a:t>
            </a:r>
            <a:r>
              <a:rPr lang="it-IT" dirty="0"/>
              <a:t>: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ratio of the </a:t>
            </a:r>
            <a:r>
              <a:rPr lang="it-IT" dirty="0" err="1"/>
              <a:t>isostatic</a:t>
            </a:r>
            <a:r>
              <a:rPr lang="it-IT" dirty="0"/>
              <a:t> stress (pressure) to the </a:t>
            </a:r>
            <a:r>
              <a:rPr lang="it-IT" dirty="0" err="1"/>
              <a:t>volumetric</a:t>
            </a:r>
            <a:r>
              <a:rPr lang="it-IT" dirty="0"/>
              <a:t> </a:t>
            </a:r>
            <a:r>
              <a:rPr lang="it-IT" dirty="0" err="1"/>
              <a:t>strain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F3DE78F1-83EC-0644-B066-6123480E77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it-IT" b="0" i="1" dirty="0">
                  <a:latin typeface="Cambria Math" panose="02040503050406030204" pitchFamily="18" charset="0"/>
                </a:endParaRPr>
              </a:p>
              <a:p>
                <a:endParaRPr lang="it-IT" b="0" i="1" dirty="0">
                  <a:latin typeface="Cambria Math" panose="02040503050406030204" pitchFamily="18" charset="0"/>
                </a:endParaRPr>
              </a:p>
              <a:p>
                <a:r>
                  <a:rPr lang="it-IT" b="0" dirty="0"/>
                  <a:t>K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𝑃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°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F3DE78F1-83EC-0644-B066-6123480E77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6018" name="Picture 2">
            <a:extLst>
              <a:ext uri="{FF2B5EF4-FFF2-40B4-BE49-F238E27FC236}">
                <a16:creationId xmlns:a16="http://schemas.microsoft.com/office/drawing/2014/main" id="{F150ECC8-F854-1C4F-BD77-6ADDB617F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764" y="2780928"/>
            <a:ext cx="4553036" cy="2352402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21205185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5D5DD8-AB6A-5641-8DAA-2A81FD31C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418" y="116632"/>
            <a:ext cx="8229600" cy="929258"/>
          </a:xfrm>
        </p:spPr>
        <p:txBody>
          <a:bodyPr/>
          <a:lstStyle/>
          <a:p>
            <a:r>
              <a:rPr lang="it-IT" dirty="0"/>
              <a:t>Relations </a:t>
            </a:r>
            <a:r>
              <a:rPr lang="it-IT" dirty="0" err="1"/>
              <a:t>among</a:t>
            </a:r>
            <a:r>
              <a:rPr lang="it-IT" dirty="0"/>
              <a:t> </a:t>
            </a:r>
            <a:r>
              <a:rPr lang="it-IT" dirty="0" err="1"/>
              <a:t>elastic</a:t>
            </a:r>
            <a:r>
              <a:rPr lang="it-IT" dirty="0"/>
              <a:t> </a:t>
            </a:r>
            <a:r>
              <a:rPr lang="it-IT" dirty="0" err="1"/>
              <a:t>constants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7DBD3532-D65D-404B-8FC0-45ED4187890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41418" y="1412776"/>
                <a:ext cx="8229600" cy="4968552"/>
              </a:xfrm>
            </p:spPr>
            <p:txBody>
              <a:bodyPr/>
              <a:lstStyle/>
              <a:p>
                <a:r>
                  <a:rPr lang="it-IT" dirty="0"/>
                  <a:t>E , Young </a:t>
                </a:r>
                <a:r>
                  <a:rPr lang="it-IT" dirty="0" err="1"/>
                  <a:t>modulus</a:t>
                </a:r>
                <a:endParaRPr lang="it-IT" dirty="0"/>
              </a:p>
              <a:p>
                <a:r>
                  <a:rPr lang="it-IT" dirty="0" err="1">
                    <a:latin typeface="Symbol" pitchFamily="2" charset="2"/>
                  </a:rPr>
                  <a:t>n</a:t>
                </a:r>
                <a:r>
                  <a:rPr lang="it-IT" dirty="0"/>
                  <a:t> , </a:t>
                </a:r>
                <a:r>
                  <a:rPr lang="it-IT" dirty="0" err="1"/>
                  <a:t>Poisson</a:t>
                </a:r>
                <a:r>
                  <a:rPr lang="it-IT" dirty="0"/>
                  <a:t> </a:t>
                </a:r>
                <a:r>
                  <a:rPr lang="it-IT" dirty="0" err="1"/>
                  <a:t>modulus</a:t>
                </a:r>
                <a:endParaRPr lang="it-IT" dirty="0"/>
              </a:p>
              <a:p>
                <a:r>
                  <a:rPr lang="it-IT" dirty="0"/>
                  <a:t>G, </a:t>
                </a:r>
                <a:r>
                  <a:rPr lang="it-IT" dirty="0" err="1"/>
                  <a:t>Rigidity</a:t>
                </a:r>
                <a:r>
                  <a:rPr lang="it-IT" dirty="0"/>
                  <a:t> (</a:t>
                </a:r>
                <a:r>
                  <a:rPr lang="it-IT" dirty="0" err="1"/>
                  <a:t>shear</a:t>
                </a:r>
                <a:r>
                  <a:rPr lang="it-IT" dirty="0"/>
                  <a:t>) </a:t>
                </a:r>
                <a:r>
                  <a:rPr lang="it-IT" dirty="0" err="1"/>
                  <a:t>modulus</a:t>
                </a:r>
                <a:endParaRPr lang="it-IT" dirty="0"/>
              </a:p>
              <a:p>
                <a:r>
                  <a:rPr lang="it-IT" dirty="0"/>
                  <a:t>K</a:t>
                </a:r>
                <a:r>
                  <a:rPr lang="it-IT"/>
                  <a:t>, </a:t>
                </a:r>
                <a:r>
                  <a:rPr lang="it-IT" dirty="0"/>
                  <a:t>bulk </a:t>
                </a:r>
                <a:r>
                  <a:rPr lang="it-IT" dirty="0" err="1"/>
                  <a:t>modulus</a:t>
                </a:r>
                <a:endParaRPr lang="it-IT" dirty="0"/>
              </a:p>
              <a:p>
                <a:endParaRPr lang="it-IT" dirty="0"/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(1+</m:t>
                    </m:r>
                  </m:oMath>
                </a14:m>
                <a:r>
                  <a:rPr lang="it-IT" dirty="0">
                    <a:latin typeface="Symbol" pitchFamily="2" charset="2"/>
                  </a:rPr>
                  <a:t> </a:t>
                </a:r>
                <a:r>
                  <a:rPr lang="it-IT" dirty="0" err="1">
                    <a:latin typeface="Symbol" pitchFamily="2" charset="2"/>
                  </a:rPr>
                  <a:t>n</a:t>
                </a:r>
                <a:r>
                  <a:rPr lang="it-IT" dirty="0"/>
                  <a:t> )	</a:t>
                </a:r>
                <a:r>
                  <a:rPr lang="it-IT" dirty="0">
                    <a:latin typeface="Cambria" panose="02040503050406030204" pitchFamily="18" charset="0"/>
                  </a:rPr>
                  <a:t>E=3K(1-2 </a:t>
                </a:r>
                <a:r>
                  <a:rPr lang="it-IT" dirty="0" err="1">
                    <a:latin typeface="Symbol" pitchFamily="2" charset="2"/>
                  </a:rPr>
                  <a:t>n</a:t>
                </a:r>
                <a:r>
                  <a:rPr lang="it-IT" dirty="0">
                    <a:latin typeface="Cambria" panose="02040503050406030204" pitchFamily="18" charset="0"/>
                  </a:rPr>
                  <a:t> )</a:t>
                </a:r>
              </a:p>
              <a:p>
                <a:endParaRPr lang="it-IT" dirty="0">
                  <a:latin typeface="Cambria" panose="02040503050406030204" pitchFamily="18" charset="0"/>
                </a:endParaRPr>
              </a:p>
              <a:p>
                <a:r>
                  <a:rPr lang="it-IT" dirty="0">
                    <a:latin typeface="Cambria" panose="02040503050406030204" pitchFamily="18" charset="0"/>
                  </a:rPr>
                  <a:t>E=9KG/(3K-G)	</a:t>
                </a:r>
                <a:r>
                  <a:rPr lang="it-IT" dirty="0">
                    <a:latin typeface="Symbol" pitchFamily="2" charset="2"/>
                  </a:rPr>
                  <a:t> </a:t>
                </a:r>
                <a:r>
                  <a:rPr lang="it-IT" dirty="0" err="1">
                    <a:latin typeface="Symbol" pitchFamily="2" charset="2"/>
                  </a:rPr>
                  <a:t>n</a:t>
                </a:r>
                <a:r>
                  <a:rPr lang="it-IT" dirty="0"/>
                  <a:t> </a:t>
                </a:r>
                <a:r>
                  <a:rPr lang="it-IT" dirty="0">
                    <a:latin typeface="Cambria" panose="02040503050406030204" pitchFamily="18" charset="0"/>
                  </a:rPr>
                  <a:t>=(3K-2G)/(6K+2G)</a:t>
                </a: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7DBD3532-D65D-404B-8FC0-45ED418789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1418" y="1412776"/>
                <a:ext cx="8229600" cy="4968552"/>
              </a:xfrm>
              <a:blipFill>
                <a:blip r:embed="rId2"/>
                <a:stretch>
                  <a:fillRect t="-153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144262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84D5BE-D256-8F41-AD4D-181C3CEAF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/>
          </a:bodyPr>
          <a:lstStyle/>
          <a:p>
            <a:pPr algn="ctr"/>
            <a:r>
              <a:rPr lang="it-IT" sz="2800" dirty="0" err="1"/>
              <a:t>Importance</a:t>
            </a:r>
            <a:r>
              <a:rPr lang="it-IT" sz="2800" dirty="0"/>
              <a:t> of TEC: Stress </a:t>
            </a:r>
            <a:r>
              <a:rPr lang="it-IT" sz="2800" dirty="0" err="1"/>
              <a:t>build</a:t>
            </a:r>
            <a:r>
              <a:rPr lang="it-IT" sz="2800" dirty="0"/>
              <a:t>-up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DCDDC7D-4DF1-3947-9DB5-F4E9E60DE1B2}"/>
              </a:ext>
            </a:extLst>
          </p:cNvPr>
          <p:cNvSpPr/>
          <p:nvPr/>
        </p:nvSpPr>
        <p:spPr>
          <a:xfrm>
            <a:off x="683568" y="1484784"/>
            <a:ext cx="2448272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Material</a:t>
            </a:r>
            <a:r>
              <a:rPr lang="it-IT" dirty="0"/>
              <a:t> 1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DF24BF8-D8F1-2348-A2B0-51CA73E798D8}"/>
              </a:ext>
            </a:extLst>
          </p:cNvPr>
          <p:cNvSpPr/>
          <p:nvPr/>
        </p:nvSpPr>
        <p:spPr>
          <a:xfrm>
            <a:off x="683568" y="2030492"/>
            <a:ext cx="2448272" cy="3600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Material</a:t>
            </a:r>
            <a:r>
              <a:rPr lang="it-IT" dirty="0"/>
              <a:t> 2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BBBC77C-DCB3-E547-95E6-4FB422EDCEEC}"/>
              </a:ext>
            </a:extLst>
          </p:cNvPr>
          <p:cNvSpPr/>
          <p:nvPr/>
        </p:nvSpPr>
        <p:spPr>
          <a:xfrm>
            <a:off x="4932040" y="1484784"/>
            <a:ext cx="3600400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FB97085-5A4F-E04A-AC9A-4E750B439B86}"/>
              </a:ext>
            </a:extLst>
          </p:cNvPr>
          <p:cNvSpPr/>
          <p:nvPr/>
        </p:nvSpPr>
        <p:spPr>
          <a:xfrm>
            <a:off x="4932040" y="2090779"/>
            <a:ext cx="3024336" cy="3600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D4204C33-4ED6-304D-9857-832585FAA096}"/>
                  </a:ext>
                </a:extLst>
              </p:cNvPr>
              <p:cNvSpPr txBox="1"/>
              <p:nvPr/>
            </p:nvSpPr>
            <p:spPr>
              <a:xfrm>
                <a:off x="971600" y="980728"/>
                <a:ext cx="13718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T</a:t>
                </a:r>
                <a:r>
                  <a:rPr lang="it-IT" baseline="-25000" dirty="0"/>
                  <a:t>0</a:t>
                </a:r>
                <a:r>
                  <a:rPr lang="it-IT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D4204C33-4ED6-304D-9857-832585FAA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980728"/>
                <a:ext cx="1371850" cy="369332"/>
              </a:xfrm>
              <a:prstGeom prst="rect">
                <a:avLst/>
              </a:prstGeom>
              <a:blipFill>
                <a:blip r:embed="rId2"/>
                <a:stretch>
                  <a:fillRect l="-3670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B51523EE-32DD-BF48-B4B7-E52A8A370CDD}"/>
                  </a:ext>
                </a:extLst>
              </p:cNvPr>
              <p:cNvSpPr txBox="1"/>
              <p:nvPr/>
            </p:nvSpPr>
            <p:spPr>
              <a:xfrm>
                <a:off x="5796136" y="1073061"/>
                <a:ext cx="7832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B51523EE-32DD-BF48-B4B7-E52A8A370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1073061"/>
                <a:ext cx="783291" cy="276999"/>
              </a:xfrm>
              <a:prstGeom prst="rect">
                <a:avLst/>
              </a:prstGeom>
              <a:blipFill>
                <a:blip r:embed="rId3"/>
                <a:stretch>
                  <a:fillRect l="-6452" r="-3226" b="-130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ttangolo 11">
            <a:extLst>
              <a:ext uri="{FF2B5EF4-FFF2-40B4-BE49-F238E27FC236}">
                <a16:creationId xmlns:a16="http://schemas.microsoft.com/office/drawing/2014/main" id="{3775E4EB-0EF9-6547-9255-6AC55553AE2D}"/>
              </a:ext>
            </a:extLst>
          </p:cNvPr>
          <p:cNvSpPr/>
          <p:nvPr/>
        </p:nvSpPr>
        <p:spPr>
          <a:xfrm>
            <a:off x="572115" y="4204935"/>
            <a:ext cx="2448272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6BC633D-ADF9-C049-A827-253AF937E9A4}"/>
              </a:ext>
            </a:extLst>
          </p:cNvPr>
          <p:cNvSpPr/>
          <p:nvPr/>
        </p:nvSpPr>
        <p:spPr>
          <a:xfrm>
            <a:off x="572115" y="4578714"/>
            <a:ext cx="2448272" cy="3600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5DF0418A-7B3E-6943-81EC-EF0E6BAF0C49}"/>
              </a:ext>
            </a:extLst>
          </p:cNvPr>
          <p:cNvSpPr/>
          <p:nvPr/>
        </p:nvSpPr>
        <p:spPr>
          <a:xfrm>
            <a:off x="4836553" y="4267651"/>
            <a:ext cx="3262842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compression</a:t>
            </a:r>
            <a:endParaRPr lang="it-IT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FEA34084-C973-2842-A97B-A44E3591DD84}"/>
              </a:ext>
            </a:extLst>
          </p:cNvPr>
          <p:cNvSpPr/>
          <p:nvPr/>
        </p:nvSpPr>
        <p:spPr>
          <a:xfrm>
            <a:off x="4836553" y="4636983"/>
            <a:ext cx="3262842" cy="3600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Tension</a:t>
            </a:r>
            <a:endParaRPr lang="it-IT" dirty="0"/>
          </a:p>
        </p:txBody>
      </p:sp>
      <p:sp>
        <p:nvSpPr>
          <p:cNvPr id="19" name="Freccia destra 18">
            <a:extLst>
              <a:ext uri="{FF2B5EF4-FFF2-40B4-BE49-F238E27FC236}">
                <a16:creationId xmlns:a16="http://schemas.microsoft.com/office/drawing/2014/main" id="{0F056575-5F72-C147-8146-863BA34BDA90}"/>
              </a:ext>
            </a:extLst>
          </p:cNvPr>
          <p:cNvSpPr/>
          <p:nvPr/>
        </p:nvSpPr>
        <p:spPr>
          <a:xfrm>
            <a:off x="4234460" y="4276943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reccia destra 19">
            <a:extLst>
              <a:ext uri="{FF2B5EF4-FFF2-40B4-BE49-F238E27FC236}">
                <a16:creationId xmlns:a16="http://schemas.microsoft.com/office/drawing/2014/main" id="{54D5C4D5-A1FD-124A-AAA4-8A26C2B4E7D7}"/>
              </a:ext>
            </a:extLst>
          </p:cNvPr>
          <p:cNvSpPr/>
          <p:nvPr/>
        </p:nvSpPr>
        <p:spPr>
          <a:xfrm>
            <a:off x="8099395" y="4636983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reccia destra 20">
            <a:extLst>
              <a:ext uri="{FF2B5EF4-FFF2-40B4-BE49-F238E27FC236}">
                <a16:creationId xmlns:a16="http://schemas.microsoft.com/office/drawing/2014/main" id="{91590C54-B83D-AC45-BC58-E8BC3187101F}"/>
              </a:ext>
            </a:extLst>
          </p:cNvPr>
          <p:cNvSpPr/>
          <p:nvPr/>
        </p:nvSpPr>
        <p:spPr>
          <a:xfrm rot="10800000">
            <a:off x="8106982" y="4267651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reccia destra 21">
            <a:extLst>
              <a:ext uri="{FF2B5EF4-FFF2-40B4-BE49-F238E27FC236}">
                <a16:creationId xmlns:a16="http://schemas.microsoft.com/office/drawing/2014/main" id="{32896B69-ED95-AF40-AE5B-52AD70F01CFB}"/>
              </a:ext>
            </a:extLst>
          </p:cNvPr>
          <p:cNvSpPr/>
          <p:nvPr/>
        </p:nvSpPr>
        <p:spPr>
          <a:xfrm rot="10800000">
            <a:off x="4247475" y="4636983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14A250DB-26F7-8F4A-B83C-104E8A55B11F}"/>
                  </a:ext>
                </a:extLst>
              </p:cNvPr>
              <p:cNvSpPr txBox="1"/>
              <p:nvPr/>
            </p:nvSpPr>
            <p:spPr>
              <a:xfrm>
                <a:off x="3330751" y="5501079"/>
                <a:ext cx="2641236" cy="5577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it-IT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  <m:r>
                                <a:rPr lang="it-IT" b="0" i="1" baseline="-25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it-IT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it-IT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)∆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14A250DB-26F7-8F4A-B83C-104E8A55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0751" y="5501079"/>
                <a:ext cx="2641236" cy="557781"/>
              </a:xfrm>
              <a:prstGeom prst="rect">
                <a:avLst/>
              </a:prstGeom>
              <a:blipFill>
                <a:blip r:embed="rId4"/>
                <a:stretch>
                  <a:fillRect r="-478" b="-65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3229167-A6B5-6A4E-AFFF-A6C0D26123E9}"/>
              </a:ext>
            </a:extLst>
          </p:cNvPr>
          <p:cNvSpPr txBox="1"/>
          <p:nvPr/>
        </p:nvSpPr>
        <p:spPr>
          <a:xfrm>
            <a:off x="745303" y="3228569"/>
            <a:ext cx="7231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materials</a:t>
            </a:r>
            <a:r>
              <a:rPr lang="it-IT" dirty="0"/>
              <a:t> are </a:t>
            </a:r>
            <a:r>
              <a:rPr lang="it-IT" dirty="0" err="1"/>
              <a:t>joined</a:t>
            </a:r>
            <a:r>
              <a:rPr lang="it-IT" dirty="0"/>
              <a:t> </a:t>
            </a:r>
            <a:r>
              <a:rPr lang="it-IT" dirty="0" err="1"/>
              <a:t>together</a:t>
            </a:r>
            <a:r>
              <a:rPr lang="it-IT" dirty="0"/>
              <a:t> </a:t>
            </a:r>
            <a:r>
              <a:rPr lang="it-IT" dirty="0" err="1"/>
              <a:t>there</a:t>
            </a:r>
            <a:r>
              <a:rPr lang="it-IT" dirty="0"/>
              <a:t> must be </a:t>
            </a:r>
            <a:r>
              <a:rPr lang="it-IT" dirty="0" err="1"/>
              <a:t>displacement</a:t>
            </a:r>
            <a:r>
              <a:rPr lang="it-IT" dirty="0"/>
              <a:t> </a:t>
            </a:r>
            <a:r>
              <a:rPr lang="it-IT" dirty="0" err="1"/>
              <a:t>compatibility</a:t>
            </a:r>
            <a:r>
              <a:rPr lang="it-IT" dirty="0"/>
              <a:t>, </a:t>
            </a:r>
          </a:p>
          <a:p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generates</a:t>
            </a:r>
            <a:r>
              <a:rPr lang="it-IT" dirty="0"/>
              <a:t> </a:t>
            </a:r>
            <a:r>
              <a:rPr lang="it-IT" dirty="0" err="1"/>
              <a:t>stresses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5392604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648072"/>
          </a:xfrm>
        </p:spPr>
        <p:txBody>
          <a:bodyPr>
            <a:normAutofit/>
          </a:bodyPr>
          <a:lstStyle/>
          <a:p>
            <a:r>
              <a:rPr lang="it-IT" sz="3200" dirty="0" err="1"/>
              <a:t>Asby</a:t>
            </a:r>
            <a:r>
              <a:rPr lang="it-IT" sz="3200" dirty="0"/>
              <a:t> </a:t>
            </a:r>
            <a:r>
              <a:rPr lang="it-IT" sz="3200" dirty="0" err="1"/>
              <a:t>map</a:t>
            </a:r>
            <a:r>
              <a:rPr lang="it-IT" sz="3200" dirty="0"/>
              <a:t> Young </a:t>
            </a:r>
            <a:r>
              <a:rPr lang="it-IT" sz="3200" dirty="0" err="1"/>
              <a:t>modulus</a:t>
            </a:r>
            <a:r>
              <a:rPr lang="it-IT" sz="3200" dirty="0"/>
              <a:t>/</a:t>
            </a:r>
            <a:r>
              <a:rPr lang="it-IT" sz="3200" dirty="0" err="1"/>
              <a:t>density</a:t>
            </a:r>
            <a:endParaRPr lang="it-IT" sz="32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62429"/>
            <a:ext cx="83820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1812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Schermata 2016-09-21 alle 10.08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5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1261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412776"/>
            <a:ext cx="4438162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72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F2_ato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200" y="1879600"/>
            <a:ext cx="3403600" cy="30988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359727" y="5149334"/>
            <a:ext cx="3489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Fluoride</a:t>
            </a:r>
            <a:r>
              <a:rPr lang="it-IT" dirty="0"/>
              <a:t> </a:t>
            </a:r>
            <a:r>
              <a:rPr lang="it-IT" dirty="0" err="1"/>
              <a:t>struture</a:t>
            </a:r>
            <a:r>
              <a:rPr lang="it-IT" dirty="0"/>
              <a:t>: ZrO</a:t>
            </a:r>
            <a:r>
              <a:rPr lang="it-IT" baseline="-25000" dirty="0"/>
              <a:t>2</a:t>
            </a:r>
            <a:r>
              <a:rPr lang="it-IT" dirty="0"/>
              <a:t>, CeO</a:t>
            </a:r>
            <a:r>
              <a:rPr lang="it-IT" baseline="-25000" dirty="0"/>
              <a:t>2</a:t>
            </a:r>
            <a:r>
              <a:rPr lang="it-IT" dirty="0"/>
              <a:t>, UO</a:t>
            </a:r>
            <a:r>
              <a:rPr lang="it-IT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46251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Schermata 2016-09-23 alle 11.48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444500"/>
            <a:ext cx="8585200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9469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001266"/>
          </a:xfrm>
        </p:spPr>
        <p:txBody>
          <a:bodyPr/>
          <a:lstStyle/>
          <a:p>
            <a:pPr algn="ctr"/>
            <a:r>
              <a:rPr lang="it-IT" dirty="0" err="1"/>
              <a:t>Strength</a:t>
            </a:r>
            <a:endParaRPr lang="it-IT" baseline="-250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434947"/>
            <a:ext cx="5105689" cy="398810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B3E9F2A-DB2B-CA4C-AFBD-A1836D57EF47}"/>
              </a:ext>
            </a:extLst>
          </p:cNvPr>
          <p:cNvSpPr txBox="1"/>
          <p:nvPr/>
        </p:nvSpPr>
        <p:spPr>
          <a:xfrm>
            <a:off x="2267744" y="6165304"/>
            <a:ext cx="5090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Tensile tests with and without luders behaviour</a:t>
            </a:r>
          </a:p>
          <a:p>
            <a:r>
              <a:rPr lang="it-IT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https://www.youtube.com/watch?v=D8U4G5kcpcM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5246695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Ashby</a:t>
            </a:r>
            <a:r>
              <a:rPr lang="it-IT" dirty="0"/>
              <a:t> </a:t>
            </a:r>
            <a:r>
              <a:rPr lang="it-IT" dirty="0" err="1"/>
              <a:t>map</a:t>
            </a:r>
            <a:r>
              <a:rPr lang="it-IT" dirty="0"/>
              <a:t> </a:t>
            </a:r>
            <a:r>
              <a:rPr lang="it-IT" dirty="0" err="1"/>
              <a:t>strength</a:t>
            </a:r>
            <a:r>
              <a:rPr lang="it-IT" dirty="0"/>
              <a:t>/</a:t>
            </a:r>
            <a:r>
              <a:rPr lang="it-IT" dirty="0" err="1"/>
              <a:t>density</a:t>
            </a:r>
            <a:br>
              <a:rPr lang="it-IT" dirty="0"/>
            </a:b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0432"/>
            <a:ext cx="9144000" cy="56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87861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399032"/>
          </a:xfrm>
        </p:spPr>
        <p:txBody>
          <a:bodyPr/>
          <a:lstStyle/>
          <a:p>
            <a:r>
              <a:rPr lang="it-IT" dirty="0" err="1"/>
              <a:t>Ashby</a:t>
            </a:r>
            <a:r>
              <a:rPr lang="it-IT" dirty="0"/>
              <a:t> </a:t>
            </a:r>
            <a:r>
              <a:rPr lang="it-IT" dirty="0" err="1"/>
              <a:t>map</a:t>
            </a:r>
            <a:r>
              <a:rPr lang="it-IT" dirty="0"/>
              <a:t> </a:t>
            </a:r>
            <a:r>
              <a:rPr lang="it-IT" dirty="0" err="1"/>
              <a:t>strength</a:t>
            </a:r>
            <a:r>
              <a:rPr lang="it-IT" dirty="0"/>
              <a:t>/</a:t>
            </a:r>
            <a:r>
              <a:rPr lang="it-IT" dirty="0" err="1"/>
              <a:t>density</a:t>
            </a:r>
            <a:br>
              <a:rPr lang="it-IT" dirty="0"/>
            </a:b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908720"/>
            <a:ext cx="59436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2720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3068960"/>
            <a:ext cx="5724128" cy="279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8210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 descr="Schermata 2016-09-23 alle 15.35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0993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9786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Schermata 2016-09-23 alle 15.41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0"/>
            <a:ext cx="8026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1184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276872"/>
            <a:ext cx="6876256" cy="343812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476672"/>
            <a:ext cx="5699415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0923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6-09-23 alle 15.43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045577"/>
            <a:ext cx="6540500" cy="57912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-99392"/>
            <a:ext cx="4536504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0837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0"/>
            <a:ext cx="9031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75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7158" y="267494"/>
            <a:ext cx="8229600" cy="1399032"/>
          </a:xfrm>
        </p:spPr>
        <p:txBody>
          <a:bodyPr anchor="t"/>
          <a:lstStyle/>
          <a:p>
            <a:pPr algn="ctr"/>
            <a:r>
              <a:rPr lang="en-US" dirty="0"/>
              <a:t>FLUORITE (</a:t>
            </a:r>
            <a:r>
              <a:rPr lang="it-IT" dirty="0"/>
              <a:t>CaF</a:t>
            </a:r>
            <a:r>
              <a:rPr lang="it-IT" baseline="-25000" dirty="0"/>
              <a:t>2</a:t>
            </a:r>
            <a:r>
              <a:rPr lang="en-US" dirty="0"/>
              <a:t>)</a:t>
            </a:r>
          </a:p>
        </p:txBody>
      </p:sp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Immagine 7" descr="http://cst-www.nrl.navy.mil/lattice/struk.picts/c1.s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935" y="1071546"/>
            <a:ext cx="6120130" cy="550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Indietro o precedente 8">
            <a:hlinkClick r:id="" action="ppaction://hlinkshowjump?jump=lastslideviewed" highlightClick="1"/>
          </p:cNvPr>
          <p:cNvSpPr/>
          <p:nvPr/>
        </p:nvSpPr>
        <p:spPr>
          <a:xfrm>
            <a:off x="8643966" y="6357958"/>
            <a:ext cx="285752" cy="28575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308100"/>
            <a:ext cx="5715000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2994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0"/>
            <a:ext cx="7171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353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268760"/>
            <a:ext cx="75565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0336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29467"/>
            <a:ext cx="5842992" cy="713234"/>
          </a:xfrm>
        </p:spPr>
        <p:txBody>
          <a:bodyPr>
            <a:normAutofit fontScale="90000"/>
          </a:bodyPr>
          <a:lstStyle/>
          <a:p>
            <a:r>
              <a:rPr lang="it-IT" sz="2800" dirty="0"/>
              <a:t>Accurate </a:t>
            </a:r>
            <a:br>
              <a:rPr lang="it-IT" sz="2800" dirty="0"/>
            </a:br>
            <a:r>
              <a:rPr lang="it-IT" sz="2800" dirty="0" err="1"/>
              <a:t>determinations</a:t>
            </a:r>
            <a:r>
              <a:rPr lang="it-IT" sz="2800" dirty="0"/>
              <a:t> of </a:t>
            </a:r>
            <a:r>
              <a:rPr lang="it-IT" sz="2800" dirty="0" err="1"/>
              <a:t>K</a:t>
            </a:r>
            <a:r>
              <a:rPr lang="it-IT" sz="2800" baseline="-25000" dirty="0" err="1"/>
              <a:t>lC</a:t>
            </a:r>
            <a:endParaRPr lang="it-IT" sz="2800" baseline="-250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9552">
            <a:off x="11413" y="102911"/>
            <a:ext cx="5013429" cy="528645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790" y="4568812"/>
            <a:ext cx="4777210" cy="226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1119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3789040"/>
            <a:ext cx="3806478" cy="2852936"/>
          </a:xfrm>
          <a:prstGeom prst="rect">
            <a:avLst/>
          </a:prstGeom>
        </p:spPr>
      </p:pic>
      <p:pic>
        <p:nvPicPr>
          <p:cNvPr id="6" name="Immagine 5" descr="Schermata 2016-09-21 alle 12.08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96752"/>
            <a:ext cx="3835400" cy="13081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692696"/>
            <a:ext cx="4699000" cy="34417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83568" y="4382883"/>
            <a:ext cx="3719667" cy="247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4817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 descr="Schermata 2016-09-21 alle 18.40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482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8730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Schermata 2016-09-21 alle 18.41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0"/>
            <a:ext cx="5270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3823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001266"/>
          </a:xfrm>
        </p:spPr>
        <p:txBody>
          <a:bodyPr/>
          <a:lstStyle/>
          <a:p>
            <a:r>
              <a:rPr lang="it-IT" dirty="0"/>
              <a:t>ISB </a:t>
            </a:r>
            <a:r>
              <a:rPr lang="it-IT" dirty="0" err="1"/>
              <a:t>determination</a:t>
            </a:r>
            <a:r>
              <a:rPr lang="it-IT" dirty="0"/>
              <a:t> of </a:t>
            </a:r>
            <a:r>
              <a:rPr lang="it-IT" dirty="0" err="1"/>
              <a:t>K</a:t>
            </a:r>
            <a:r>
              <a:rPr lang="it-IT" baseline="-25000" dirty="0" err="1"/>
              <a:t>lc</a:t>
            </a:r>
            <a:endParaRPr lang="it-IT" baseline="-250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52736"/>
            <a:ext cx="5105689" cy="3988106"/>
          </a:xfrm>
          <a:prstGeom prst="rect">
            <a:avLst/>
          </a:prstGeom>
        </p:spPr>
      </p:pic>
      <p:pic>
        <p:nvPicPr>
          <p:cNvPr id="5" name="Immagine 4" descr="Schermata 2016-09-21 alle 18.28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052736"/>
            <a:ext cx="3238500" cy="11176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3933056"/>
            <a:ext cx="4823520" cy="2411760"/>
          </a:xfrm>
          <a:prstGeom prst="rect">
            <a:avLst/>
          </a:prstGeom>
          <a:solidFill>
            <a:srgbClr val="C0504D"/>
          </a:solidFill>
        </p:spPr>
      </p:pic>
    </p:spTree>
    <p:extLst>
      <p:ext uri="{BB962C8B-B14F-4D97-AF65-F5344CB8AC3E}">
        <p14:creationId xmlns:p14="http://schemas.microsoft.com/office/powerpoint/2010/main" val="141043290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Schermata 2016-09-21 alle 11.43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6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306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Schermata 2016-09-21 alle 11.43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60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59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229600" cy="1399032"/>
          </a:xfrm>
        </p:spPr>
        <p:txBody>
          <a:bodyPr anchor="t"/>
          <a:lstStyle/>
          <a:p>
            <a:pPr algn="ctr"/>
            <a:r>
              <a:rPr lang="en-US" dirty="0"/>
              <a:t>CORUNDUM (</a:t>
            </a:r>
            <a:r>
              <a:rPr lang="it-IT" dirty="0"/>
              <a:t>Al</a:t>
            </a:r>
            <a:r>
              <a:rPr lang="it-IT" baseline="-25000" dirty="0"/>
              <a:t>2</a:t>
            </a:r>
            <a:r>
              <a:rPr lang="it-IT" dirty="0"/>
              <a:t>O</a:t>
            </a:r>
            <a:r>
              <a:rPr lang="it-IT" baseline="-25000" dirty="0"/>
              <a:t>3</a:t>
            </a:r>
            <a:r>
              <a:rPr lang="en-US" dirty="0"/>
              <a:t> - </a:t>
            </a:r>
            <a:r>
              <a:rPr lang="en-US" dirty="0">
                <a:sym typeface="Symbol"/>
              </a:rPr>
              <a:t></a:t>
            </a:r>
            <a:r>
              <a:rPr lang="en-US" dirty="0"/>
              <a:t>)</a:t>
            </a:r>
          </a:p>
        </p:txBody>
      </p:sp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Indietro o precedente 8">
            <a:hlinkClick r:id="" action="ppaction://hlinkshowjump?jump=lastslideviewed" highlightClick="1"/>
          </p:cNvPr>
          <p:cNvSpPr/>
          <p:nvPr/>
        </p:nvSpPr>
        <p:spPr>
          <a:xfrm>
            <a:off x="8643966" y="6357958"/>
            <a:ext cx="285752" cy="28575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magine 9" descr="http://cst-www.nrl.navy.mil/lattice/struk.picts/d5_1.s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6862" y="928670"/>
            <a:ext cx="6010275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Schermata 2016-09-21 alle 11.43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100"/>
            <a:ext cx="9144000" cy="423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8964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21E986-D007-6346-A000-2DDD50385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Creep</a:t>
            </a:r>
            <a:r>
              <a:rPr lang="it-IT" dirty="0"/>
              <a:t> </a:t>
            </a:r>
            <a:r>
              <a:rPr lang="it-IT" dirty="0" err="1"/>
              <a:t>tests</a:t>
            </a:r>
            <a:endParaRPr lang="it-IT" dirty="0"/>
          </a:p>
        </p:txBody>
      </p:sp>
      <p:pic>
        <p:nvPicPr>
          <p:cNvPr id="80898" name="Picture 2" descr="Ceramic Plastic High Temperature High Precision Elevated Creep Test - Buy  High Precision Elevated Creep Test,High Temperature High Precision Elevated  Creep Test,Ceramic High Precision Elevated Creep Test Product on Alibaba.com">
            <a:extLst>
              <a:ext uri="{FF2B5EF4-FFF2-40B4-BE49-F238E27FC236}">
                <a16:creationId xmlns:a16="http://schemas.microsoft.com/office/drawing/2014/main" id="{AB2C6ECF-1DD6-0148-8AAC-AB4F1624B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4403"/>
            <a:ext cx="4187145" cy="418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0" name="Picture 4" descr="CERAMIC CREEP TEST FIGURES AND SECTIONS - PICRYL Public Domain Image">
            <a:extLst>
              <a:ext uri="{FF2B5EF4-FFF2-40B4-BE49-F238E27FC236}">
                <a16:creationId xmlns:a16="http://schemas.microsoft.com/office/drawing/2014/main" id="{D5DE0F40-A871-3D4D-9E9F-4690F0772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692" y="2668050"/>
            <a:ext cx="4989328" cy="392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3F28892-725D-1B4F-BAEE-BC8C6862BCB7}"/>
              </a:ext>
            </a:extLst>
          </p:cNvPr>
          <p:cNvSpPr txBox="1"/>
          <p:nvPr/>
        </p:nvSpPr>
        <p:spPr>
          <a:xfrm>
            <a:off x="2483768" y="1844824"/>
            <a:ext cx="4893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www.youtube.com</a:t>
            </a:r>
            <a:r>
              <a:rPr lang="it-IT" dirty="0"/>
              <a:t>/</a:t>
            </a:r>
            <a:r>
              <a:rPr lang="it-IT" dirty="0" err="1"/>
              <a:t>watch?v</a:t>
            </a:r>
            <a:r>
              <a:rPr lang="it-IT" dirty="0"/>
              <a:t>=</a:t>
            </a:r>
            <a:r>
              <a:rPr lang="it-IT" dirty="0">
                <a:hlinkClick r:id="rId4"/>
              </a:rPr>
              <a:t>k8Py4-SdjyU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554461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779073-3E60-5548-97CE-3888AA24B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62C8126-9A1F-8143-A7DA-FD85B5744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22" name="Picture 2">
            <a:extLst>
              <a:ext uri="{FF2B5EF4-FFF2-40B4-BE49-F238E27FC236}">
                <a16:creationId xmlns:a16="http://schemas.microsoft.com/office/drawing/2014/main" id="{0B024445-6A6D-D144-8FD4-5B211162B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99392"/>
            <a:ext cx="8859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55049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0"/>
            <a:ext cx="5705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4162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70A706-B9C1-5345-9D70-1B591712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016"/>
            <a:ext cx="8229600" cy="1399032"/>
          </a:xfrm>
        </p:spPr>
        <p:txBody>
          <a:bodyPr>
            <a:normAutofit/>
          </a:bodyPr>
          <a:lstStyle/>
          <a:p>
            <a:r>
              <a:rPr lang="it-IT" dirty="0"/>
              <a:t>Flow </a:t>
            </a:r>
            <a:r>
              <a:rPr lang="it-IT" dirty="0" err="1"/>
              <a:t>mechanism</a:t>
            </a:r>
            <a:r>
              <a:rPr lang="it-IT" dirty="0"/>
              <a:t> in </a:t>
            </a:r>
            <a:r>
              <a:rPr lang="it-IT" dirty="0" err="1"/>
              <a:t>creep</a:t>
            </a:r>
            <a:br>
              <a:rPr lang="it-IT" dirty="0">
                <a:effectLst/>
              </a:rPr>
            </a:b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77D6D6C-FA08-394E-A6E8-2B81E6F6F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92" y="1947880"/>
            <a:ext cx="5472608" cy="484878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CB2DF47-1D75-F04C-AC33-355226462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987" y="1099169"/>
            <a:ext cx="2303644" cy="84871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EE220F7-FCFD-0843-9C0F-0518EC9D9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4527" y="987736"/>
            <a:ext cx="2879622" cy="99297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58224E1-6310-DB46-809F-3750DA907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213" y="1700808"/>
            <a:ext cx="3498254" cy="477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2067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32BEFC-AC06-B542-802C-BB231CE4C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Typical</a:t>
            </a:r>
            <a:r>
              <a:rPr lang="it-IT" dirty="0"/>
              <a:t> </a:t>
            </a:r>
            <a:r>
              <a:rPr lang="it-IT" dirty="0" err="1"/>
              <a:t>exponents</a:t>
            </a:r>
            <a:r>
              <a:rPr lang="it-IT" dirty="0"/>
              <a:t> for GS and stress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EF6E1E-4A50-EF44-A9A2-019E84C53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253EA21-F1D0-4342-8AF2-02F77AE96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21" y="2482849"/>
            <a:ext cx="9042779" cy="422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2460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5DA7C0-EF41-B944-A58A-C1885D823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/>
              <a:t>Nabarro</a:t>
            </a:r>
            <a:r>
              <a:rPr lang="it-IT" dirty="0"/>
              <a:t> </a:t>
            </a:r>
            <a:r>
              <a:rPr lang="it-IT" dirty="0" err="1"/>
              <a:t>Herring</a:t>
            </a:r>
            <a:r>
              <a:rPr lang="it-IT" dirty="0"/>
              <a:t> </a:t>
            </a:r>
            <a:r>
              <a:rPr lang="it-IT" dirty="0" err="1"/>
              <a:t>Deformation</a:t>
            </a:r>
            <a:r>
              <a:rPr lang="it-IT" dirty="0"/>
              <a:t> </a:t>
            </a:r>
            <a:r>
              <a:rPr lang="it-IT" dirty="0" err="1"/>
              <a:t>maps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CE0C8E8-8989-F44B-873D-4C6B51237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96" y="2173984"/>
            <a:ext cx="4594796" cy="288032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BD910BA-D688-F14C-9E1D-93B7CF5BF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3" y="2173984"/>
            <a:ext cx="4642137" cy="348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4515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22103" y="-315416"/>
            <a:ext cx="8229600" cy="936104"/>
          </a:xfrm>
        </p:spPr>
        <p:txBody>
          <a:bodyPr>
            <a:normAutofit/>
          </a:bodyPr>
          <a:lstStyle/>
          <a:p>
            <a:r>
              <a:rPr lang="it-IT" sz="2800" dirty="0" err="1"/>
              <a:t>Ashby</a:t>
            </a:r>
            <a:r>
              <a:rPr lang="it-IT" sz="2800" dirty="0"/>
              <a:t> </a:t>
            </a:r>
            <a:r>
              <a:rPr lang="it-IT" sz="2800" dirty="0" err="1"/>
              <a:t>map</a:t>
            </a:r>
            <a:r>
              <a:rPr lang="it-IT" sz="2800" dirty="0"/>
              <a:t> </a:t>
            </a:r>
            <a:r>
              <a:rPr lang="it-IT" sz="2800" dirty="0" err="1"/>
              <a:t>Therm</a:t>
            </a:r>
            <a:r>
              <a:rPr lang="it-IT" sz="2800" dirty="0"/>
              <a:t>. </a:t>
            </a:r>
            <a:r>
              <a:rPr lang="it-IT" sz="2800" dirty="0" err="1"/>
              <a:t>Expan</a:t>
            </a:r>
            <a:r>
              <a:rPr lang="it-IT" sz="2800" dirty="0"/>
              <a:t>./</a:t>
            </a:r>
            <a:r>
              <a:rPr lang="it-IT" sz="2800" dirty="0" err="1"/>
              <a:t>therm</a:t>
            </a:r>
            <a:r>
              <a:rPr lang="it-IT" sz="2800" dirty="0"/>
              <a:t> </a:t>
            </a:r>
            <a:r>
              <a:rPr lang="it-IT" sz="2800" dirty="0" err="1"/>
              <a:t>Conduc</a:t>
            </a:r>
            <a:endParaRPr lang="it-IT" sz="2800" dirty="0"/>
          </a:p>
        </p:txBody>
      </p:sp>
      <p:pic>
        <p:nvPicPr>
          <p:cNvPr id="4" name="Immagine 3" descr="Schermata 2016-09-21 alle 10.44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79756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5829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-83754"/>
            <a:ext cx="8229600" cy="785242"/>
          </a:xfrm>
        </p:spPr>
        <p:txBody>
          <a:bodyPr>
            <a:normAutofit/>
          </a:bodyPr>
          <a:lstStyle/>
          <a:p>
            <a:pPr algn="ctr"/>
            <a:r>
              <a:rPr lang="it-IT" sz="3200" dirty="0"/>
              <a:t>Thermal shock </a:t>
            </a:r>
            <a:r>
              <a:rPr lang="it-IT" sz="3200" dirty="0" err="1"/>
              <a:t>resistance</a:t>
            </a:r>
            <a:endParaRPr lang="it-IT" sz="32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572272"/>
            <a:ext cx="6804248" cy="288032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3406217"/>
            <a:ext cx="4392488" cy="305432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977D3EE-85D9-894B-98BF-C0A328293103}"/>
              </a:ext>
            </a:extLst>
          </p:cNvPr>
          <p:cNvSpPr txBox="1"/>
          <p:nvPr/>
        </p:nvSpPr>
        <p:spPr>
          <a:xfrm>
            <a:off x="2699792" y="6462881"/>
            <a:ext cx="3946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hlinkClick r:id="rId4"/>
              </a:rPr>
              <a:t>Thermal shock </a:t>
            </a:r>
            <a:r>
              <a:rPr lang="it-IT" dirty="0" err="1">
                <a:solidFill>
                  <a:schemeClr val="bg1"/>
                </a:solidFill>
                <a:hlinkClick r:id="rId4"/>
              </a:rPr>
              <a:t>testing</a:t>
            </a:r>
            <a:r>
              <a:rPr lang="it-IT" dirty="0">
                <a:solidFill>
                  <a:schemeClr val="bg1"/>
                </a:solidFill>
                <a:hlinkClick r:id="rId4"/>
              </a:rPr>
              <a:t> of </a:t>
            </a:r>
            <a:r>
              <a:rPr lang="it-IT" dirty="0" err="1">
                <a:solidFill>
                  <a:schemeClr val="bg1"/>
                </a:solidFill>
                <a:hlinkClick r:id="rId4"/>
              </a:rPr>
              <a:t>Schott</a:t>
            </a:r>
            <a:r>
              <a:rPr lang="it-IT" dirty="0">
                <a:solidFill>
                  <a:schemeClr val="bg1"/>
                </a:solidFill>
                <a:hlinkClick r:id="rId4"/>
              </a:rPr>
              <a:t> </a:t>
            </a:r>
            <a:r>
              <a:rPr lang="it-IT" dirty="0" err="1">
                <a:solidFill>
                  <a:schemeClr val="bg1"/>
                </a:solidFill>
                <a:hlinkClick r:id="rId4"/>
              </a:rPr>
              <a:t>glasses</a:t>
            </a:r>
            <a:endParaRPr lang="it-IT" dirty="0">
              <a:solidFill>
                <a:schemeClr val="bg1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4845001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764704"/>
          </a:xfrm>
        </p:spPr>
        <p:txBody>
          <a:bodyPr>
            <a:normAutofit/>
          </a:bodyPr>
          <a:lstStyle/>
          <a:p>
            <a:pPr algn="ctr"/>
            <a:r>
              <a:rPr lang="it-IT" sz="3200" dirty="0"/>
              <a:t>Stress data for </a:t>
            </a:r>
            <a:r>
              <a:rPr lang="it-IT" sz="3200" dirty="0" err="1"/>
              <a:t>Weibull</a:t>
            </a:r>
            <a:r>
              <a:rPr lang="it-IT" sz="3200" dirty="0"/>
              <a:t> plot</a:t>
            </a:r>
          </a:p>
        </p:txBody>
      </p:sp>
      <p:pic>
        <p:nvPicPr>
          <p:cNvPr id="4" name="Immagine 3" descr="Schermata 2018-10-17 alle 11.21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548680"/>
            <a:ext cx="6786551" cy="616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10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age1_Perovski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464" y="336575"/>
            <a:ext cx="5232119" cy="617888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065498" y="436141"/>
            <a:ext cx="1165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Perovskite</a:t>
            </a:r>
          </a:p>
        </p:txBody>
      </p:sp>
    </p:spTree>
    <p:extLst>
      <p:ext uri="{BB962C8B-B14F-4D97-AF65-F5344CB8AC3E}">
        <p14:creationId xmlns:p14="http://schemas.microsoft.com/office/powerpoint/2010/main" val="76171497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399032"/>
          </a:xfrm>
        </p:spPr>
        <p:txBody>
          <a:bodyPr/>
          <a:lstStyle/>
          <a:p>
            <a:pPr algn="ctr"/>
            <a:r>
              <a:rPr lang="it-IT" dirty="0"/>
              <a:t>Data from SKF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083438"/>
            <a:ext cx="6624736" cy="57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0240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0"/>
            <a:ext cx="64266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2876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9078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1863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200"/>
            <a:ext cx="9144000" cy="541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5577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0"/>
            <a:ext cx="871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3841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8829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68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0" y="0"/>
            <a:ext cx="2906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6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7158" y="267494"/>
            <a:ext cx="8229600" cy="1399032"/>
          </a:xfrm>
        </p:spPr>
        <p:txBody>
          <a:bodyPr anchor="t"/>
          <a:lstStyle/>
          <a:p>
            <a:pPr algn="ctr"/>
            <a:r>
              <a:rPr lang="en-US" dirty="0"/>
              <a:t>Cubic Body Centered</a:t>
            </a:r>
          </a:p>
        </p:txBody>
      </p:sp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Indietro o precedente 8">
            <a:hlinkClick r:id="" action="ppaction://hlinkshowjump?jump=lastslideviewed" highlightClick="1"/>
          </p:cNvPr>
          <p:cNvSpPr/>
          <p:nvPr/>
        </p:nvSpPr>
        <p:spPr>
          <a:xfrm>
            <a:off x="8643966" y="6357958"/>
            <a:ext cx="285752" cy="28575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magine 9" descr="http://cst-www.nrl.navy.mil/lattice/struk.picts/b2.s.png"/>
          <p:cNvPicPr/>
          <p:nvPr/>
        </p:nvPicPr>
        <p:blipFill>
          <a:blip r:embed="rId2"/>
          <a:srcRect l="1477" t="1611" r="1059"/>
          <a:stretch>
            <a:fillRect/>
          </a:stretch>
        </p:blipFill>
        <p:spPr bwMode="auto">
          <a:xfrm>
            <a:off x="1285852" y="1071546"/>
            <a:ext cx="6572296" cy="563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7158" y="267494"/>
            <a:ext cx="8229600" cy="1399032"/>
          </a:xfrm>
        </p:spPr>
        <p:txBody>
          <a:bodyPr anchor="t"/>
          <a:lstStyle/>
          <a:p>
            <a:pPr algn="ctr"/>
            <a:r>
              <a:rPr lang="en-US" dirty="0"/>
              <a:t>PEROVSKITE (CaTiO</a:t>
            </a:r>
            <a:r>
              <a:rPr lang="en-US" baseline="-25000" dirty="0"/>
              <a:t>3</a:t>
            </a:r>
            <a:r>
              <a:rPr lang="en-US" dirty="0"/>
              <a:t>)</a:t>
            </a:r>
          </a:p>
        </p:txBody>
      </p:sp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Indietro o precedente 8">
            <a:hlinkClick r:id="" action="ppaction://hlinkshowjump?jump=lastslideviewed" highlightClick="1"/>
          </p:cNvPr>
          <p:cNvSpPr/>
          <p:nvPr/>
        </p:nvSpPr>
        <p:spPr>
          <a:xfrm>
            <a:off x="8643966" y="6357958"/>
            <a:ext cx="285752" cy="28575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898" name="Picture 2" descr="http://cst-www.nrl.navy.mil/lattice/struk.picts/lamno3.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4951" y="1061108"/>
            <a:ext cx="6114098" cy="5654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06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>
                <a:ln w="6350">
                  <a:solidFill>
                    <a:srgbClr val="F07F09">
                      <a:shade val="43000"/>
                    </a:srgbClr>
                  </a:solidFill>
                </a:ln>
                <a:solidFill>
                  <a:srgbClr val="F07F09">
                    <a:tint val="83000"/>
                    <a:satMod val="150000"/>
                  </a:srgbClr>
                </a:solidFill>
              </a:rPr>
              <a:t>Kröger</a:t>
            </a:r>
            <a:r>
              <a:rPr lang="en-US" sz="4800" dirty="0">
                <a:ln w="6350">
                  <a:solidFill>
                    <a:srgbClr val="F07F09">
                      <a:shade val="43000"/>
                    </a:srgbClr>
                  </a:solidFill>
                </a:ln>
                <a:solidFill>
                  <a:srgbClr val="F07F09">
                    <a:tint val="83000"/>
                    <a:satMod val="150000"/>
                  </a:srgbClr>
                </a:solidFill>
              </a:rPr>
              <a:t> – </a:t>
            </a:r>
            <a:r>
              <a:rPr lang="en-US" sz="4800" dirty="0" err="1">
                <a:ln w="6350">
                  <a:solidFill>
                    <a:srgbClr val="F07F09">
                      <a:shade val="43000"/>
                    </a:srgbClr>
                  </a:solidFill>
                </a:ln>
                <a:solidFill>
                  <a:srgbClr val="F07F09">
                    <a:tint val="83000"/>
                    <a:satMod val="150000"/>
                  </a:srgbClr>
                </a:solidFill>
              </a:rPr>
              <a:t>Vink</a:t>
            </a:r>
            <a:r>
              <a:rPr lang="en-US" sz="4800" dirty="0">
                <a:ln w="6350">
                  <a:solidFill>
                    <a:srgbClr val="F07F09">
                      <a:shade val="43000"/>
                    </a:srgbClr>
                  </a:solidFill>
                </a:ln>
                <a:solidFill>
                  <a:srgbClr val="F07F09">
                    <a:tint val="83000"/>
                    <a:satMod val="150000"/>
                  </a:srgbClr>
                </a:solidFill>
              </a:rPr>
              <a:t> Notation</a:t>
            </a:r>
            <a:endParaRPr lang="it-IT" sz="4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88342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44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097642"/>
          </a:xfrm>
        </p:spPr>
        <p:txBody>
          <a:bodyPr anchor="ctr"/>
          <a:lstStyle/>
          <a:p>
            <a:pPr algn="just"/>
            <a:r>
              <a:rPr lang="en-US" dirty="0"/>
              <a:t>Proposed in 1956 by F.A. </a:t>
            </a:r>
            <a:r>
              <a:rPr lang="en-US" dirty="0" err="1"/>
              <a:t>Kröger</a:t>
            </a:r>
            <a:r>
              <a:rPr lang="en-US" dirty="0"/>
              <a:t> and H.J. </a:t>
            </a:r>
            <a:r>
              <a:rPr lang="en-US" dirty="0" err="1"/>
              <a:t>Vink</a:t>
            </a:r>
            <a:r>
              <a:rPr lang="en-US" dirty="0"/>
              <a:t> in the journal </a:t>
            </a:r>
            <a:r>
              <a:rPr lang="en-US" i="1" dirty="0"/>
              <a:t>Solid State Physics </a:t>
            </a:r>
            <a:r>
              <a:rPr lang="en-US" dirty="0"/>
              <a:t>(</a:t>
            </a:r>
            <a:r>
              <a:rPr lang="en-US" sz="2300" i="1" dirty="0"/>
              <a:t>F.A. </a:t>
            </a:r>
            <a:r>
              <a:rPr lang="en-US" sz="2300" i="1" dirty="0" err="1"/>
              <a:t>Kröger</a:t>
            </a:r>
            <a:r>
              <a:rPr lang="en-US" sz="2300" i="1" dirty="0"/>
              <a:t>, H.J. </a:t>
            </a:r>
            <a:r>
              <a:rPr lang="en-US" sz="2300" i="1" dirty="0" err="1"/>
              <a:t>Vink</a:t>
            </a:r>
            <a:r>
              <a:rPr lang="en-US" sz="2300" i="1" dirty="0"/>
              <a:t>, Relations between the Concentrations of Imperfections in Crystalline Solids, Solid State Physics, Volume 3, 1956, 307-435</a:t>
            </a:r>
            <a:r>
              <a:rPr lang="en-US" dirty="0"/>
              <a:t>)</a:t>
            </a:r>
          </a:p>
          <a:p>
            <a:pPr algn="just">
              <a:spcBef>
                <a:spcPts val="1800"/>
              </a:spcBef>
              <a:spcAft>
                <a:spcPts val="1800"/>
              </a:spcAft>
            </a:pPr>
            <a:r>
              <a:rPr lang="en-US" dirty="0"/>
              <a:t>Set of conventions used to describe lattice position and electric charge  for point defects in crystalline structures</a:t>
            </a:r>
          </a:p>
          <a:p>
            <a:pPr algn="just"/>
            <a:r>
              <a:rPr lang="en-US" dirty="0"/>
              <a:t>The key concept is the crystal lattice to consist  of </a:t>
            </a:r>
            <a:r>
              <a:rPr lang="en-US" u="sng" dirty="0"/>
              <a:t>POSITIONS</a:t>
            </a:r>
            <a:r>
              <a:rPr lang="en-US" dirty="0"/>
              <a:t> and </a:t>
            </a:r>
            <a:r>
              <a:rPr lang="en-US" u="sng" dirty="0"/>
              <a:t>ATOMS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4366" y="267494"/>
            <a:ext cx="8229600" cy="1161242"/>
          </a:xfrm>
        </p:spPr>
        <p:txBody>
          <a:bodyPr anchor="t"/>
          <a:lstStyle/>
          <a:p>
            <a:pPr algn="ctr"/>
            <a:r>
              <a:rPr lang="en-US" sz="4800"/>
              <a:t>Vacancy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168948"/>
          </a:xfrm>
        </p:spPr>
        <p:txBody>
          <a:bodyPr/>
          <a:lstStyle/>
          <a:p>
            <a:r>
              <a:rPr lang="en-US" dirty="0"/>
              <a:t>There can be </a:t>
            </a:r>
            <a:r>
              <a:rPr lang="en-US" u="sng" dirty="0"/>
              <a:t>unoccupied</a:t>
            </a:r>
            <a:r>
              <a:rPr lang="en-US" dirty="0"/>
              <a:t> positions :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algn="just">
              <a:lnSpc>
                <a:spcPct val="200000"/>
              </a:lnSpc>
              <a:buNone/>
            </a:pPr>
            <a:r>
              <a:rPr lang="it-IT" dirty="0"/>
              <a:t>	</a:t>
            </a:r>
            <a:r>
              <a:rPr lang="en-US" dirty="0"/>
              <a:t>these empty positions are called 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VACANCIES</a:t>
            </a:r>
          </a:p>
          <a:p>
            <a:pPr algn="just">
              <a:spcBef>
                <a:spcPts val="1200"/>
              </a:spcBef>
            </a:pPr>
            <a:r>
              <a:rPr lang="en-US" dirty="0"/>
              <a:t>In the picture, there is a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dirty="0"/>
              <a:t> vacancy, which is symbolized by:</a:t>
            </a:r>
          </a:p>
          <a:p>
            <a:pPr algn="ctr">
              <a:buNone/>
            </a:pPr>
            <a:endParaRPr lang="en-US" dirty="0"/>
          </a:p>
        </p:txBody>
      </p:sp>
      <p:pic>
        <p:nvPicPr>
          <p:cNvPr id="1027" name="Picture 3" descr="C:\Documents and Settings\Eli\Desktop\Appunti\ceramici\reticolo NaCl con V(Na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2071678"/>
            <a:ext cx="7000924" cy="1623403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9058" y="5357826"/>
            <a:ext cx="1170904" cy="110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4366" y="267494"/>
            <a:ext cx="8015286" cy="1161242"/>
          </a:xfrm>
        </p:spPr>
        <p:txBody>
          <a:bodyPr anchor="t"/>
          <a:lstStyle/>
          <a:p>
            <a:pPr algn="ctr"/>
            <a:r>
              <a:rPr lang="en-US" sz="4800" dirty="0"/>
              <a:t>Vacancy &amp; Charge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572032"/>
          </a:xfrm>
        </p:spPr>
        <p:txBody>
          <a:bodyPr anchor="ctr">
            <a:normAutofit/>
          </a:bodyPr>
          <a:lstStyle/>
          <a:p>
            <a:r>
              <a:rPr lang="en-US" dirty="0"/>
              <a:t>However, like ions, also vacancies have charge:</a:t>
            </a:r>
          </a:p>
          <a:p>
            <a:pPr algn="just">
              <a:spcAft>
                <a:spcPts val="2400"/>
              </a:spcAft>
              <a:buNone/>
            </a:pPr>
            <a:r>
              <a:rPr lang="en-US" dirty="0"/>
              <a:t>	e.g. proceeding with the previous example, the absence of a ion </a:t>
            </a:r>
            <a:r>
              <a:rPr lang="en-US" sz="3200" i="1" dirty="0">
                <a:latin typeface="Times New Roman"/>
                <a:ea typeface="Arial"/>
              </a:rPr>
              <a:t>Na</a:t>
            </a:r>
            <a:r>
              <a:rPr lang="en-US" sz="3200" i="1" baseline="30000" dirty="0">
                <a:latin typeface="Times New Roman"/>
                <a:ea typeface="Arial"/>
              </a:rPr>
              <a:t>+ </a:t>
            </a:r>
            <a:r>
              <a:rPr lang="en-US" dirty="0"/>
              <a:t> leads to a lack of  positive charge, meaning a </a:t>
            </a:r>
            <a:r>
              <a:rPr lang="en-US" i="1" u="sng" dirty="0"/>
              <a:t>negative charge</a:t>
            </a:r>
            <a:r>
              <a:rPr lang="en-US" dirty="0"/>
              <a:t> concentration!</a:t>
            </a:r>
          </a:p>
          <a:p>
            <a:pPr algn="just"/>
            <a:r>
              <a:rPr lang="en-US" b="1" dirty="0"/>
              <a:t>Vacancies have always </a:t>
            </a:r>
            <a:r>
              <a:rPr lang="en-US" b="1" u="sng" dirty="0"/>
              <a:t>OPPOSITE CHARGE</a:t>
            </a:r>
            <a:r>
              <a:rPr lang="en-US" b="1" dirty="0"/>
              <a:t> to the missing 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4366" y="267494"/>
            <a:ext cx="8229600" cy="1161242"/>
          </a:xfrm>
        </p:spPr>
        <p:txBody>
          <a:bodyPr anchor="t"/>
          <a:lstStyle/>
          <a:p>
            <a:pPr algn="ctr"/>
            <a:r>
              <a:rPr lang="en-US" sz="4800"/>
              <a:t>Charge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954634"/>
          </a:xfrm>
        </p:spPr>
        <p:txBody>
          <a:bodyPr anchor="ctr"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sym typeface="Wingdings 3"/>
              </a:rPr>
              <a:t>    </a:t>
            </a:r>
            <a:r>
              <a:rPr lang="en-US" dirty="0"/>
              <a:t> negative charge e.g. </a:t>
            </a:r>
          </a:p>
          <a:p>
            <a:pPr>
              <a:lnSpc>
                <a:spcPct val="200000"/>
              </a:lnSpc>
            </a:pPr>
            <a:r>
              <a:rPr lang="en-US" dirty="0">
                <a:sym typeface="Wingdings 3"/>
              </a:rPr>
              <a:t>    </a:t>
            </a:r>
            <a:r>
              <a:rPr lang="en-US" dirty="0"/>
              <a:t> positive charge e.g.             </a:t>
            </a:r>
          </a:p>
          <a:p>
            <a:pPr>
              <a:lnSpc>
                <a:spcPct val="200000"/>
              </a:lnSpc>
            </a:pPr>
            <a:r>
              <a:rPr lang="en-US" dirty="0">
                <a:sym typeface="Wingdings 3"/>
              </a:rPr>
              <a:t>    </a:t>
            </a:r>
            <a:r>
              <a:rPr lang="en-US" dirty="0"/>
              <a:t> neutrality e.g.                 </a:t>
            </a:r>
          </a:p>
          <a:p>
            <a:pPr>
              <a:buNone/>
            </a:pPr>
            <a:r>
              <a:rPr lang="en-US" dirty="0"/>
              <a:t>	(neutrality  may be unexpressed)</a:t>
            </a:r>
          </a:p>
          <a:p>
            <a:endParaRPr lang="en-US" b="1" dirty="0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CasellaDiTesto 12"/>
          <p:cNvSpPr txBox="1"/>
          <p:nvPr/>
        </p:nvSpPr>
        <p:spPr>
          <a:xfrm>
            <a:off x="6072198" y="3000372"/>
            <a:ext cx="2571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prstClr val="white"/>
                </a:solidFill>
              </a:rPr>
              <a:t>[</a:t>
            </a:r>
            <a:r>
              <a:rPr lang="en-US" sz="2000" dirty="0">
                <a:solidFill>
                  <a:prstClr val="white"/>
                </a:solidFill>
              </a:rPr>
              <a:t>Oxygen vacancy</a:t>
            </a:r>
          </a:p>
          <a:p>
            <a:pPr algn="just"/>
            <a:r>
              <a:rPr lang="en-US" sz="2000" dirty="0">
                <a:solidFill>
                  <a:prstClr val="white"/>
                </a:solidFill>
              </a:rPr>
              <a:t>  with 2 (+) charges</a:t>
            </a:r>
            <a:r>
              <a:rPr lang="en-US" sz="3000" dirty="0">
                <a:solidFill>
                  <a:prstClr val="white"/>
                </a:solidFill>
              </a:rPr>
              <a:t>]</a:t>
            </a:r>
            <a:endParaRPr lang="en-US" dirty="0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3214" t="14211" r="33928" b="35996"/>
          <a:stretch>
            <a:fillRect/>
          </a:stretch>
        </p:blipFill>
        <p:spPr bwMode="auto">
          <a:xfrm>
            <a:off x="857224" y="2143116"/>
            <a:ext cx="51413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3214686"/>
            <a:ext cx="468573" cy="316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3994767"/>
            <a:ext cx="468573" cy="1005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628" y="1919035"/>
            <a:ext cx="1346532" cy="100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29190" y="2998276"/>
            <a:ext cx="1025047" cy="930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1934" y="4031679"/>
            <a:ext cx="1143008" cy="89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4366" y="267494"/>
            <a:ext cx="8229600" cy="1161242"/>
          </a:xfrm>
        </p:spPr>
        <p:txBody>
          <a:bodyPr anchor="t"/>
          <a:lstStyle/>
          <a:p>
            <a:pPr algn="ctr"/>
            <a:r>
              <a:rPr lang="en-US" sz="4800"/>
              <a:t>Substitutional defect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383262"/>
          </a:xfrm>
        </p:spPr>
        <p:txBody>
          <a:bodyPr>
            <a:normAutofit/>
          </a:bodyPr>
          <a:lstStyle/>
          <a:p>
            <a:r>
              <a:rPr lang="en-US" dirty="0"/>
              <a:t>An atom or a ion can be replaced by another:</a:t>
            </a:r>
          </a:p>
          <a:p>
            <a:pPr>
              <a:buNone/>
            </a:pPr>
            <a:endParaRPr lang="en-US" b="1" dirty="0"/>
          </a:p>
          <a:p>
            <a:pPr>
              <a:buNone/>
            </a:pPr>
            <a:endParaRPr lang="en-US" b="1" dirty="0"/>
          </a:p>
          <a:p>
            <a:pPr>
              <a:buNone/>
            </a:pPr>
            <a:endParaRPr lang="en-US" b="1" dirty="0"/>
          </a:p>
          <a:p>
            <a:r>
              <a:rPr lang="en-US" dirty="0"/>
              <a:t>The </a:t>
            </a:r>
            <a:r>
              <a:rPr lang="en-US" sz="3200" i="1" dirty="0">
                <a:solidFill>
                  <a:prstClr val="white"/>
                </a:solidFill>
                <a:latin typeface="Times New Roman"/>
                <a:ea typeface="Arial"/>
              </a:rPr>
              <a:t>Ca </a:t>
            </a:r>
            <a:r>
              <a:rPr lang="en-US" dirty="0"/>
              <a:t>ion took the place of the </a:t>
            </a:r>
            <a:r>
              <a:rPr lang="en-US" sz="3200" i="1" dirty="0">
                <a:solidFill>
                  <a:prstClr val="white"/>
                </a:solidFill>
                <a:latin typeface="Times New Roman"/>
              </a:rPr>
              <a:t>N</a:t>
            </a:r>
            <a:r>
              <a:rPr lang="en-US" sz="3200" i="1" dirty="0">
                <a:solidFill>
                  <a:prstClr val="white"/>
                </a:solidFill>
                <a:latin typeface="Times New Roman"/>
                <a:ea typeface="Arial"/>
              </a:rPr>
              <a:t>a</a:t>
            </a:r>
            <a:r>
              <a:rPr lang="en-US" dirty="0"/>
              <a:t> ion, which is symbolized by:</a:t>
            </a:r>
          </a:p>
          <a:p>
            <a:pPr>
              <a:spcBef>
                <a:spcPts val="1200"/>
              </a:spcBef>
            </a:pPr>
            <a:endParaRPr lang="en-US" b="1" dirty="0"/>
          </a:p>
          <a:p>
            <a:pPr algn="just">
              <a:spcBef>
                <a:spcPts val="0"/>
              </a:spcBef>
            </a:pPr>
            <a:r>
              <a:rPr lang="en-US" dirty="0"/>
              <a:t>As </a:t>
            </a:r>
            <a:r>
              <a:rPr lang="en-US" sz="3200" i="1" dirty="0">
                <a:solidFill>
                  <a:prstClr val="white"/>
                </a:solidFill>
                <a:latin typeface="Times New Roman"/>
                <a:ea typeface="Arial"/>
              </a:rPr>
              <a:t>Ca </a:t>
            </a:r>
            <a:r>
              <a:rPr lang="en-US" dirty="0"/>
              <a:t>ion has 2 (+) charges, while </a:t>
            </a:r>
            <a:r>
              <a:rPr lang="en-US" sz="3200" i="1" dirty="0">
                <a:solidFill>
                  <a:prstClr val="white"/>
                </a:solidFill>
                <a:latin typeface="Times New Roman"/>
              </a:rPr>
              <a:t>N</a:t>
            </a:r>
            <a:r>
              <a:rPr lang="en-US" sz="3200" i="1" dirty="0">
                <a:solidFill>
                  <a:prstClr val="white"/>
                </a:solidFill>
                <a:latin typeface="Times New Roman"/>
                <a:ea typeface="Arial"/>
              </a:rPr>
              <a:t>a</a:t>
            </a:r>
            <a:r>
              <a:rPr lang="en-US" dirty="0"/>
              <a:t> ion has only 1 (+) charge, there is a total 1 (+) charge, so: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6" descr="C:\Documents and Settings\Eli\Desktop\Appunti\ceramici\reticolo NaCl con Ca(Na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05413" y="1643050"/>
            <a:ext cx="6533175" cy="1643074"/>
          </a:xfrm>
          <a:prstGeom prst="rect">
            <a:avLst/>
          </a:prstGeom>
          <a:noFill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4809" y="5786476"/>
            <a:ext cx="1474447" cy="10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7620" y="3929066"/>
            <a:ext cx="1207275" cy="1000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4366" y="267494"/>
            <a:ext cx="8229600" cy="1161242"/>
          </a:xfrm>
        </p:spPr>
        <p:txBody>
          <a:bodyPr anchor="t"/>
          <a:lstStyle/>
          <a:p>
            <a:pPr algn="ctr"/>
            <a:r>
              <a:rPr lang="en-US" sz="4800" dirty="0"/>
              <a:t>Interstitial defect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383262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An atom or a ion can be present on any site that would be unoccupied in a perfect crystal, as is typical for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i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dirty="0"/>
              <a:t> ions in metallic lattice:</a:t>
            </a:r>
          </a:p>
          <a:p>
            <a:endParaRPr lang="en-US" b="1" dirty="0"/>
          </a:p>
          <a:p>
            <a:endParaRPr lang="en-US" b="1" dirty="0"/>
          </a:p>
          <a:p>
            <a:pPr algn="just">
              <a:lnSpc>
                <a:spcPct val="200000"/>
              </a:lnSpc>
              <a:spcBef>
                <a:spcPts val="1200"/>
              </a:spcBef>
              <a:buNone/>
            </a:pPr>
            <a:endParaRPr lang="en-US" dirty="0"/>
          </a:p>
          <a:p>
            <a:pPr algn="just"/>
            <a:endParaRPr lang="en-US" dirty="0"/>
          </a:p>
          <a:p>
            <a:pPr algn="just">
              <a:spcBef>
                <a:spcPts val="800"/>
              </a:spcBef>
            </a:pPr>
            <a:r>
              <a:rPr lang="en-US" dirty="0"/>
              <a:t>Interstitial </a:t>
            </a:r>
            <a:r>
              <a:rPr lang="en-US" sz="3200" i="1" dirty="0">
                <a:solidFill>
                  <a:prstClr val="white"/>
                </a:solidFill>
                <a:latin typeface="Times New Roman"/>
                <a:ea typeface="Arial"/>
              </a:rPr>
              <a:t>H</a:t>
            </a:r>
            <a:r>
              <a:rPr lang="en-US" sz="3200" i="1" baseline="30000" dirty="0">
                <a:solidFill>
                  <a:prstClr val="white"/>
                </a:solidFill>
                <a:latin typeface="Times New Roman"/>
                <a:ea typeface="Arial"/>
              </a:rPr>
              <a:t>+</a:t>
            </a:r>
            <a:r>
              <a:rPr lang="en-US" sz="3200" i="1" dirty="0">
                <a:solidFill>
                  <a:prstClr val="white"/>
                </a:solidFill>
                <a:latin typeface="Times New Roman"/>
                <a:ea typeface="Arial"/>
              </a:rPr>
              <a:t> </a:t>
            </a:r>
            <a:r>
              <a:rPr lang="en-US" dirty="0"/>
              <a:t>ion in </a:t>
            </a:r>
            <a:r>
              <a:rPr lang="en-US" sz="3200" i="1" dirty="0">
                <a:solidFill>
                  <a:prstClr val="white"/>
                </a:solidFill>
                <a:latin typeface="Times New Roman"/>
              </a:rPr>
              <a:t>Fe</a:t>
            </a:r>
            <a:r>
              <a:rPr lang="en-US" dirty="0"/>
              <a:t> lattice is symbolized by: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5" descr="C:\Documents and Settings\Eli\Desktop\Appunti\ceramici\reticolo Fe con H(i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5758" y="2571744"/>
            <a:ext cx="2583564" cy="2606226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32152" y="5619790"/>
            <a:ext cx="1079697" cy="116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4366" y="267494"/>
            <a:ext cx="8229600" cy="1161242"/>
          </a:xfrm>
        </p:spPr>
        <p:txBody>
          <a:bodyPr anchor="t"/>
          <a:lstStyle/>
          <a:p>
            <a:pPr algn="ctr"/>
            <a:r>
              <a:rPr lang="en-US" sz="4800"/>
              <a:t>Pure electric charge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Diagramma 9"/>
          <p:cNvGraphicFramePr/>
          <p:nvPr/>
        </p:nvGraphicFramePr>
        <p:xfrm>
          <a:off x="285720" y="1071546"/>
          <a:ext cx="8501122" cy="2286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Segnaposto contenuto 2"/>
          <p:cNvSpPr>
            <a:spLocks noGrp="1"/>
          </p:cNvSpPr>
          <p:nvPr>
            <p:ph idx="1"/>
          </p:nvPr>
        </p:nvSpPr>
        <p:spPr>
          <a:xfrm>
            <a:off x="457200" y="4143380"/>
            <a:ext cx="8229600" cy="2311428"/>
          </a:xfrm>
        </p:spPr>
        <p:txBody>
          <a:bodyPr anchor="ctr">
            <a:normAutofit/>
          </a:bodyPr>
          <a:lstStyle/>
          <a:p>
            <a:pPr>
              <a:buNone/>
            </a:pPr>
            <a:endParaRPr lang="en-US" b="1" dirty="0">
              <a:sym typeface="Wingdings 3"/>
            </a:endParaRPr>
          </a:p>
          <a:p>
            <a:pPr algn="just"/>
            <a:r>
              <a:rPr lang="en-US" dirty="0">
                <a:sym typeface="Wingdings 3"/>
              </a:rPr>
              <a:t>electron:</a:t>
            </a:r>
            <a:endParaRPr lang="en-US" dirty="0"/>
          </a:p>
          <a:p>
            <a:pPr>
              <a:lnSpc>
                <a:spcPct val="200000"/>
              </a:lnSpc>
            </a:pPr>
            <a:r>
              <a:rPr lang="en-US" dirty="0">
                <a:sym typeface="Wingdings 3"/>
              </a:rPr>
              <a:t>hole:</a:t>
            </a:r>
            <a:endParaRPr lang="en-US" dirty="0"/>
          </a:p>
        </p:txBody>
      </p:sp>
      <p:pic>
        <p:nvPicPr>
          <p:cNvPr id="13" name="Immagine 12" descr="C:\Documents and Settings\Eli\Desktop\Appunti\ceramici\CB-VB.jp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29124" y="3808045"/>
            <a:ext cx="4484383" cy="2835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14612" y="4610124"/>
            <a:ext cx="428402" cy="6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32" y="5415945"/>
            <a:ext cx="740524" cy="87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7158" y="557216"/>
            <a:ext cx="7620024" cy="3014660"/>
          </a:xfrm>
        </p:spPr>
        <p:txBody>
          <a:bodyPr anchor="t">
            <a:normAutofit fontScale="90000"/>
          </a:bodyPr>
          <a:lstStyle/>
          <a:p>
            <a:r>
              <a:rPr lang="it-IT" sz="5300" dirty="0"/>
              <a:t>Quasi – </a:t>
            </a:r>
            <a:r>
              <a:rPr lang="en-US" sz="5300" dirty="0"/>
              <a:t>Chemical</a:t>
            </a:r>
            <a:r>
              <a:rPr lang="it-IT" sz="5300" dirty="0"/>
              <a:t> </a:t>
            </a:r>
            <a:r>
              <a:rPr lang="en-US" sz="5300" dirty="0"/>
              <a:t>Approach</a:t>
            </a:r>
            <a:br>
              <a:rPr lang="en-US" dirty="0"/>
            </a:br>
            <a:r>
              <a:rPr lang="en-US" dirty="0"/>
              <a:t>	 to defect formation </a:t>
            </a:r>
            <a:br>
              <a:rPr lang="it-IT" b="0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097642"/>
          </a:xfrm>
        </p:spPr>
        <p:txBody>
          <a:bodyPr anchor="ctr"/>
          <a:lstStyle/>
          <a:p>
            <a:pPr algn="just">
              <a:spcAft>
                <a:spcPts val="1800"/>
              </a:spcAft>
            </a:pPr>
            <a:r>
              <a:rPr lang="en-US" dirty="0"/>
              <a:t>Apply Chemical Equilibrium concepts to solid dissolutions of a substance into another</a:t>
            </a:r>
          </a:p>
          <a:p>
            <a:pPr algn="just">
              <a:spcBef>
                <a:spcPts val="1800"/>
              </a:spcBef>
            </a:pPr>
            <a:r>
              <a:rPr lang="en-US" dirty="0"/>
              <a:t>In order to be able to describe (hence with predictive purposes also) defects formation “reactions”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57200" y="267494"/>
            <a:ext cx="8043890" cy="1399032"/>
          </a:xfrm>
        </p:spPr>
        <p:txBody>
          <a:bodyPr/>
          <a:lstStyle/>
          <a:p>
            <a:pPr algn="ctr"/>
            <a:r>
              <a:rPr lang="en-US" dirty="0"/>
              <a:t>RULES for defect formation “reactions”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8631" y="1857364"/>
            <a:ext cx="7786738" cy="4597444"/>
          </a:xfrm>
        </p:spPr>
        <p:txBody>
          <a:bodyPr anchor="t">
            <a:normAutofit/>
          </a:bodyPr>
          <a:lstStyle/>
          <a:p>
            <a:pPr marL="361950" indent="-361950" algn="just">
              <a:lnSpc>
                <a:spcPct val="250000"/>
              </a:lnSpc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arenR"/>
            </a:pPr>
            <a:r>
              <a:rPr lang="en-US" sz="33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SITE BALANCE</a:t>
            </a:r>
            <a:r>
              <a:rPr lang="en-US" sz="3300" dirty="0"/>
              <a:t>,</a:t>
            </a:r>
            <a:endParaRPr lang="en-US" sz="3300" b="1" dirty="0"/>
          </a:p>
          <a:p>
            <a:pPr marL="361950" indent="-361950" algn="just">
              <a:lnSpc>
                <a:spcPct val="250000"/>
              </a:lnSpc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arenR"/>
            </a:pPr>
            <a:r>
              <a:rPr lang="en-US" sz="33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MASS BALANCE</a:t>
            </a:r>
            <a:r>
              <a:rPr lang="en-US" sz="3300" dirty="0"/>
              <a:t>,</a:t>
            </a:r>
          </a:p>
          <a:p>
            <a:pPr marL="361950" indent="-361950" algn="just">
              <a:lnSpc>
                <a:spcPct val="250000"/>
              </a:lnSpc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arenR"/>
            </a:pPr>
            <a:r>
              <a:rPr lang="en-US" sz="33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CHARGE BALANCE</a:t>
            </a:r>
            <a:r>
              <a:rPr lang="en-US" dirty="0">
                <a:sym typeface="Wingdings" pitchFamily="2" charset="2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err="1"/>
              <a:t>Packing</a:t>
            </a:r>
            <a:r>
              <a:rPr lang="it-IT" sz="3200" dirty="0"/>
              <a:t> of </a:t>
            </a:r>
            <a:r>
              <a:rPr lang="it-IT" sz="3200" dirty="0" err="1"/>
              <a:t>atoms</a:t>
            </a:r>
            <a:r>
              <a:rPr lang="it-IT" sz="3200" dirty="0"/>
              <a:t> </a:t>
            </a:r>
            <a:r>
              <a:rPr lang="it-IT" sz="3200" dirty="0" err="1"/>
              <a:t>determines</a:t>
            </a:r>
            <a:r>
              <a:rPr lang="it-IT" sz="3200" dirty="0"/>
              <a:t> </a:t>
            </a:r>
            <a:r>
              <a:rPr lang="it-IT" sz="3200" dirty="0" err="1"/>
              <a:t>structures</a:t>
            </a:r>
            <a:endParaRPr lang="it-IT" sz="3200" dirty="0"/>
          </a:p>
        </p:txBody>
      </p:sp>
      <p:pic>
        <p:nvPicPr>
          <p:cNvPr id="4" name="Immagine 3" descr="Schermata 2016-09-21 alle 11.16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492896"/>
            <a:ext cx="68961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346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1406" y="46050"/>
            <a:ext cx="8929718" cy="6740536"/>
          </a:xfrm>
        </p:spPr>
        <p:txBody>
          <a:bodyPr anchor="ctr">
            <a:normAutofit fontScale="92500"/>
          </a:bodyPr>
          <a:lstStyle/>
          <a:p>
            <a:pPr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Given a generic compound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dirty="0"/>
              <a:t>:</a:t>
            </a:r>
          </a:p>
          <a:p>
            <a:pPr algn="just">
              <a:spcBef>
                <a:spcPts val="1200"/>
              </a:spcBef>
            </a:pPr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SITE BALANCE</a:t>
            </a:r>
            <a:r>
              <a:rPr lang="en-US" dirty="0"/>
              <a:t>: at equilibrium the ratio of #M SITES (</a:t>
            </a:r>
            <a:r>
              <a:rPr lang="en-US" u="dbl" dirty="0"/>
              <a:t>NOT</a:t>
            </a:r>
            <a:r>
              <a:rPr lang="en-US" dirty="0"/>
              <a:t> actual atoms) to #X SITES must always be preserved</a:t>
            </a:r>
          </a:p>
          <a:p>
            <a:pPr lvl="1" algn="just">
              <a:spcAft>
                <a:spcPts val="1200"/>
              </a:spcAft>
            </a:pPr>
            <a:r>
              <a:rPr lang="en-US" sz="2500" dirty="0"/>
              <a:t>So, creating anionic sites must lead to the creation of cationic sites as well (and vice versa) </a:t>
            </a:r>
            <a:r>
              <a:rPr lang="en-US" sz="2500" b="1" u="sng" dirty="0"/>
              <a:t>IN THE RIGHT RATIO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MASS BALANCE</a:t>
            </a:r>
            <a:r>
              <a:rPr lang="en-US" dirty="0"/>
              <a:t>: defect formation reactions can’t create nor destroy mass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CHARGE BALANCE</a:t>
            </a:r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  <a:r>
              <a:rPr lang="en-US" dirty="0">
                <a:sym typeface="Wingdings" pitchFamily="2" charset="2"/>
              </a:rPr>
              <a:t>(Electro Neutrality Condition): preservation of crystal global neutrality</a:t>
            </a:r>
          </a:p>
          <a:p>
            <a:pPr lvl="1" algn="just"/>
            <a:r>
              <a:rPr lang="en-US" dirty="0">
                <a:sym typeface="Wingdings" pitchFamily="2" charset="2"/>
              </a:rPr>
              <a:t>So, there can’t be reactions which leave the crystal charged</a:t>
            </a:r>
            <a:endParaRPr lang="en-US" dirty="0"/>
          </a:p>
          <a:p>
            <a:pPr lvl="1" algn="just">
              <a:spcBef>
                <a:spcPts val="1200"/>
              </a:spcBef>
            </a:pPr>
            <a:r>
              <a:rPr lang="en-US" dirty="0">
                <a:sym typeface="Wingdings" pitchFamily="2" charset="2"/>
              </a:rPr>
              <a:t>So, the total sum of negative electric charges must be equal to total sum of positive charges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7158" y="557216"/>
            <a:ext cx="7620024" cy="3014660"/>
          </a:xfrm>
        </p:spPr>
        <p:txBody>
          <a:bodyPr anchor="t">
            <a:normAutofit/>
          </a:bodyPr>
          <a:lstStyle/>
          <a:p>
            <a:r>
              <a:rPr lang="en-US" sz="5300"/>
              <a:t>Defects</a:t>
            </a:r>
            <a:br>
              <a:rPr lang="en-US" b="0"/>
            </a:br>
            <a:br>
              <a:rPr lang="en-US"/>
            </a:br>
            <a:br>
              <a:rPr lang="en-US"/>
            </a:br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7972452" cy="1399032"/>
          </a:xfrm>
        </p:spPr>
        <p:txBody>
          <a:bodyPr/>
          <a:lstStyle/>
          <a:p>
            <a:pPr algn="ctr"/>
            <a:r>
              <a:rPr lang="en-US" dirty="0"/>
              <a:t>Perfect Crystal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883196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Crystal which has a completely ordered structure with atoms at rest and electrons distributed in the lowest possible energy states.</a:t>
            </a:r>
          </a:p>
          <a:p>
            <a:pPr algn="just">
              <a:spcBef>
                <a:spcPts val="1800"/>
              </a:spcBef>
              <a:spcAft>
                <a:spcPts val="1800"/>
              </a:spcAft>
            </a:pPr>
            <a:r>
              <a:rPr lang="en-US" dirty="0"/>
              <a:t>But </a:t>
            </a:r>
            <a:r>
              <a:rPr lang="en-US" i="1" dirty="0"/>
              <a:t>REAL</a:t>
            </a:r>
            <a:r>
              <a:rPr lang="en-US" dirty="0"/>
              <a:t> crystals contain a variety of imperfections, or </a:t>
            </a:r>
            <a:r>
              <a:rPr lang="en-US" i="1" u="sng" dirty="0"/>
              <a:t>defects</a:t>
            </a:r>
            <a:r>
              <a:rPr lang="en-US" dirty="0"/>
              <a:t>.</a:t>
            </a:r>
          </a:p>
          <a:p>
            <a:pPr algn="just"/>
            <a:r>
              <a:rPr lang="en-US" dirty="0"/>
              <a:t>In crystalline ceramics the structure and chemistry of the material will be determined by the kinetics of defect movement.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/>
              <a:t>Defects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643602"/>
          </a:xfrm>
        </p:spPr>
        <p:txBody>
          <a:bodyPr>
            <a:noAutofit/>
          </a:bodyPr>
          <a:lstStyle/>
          <a:p>
            <a:pPr algn="just"/>
            <a:r>
              <a:rPr lang="en-US" dirty="0"/>
              <a:t>What is special about ceramic defects is that they can be </a:t>
            </a:r>
            <a:r>
              <a:rPr lang="en-US" i="1" dirty="0"/>
              <a:t>charged</a:t>
            </a:r>
            <a:r>
              <a:rPr lang="en-US" dirty="0"/>
              <a:t>, while metals cannot.</a:t>
            </a:r>
          </a:p>
          <a:p>
            <a:pPr algn="just"/>
            <a:r>
              <a:rPr lang="en-US" i="1" dirty="0"/>
              <a:t>DEFECT HIERARCHY</a:t>
            </a:r>
            <a:r>
              <a:rPr lang="en-US" dirty="0"/>
              <a:t>: defects are often classified in terms of a dimensionality: 0D, 1D, 2D, or 3D.</a:t>
            </a:r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endParaRPr lang="it-IT" sz="2800" dirty="0"/>
          </a:p>
          <a:p>
            <a:pPr algn="just"/>
            <a:endParaRPr lang="en-US" dirty="0"/>
          </a:p>
          <a:p>
            <a:pPr algn="just">
              <a:buNone/>
            </a:pPr>
            <a:endParaRPr lang="en-US" dirty="0"/>
          </a:p>
          <a:p>
            <a:pPr algn="just">
              <a:spcBef>
                <a:spcPts val="0"/>
              </a:spcBef>
            </a:pPr>
            <a:r>
              <a:rPr lang="en-US" dirty="0"/>
              <a:t>NB: In spite of the classification, </a:t>
            </a:r>
            <a:r>
              <a:rPr lang="en-US" u="sng" dirty="0"/>
              <a:t>ALL</a:t>
            </a:r>
            <a:r>
              <a:rPr lang="en-US" dirty="0"/>
              <a:t> these defects are three-dimensional!</a:t>
            </a:r>
          </a:p>
        </p:txBody>
      </p:sp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2285984" y="3071810"/>
          <a:ext cx="4572032" cy="2503076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680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15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4874"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kern="1200" baseline="0" dirty="0"/>
                        <a:t>“Dimension”</a:t>
                      </a:r>
                      <a:endParaRPr lang="en-US" sz="1900" dirty="0"/>
                    </a:p>
                  </a:txBody>
                  <a:tcPr marL="94900" marR="94900" marT="47450" marB="474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900" dirty="0" err="1"/>
                        <a:t>Defect</a:t>
                      </a:r>
                      <a:endParaRPr lang="en-US" sz="1900" dirty="0"/>
                    </a:p>
                  </a:txBody>
                  <a:tcPr marL="94900" marR="94900" marT="47450" marB="4745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874"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kern="1200" baseline="0" dirty="0"/>
                        <a:t>0</a:t>
                      </a:r>
                      <a:endParaRPr lang="en-US" sz="1900" dirty="0"/>
                    </a:p>
                  </a:txBody>
                  <a:tcPr marL="94900" marR="94900" marT="47450" marB="4745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900" kern="1200" baseline="0" dirty="0"/>
                        <a:t>Point defects</a:t>
                      </a:r>
                      <a:endParaRPr lang="en-US" sz="1900" dirty="0"/>
                    </a:p>
                  </a:txBody>
                  <a:tcPr marL="94900" marR="94900" marT="47450" marB="4745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8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kern="1200" baseline="0" dirty="0"/>
                        <a:t>1</a:t>
                      </a:r>
                    </a:p>
                  </a:txBody>
                  <a:tcPr marL="94900" marR="94900" marT="47450" marB="4745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900" kern="1200" baseline="0" dirty="0"/>
                        <a:t>Line defects</a:t>
                      </a:r>
                      <a:endParaRPr lang="en-US" sz="1900" dirty="0"/>
                    </a:p>
                  </a:txBody>
                  <a:tcPr marL="94900" marR="94900" marT="47450" marB="4745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1424"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kern="1200" baseline="0" dirty="0"/>
                        <a:t>2</a:t>
                      </a:r>
                      <a:endParaRPr lang="en-US" sz="1900" dirty="0"/>
                    </a:p>
                  </a:txBody>
                  <a:tcPr marL="94900" marR="94900" marT="47450" marB="4745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900" kern="1200" baseline="0" dirty="0"/>
                        <a:t>Surfaces</a:t>
                      </a:r>
                    </a:p>
                    <a:p>
                      <a:r>
                        <a:rPr kumimoji="0" lang="en-US" sz="1900" kern="1200" baseline="0" dirty="0"/>
                        <a:t>Grain boundaries</a:t>
                      </a:r>
                    </a:p>
                    <a:p>
                      <a:r>
                        <a:rPr kumimoji="0" lang="en-US" sz="1900" kern="1200" baseline="0" dirty="0"/>
                        <a:t>Phase boundaries</a:t>
                      </a:r>
                    </a:p>
                  </a:txBody>
                  <a:tcPr marL="94900" marR="94900" marT="47450" marB="4745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874">
                <a:tc>
                  <a:txBody>
                    <a:bodyPr/>
                    <a:lstStyle/>
                    <a:p>
                      <a:pPr algn="ctr"/>
                      <a:r>
                        <a:rPr kumimoji="0" lang="en-US" sz="1900" kern="1200" baseline="0" dirty="0"/>
                        <a:t>3</a:t>
                      </a:r>
                      <a:endParaRPr lang="en-US" sz="1900" dirty="0"/>
                    </a:p>
                  </a:txBody>
                  <a:tcPr marL="94900" marR="94900" marT="47450" marB="4745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Volume defects</a:t>
                      </a:r>
                    </a:p>
                  </a:txBody>
                  <a:tcPr marL="94900" marR="94900" marT="47450" marB="4745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20" y="267494"/>
            <a:ext cx="8229600" cy="1399032"/>
          </a:xfrm>
        </p:spPr>
        <p:txBody>
          <a:bodyPr anchor="ctr"/>
          <a:lstStyle/>
          <a:p>
            <a:pPr algn="ctr"/>
            <a:r>
              <a:rPr lang="en-US" dirty="0"/>
              <a:t>Point defects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158" y="1785926"/>
            <a:ext cx="8329642" cy="4857784"/>
          </a:xfrm>
        </p:spPr>
        <p:txBody>
          <a:bodyPr anchor="t">
            <a:normAutofit/>
          </a:bodyPr>
          <a:lstStyle/>
          <a:p>
            <a:pPr algn="just">
              <a:spcAft>
                <a:spcPts val="3000"/>
              </a:spcAft>
            </a:pPr>
            <a:r>
              <a:rPr lang="en-US" sz="3200" dirty="0"/>
              <a:t>Point defects are particularly important in ceramics because of the role they can play in determining the properties of a material.</a:t>
            </a:r>
          </a:p>
          <a:p>
            <a:pPr marL="809625" indent="1588" algn="just">
              <a:buNone/>
            </a:pPr>
            <a:r>
              <a:rPr lang="en-US" sz="2300" dirty="0"/>
              <a:t>e.g. the entire semiconductor industry is possible because of minute concentrations of point defects that are added to Si (dopants determine the whole material electrical properties: if it’s n-type, p-type, or semi-insulating).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20" y="267494"/>
            <a:ext cx="8229600" cy="946928"/>
          </a:xfrm>
        </p:spPr>
        <p:txBody>
          <a:bodyPr anchor="ctr"/>
          <a:lstStyle/>
          <a:p>
            <a:pPr algn="ctr"/>
            <a:r>
              <a:rPr lang="en-US" dirty="0"/>
              <a:t>Point defects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5720" y="1071546"/>
            <a:ext cx="8401080" cy="5715040"/>
          </a:xfrm>
        </p:spPr>
        <p:txBody>
          <a:bodyPr anchor="ctr">
            <a:normAutofit lnSpcReduction="10000"/>
          </a:bodyPr>
          <a:lstStyle/>
          <a:p>
            <a:pPr algn="just">
              <a:spcAft>
                <a:spcPts val="1200"/>
              </a:spcAft>
            </a:pPr>
            <a:r>
              <a:rPr lang="en-US" dirty="0"/>
              <a:t>Types of point defects:</a:t>
            </a:r>
          </a:p>
          <a:p>
            <a:pPr lvl="1" algn="just"/>
            <a:r>
              <a:rPr lang="en-US" sz="28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Misplaced atoms</a:t>
            </a:r>
            <a:r>
              <a:rPr lang="en-US" sz="2800" i="1" dirty="0"/>
              <a:t> &amp; </a:t>
            </a:r>
            <a:r>
              <a:rPr lang="en-US" sz="28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Solute atoms </a:t>
            </a:r>
            <a:r>
              <a:rPr lang="en-US" sz="2800" dirty="0"/>
              <a:t>(</a:t>
            </a:r>
            <a:r>
              <a:rPr lang="en-US" sz="2800" i="1" dirty="0"/>
              <a:t>substitutional defects</a:t>
            </a:r>
            <a:r>
              <a:rPr lang="en-US" sz="2800" dirty="0"/>
              <a:t>: atoms or ions are replaced by others),</a:t>
            </a:r>
          </a:p>
          <a:p>
            <a:pPr lvl="1" algn="just">
              <a:spcBef>
                <a:spcPts val="1200"/>
              </a:spcBef>
              <a:spcAft>
                <a:spcPts val="1200"/>
              </a:spcAft>
            </a:pPr>
            <a:r>
              <a:rPr lang="en-US" sz="28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Vacancies</a:t>
            </a:r>
            <a:r>
              <a:rPr lang="en-US" sz="2800" i="1" dirty="0"/>
              <a:t> </a:t>
            </a:r>
            <a:r>
              <a:rPr lang="en-US" sz="2800" dirty="0"/>
              <a:t>(empty positions),</a:t>
            </a:r>
          </a:p>
          <a:p>
            <a:pPr lvl="1" algn="just">
              <a:spcAft>
                <a:spcPts val="1200"/>
              </a:spcAft>
            </a:pPr>
            <a:r>
              <a:rPr lang="en-US" sz="28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Interstitials</a:t>
            </a:r>
            <a:r>
              <a:rPr lang="en-US" sz="2800" dirty="0"/>
              <a:t> (atoms or ions present on any site that would be unoccupied in a perfect crystal),</a:t>
            </a:r>
          </a:p>
          <a:p>
            <a:pPr lvl="1" algn="just">
              <a:spcAft>
                <a:spcPts val="1200"/>
              </a:spcAft>
            </a:pPr>
            <a:r>
              <a:rPr lang="en-US" sz="28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Electronic defects</a:t>
            </a:r>
            <a:r>
              <a:rPr lang="en-US" sz="2800" dirty="0"/>
              <a:t> (electrons and holes),</a:t>
            </a:r>
            <a:endParaRPr lang="en-US" sz="2800" i="1" dirty="0"/>
          </a:p>
          <a:p>
            <a:pPr lvl="1" algn="just"/>
            <a:r>
              <a:rPr lang="en-US" sz="29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Associated centers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/>
              <a:t>(two point defects which interact so that they can be considered as a single defect; if more atoms are involved, they would be called a </a:t>
            </a:r>
            <a:r>
              <a:rPr lang="en-US" sz="2800" i="1" dirty="0"/>
              <a:t>defect cluster</a:t>
            </a:r>
            <a:r>
              <a:rPr lang="en-US" sz="2800" dirty="0"/>
              <a:t> or a </a:t>
            </a:r>
            <a:r>
              <a:rPr lang="en-US" sz="2800" i="1" dirty="0"/>
              <a:t>defect complex</a:t>
            </a:r>
            <a:r>
              <a:rPr lang="en-US" sz="2800" dirty="0"/>
              <a:t>)</a:t>
            </a:r>
            <a:r>
              <a:rPr lang="en-US" sz="2800" i="1" dirty="0"/>
              <a:t>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dirty="0"/>
              <a:t>Solid Solutions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572164"/>
          </a:xfrm>
        </p:spPr>
        <p:txBody>
          <a:bodyPr anchor="ctr">
            <a:normAutofit fontScale="92500"/>
          </a:bodyPr>
          <a:lstStyle/>
          <a:p>
            <a:pPr algn="just"/>
            <a:r>
              <a:rPr lang="en-US" dirty="0"/>
              <a:t>If a material crystallizes in the presence of foreign atoms, their inclusion in the main crystalline structure could:</a:t>
            </a:r>
          </a:p>
          <a:p>
            <a:pPr lvl="1" algn="just">
              <a:spcAft>
                <a:spcPts val="600"/>
              </a:spcAft>
            </a:pPr>
            <a:r>
              <a:rPr lang="en-US" i="1" u="sng" dirty="0"/>
              <a:t>Increase</a:t>
            </a:r>
            <a:r>
              <a:rPr lang="en-US" dirty="0"/>
              <a:t> significantly system’s energy </a:t>
            </a:r>
            <a:r>
              <a:rPr lang="it-IT" dirty="0">
                <a:sym typeface="Symbol"/>
              </a:rPr>
              <a:t></a:t>
            </a:r>
            <a:r>
              <a:rPr lang="en-US" dirty="0"/>
              <a:t> foreign atoms would be almost completely </a:t>
            </a:r>
            <a:r>
              <a:rPr lang="en-US" i="1" u="sng" dirty="0"/>
              <a:t>excluded</a:t>
            </a:r>
            <a:r>
              <a:rPr lang="en-US" dirty="0"/>
              <a:t> from forming crystalline structure</a:t>
            </a:r>
          </a:p>
          <a:p>
            <a:pPr lvl="1" algn="just">
              <a:spcAft>
                <a:spcPts val="600"/>
              </a:spcAft>
            </a:pPr>
            <a:r>
              <a:rPr lang="en-US" i="1" u="sng" dirty="0"/>
              <a:t>Decrease</a:t>
            </a:r>
            <a:r>
              <a:rPr lang="en-US" dirty="0"/>
              <a:t> considerably system’s energy </a:t>
            </a:r>
            <a:r>
              <a:rPr lang="it-IT" dirty="0">
                <a:sym typeface="Symbol"/>
              </a:rPr>
              <a:t></a:t>
            </a:r>
            <a:r>
              <a:rPr lang="en-US" dirty="0"/>
              <a:t> there would be the development of a </a:t>
            </a:r>
            <a:r>
              <a:rPr lang="en-US" i="1" u="sng" dirty="0"/>
              <a:t>new crystalline form</a:t>
            </a:r>
          </a:p>
          <a:p>
            <a:pPr lvl="1" algn="just">
              <a:spcAft>
                <a:spcPts val="600"/>
              </a:spcAft>
            </a:pPr>
            <a:r>
              <a:rPr lang="en-US" dirty="0"/>
              <a:t>In intermediate cases, foreign atoms would fit in a random way in the forming crystalline structure </a:t>
            </a:r>
            <a:r>
              <a:rPr lang="it-IT" dirty="0">
                <a:sym typeface="Symbol"/>
              </a:rPr>
              <a:t></a:t>
            </a:r>
            <a:r>
              <a:rPr lang="en-US" dirty="0"/>
              <a:t> </a:t>
            </a:r>
            <a:r>
              <a:rPr lang="en-US" i="1" u="sng" dirty="0"/>
              <a:t>SS</a:t>
            </a:r>
          </a:p>
          <a:p>
            <a:pPr algn="just"/>
            <a:r>
              <a:rPr lang="en-US" dirty="0"/>
              <a:t>SS are stable, of course, when the mixed crystal has a lower ∆</a:t>
            </a:r>
            <a:r>
              <a:rPr lang="en-US" dirty="0" err="1"/>
              <a:t>G</a:t>
            </a:r>
            <a:r>
              <a:rPr lang="en-US" baseline="-25000" dirty="0" err="1"/>
              <a:t>formation</a:t>
            </a:r>
            <a:r>
              <a:rPr lang="en-US" dirty="0"/>
              <a:t> than the other 2 alternatives.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357982"/>
          </a:xfrm>
        </p:spPr>
        <p:txBody>
          <a:bodyPr anchor="t">
            <a:normAutofit/>
          </a:bodyPr>
          <a:lstStyle/>
          <a:p>
            <a:pPr marL="92075" indent="-26988" algn="just">
              <a:buNone/>
            </a:pPr>
            <a:r>
              <a:rPr lang="en-US" sz="2800" dirty="0"/>
              <a:t>Let’s try to apply Quasi – Chemical Approach rules to 2 real instances:</a:t>
            </a:r>
          </a:p>
          <a:p>
            <a:pPr marL="92075" indent="-26988" algn="just">
              <a:spcAft>
                <a:spcPts val="2400"/>
              </a:spcAft>
              <a:buNone/>
            </a:pPr>
            <a:r>
              <a:rPr lang="en-US" sz="2800" b="1" dirty="0">
                <a:solidFill>
                  <a:schemeClr val="accent1"/>
                </a:solidFill>
              </a:rPr>
              <a:t>SS of  calcium chloride</a:t>
            </a:r>
            <a:r>
              <a:rPr lang="it-IT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>
                <a:solidFill>
                  <a:schemeClr val="accent1"/>
                </a:solidFill>
              </a:rPr>
              <a:t>(</a:t>
            </a:r>
            <a:r>
              <a:rPr lang="it-IT" sz="28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CaCl</a:t>
            </a:r>
            <a:r>
              <a:rPr lang="it-IT" sz="2800" b="1" i="1" baseline="-250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schemeClr val="accent1"/>
                </a:solidFill>
              </a:rPr>
              <a:t>) in </a:t>
            </a:r>
            <a:r>
              <a:rPr lang="it-IT" sz="2800" b="1" dirty="0" err="1">
                <a:solidFill>
                  <a:schemeClr val="accent1"/>
                </a:solidFill>
              </a:rPr>
              <a:t>sod</a:t>
            </a:r>
            <a:r>
              <a:rPr lang="en-US" sz="2800" b="1" dirty="0" err="1">
                <a:solidFill>
                  <a:schemeClr val="accent1"/>
                </a:solidFill>
              </a:rPr>
              <a:t>ium</a:t>
            </a:r>
            <a:r>
              <a:rPr lang="en-US" sz="2800" b="1" dirty="0">
                <a:solidFill>
                  <a:schemeClr val="accent1"/>
                </a:solidFill>
              </a:rPr>
              <a:t> chloride</a:t>
            </a:r>
            <a:r>
              <a:rPr lang="it-IT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>
                <a:solidFill>
                  <a:schemeClr val="accent1"/>
                </a:solidFill>
              </a:rPr>
              <a:t>(</a:t>
            </a:r>
            <a:r>
              <a:rPr lang="it-IT" sz="2800" b="1" i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NaCl</a:t>
            </a:r>
            <a:r>
              <a:rPr lang="en-US" sz="2800" b="1" dirty="0">
                <a:solidFill>
                  <a:schemeClr val="accent1"/>
                </a:solidFill>
              </a:rPr>
              <a:t>)</a:t>
            </a:r>
            <a:r>
              <a:rPr lang="en-US" sz="2800" dirty="0"/>
              <a:t>, which we would assume as a perfect crystal:</a:t>
            </a:r>
          </a:p>
          <a:p>
            <a:pPr algn="just">
              <a:spcBef>
                <a:spcPts val="1200"/>
              </a:spcBef>
            </a:pPr>
            <a:r>
              <a:rPr lang="en-US" dirty="0"/>
              <a:t>First of all, SS of </a:t>
            </a:r>
            <a:r>
              <a:rPr lang="it-IT" i="1" dirty="0">
                <a:latin typeface="Times New Roman" pitchFamily="18" charset="0"/>
                <a:cs typeface="Times New Roman" pitchFamily="18" charset="0"/>
              </a:rPr>
              <a:t>CaCl</a:t>
            </a:r>
            <a:r>
              <a:rPr lang="it-IT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/>
              <a:t> in </a:t>
            </a:r>
            <a:r>
              <a:rPr lang="it-IT" i="1" dirty="0" err="1">
                <a:latin typeface="Times New Roman" pitchFamily="18" charset="0"/>
                <a:cs typeface="Times New Roman" pitchFamily="18" charset="0"/>
              </a:rPr>
              <a:t>NaCl</a:t>
            </a:r>
            <a:r>
              <a:rPr lang="en-US" dirty="0"/>
              <a:t> is indicated as follows:</a:t>
            </a:r>
          </a:p>
          <a:p>
            <a:pPr algn="just"/>
            <a:endParaRPr lang="it-IT" dirty="0"/>
          </a:p>
          <a:p>
            <a:pPr algn="just"/>
            <a:endParaRPr lang="en-US" dirty="0"/>
          </a:p>
          <a:p>
            <a:pPr algn="just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MASS BALANCE</a:t>
            </a:r>
            <a:r>
              <a:rPr lang="en-US" dirty="0"/>
              <a:t>:</a:t>
            </a:r>
          </a:p>
          <a:p>
            <a:pPr algn="just"/>
            <a:endParaRPr lang="en-US" sz="2900" dirty="0"/>
          </a:p>
        </p:txBody>
      </p:sp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63036" y="5276177"/>
            <a:ext cx="6217928" cy="867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67505" y="3429000"/>
            <a:ext cx="3408990" cy="867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357982"/>
          </a:xfrm>
        </p:spPr>
        <p:txBody>
          <a:bodyPr anchor="t">
            <a:normAutofit/>
          </a:bodyPr>
          <a:lstStyle/>
          <a:p>
            <a:pPr algn="just"/>
            <a:r>
              <a:rPr lang="en-US" sz="29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CHARGE BALANCE</a:t>
            </a:r>
            <a:r>
              <a:rPr lang="en-US" sz="2900" dirty="0"/>
              <a:t>: being </a:t>
            </a:r>
            <a:r>
              <a:rPr lang="it-IT" sz="2900" i="1" dirty="0">
                <a:latin typeface="Times New Roman"/>
                <a:ea typeface="Times New Roman"/>
                <a:cs typeface="Times New Roman"/>
              </a:rPr>
              <a:t>Ca</a:t>
            </a:r>
            <a:r>
              <a:rPr lang="it-IT" sz="2900" i="1" baseline="30000" dirty="0">
                <a:latin typeface="Times New Roman"/>
                <a:ea typeface="Times New Roman"/>
                <a:cs typeface="Times New Roman"/>
              </a:rPr>
              <a:t>++</a:t>
            </a:r>
            <a:r>
              <a:rPr lang="en-US" sz="2900" dirty="0"/>
              <a:t> the cation, it would probably substitute host </a:t>
            </a:r>
            <a:r>
              <a:rPr lang="it-IT" sz="2900" i="1" dirty="0">
                <a:latin typeface="Times New Roman"/>
                <a:ea typeface="Times New Roman"/>
                <a:cs typeface="Times New Roman"/>
              </a:rPr>
              <a:t>N</a:t>
            </a:r>
            <a:r>
              <a:rPr lang="en-US" sz="2900" i="1" dirty="0">
                <a:latin typeface="Times New Roman"/>
                <a:ea typeface="Times New Roman"/>
                <a:cs typeface="Times New Roman"/>
              </a:rPr>
              <a:t>a</a:t>
            </a:r>
            <a:r>
              <a:rPr lang="en-US" sz="2900" i="1" baseline="30000" dirty="0">
                <a:latin typeface="Times New Roman"/>
                <a:ea typeface="Times New Roman"/>
                <a:cs typeface="Times New Roman"/>
              </a:rPr>
              <a:t>+</a:t>
            </a:r>
            <a:r>
              <a:rPr lang="en-US" sz="2900" dirty="0"/>
              <a:t> </a:t>
            </a:r>
            <a:r>
              <a:rPr lang="en-US" sz="2900" dirty="0" err="1"/>
              <a:t>cations</a:t>
            </a:r>
            <a:r>
              <a:rPr lang="en-US" sz="2900" dirty="0"/>
              <a:t>, leading to an exceeding (+) charge </a:t>
            </a:r>
            <a:r>
              <a:rPr lang="en-US" sz="2800" dirty="0">
                <a:sym typeface="Symbol"/>
              </a:rPr>
              <a:t> adding charges to previous equation:</a:t>
            </a:r>
          </a:p>
          <a:p>
            <a:pPr algn="just"/>
            <a:endParaRPr lang="it-IT" sz="2800" dirty="0">
              <a:sym typeface="Symbol"/>
            </a:endParaRPr>
          </a:p>
          <a:p>
            <a:pPr algn="just"/>
            <a:endParaRPr lang="en-US" sz="2800" dirty="0">
              <a:sym typeface="Symbol"/>
            </a:endParaRPr>
          </a:p>
          <a:p>
            <a:pPr algn="just">
              <a:buNone/>
            </a:pPr>
            <a:r>
              <a:rPr lang="en-US" sz="2800" dirty="0">
                <a:sym typeface="Symbol"/>
              </a:rPr>
              <a:t>	</a:t>
            </a:r>
            <a:r>
              <a:rPr lang="en-US" sz="2800" i="1" u="sng" dirty="0">
                <a:sym typeface="Symbol"/>
              </a:rPr>
              <a:t>but</a:t>
            </a:r>
            <a:r>
              <a:rPr lang="en-US" sz="2800" dirty="0">
                <a:sym typeface="Symbol"/>
              </a:rPr>
              <a:t> this equation doesn’t balance charges!! So…</a:t>
            </a:r>
          </a:p>
          <a:p>
            <a:pPr algn="just">
              <a:spcBef>
                <a:spcPts val="2400"/>
              </a:spcBef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sym typeface="Symbol"/>
              </a:rPr>
              <a:t>SITE BALANCE</a:t>
            </a:r>
            <a:r>
              <a:rPr lang="en-US" sz="2800" dirty="0">
                <a:sym typeface="Symbol"/>
              </a:rPr>
              <a:t>: in this example the right ratio anionic/cationic sites is 1:1: our equation doesn’t  balance lattice sites neither! So...</a:t>
            </a:r>
          </a:p>
          <a:p>
            <a:pPr algn="just">
              <a:buNone/>
            </a:pPr>
            <a:endParaRPr lang="en-US" sz="2900" i="1" dirty="0">
              <a:sym typeface="Symbol"/>
            </a:endParaRPr>
          </a:p>
        </p:txBody>
      </p:sp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0344" y="2214554"/>
            <a:ext cx="5803312" cy="786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4414" y="5412518"/>
            <a:ext cx="7008528" cy="731126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mph" presetSubtype="0" autoRev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3" dur="1000" fill="hold"/>
                                        <p:tgtEl>
                                          <p:spTgt spid="696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357982"/>
          </a:xfrm>
        </p:spPr>
        <p:txBody>
          <a:bodyPr anchor="t">
            <a:normAutofit/>
          </a:bodyPr>
          <a:lstStyle/>
          <a:p>
            <a:pPr algn="just">
              <a:buNone/>
            </a:pPr>
            <a:r>
              <a:rPr lang="en-US" sz="29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REMARKS:</a:t>
            </a:r>
            <a:endParaRPr lang="en-US" sz="2900" dirty="0"/>
          </a:p>
          <a:p>
            <a:pPr lvl="0" algn="just"/>
            <a:r>
              <a:rPr lang="en-US" sz="2400" dirty="0"/>
              <a:t>All balances are related to a </a:t>
            </a:r>
            <a:r>
              <a:rPr lang="en-US" sz="2400" i="1" u="sng" dirty="0"/>
              <a:t>perfect</a:t>
            </a:r>
            <a:r>
              <a:rPr lang="en-US" sz="2400" dirty="0"/>
              <a:t>, </a:t>
            </a:r>
            <a:r>
              <a:rPr lang="en-US" sz="2400" i="1" u="sng" dirty="0"/>
              <a:t>neutral</a:t>
            </a:r>
            <a:r>
              <a:rPr lang="en-US" sz="2400" dirty="0"/>
              <a:t> crystal.</a:t>
            </a:r>
          </a:p>
          <a:p>
            <a:pPr algn="just"/>
            <a:r>
              <a:rPr lang="en-US" sz="2400" dirty="0">
                <a:sym typeface="Symbol"/>
              </a:rPr>
              <a:t>Having charge separation, we expect the new crystal to be a better conductor…</a:t>
            </a:r>
          </a:p>
          <a:p>
            <a:pPr algn="just"/>
            <a:r>
              <a:rPr lang="en-US" sz="2400" dirty="0">
                <a:sym typeface="Symbol"/>
              </a:rPr>
              <a:t>The equation we wrote gives us a better knowledge of the system in an atomic scale:</a:t>
            </a:r>
          </a:p>
          <a:p>
            <a:pPr algn="just">
              <a:buNone/>
            </a:pPr>
            <a:r>
              <a:rPr lang="en-US" sz="2400" i="1" dirty="0">
                <a:sym typeface="Symbol"/>
              </a:rPr>
              <a:t>	</a:t>
            </a:r>
            <a:r>
              <a:rPr lang="en-US" sz="2400" dirty="0">
                <a:sym typeface="Symbol"/>
              </a:rPr>
              <a:t>e.g. we could represent it as:</a:t>
            </a:r>
          </a:p>
        </p:txBody>
      </p:sp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CasellaDiTesto 9"/>
          <p:cNvSpPr txBox="1"/>
          <p:nvPr/>
        </p:nvSpPr>
        <p:spPr>
          <a:xfrm>
            <a:off x="6072198" y="4429132"/>
            <a:ext cx="2786082" cy="913070"/>
          </a:xfrm>
          <a:prstGeom prst="rect">
            <a:avLst/>
          </a:prstGeom>
          <a:solidFill>
            <a:srgbClr val="F8F8F8">
              <a:alpha val="34902"/>
            </a:srgbClr>
          </a:solidFill>
        </p:spPr>
        <p:txBody>
          <a:bodyPr wrap="square" rtlCol="0">
            <a:spAutoFit/>
          </a:bodyPr>
          <a:lstStyle/>
          <a:p>
            <a:pPr algn="just" defTabSz="360000"/>
            <a:r>
              <a:rPr lang="en-US" sz="2400" dirty="0">
                <a:solidFill>
                  <a:srgbClr val="FF0000"/>
                </a:solidFill>
              </a:rPr>
              <a:t>[</a:t>
            </a:r>
            <a:r>
              <a:rPr lang="en-US" sz="4400" baseline="-25000" dirty="0">
                <a:solidFill>
                  <a:srgbClr val="FF0000"/>
                </a:solidFill>
              </a:rPr>
              <a:t>*</a:t>
            </a:r>
            <a:r>
              <a:rPr lang="en-US" sz="2400" dirty="0">
                <a:solidFill>
                  <a:srgbClr val="FF0000"/>
                </a:solidFill>
              </a:rPr>
              <a:t>] close enough to  	  balance charges!</a:t>
            </a:r>
          </a:p>
        </p:txBody>
      </p:sp>
      <p:pic>
        <p:nvPicPr>
          <p:cNvPr id="83974" name="Picture 6" descr="C:\Documents and Settings\Eli\Desktop\Appunti\ceramici\reticolo NaCl con Ca(Na) e V(Na)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57125" y="3357586"/>
            <a:ext cx="4272197" cy="3429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decel="50000" autoRev="1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ZincBlende_struc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2324100"/>
            <a:ext cx="3230880" cy="2188464"/>
          </a:xfrm>
          <a:prstGeom prst="rect">
            <a:avLst/>
          </a:prstGeom>
        </p:spPr>
      </p:pic>
      <p:pic>
        <p:nvPicPr>
          <p:cNvPr id="3" name="Immagine 2" descr="reticoli brava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0"/>
            <a:ext cx="7772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276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6215106"/>
          </a:xfrm>
        </p:spPr>
        <p:txBody>
          <a:bodyPr anchor="t">
            <a:normAutofit/>
          </a:bodyPr>
          <a:lstStyle/>
          <a:p>
            <a:pPr marL="92075" indent="-26988" algn="just">
              <a:buNone/>
            </a:pPr>
            <a:r>
              <a:rPr lang="en-US" sz="3200" b="1" dirty="0">
                <a:solidFill>
                  <a:schemeClr val="accent1"/>
                </a:solidFill>
              </a:rPr>
              <a:t>SS of </a:t>
            </a:r>
            <a:r>
              <a:rPr lang="it-IT" sz="3200" b="1" dirty="0" err="1">
                <a:solidFill>
                  <a:schemeClr val="accent1"/>
                </a:solidFill>
              </a:rPr>
              <a:t>titania</a:t>
            </a:r>
            <a:r>
              <a:rPr lang="it-IT" sz="32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(</a:t>
            </a:r>
            <a:r>
              <a:rPr lang="it-IT" sz="32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TiO</a:t>
            </a:r>
            <a:r>
              <a:rPr lang="it-IT" sz="3200" b="1" i="1" baseline="-250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chemeClr val="accent1"/>
                </a:solidFill>
              </a:rPr>
              <a:t>) in </a:t>
            </a:r>
            <a:r>
              <a:rPr lang="it-IT" sz="3200" b="1" dirty="0">
                <a:solidFill>
                  <a:schemeClr val="accent1"/>
                </a:solidFill>
              </a:rPr>
              <a:t>magnesia </a:t>
            </a:r>
            <a:r>
              <a:rPr lang="en-US" sz="3200" b="1" dirty="0">
                <a:solidFill>
                  <a:schemeClr val="accent1"/>
                </a:solidFill>
              </a:rPr>
              <a:t>(</a:t>
            </a:r>
            <a:r>
              <a:rPr lang="it-IT" sz="3200" b="1" i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MgO</a:t>
            </a:r>
            <a:r>
              <a:rPr lang="en-US" sz="3200" b="1" dirty="0">
                <a:solidFill>
                  <a:schemeClr val="accent1"/>
                </a:solidFill>
              </a:rPr>
              <a:t>)</a:t>
            </a:r>
            <a:r>
              <a:rPr lang="en-US" sz="3200" dirty="0"/>
              <a:t>, which we would still assume a perfect crystal</a:t>
            </a:r>
          </a:p>
          <a:p>
            <a:pPr algn="just">
              <a:spcBef>
                <a:spcPts val="2400"/>
              </a:spcBef>
            </a:pP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3200" dirty="0"/>
              <a:t> has a </a:t>
            </a:r>
            <a:r>
              <a:rPr lang="en-US" sz="3200"/>
              <a:t>double valence</a:t>
            </a:r>
            <a:r>
              <a:rPr lang="en-US" sz="3200" dirty="0"/>
              <a:t>, while 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3200" dirty="0"/>
              <a:t> has 4 (+) charges…</a:t>
            </a:r>
          </a:p>
        </p:txBody>
      </p:sp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1496" y="3357562"/>
            <a:ext cx="7861008" cy="105911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it-IT" dirty="0" err="1"/>
              <a:t>Schottky</a:t>
            </a:r>
            <a:r>
              <a:rPr lang="it-IT" dirty="0"/>
              <a:t> </a:t>
            </a:r>
            <a:r>
              <a:rPr lang="en-US" dirty="0"/>
              <a:t>Disorder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4643470"/>
          </a:xfrm>
        </p:spPr>
        <p:txBody>
          <a:bodyPr anchor="ctr">
            <a:normAutofit lnSpcReduction="10000"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Simultaneous anionic and cationic vacancies.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Total stoichiometry of the solid isn’t compromised by </a:t>
            </a:r>
            <a:r>
              <a:rPr lang="en-US" dirty="0" err="1"/>
              <a:t>Schottky</a:t>
            </a:r>
            <a:r>
              <a:rPr lang="en-US" dirty="0"/>
              <a:t> disorders, because the number of empty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dirty="0"/>
              <a:t> and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/>
              <a:t> sites is balanced as to preserve local electro neutrality.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Opposite charged vacancies tend to associate (they carry an </a:t>
            </a:r>
            <a:r>
              <a:rPr lang="en-US" i="1" dirty="0"/>
              <a:t>effective</a:t>
            </a:r>
            <a:r>
              <a:rPr lang="en-US" dirty="0"/>
              <a:t> charge), so they’d never be too far-away from one another.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dirty="0" err="1"/>
              <a:t>Schottky</a:t>
            </a:r>
            <a:r>
              <a:rPr lang="en-US" dirty="0"/>
              <a:t> disorder formation “reaction”:</a:t>
            </a:r>
          </a:p>
        </p:txBody>
      </p:sp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50215" y="5572140"/>
            <a:ext cx="5643570" cy="995681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it-IT" dirty="0" err="1"/>
              <a:t>Schottky</a:t>
            </a:r>
            <a:r>
              <a:rPr lang="it-IT" dirty="0"/>
              <a:t> </a:t>
            </a:r>
            <a:r>
              <a:rPr lang="en-US" dirty="0"/>
              <a:t>Disorder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383262"/>
          </a:xfrm>
        </p:spPr>
        <p:txBody>
          <a:bodyPr anchor="ctr">
            <a:normAutofit/>
          </a:bodyPr>
          <a:lstStyle/>
          <a:p>
            <a:pPr algn="just"/>
            <a:r>
              <a:rPr lang="en-US" sz="3200" dirty="0"/>
              <a:t>This is a common defect in </a:t>
            </a:r>
            <a:r>
              <a:rPr lang="en-US" sz="3200" i="1" dirty="0"/>
              <a:t>alkali halides </a:t>
            </a:r>
            <a:r>
              <a:rPr lang="en-US" sz="3200" dirty="0"/>
              <a:t>at high T.</a:t>
            </a:r>
          </a:p>
          <a:p>
            <a:pPr algn="just">
              <a:spcBef>
                <a:spcPts val="2400"/>
              </a:spcBef>
              <a:spcAft>
                <a:spcPts val="1200"/>
              </a:spcAft>
            </a:pPr>
            <a:r>
              <a:rPr lang="en-US" sz="3200" dirty="0"/>
              <a:t>In oxides vacancies ∆</a:t>
            </a:r>
            <a:r>
              <a:rPr lang="en-US" sz="3200" dirty="0" err="1"/>
              <a:t>G</a:t>
            </a:r>
            <a:r>
              <a:rPr lang="en-US" sz="3200" baseline="-25000" dirty="0" err="1"/>
              <a:t>formation</a:t>
            </a:r>
            <a:r>
              <a:rPr lang="en-US" sz="3200" dirty="0"/>
              <a:t> is 2x-3x ∆</a:t>
            </a:r>
            <a:r>
              <a:rPr lang="en-US" sz="3200" dirty="0" err="1"/>
              <a:t>G</a:t>
            </a:r>
            <a:r>
              <a:rPr lang="en-US" sz="3200" baseline="-25000" dirty="0" err="1"/>
              <a:t>formation</a:t>
            </a:r>
            <a:r>
              <a:rPr lang="en-US" sz="3200" dirty="0"/>
              <a:t>(alkali halides), so at equilibrium the number of S. disorders in not relevant until very high T.</a:t>
            </a:r>
          </a:p>
        </p:txBody>
      </p:sp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dirty="0" err="1"/>
              <a:t>Frenkel</a:t>
            </a:r>
            <a:r>
              <a:rPr lang="en-US" dirty="0"/>
              <a:t> Disorder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383262"/>
          </a:xfrm>
        </p:spPr>
        <p:txBody>
          <a:bodyPr anchor="t">
            <a:normAutofit/>
          </a:bodyPr>
          <a:lstStyle/>
          <a:p>
            <a:pPr algn="just"/>
            <a:r>
              <a:rPr lang="en-US" dirty="0"/>
              <a:t>Auto-interstitial defect: there is the same number of reticular vacancies and interstitial atoms, cause reticular atoms migrate in interstitial positions.</a:t>
            </a:r>
          </a:p>
          <a:p>
            <a:pPr algn="just">
              <a:lnSpc>
                <a:spcPct val="150000"/>
              </a:lnSpc>
            </a:pPr>
            <a:endParaRPr lang="en-US" dirty="0"/>
          </a:p>
          <a:p>
            <a:pPr algn="just">
              <a:lnSpc>
                <a:spcPct val="150000"/>
              </a:lnSpc>
              <a:buNone/>
            </a:pPr>
            <a:endParaRPr lang="en-US" dirty="0"/>
          </a:p>
          <a:p>
            <a:pPr algn="just"/>
            <a:r>
              <a:rPr lang="en-US" dirty="0"/>
              <a:t>e.g. halide: 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AgBr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/>
          </a:p>
          <a:p>
            <a:pPr algn="just"/>
            <a:r>
              <a:rPr lang="en-US" dirty="0"/>
              <a:t>e.g. oxide: 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73087" y="3214686"/>
            <a:ext cx="5397827" cy="1065711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0360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496" y="4357694"/>
            <a:ext cx="45148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361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6182" y="5500702"/>
            <a:ext cx="39147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0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00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 err="1"/>
              <a:t>Frenkel</a:t>
            </a:r>
            <a:r>
              <a:rPr lang="en-US" dirty="0"/>
              <a:t> Disorder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383262"/>
          </a:xfrm>
        </p:spPr>
        <p:txBody>
          <a:bodyPr anchor="ctr">
            <a:normAutofit/>
          </a:bodyPr>
          <a:lstStyle/>
          <a:p>
            <a:pPr algn="just"/>
            <a:r>
              <a:rPr lang="en-US" dirty="0"/>
              <a:t>This is a common defect in: </a:t>
            </a:r>
          </a:p>
          <a:p>
            <a:pPr lvl="1" algn="just"/>
            <a:r>
              <a:rPr lang="en-US" dirty="0"/>
              <a:t>Crystals with </a:t>
            </a:r>
            <a:r>
              <a:rPr lang="en-US" i="1" dirty="0">
                <a:hlinkClick r:id="rId2" action="ppaction://hlinksldjump"/>
              </a:rPr>
              <a:t>fluorite structure</a:t>
            </a:r>
            <a:r>
              <a:rPr lang="en-US" dirty="0"/>
              <a:t>, which has large interstitial sites.</a:t>
            </a:r>
          </a:p>
          <a:p>
            <a:pPr lvl="1" algn="just"/>
            <a:r>
              <a:rPr lang="en-US" dirty="0"/>
              <a:t>Crystals with high </a:t>
            </a:r>
            <a:r>
              <a:rPr lang="en-US" dirty="0" err="1"/>
              <a:t>polarizable</a:t>
            </a:r>
            <a:r>
              <a:rPr lang="en-US" dirty="0"/>
              <a:t> ions, which can in an easier way set up in interstitial sites.</a:t>
            </a:r>
          </a:p>
          <a:p>
            <a:pPr algn="just">
              <a:spcBef>
                <a:spcPts val="2400"/>
              </a:spcBef>
            </a:pPr>
            <a:r>
              <a:rPr lang="en-US" dirty="0"/>
              <a:t>The energy change for F. disorder formation depends strongly on reticular structure and ion characteristics.</a:t>
            </a:r>
            <a:endParaRPr lang="en-US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7620024" cy="3014660"/>
          </a:xfrm>
        </p:spPr>
        <p:txBody>
          <a:bodyPr anchor="t">
            <a:normAutofit fontScale="90000"/>
          </a:bodyPr>
          <a:lstStyle/>
          <a:p>
            <a:r>
              <a:rPr lang="en-US" sz="5300" dirty="0"/>
              <a:t>Some more examples</a:t>
            </a:r>
            <a:br>
              <a:rPr lang="en-US" dirty="0"/>
            </a:br>
            <a:r>
              <a:rPr lang="en-US" dirty="0">
                <a:latin typeface="Agency FB"/>
              </a:rPr>
              <a:t> </a:t>
            </a:r>
            <a:br>
              <a:rPr lang="it-IT" b="0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399032"/>
          </a:xfrm>
        </p:spPr>
        <p:txBody>
          <a:bodyPr/>
          <a:lstStyle/>
          <a:p>
            <a:pPr algn="ctr"/>
            <a:r>
              <a:rPr lang="en-US" dirty="0"/>
              <a:t>SS of Ti0</a:t>
            </a:r>
            <a:r>
              <a:rPr lang="en-US" baseline="-25000" dirty="0"/>
              <a:t>2</a:t>
            </a:r>
            <a:r>
              <a:rPr lang="en-US" dirty="0"/>
              <a:t> in </a:t>
            </a:r>
            <a:r>
              <a:rPr lang="en-US" dirty="0" err="1"/>
              <a:t>MgO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5720" y="1232656"/>
            <a:ext cx="8501122" cy="5357850"/>
          </a:xfrm>
        </p:spPr>
        <p:txBody>
          <a:bodyPr anchor="ctr">
            <a:normAutofit fontScale="85000" lnSpcReduction="10000"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We wrote</a:t>
            </a:r>
          </a:p>
          <a:p>
            <a:pPr algn="just">
              <a:lnSpc>
                <a:spcPct val="150000"/>
              </a:lnSpc>
            </a:pPr>
            <a:endParaRPr lang="en-US" dirty="0"/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24"/>
              </a:spcAft>
              <a:buNone/>
            </a:pPr>
            <a:r>
              <a:rPr lang="en-US" dirty="0"/>
              <a:t>	for substitutional SS, </a:t>
            </a:r>
            <a:r>
              <a:rPr lang="en-US" u="sng" dirty="0"/>
              <a:t>but</a:t>
            </a:r>
            <a:r>
              <a:rPr lang="en-US" dirty="0"/>
              <a:t> it could be also an interstitial SS: </a:t>
            </a:r>
          </a:p>
          <a:p>
            <a:pPr algn="just">
              <a:lnSpc>
                <a:spcPct val="150000"/>
              </a:lnSpc>
              <a:buNone/>
            </a:pPr>
            <a:endParaRPr lang="it-IT" dirty="0"/>
          </a:p>
          <a:p>
            <a:pPr algn="just">
              <a:lnSpc>
                <a:spcPct val="150000"/>
              </a:lnSpc>
              <a:spcBef>
                <a:spcPts val="1800"/>
              </a:spcBef>
            </a:pPr>
            <a:r>
              <a:rPr lang="en-US" dirty="0"/>
              <a:t>Which one is better?</a:t>
            </a:r>
          </a:p>
          <a:p>
            <a:pPr algn="just">
              <a:lnSpc>
                <a:spcPct val="150000"/>
              </a:lnSpc>
              <a:buFont typeface="Wingdings 3" pitchFamily="18" charset="2"/>
              <a:buChar char=""/>
            </a:pPr>
            <a:r>
              <a:rPr lang="en-US" dirty="0"/>
              <a:t>Evaluate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∆G°</a:t>
            </a:r>
            <a:r>
              <a:rPr lang="en-US" dirty="0"/>
              <a:t> and choose the favorite!</a:t>
            </a:r>
          </a:p>
          <a:p>
            <a:pPr algn="just">
              <a:lnSpc>
                <a:spcPct val="110000"/>
              </a:lnSpc>
              <a:buFont typeface="Wingdings 3" pitchFamily="18" charset="2"/>
              <a:buChar char=""/>
            </a:pPr>
            <a:r>
              <a:rPr lang="en-US" dirty="0"/>
              <a:t>Usually it is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∆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i="1" baseline="-25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/>
              <a:t> &gt;&gt;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∆G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ym typeface="Symbol"/>
              </a:rPr>
              <a:t></a:t>
            </a:r>
            <a:r>
              <a:rPr lang="en-US" dirty="0"/>
              <a:t> easier formation of vacancies than interstitials.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27" y="1931112"/>
            <a:ext cx="6692287" cy="854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04" y="3477700"/>
            <a:ext cx="6215106" cy="879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399032"/>
          </a:xfrm>
        </p:spPr>
        <p:txBody>
          <a:bodyPr/>
          <a:lstStyle/>
          <a:p>
            <a:pPr algn="ctr"/>
            <a:r>
              <a:rPr lang="en-US" dirty="0"/>
              <a:t>SS of Ti0</a:t>
            </a:r>
            <a:r>
              <a:rPr lang="en-US" baseline="-25000" dirty="0"/>
              <a:t>2</a:t>
            </a:r>
            <a:r>
              <a:rPr lang="en-US" dirty="0"/>
              <a:t> in </a:t>
            </a:r>
            <a:r>
              <a:rPr lang="en-US" dirty="0" err="1"/>
              <a:t>MgO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286412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This specific instance follows that general rule, too, as the passage of atoms to interstitial positions requires quite high energies:</a:t>
            </a:r>
          </a:p>
          <a:p>
            <a:pPr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i="1" dirty="0">
                <a:latin typeface="Times New Roman" pitchFamily="18" charset="0"/>
                <a:cs typeface="Times New Roman" pitchFamily="18" charset="0"/>
              </a:rPr>
              <a:t>∆H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/>
              <a:t> &gt;&gt;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∆H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V</a:t>
            </a:r>
            <a:endParaRPr lang="en-US" dirty="0"/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ym typeface="Symbol"/>
              </a:rPr>
              <a:t> almost the entire part of defects will be substitutional: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4643446"/>
            <a:ext cx="6692287" cy="854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57290" y="5429264"/>
            <a:ext cx="6215106" cy="879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sellaDiTesto 5"/>
          <p:cNvSpPr txBox="1"/>
          <p:nvPr/>
        </p:nvSpPr>
        <p:spPr>
          <a:xfrm>
            <a:off x="7572396" y="4490404"/>
            <a:ext cx="7858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92D050"/>
                </a:solidFill>
                <a:sym typeface="Wingdings"/>
              </a:rPr>
              <a:t></a:t>
            </a:r>
            <a:r>
              <a:rPr lang="en-US" sz="6000" dirty="0">
                <a:solidFill>
                  <a:srgbClr val="FF0000"/>
                </a:solidFill>
                <a:sym typeface="Wingdings 2"/>
              </a:rPr>
              <a:t>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8" name="Informazioni 7">
            <a:hlinkClick r:id="rId6" action="ppaction://hlinksldjump" highlightClick="1"/>
          </p:cNvPr>
          <p:cNvSpPr/>
          <p:nvPr/>
        </p:nvSpPr>
        <p:spPr>
          <a:xfrm>
            <a:off x="5715008" y="2928934"/>
            <a:ext cx="214314" cy="214314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3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04" y="1500174"/>
            <a:ext cx="70008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399032"/>
          </a:xfrm>
        </p:spPr>
        <p:txBody>
          <a:bodyPr anchor="t"/>
          <a:lstStyle/>
          <a:p>
            <a:pPr algn="ctr"/>
            <a:r>
              <a:rPr lang="en-US" dirty="0" err="1"/>
              <a:t>Zirconia</a:t>
            </a:r>
            <a:r>
              <a:rPr lang="en-US" dirty="0"/>
              <a:t> doped with </a:t>
            </a:r>
            <a:r>
              <a:rPr lang="en-US" dirty="0" err="1"/>
              <a:t>calcia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5720" y="928670"/>
            <a:ext cx="8501122" cy="5715040"/>
          </a:xfrm>
        </p:spPr>
        <p:txBody>
          <a:bodyPr anchor="t">
            <a:normAutofit lnSpcReduction="10000"/>
          </a:bodyPr>
          <a:lstStyle/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There are, again, 2 possibilities: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endParaRPr lang="it-IT" dirty="0"/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endParaRPr lang="it-IT" dirty="0"/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endParaRPr lang="it-IT" dirty="0"/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endParaRPr lang="it-IT" dirty="0"/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endParaRPr lang="en-US" dirty="0"/>
          </a:p>
          <a:p>
            <a:pPr algn="just">
              <a:spcBef>
                <a:spcPts val="2400"/>
              </a:spcBef>
              <a:spcAft>
                <a:spcPts val="1200"/>
              </a:spcAft>
            </a:pPr>
            <a:r>
              <a:rPr lang="en-US" dirty="0" err="1"/>
              <a:t>Zirconia</a:t>
            </a:r>
            <a:r>
              <a:rPr lang="en-US" dirty="0"/>
              <a:t> has a </a:t>
            </a:r>
            <a:r>
              <a:rPr lang="en-US" dirty="0">
                <a:hlinkClick r:id="rId5" action="ppaction://hlinksldjump"/>
              </a:rPr>
              <a:t>Fluorite</a:t>
            </a:r>
            <a:r>
              <a:rPr lang="en-US" dirty="0"/>
              <a:t> structure </a:t>
            </a:r>
            <a:r>
              <a:rPr lang="en-US" dirty="0">
                <a:sym typeface="Symbol"/>
              </a:rPr>
              <a:t> lots of empty space inside  interstitials are </a:t>
            </a:r>
            <a:r>
              <a:rPr lang="en-US" i="1" u="sng" dirty="0">
                <a:sym typeface="Symbol"/>
              </a:rPr>
              <a:t>not</a:t>
            </a:r>
            <a:r>
              <a:rPr lang="en-US" dirty="0">
                <a:sym typeface="Symbol"/>
              </a:rPr>
              <a:t> automatically privileged…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So??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04" y="1514476"/>
            <a:ext cx="69913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vale 8"/>
          <p:cNvSpPr/>
          <p:nvPr/>
        </p:nvSpPr>
        <p:spPr>
          <a:xfrm>
            <a:off x="928662" y="1643050"/>
            <a:ext cx="428628" cy="42862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>
                <a:cs typeface="Times New Roman" pitchFamily="18" charset="0"/>
              </a:rPr>
              <a:t>1</a:t>
            </a:r>
            <a:endParaRPr lang="en-US" sz="3600" dirty="0">
              <a:cs typeface="Times New Roman" pitchFamily="18" charset="0"/>
            </a:endParaRPr>
          </a:p>
        </p:txBody>
      </p:sp>
      <p:sp>
        <p:nvSpPr>
          <p:cNvPr id="10" name="Ovale 9"/>
          <p:cNvSpPr/>
          <p:nvPr/>
        </p:nvSpPr>
        <p:spPr>
          <a:xfrm>
            <a:off x="928662" y="3895731"/>
            <a:ext cx="428628" cy="42862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>
                <a:cs typeface="Times New Roman" pitchFamily="18" charset="0"/>
              </a:rPr>
              <a:t>2</a:t>
            </a:r>
            <a:endParaRPr lang="en-US" sz="3600" dirty="0"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40731" y="3719520"/>
            <a:ext cx="6303169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42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399032"/>
          </a:xfrm>
        </p:spPr>
        <p:txBody>
          <a:bodyPr anchor="t"/>
          <a:lstStyle/>
          <a:p>
            <a:pPr algn="ctr"/>
            <a:r>
              <a:rPr lang="en-US" dirty="0" err="1"/>
              <a:t>Zirconia</a:t>
            </a:r>
            <a:r>
              <a:rPr lang="en-US" dirty="0"/>
              <a:t> doped with </a:t>
            </a:r>
            <a:r>
              <a:rPr lang="en-US" dirty="0" err="1"/>
              <a:t>calcia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5720" y="928670"/>
            <a:ext cx="8501122" cy="5715040"/>
          </a:xfrm>
        </p:spPr>
        <p:txBody>
          <a:bodyPr anchor="t">
            <a:normAutofit/>
          </a:bodyPr>
          <a:lstStyle/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Let’s consider the profiles of density in function of mole % of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dirty="0"/>
              <a:t> in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ZrO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/>
              <a:t> (at </a:t>
            </a:r>
            <a:r>
              <a:rPr lang="en-US" dirty="0" err="1"/>
              <a:t>T</a:t>
            </a:r>
            <a:r>
              <a:rPr lang="en-US" baseline="-25000" dirty="0" err="1"/>
              <a:t>amb</a:t>
            </a:r>
            <a:r>
              <a:rPr lang="en-US" dirty="0"/>
              <a:t>):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endParaRPr lang="en-US" dirty="0"/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endParaRPr lang="en-US" dirty="0"/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endParaRPr lang="en-US" dirty="0"/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endParaRPr lang="en-US" dirty="0"/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endParaRPr lang="en-US" dirty="0"/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endParaRPr lang="en-US" dirty="0"/>
          </a:p>
          <a:p>
            <a:pPr algn="just">
              <a:spcBef>
                <a:spcPts val="2400"/>
              </a:spcBef>
            </a:pPr>
            <a:r>
              <a:rPr lang="en-US" dirty="0"/>
              <a:t>Experimentally, reaction </a:t>
            </a:r>
            <a:r>
              <a:rPr lang="en-US" b="1" dirty="0">
                <a:sym typeface="Wingdings"/>
              </a:rPr>
              <a:t></a:t>
            </a:r>
            <a:r>
              <a:rPr lang="en-US" dirty="0"/>
              <a:t> is the favourite.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  <a:buNone/>
            </a:pPr>
            <a:endParaRPr lang="it-IT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1238" y="1976455"/>
            <a:ext cx="4581525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2600"/>
            <a:ext cx="9144000" cy="588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532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Eli\Desktop\Appunti\ceramici\imma\sonda-lambda1pkt_002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2F2F4"/>
              </a:clrFrom>
              <a:clrTo>
                <a:srgbClr val="F2F2F4">
                  <a:alpha val="0"/>
                </a:srgbClr>
              </a:clrTo>
            </a:clrChange>
          </a:blip>
          <a:srcRect r="2363" b="4545"/>
          <a:stretch>
            <a:fillRect/>
          </a:stretch>
        </p:blipFill>
        <p:spPr bwMode="auto">
          <a:xfrm flipH="1">
            <a:off x="3214678" y="-23"/>
            <a:ext cx="5929322" cy="37115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500098" y="214290"/>
            <a:ext cx="4214842" cy="1399032"/>
          </a:xfrm>
        </p:spPr>
        <p:txBody>
          <a:bodyPr anchor="t">
            <a:normAutofit/>
          </a:bodyPr>
          <a:lstStyle/>
          <a:p>
            <a:pPr algn="ctr"/>
            <a:r>
              <a:rPr lang="en-US" dirty="0"/>
              <a:t>Lambda sensor</a:t>
            </a:r>
            <a:br>
              <a:rPr lang="en-US" dirty="0"/>
            </a:br>
            <a:r>
              <a:rPr lang="en-US" dirty="0"/>
              <a:t>(or oxygen sensor)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9" t="6681"/>
          <a:stretch>
            <a:fillRect/>
          </a:stretch>
        </p:blipFill>
        <p:spPr bwMode="auto">
          <a:xfrm>
            <a:off x="4429156" y="4071942"/>
            <a:ext cx="4714876" cy="192882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776686"/>
            <a:ext cx="4410075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399032"/>
          </a:xfrm>
        </p:spPr>
        <p:txBody>
          <a:bodyPr anchor="ctr"/>
          <a:lstStyle/>
          <a:p>
            <a:pPr algn="ctr"/>
            <a:r>
              <a:rPr lang="en-US" dirty="0" err="1"/>
              <a:t>Zirconia</a:t>
            </a:r>
            <a:r>
              <a:rPr lang="en-US" dirty="0"/>
              <a:t> doped with </a:t>
            </a:r>
            <a:r>
              <a:rPr lang="en-US" dirty="0" err="1"/>
              <a:t>yttria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0140" y="1643050"/>
            <a:ext cx="760095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egnaposto contenuto 3"/>
          <p:cNvSpPr>
            <a:spLocks noGrp="1"/>
          </p:cNvSpPr>
          <p:nvPr>
            <p:ph idx="1"/>
          </p:nvPr>
        </p:nvSpPr>
        <p:spPr>
          <a:xfrm>
            <a:off x="357158" y="2857496"/>
            <a:ext cx="8329642" cy="3714776"/>
          </a:xfrm>
        </p:spPr>
        <p:txBody>
          <a:bodyPr anchor="ctr">
            <a:normAutofit fontScale="85000" lnSpcReduction="20000"/>
          </a:bodyPr>
          <a:lstStyle/>
          <a:p>
            <a:pPr algn="just"/>
            <a:r>
              <a:rPr lang="en-US" dirty="0"/>
              <a:t>Applications of </a:t>
            </a:r>
            <a:r>
              <a:rPr lang="en-US" i="1" dirty="0"/>
              <a:t>pure</a:t>
            </a:r>
            <a:r>
              <a:rPr lang="en-US" dirty="0"/>
              <a:t> </a:t>
            </a:r>
            <a:r>
              <a:rPr lang="en-US" dirty="0" err="1"/>
              <a:t>zirconia</a:t>
            </a:r>
            <a:r>
              <a:rPr lang="en-US" dirty="0"/>
              <a:t> are restricted because it shows </a:t>
            </a:r>
            <a:r>
              <a:rPr lang="en-US" i="1" dirty="0"/>
              <a:t>polymorphism</a:t>
            </a:r>
            <a:r>
              <a:rPr lang="en-US" dirty="0"/>
              <a:t>:</a:t>
            </a:r>
          </a:p>
          <a:p>
            <a:pPr lvl="1" algn="just"/>
            <a:r>
              <a:rPr lang="en-US" dirty="0"/>
              <a:t> It is </a:t>
            </a:r>
            <a:r>
              <a:rPr lang="en-US" b="1" i="1" dirty="0"/>
              <a:t>monoclinic </a:t>
            </a:r>
            <a:r>
              <a:rPr lang="en-US" dirty="0"/>
              <a:t>at room temperature</a:t>
            </a:r>
          </a:p>
          <a:p>
            <a:pPr lvl="1" algn="just"/>
            <a:r>
              <a:rPr lang="en-US" dirty="0"/>
              <a:t>Changes to the denser </a:t>
            </a:r>
            <a:r>
              <a:rPr lang="en-US" b="1" i="1" dirty="0"/>
              <a:t>tetragonal</a:t>
            </a:r>
            <a:r>
              <a:rPr lang="en-US" dirty="0"/>
              <a:t> phase from circa 1000 °C.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The phase change t-ZrO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>
                <a:sym typeface="Wingdings 3"/>
              </a:rPr>
              <a:t></a:t>
            </a:r>
            <a:r>
              <a:rPr lang="en-US" dirty="0"/>
              <a:t> m-ZrO</a:t>
            </a:r>
            <a:r>
              <a:rPr lang="en-US" baseline="-25000" dirty="0"/>
              <a:t>2</a:t>
            </a:r>
            <a:r>
              <a:rPr lang="en-US" dirty="0"/>
              <a:t> shows a large change in volume (∆V=5%) which causes </a:t>
            </a:r>
            <a:r>
              <a:rPr lang="en-US" i="1" u="sng" dirty="0"/>
              <a:t>extensive cracking</a:t>
            </a:r>
            <a:r>
              <a:rPr lang="en-US" dirty="0"/>
              <a:t>.</a:t>
            </a:r>
          </a:p>
          <a:p>
            <a:pPr algn="just"/>
            <a:r>
              <a:rPr lang="en-US" dirty="0"/>
              <a:t>The addition of some oxides (like </a:t>
            </a:r>
            <a:r>
              <a:rPr lang="en-US" dirty="0" err="1"/>
              <a:t>CaO</a:t>
            </a:r>
            <a:r>
              <a:rPr lang="en-US" dirty="0"/>
              <a:t>, Y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) results in (meta)stabilizing the t-phase (or c-phase) at room temperature.</a:t>
            </a:r>
          </a:p>
        </p:txBody>
      </p:sp>
    </p:spTree>
    <p:custDataLst>
      <p:tags r:id="rId1"/>
    </p:custDataLst>
  </p:cSld>
  <p:clrMapOvr>
    <a:masterClrMapping/>
  </p:clrMapOvr>
  <p:transition advTm="1144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51267" y="234493"/>
            <a:ext cx="1571612" cy="1245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/>
          <a:srcRect r="1563"/>
          <a:stretch>
            <a:fillRect/>
          </a:stretch>
        </p:blipFill>
        <p:spPr bwMode="auto">
          <a:xfrm>
            <a:off x="4643469" y="-1"/>
            <a:ext cx="4500531" cy="4329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4214842" cy="1399032"/>
          </a:xfrm>
        </p:spPr>
        <p:txBody>
          <a:bodyPr anchor="t">
            <a:normAutofit/>
          </a:bodyPr>
          <a:lstStyle/>
          <a:p>
            <a:pPr algn="ctr"/>
            <a:r>
              <a:rPr lang="en-US" dirty="0" err="1"/>
              <a:t>Yttria</a:t>
            </a:r>
            <a:r>
              <a:rPr lang="en-US" dirty="0"/>
              <a:t>-stabilized</a:t>
            </a:r>
            <a:br>
              <a:rPr lang="en-US" dirty="0"/>
            </a:br>
            <a:r>
              <a:rPr lang="en-US" dirty="0" err="1"/>
              <a:t>Zirconia</a:t>
            </a:r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85720" y="5143512"/>
            <a:ext cx="85011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bg1"/>
                </a:solidFill>
              </a:rPr>
              <a:t>Cubic </a:t>
            </a:r>
            <a:r>
              <a:rPr lang="en-US" sz="2400" dirty="0" err="1">
                <a:solidFill>
                  <a:schemeClr val="bg1"/>
                </a:solidFill>
              </a:rPr>
              <a:t>zirconia</a:t>
            </a:r>
            <a:r>
              <a:rPr lang="en-US" sz="2400" dirty="0">
                <a:solidFill>
                  <a:schemeClr val="bg1"/>
                </a:solidFill>
              </a:rPr>
              <a:t> (or CZ) : hard, optically flawless and usually colorless (but may be made in a variety of different colors).</a:t>
            </a:r>
          </a:p>
          <a:p>
            <a:pPr algn="just"/>
            <a:r>
              <a:rPr lang="en-US" sz="2400" dirty="0">
                <a:solidFill>
                  <a:schemeClr val="bg1"/>
                </a:solidFill>
              </a:rPr>
              <a:t>Single crystals of the cubic phase of </a:t>
            </a:r>
            <a:r>
              <a:rPr lang="en-US" sz="2400" dirty="0" err="1">
                <a:solidFill>
                  <a:schemeClr val="bg1"/>
                </a:solidFill>
              </a:rPr>
              <a:t>zirconia</a:t>
            </a:r>
            <a:r>
              <a:rPr lang="en-US" sz="2400" dirty="0">
                <a:solidFill>
                  <a:schemeClr val="bg1"/>
                </a:solidFill>
              </a:rPr>
              <a:t> are commonly used as diamond </a:t>
            </a:r>
            <a:r>
              <a:rPr lang="en-US" sz="2400" dirty="0" err="1">
                <a:solidFill>
                  <a:schemeClr val="bg1"/>
                </a:solidFill>
              </a:rPr>
              <a:t>simulant</a:t>
            </a:r>
            <a:r>
              <a:rPr lang="en-US" sz="2400" dirty="0">
                <a:solidFill>
                  <a:schemeClr val="bg1"/>
                </a:solidFill>
              </a:rPr>
              <a:t> in </a:t>
            </a:r>
            <a:r>
              <a:rPr lang="en-US" sz="2400" dirty="0" err="1">
                <a:solidFill>
                  <a:schemeClr val="bg1"/>
                </a:solidFill>
              </a:rPr>
              <a:t>jewellery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6150" name="Picture 6" descr="C:\Documents and Settings\Eli\Desktop\Appunti\ceramici\imma\Zirconia\img49334e30e0c8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1558338"/>
            <a:ext cx="1406884" cy="1370596"/>
          </a:xfrm>
          <a:prstGeom prst="rect">
            <a:avLst/>
          </a:prstGeom>
          <a:noFill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/>
          <a:srcRect l="1539" r="1538"/>
          <a:stretch>
            <a:fillRect/>
          </a:stretch>
        </p:blipFill>
        <p:spPr bwMode="auto">
          <a:xfrm>
            <a:off x="71470" y="2071678"/>
            <a:ext cx="4500530" cy="2972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075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4366" y="142852"/>
            <a:ext cx="8229600" cy="1399032"/>
          </a:xfrm>
        </p:spPr>
        <p:txBody>
          <a:bodyPr anchor="ctr"/>
          <a:lstStyle/>
          <a:p>
            <a:pPr algn="ctr">
              <a:defRPr/>
            </a:pPr>
            <a:r>
              <a:rPr lang="en-US" dirty="0"/>
              <a:t>Magnesia doped with lithium fluoride</a:t>
            </a: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357158" y="3315852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484632" algn="ctr">
              <a:spcBef>
                <a:spcPct val="0"/>
              </a:spcBef>
              <a:defRPr/>
            </a:pPr>
            <a:r>
              <a:rPr kumimoji="0" lang="en-US" sz="4200" b="0" i="0" u="none" strike="noStrike" kern="1200" cap="none" spc="0" normalizeH="0" baseline="0" noProof="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Magnesia doped </a:t>
            </a:r>
            <a:r>
              <a:rPr lang="en-US" sz="420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with alumina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53076" y="1785926"/>
            <a:ext cx="5637848" cy="97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017" y="4888022"/>
            <a:ext cx="8643966" cy="969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Tm="409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7620024" cy="3014660"/>
          </a:xfrm>
        </p:spPr>
        <p:txBody>
          <a:bodyPr anchor="t">
            <a:normAutofit fontScale="90000"/>
          </a:bodyPr>
          <a:lstStyle/>
          <a:p>
            <a:r>
              <a:rPr lang="it-IT" sz="5300" dirty="0"/>
              <a:t>Quasi – </a:t>
            </a:r>
            <a:r>
              <a:rPr lang="en-US" sz="5300" dirty="0"/>
              <a:t>Chemical</a:t>
            </a:r>
            <a:r>
              <a:rPr lang="it-IT" sz="5300" dirty="0"/>
              <a:t> </a:t>
            </a:r>
            <a:r>
              <a:rPr lang="en-US" sz="5300" dirty="0"/>
              <a:t>Approach</a:t>
            </a:r>
            <a:br>
              <a:rPr lang="en-US" dirty="0"/>
            </a:br>
            <a:r>
              <a:rPr lang="en-US" dirty="0">
                <a:latin typeface="Agency FB"/>
              </a:rPr>
              <a:t>	C</a:t>
            </a:r>
            <a:r>
              <a:rPr lang="en-US" dirty="0"/>
              <a:t>onstant of Reaction</a:t>
            </a:r>
            <a:br>
              <a:rPr lang="it-IT" b="0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</p:cSld>
  <p:clrMapOvr>
    <a:masterClrMapping/>
  </p:clrMapOvr>
  <p:transition advTm="503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169080"/>
          </a:xfrm>
        </p:spPr>
        <p:txBody>
          <a:bodyPr anchor="ctr"/>
          <a:lstStyle/>
          <a:p>
            <a:pPr algn="just">
              <a:spcAft>
                <a:spcPts val="2400"/>
              </a:spcAft>
            </a:pPr>
            <a:r>
              <a:rPr lang="en-US" dirty="0"/>
              <a:t>There’s a need of a more immediate way to estimate defect concentration in crystals.</a:t>
            </a:r>
          </a:p>
          <a:p>
            <a:pPr algn="just"/>
            <a:r>
              <a:rPr lang="en-US" dirty="0"/>
              <a:t>Applying:</a:t>
            </a:r>
          </a:p>
          <a:p>
            <a:pPr lvl="1" algn="just"/>
            <a:r>
              <a:rPr lang="en-US" sz="3000" dirty="0" err="1"/>
              <a:t>Kröger</a:t>
            </a:r>
            <a:r>
              <a:rPr lang="en-US" sz="3000" dirty="0"/>
              <a:t> – </a:t>
            </a:r>
            <a:r>
              <a:rPr lang="en-US" sz="3000" dirty="0" err="1"/>
              <a:t>Vink</a:t>
            </a:r>
            <a:r>
              <a:rPr lang="en-US" sz="3000" dirty="0"/>
              <a:t> notation</a:t>
            </a:r>
          </a:p>
          <a:p>
            <a:pPr lvl="1" algn="just"/>
            <a:r>
              <a:rPr lang="en-US" sz="3000" dirty="0"/>
              <a:t>Quasi – Chemical approach</a:t>
            </a:r>
          </a:p>
          <a:p>
            <a:pPr algn="just">
              <a:buNone/>
            </a:pPr>
            <a:r>
              <a:rPr lang="en-US" dirty="0"/>
              <a:t>	to equations that represent defect formation’s processes</a:t>
            </a:r>
          </a:p>
          <a:p>
            <a:pPr algn="just">
              <a:spcBef>
                <a:spcPts val="2400"/>
              </a:spcBef>
            </a:pPr>
            <a:r>
              <a:rPr lang="en-US" dirty="0"/>
              <a:t>A “</a:t>
            </a:r>
            <a:r>
              <a:rPr lang="en-US" i="1" dirty="0"/>
              <a:t>constant of reaction</a:t>
            </a:r>
            <a:r>
              <a:rPr lang="en-US" dirty="0"/>
              <a:t>” for those equation can be defined.</a:t>
            </a:r>
          </a:p>
        </p:txBody>
      </p:sp>
    </p:spTree>
  </p:cSld>
  <p:clrMapOvr>
    <a:masterClrMapping/>
  </p:clrMapOvr>
  <p:transition advTm="34063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5720" y="214290"/>
            <a:ext cx="8401080" cy="6240518"/>
          </a:xfrm>
        </p:spPr>
        <p:txBody>
          <a:bodyPr anchor="t"/>
          <a:lstStyle/>
          <a:p>
            <a:pPr algn="just">
              <a:buNone/>
            </a:pPr>
            <a:r>
              <a:rPr lang="en-US" dirty="0"/>
              <a:t>With e.g. :</a:t>
            </a:r>
          </a:p>
          <a:p>
            <a:pPr algn="just">
              <a:lnSpc>
                <a:spcPct val="200000"/>
              </a:lnSpc>
              <a:spcBef>
                <a:spcPts val="400"/>
              </a:spcBef>
              <a:buNone/>
            </a:pPr>
            <a:r>
              <a:rPr lang="en-US" dirty="0"/>
              <a:t>Defining:</a:t>
            </a:r>
          </a:p>
          <a:p>
            <a:pPr algn="just">
              <a:buNone/>
            </a:pPr>
            <a:endParaRPr lang="it-IT" dirty="0"/>
          </a:p>
          <a:p>
            <a:pPr algn="just">
              <a:buNone/>
            </a:pPr>
            <a:endParaRPr lang="en-US" dirty="0"/>
          </a:p>
          <a:p>
            <a:pPr algn="just">
              <a:spcBef>
                <a:spcPts val="600"/>
              </a:spcBef>
              <a:spcAft>
                <a:spcPts val="3000"/>
              </a:spcAft>
              <a:buNone/>
            </a:pPr>
            <a:endParaRPr lang="en-US" dirty="0"/>
          </a:p>
          <a:p>
            <a:pPr algn="just">
              <a:lnSpc>
                <a:spcPct val="150000"/>
              </a:lnSpc>
              <a:buNone/>
            </a:pPr>
            <a:endParaRPr lang="it-IT" dirty="0">
              <a:sym typeface="Symbol"/>
            </a:endParaRPr>
          </a:p>
          <a:p>
            <a:pPr algn="just">
              <a:buNone/>
            </a:pPr>
            <a:r>
              <a:rPr lang="it-IT" dirty="0">
                <a:sym typeface="Symbol"/>
              </a:rPr>
              <a:t></a:t>
            </a:r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09" y="81500"/>
            <a:ext cx="6631427" cy="8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9635" y="4738194"/>
            <a:ext cx="4025307" cy="1869223"/>
          </a:xfrm>
          <a:prstGeom prst="rect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0403" y="2857496"/>
            <a:ext cx="4636043" cy="1737822"/>
          </a:xfrm>
          <a:prstGeom prst="rect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4847" y="4121540"/>
            <a:ext cx="2996309" cy="1545348"/>
          </a:xfrm>
          <a:prstGeom prst="rect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</p:pic>
      <p:graphicFrame>
        <p:nvGraphicFramePr>
          <p:cNvPr id="8" name="Oggetto 7"/>
          <p:cNvGraphicFramePr>
            <a:graphicFrameLocks noChangeAspect="1"/>
          </p:cNvGraphicFramePr>
          <p:nvPr/>
        </p:nvGraphicFramePr>
        <p:xfrm>
          <a:off x="4514850" y="3201484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28" name="Equazione" r:id="rId8" imgW="914400" imgH="215640" progId="Equation.3">
                  <p:embed/>
                </p:oleObj>
              </mc:Choice>
              <mc:Fallback>
                <p:oleObj name="Equazione" r:id="rId8" imgW="914400" imgH="215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201484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14546" y="1142984"/>
            <a:ext cx="3500462" cy="41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3" name="Connettore 1 12"/>
          <p:cNvCxnSpPr/>
          <p:nvPr/>
        </p:nvCxnSpPr>
        <p:spPr>
          <a:xfrm>
            <a:off x="3143240" y="1571612"/>
            <a:ext cx="642942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70" y="1643050"/>
            <a:ext cx="68199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169080"/>
          </a:xfrm>
        </p:spPr>
        <p:txBody>
          <a:bodyPr anchor="t">
            <a:normAutofit/>
          </a:bodyPr>
          <a:lstStyle/>
          <a:p>
            <a:pPr algn="just">
              <a:buNone/>
            </a:pPr>
            <a:r>
              <a:rPr lang="en-US" sz="2800" dirty="0"/>
              <a:t>So:</a:t>
            </a:r>
          </a:p>
          <a:p>
            <a:pPr algn="just">
              <a:lnSpc>
                <a:spcPct val="150000"/>
              </a:lnSpc>
              <a:buNone/>
            </a:pPr>
            <a:endParaRPr lang="en-US" sz="2800" dirty="0"/>
          </a:p>
          <a:p>
            <a:pPr algn="just">
              <a:buNone/>
            </a:pPr>
            <a:endParaRPr lang="en-US" sz="2800" dirty="0"/>
          </a:p>
          <a:p>
            <a:pPr algn="ctr">
              <a:buNone/>
            </a:pPr>
            <a:r>
              <a:rPr lang="en-US" sz="2400" dirty="0"/>
              <a:t>(where activity of solute specie is at the denominator)</a:t>
            </a:r>
          </a:p>
          <a:p>
            <a:pPr algn="just">
              <a:spcBef>
                <a:spcPts val="1800"/>
              </a:spcBef>
              <a:buNone/>
            </a:pPr>
            <a:r>
              <a:rPr lang="en-US" sz="2800" dirty="0"/>
              <a:t>And, going on with the “Quasi – Chemical” approach:</a:t>
            </a:r>
          </a:p>
          <a:p>
            <a:pPr algn="just">
              <a:spcBef>
                <a:spcPts val="1800"/>
              </a:spcBef>
              <a:buNone/>
            </a:pPr>
            <a:endParaRPr lang="en-US" sz="2800" dirty="0"/>
          </a:p>
          <a:p>
            <a:pPr marL="85725" indent="-20638" algn="just">
              <a:spcBef>
                <a:spcPts val="1800"/>
              </a:spcBef>
              <a:buNone/>
            </a:pPr>
            <a:r>
              <a:rPr lang="en-US" sz="2400" dirty="0"/>
              <a:t>Where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∆G°</a:t>
            </a:r>
            <a:r>
              <a:rPr lang="en-US" sz="2400" dirty="0"/>
              <a:t> is energy change associated with the dissolution process of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TiO</a:t>
            </a:r>
            <a:r>
              <a:rPr lang="en-US" sz="2400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/>
              <a:t> in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MgO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pPr marL="85725" indent="-20638" algn="just">
              <a:spcBef>
                <a:spcPts val="1800"/>
              </a:spcBef>
              <a:buNone/>
            </a:pPr>
            <a:endParaRPr lang="en-US" sz="2800" dirty="0">
              <a:sym typeface="Symbol"/>
            </a:endParaRPr>
          </a:p>
          <a:p>
            <a:pPr marL="85725" indent="-20638" algn="just">
              <a:spcBef>
                <a:spcPts val="1800"/>
              </a:spcBef>
              <a:buNone/>
            </a:pPr>
            <a:r>
              <a:rPr lang="en-US" sz="2800" dirty="0">
                <a:sym typeface="Symbol"/>
              </a:rPr>
              <a:t>								(1)</a:t>
            </a:r>
            <a:endParaRPr lang="en-US" sz="2800" dirty="0"/>
          </a:p>
        </p:txBody>
      </p:sp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6107"/>
          <a:stretch>
            <a:fillRect/>
          </a:stretch>
        </p:blipFill>
        <p:spPr bwMode="auto">
          <a:xfrm>
            <a:off x="2425942" y="4929198"/>
            <a:ext cx="4292116" cy="1714733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28860" y="432424"/>
            <a:ext cx="3880485" cy="142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13410" y="2990862"/>
            <a:ext cx="1915846" cy="93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158" y="285728"/>
            <a:ext cx="8329642" cy="6169080"/>
          </a:xfrm>
        </p:spPr>
        <p:txBody>
          <a:bodyPr anchor="t">
            <a:normAutofit/>
          </a:bodyPr>
          <a:lstStyle/>
          <a:p>
            <a:pPr algn="just">
              <a:buNone/>
            </a:pPr>
            <a:r>
              <a:rPr lang="en-US" sz="2800" dirty="0"/>
              <a:t>ENC (Electro Neutrality Condition):</a:t>
            </a:r>
          </a:p>
          <a:p>
            <a:pPr algn="just">
              <a:lnSpc>
                <a:spcPct val="200000"/>
              </a:lnSpc>
              <a:buNone/>
            </a:pP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pPr marL="85725" indent="-20638" algn="just">
              <a:spcBef>
                <a:spcPts val="1800"/>
              </a:spcBef>
              <a:spcAft>
                <a:spcPts val="1200"/>
              </a:spcAft>
              <a:buNone/>
            </a:pPr>
            <a:r>
              <a:rPr lang="it-IT" sz="2800" dirty="0">
                <a:sym typeface="Symbol"/>
              </a:rPr>
              <a:t>			         </a:t>
            </a:r>
          </a:p>
          <a:p>
            <a:pPr marL="85725" indent="-20638" algn="just">
              <a:spcBef>
                <a:spcPts val="2400"/>
              </a:spcBef>
              <a:spcAft>
                <a:spcPts val="600"/>
              </a:spcAft>
              <a:buNone/>
            </a:pPr>
            <a:r>
              <a:rPr lang="en-US" sz="2800" dirty="0"/>
              <a:t>Finally, the (1) becomes:</a:t>
            </a:r>
          </a:p>
          <a:p>
            <a:pPr marL="85725" indent="-20638" algn="just">
              <a:spcBef>
                <a:spcPts val="0"/>
              </a:spcBef>
              <a:buNone/>
            </a:pPr>
            <a:endParaRPr lang="it-IT" sz="2800" dirty="0"/>
          </a:p>
          <a:p>
            <a:pPr marL="85725" indent="-20638" algn="r">
              <a:spcBef>
                <a:spcPts val="0"/>
              </a:spcBef>
              <a:buNone/>
            </a:pPr>
            <a:r>
              <a:rPr lang="it-IT" sz="2800" dirty="0"/>
              <a:t>(2)</a:t>
            </a:r>
            <a:endParaRPr lang="en-US" sz="2800" dirty="0"/>
          </a:p>
          <a:p>
            <a:pPr marL="85725" indent="-20638" algn="just">
              <a:spcBef>
                <a:spcPts val="4200"/>
              </a:spcBef>
              <a:buNone/>
            </a:pPr>
            <a:r>
              <a:rPr lang="en-US" sz="2800" dirty="0"/>
              <a:t>which permit to </a:t>
            </a:r>
            <a:r>
              <a:rPr lang="en-US" sz="2800" i="1" u="sng" dirty="0"/>
              <a:t>ESTIMATE DEFECTS CONCENTRATION</a:t>
            </a:r>
          </a:p>
          <a:p>
            <a:pPr marL="85725" indent="-20638" algn="just">
              <a:spcBef>
                <a:spcPts val="1200"/>
              </a:spcBef>
              <a:buNone/>
            </a:pPr>
            <a:endParaRPr lang="en-US" sz="2800" dirty="0"/>
          </a:p>
          <a:p>
            <a:pPr marL="85725" indent="-20638" algn="just">
              <a:spcBef>
                <a:spcPts val="1200"/>
              </a:spcBef>
              <a:buNone/>
            </a:pPr>
            <a:r>
              <a:rPr lang="en-US" sz="2800" dirty="0"/>
              <a:t>NOTE:</a:t>
            </a:r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00288" y="3275472"/>
            <a:ext cx="4543425" cy="115366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0" name="Ovale 9"/>
          <p:cNvSpPr/>
          <p:nvPr/>
        </p:nvSpPr>
        <p:spPr>
          <a:xfrm>
            <a:off x="6157940" y="3704100"/>
            <a:ext cx="214314" cy="357190"/>
          </a:xfrm>
          <a:prstGeom prst="ellipse">
            <a:avLst/>
          </a:prstGeom>
          <a:noFill/>
          <a:ln w="38100">
            <a:solidFill>
              <a:srgbClr val="FAB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45" name="Picture 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86116" y="785794"/>
            <a:ext cx="2571768" cy="67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46" name="Picture 1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28" y="1452104"/>
            <a:ext cx="5429288" cy="111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47" name="Picture 1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480" y="5643578"/>
            <a:ext cx="2214578" cy="668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Informazioni 11">
            <a:hlinkClick r:id="rId7" action="ppaction://hlinksldjump" highlightClick="1"/>
          </p:cNvPr>
          <p:cNvSpPr/>
          <p:nvPr/>
        </p:nvSpPr>
        <p:spPr>
          <a:xfrm>
            <a:off x="4071934" y="5715016"/>
            <a:ext cx="214314" cy="214314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nettore 1 13"/>
          <p:cNvCxnSpPr/>
          <p:nvPr/>
        </p:nvCxnSpPr>
        <p:spPr>
          <a:xfrm>
            <a:off x="3286116" y="857232"/>
            <a:ext cx="428628" cy="35719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>
            <a:off x="4786314" y="857232"/>
            <a:ext cx="428628" cy="35719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dirty="0"/>
              <a:t>Phase Diagram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929330"/>
          </a:xfrm>
        </p:spPr>
        <p:txBody>
          <a:bodyPr anchor="t">
            <a:normAutofit fontScale="85000" lnSpcReduction="20000"/>
          </a:bodyPr>
          <a:lstStyle/>
          <a:p>
            <a:pPr algn="just">
              <a:buNone/>
            </a:pPr>
            <a:r>
              <a:rPr lang="en-US" dirty="0"/>
              <a:t>In the phase diagram:</a:t>
            </a:r>
          </a:p>
          <a:p>
            <a:pPr algn="just">
              <a:buNone/>
            </a:pPr>
            <a:endParaRPr lang="it-IT" dirty="0"/>
          </a:p>
          <a:p>
            <a:pPr algn="just">
              <a:buNone/>
            </a:pPr>
            <a:endParaRPr lang="it-IT" dirty="0"/>
          </a:p>
          <a:p>
            <a:pPr algn="just">
              <a:buNone/>
            </a:pPr>
            <a:endParaRPr lang="it-IT" dirty="0"/>
          </a:p>
          <a:p>
            <a:pPr algn="just">
              <a:buNone/>
            </a:pPr>
            <a:endParaRPr lang="it-IT" dirty="0"/>
          </a:p>
          <a:p>
            <a:pPr algn="just">
              <a:buNone/>
            </a:pPr>
            <a:endParaRPr lang="it-IT" dirty="0"/>
          </a:p>
          <a:p>
            <a:pPr algn="just">
              <a:buNone/>
            </a:pPr>
            <a:endParaRPr lang="it-IT" dirty="0"/>
          </a:p>
          <a:p>
            <a:pPr algn="just">
              <a:buNone/>
            </a:pPr>
            <a:endParaRPr lang="it-IT" dirty="0"/>
          </a:p>
          <a:p>
            <a:pPr algn="just">
              <a:buNone/>
            </a:pPr>
            <a:endParaRPr lang="it-IT" dirty="0"/>
          </a:p>
          <a:p>
            <a:pPr algn="just">
              <a:buNone/>
            </a:pPr>
            <a:endParaRPr lang="it-IT" dirty="0"/>
          </a:p>
          <a:p>
            <a:pPr algn="just">
              <a:buNone/>
            </a:pPr>
            <a:endParaRPr lang="en-US" dirty="0"/>
          </a:p>
          <a:p>
            <a:pPr marL="92075" indent="-26988" algn="just">
              <a:spcBef>
                <a:spcPts val="2400"/>
              </a:spcBef>
              <a:buNone/>
            </a:pPr>
            <a:r>
              <a:rPr lang="en-US" dirty="0"/>
              <a:t>From equation [2] we can also obtain an expression for the SOLVUS LINE (remembering that, for solids, at equilibrium activity is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dirty="0"/>
              <a:t>).</a:t>
            </a:r>
          </a:p>
        </p:txBody>
      </p:sp>
      <p:pic>
        <p:nvPicPr>
          <p:cNvPr id="1027" name="Picture 3" descr="C:\Documents and Settings\Eli\Desktop\Appunti\ceramici\equazioni\phase diagram1.jpg"/>
          <p:cNvPicPr>
            <a:picLocks noChangeAspect="1" noChangeArrowheads="1"/>
          </p:cNvPicPr>
          <p:nvPr/>
        </p:nvPicPr>
        <p:blipFill>
          <a:blip r:embed="rId3"/>
          <a:srcRect b="2173"/>
          <a:stretch>
            <a:fillRect/>
          </a:stretch>
        </p:blipFill>
        <p:spPr bwMode="auto">
          <a:xfrm>
            <a:off x="2424113" y="1393017"/>
            <a:ext cx="4295775" cy="4071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rock sal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0" y="2095500"/>
            <a:ext cx="3060700" cy="26543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359727" y="5149334"/>
            <a:ext cx="2567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Rock Salt: </a:t>
            </a:r>
            <a:r>
              <a:rPr lang="it-IT" dirty="0" err="1"/>
              <a:t>MgO</a:t>
            </a:r>
            <a:r>
              <a:rPr lang="it-IT" dirty="0"/>
              <a:t>, </a:t>
            </a:r>
            <a:r>
              <a:rPr lang="it-IT" dirty="0" err="1"/>
              <a:t>CaO</a:t>
            </a:r>
            <a:r>
              <a:rPr lang="it-IT" dirty="0"/>
              <a:t>, </a:t>
            </a:r>
            <a:r>
              <a:rPr lang="it-IT" dirty="0" err="1"/>
              <a:t>NiO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627752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6434" y="1385888"/>
            <a:ext cx="2831133" cy="4400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56434" y="1385888"/>
            <a:ext cx="2831133" cy="4400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786478"/>
          </a:xfrm>
        </p:spPr>
        <p:txBody>
          <a:bodyPr anchor="t">
            <a:normAutofit fontScale="85000" lnSpcReduction="20000"/>
          </a:bodyPr>
          <a:lstStyle/>
          <a:p>
            <a:pPr algn="just">
              <a:buNone/>
            </a:pPr>
            <a:r>
              <a:rPr lang="en-US" dirty="0"/>
              <a:t>So, </a:t>
            </a:r>
            <a:r>
              <a:rPr lang="en-US" dirty="0">
                <a:uFill>
                  <a:solidFill>
                    <a:srgbClr val="0033CC"/>
                  </a:solidFill>
                </a:uFill>
              </a:rPr>
              <a:t>when you come down on a composition line</a:t>
            </a:r>
            <a:r>
              <a:rPr lang="en-US" dirty="0"/>
              <a:t>:</a:t>
            </a:r>
          </a:p>
          <a:p>
            <a:pPr algn="just">
              <a:buNone/>
            </a:pPr>
            <a:endParaRPr lang="it-IT" dirty="0"/>
          </a:p>
          <a:p>
            <a:pPr algn="just">
              <a:buNone/>
            </a:pPr>
            <a:endParaRPr lang="it-IT" dirty="0"/>
          </a:p>
          <a:p>
            <a:pPr algn="just">
              <a:buNone/>
            </a:pPr>
            <a:endParaRPr lang="it-IT" dirty="0"/>
          </a:p>
          <a:p>
            <a:pPr algn="just">
              <a:buNone/>
            </a:pPr>
            <a:endParaRPr lang="it-IT" dirty="0"/>
          </a:p>
          <a:p>
            <a:pPr algn="just">
              <a:buNone/>
            </a:pPr>
            <a:endParaRPr lang="it-IT" dirty="0"/>
          </a:p>
          <a:p>
            <a:pPr algn="just">
              <a:buNone/>
            </a:pPr>
            <a:endParaRPr lang="it-IT" dirty="0"/>
          </a:p>
          <a:p>
            <a:pPr algn="just">
              <a:buNone/>
            </a:pPr>
            <a:endParaRPr lang="it-IT" dirty="0"/>
          </a:p>
          <a:p>
            <a:pPr algn="just">
              <a:buNone/>
            </a:pPr>
            <a:endParaRPr lang="it-IT" dirty="0"/>
          </a:p>
          <a:p>
            <a:pPr algn="just">
              <a:buNone/>
            </a:pPr>
            <a:endParaRPr lang="it-IT" dirty="0"/>
          </a:p>
          <a:p>
            <a:pPr algn="just">
              <a:buNone/>
            </a:pPr>
            <a:endParaRPr lang="it-IT" dirty="0"/>
          </a:p>
          <a:p>
            <a:pPr algn="just">
              <a:buNone/>
            </a:pPr>
            <a:endParaRPr lang="en-US" dirty="0"/>
          </a:p>
          <a:p>
            <a:pPr marL="92075" indent="-26988" algn="just">
              <a:spcBef>
                <a:spcPts val="2400"/>
              </a:spcBef>
              <a:buNone/>
            </a:pPr>
            <a:r>
              <a:rPr lang="en-US" dirty="0"/>
              <a:t>activity changes till when you reach the </a:t>
            </a:r>
            <a:r>
              <a:rPr lang="en-US" i="1" dirty="0" err="1"/>
              <a:t>solvus</a:t>
            </a:r>
            <a:r>
              <a:rPr lang="en-US" i="1" dirty="0"/>
              <a:t> line</a:t>
            </a:r>
            <a:r>
              <a:rPr lang="en-US" dirty="0"/>
              <a:t> </a:t>
            </a:r>
            <a:r>
              <a:rPr lang="en-US" dirty="0">
                <a:sym typeface="Wingdings 3"/>
              </a:rPr>
              <a:t></a:t>
            </a:r>
            <a:r>
              <a:rPr lang="en-US" dirty="0"/>
              <a:t> then in the microstructure you’ll have precipitation of 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TiO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/>
              <a:t>.</a:t>
            </a: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56434" y="1385888"/>
            <a:ext cx="2831133" cy="4400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dirty="0"/>
              <a:t>Phase Diagram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1142976" y="1285860"/>
            <a:ext cx="5929354" cy="1588"/>
          </a:xfrm>
          <a:prstGeom prst="line">
            <a:avLst/>
          </a:prstGeom>
          <a:ln w="28575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642910" y="6286520"/>
            <a:ext cx="6929486" cy="1588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642910" y="6643710"/>
            <a:ext cx="7286676" cy="1588"/>
          </a:xfrm>
          <a:prstGeom prst="line">
            <a:avLst/>
          </a:prstGeom>
          <a:ln w="28575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7620024" cy="3014660"/>
          </a:xfrm>
        </p:spPr>
        <p:txBody>
          <a:bodyPr anchor="t">
            <a:normAutofit fontScale="90000"/>
          </a:bodyPr>
          <a:lstStyle/>
          <a:p>
            <a:r>
              <a:rPr lang="en-US" sz="5300" dirty="0"/>
              <a:t>Some examples</a:t>
            </a:r>
            <a:br>
              <a:rPr lang="en-US" dirty="0"/>
            </a:br>
            <a:r>
              <a:rPr lang="en-US" dirty="0">
                <a:latin typeface="Agency FB"/>
              </a:rPr>
              <a:t> </a:t>
            </a:r>
            <a:br>
              <a:rPr lang="it-IT" b="0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229600" cy="1399032"/>
          </a:xfrm>
        </p:spPr>
        <p:txBody>
          <a:bodyPr anchor="ctr"/>
          <a:lstStyle/>
          <a:p>
            <a:pPr algn="ctr"/>
            <a:r>
              <a:rPr lang="it-IT" dirty="0" err="1"/>
              <a:t>Schottky</a:t>
            </a:r>
            <a:r>
              <a:rPr lang="it-IT" dirty="0"/>
              <a:t> </a:t>
            </a:r>
            <a:r>
              <a:rPr lang="en-US" dirty="0"/>
              <a:t>Disorder in magnesia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158" y="5214950"/>
            <a:ext cx="8501122" cy="1214446"/>
          </a:xfrm>
        </p:spPr>
        <p:txBody>
          <a:bodyPr anchor="t">
            <a:normAutofit/>
          </a:bodyPr>
          <a:lstStyle/>
          <a:p>
            <a:pPr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dirty="0"/>
              <a:t>With: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38826" y="1571612"/>
            <a:ext cx="5066348" cy="962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85992" y="4991810"/>
            <a:ext cx="4557710" cy="115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00184" y="2571744"/>
            <a:ext cx="6415088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3429000"/>
            <a:ext cx="8786842" cy="3214710"/>
          </a:xfrm>
        </p:spPr>
        <p:txBody>
          <a:bodyPr anchor="ctr">
            <a:normAutofit/>
          </a:bodyPr>
          <a:lstStyle/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So, at T = 2,000 K </a:t>
            </a:r>
            <a:r>
              <a:rPr lang="en-US" dirty="0">
                <a:sym typeface="Symbol"/>
              </a:rPr>
              <a:t> </a:t>
            </a:r>
            <a:r>
              <a:rPr lang="en-US" dirty="0">
                <a:latin typeface="Times New Roman" pitchFamily="18" charset="0"/>
                <a:cs typeface="Times New Roman" pitchFamily="18" charset="0"/>
                <a:sym typeface="Symbol"/>
              </a:rPr>
              <a:t>[V] </a:t>
            </a:r>
            <a:r>
              <a:rPr lang="en-US" i="1" dirty="0">
                <a:latin typeface="Times New Roman" pitchFamily="18" charset="0"/>
                <a:cs typeface="Times New Roman" pitchFamily="18" charset="0"/>
                <a:sym typeface="Symbol"/>
              </a:rPr>
              <a:t>≈ </a:t>
            </a:r>
            <a:r>
              <a:rPr lang="en-US" dirty="0">
                <a:latin typeface="Times New Roman" pitchFamily="18" charset="0"/>
                <a:cs typeface="Times New Roman" pitchFamily="18" charset="0"/>
                <a:sym typeface="Symbol"/>
              </a:rPr>
              <a:t>10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  <a:sym typeface="Symbol"/>
              </a:rPr>
              <a:t>-9</a:t>
            </a:r>
            <a:r>
              <a:rPr lang="en-US" dirty="0"/>
              <a:t> 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ym typeface="Symbol"/>
              </a:rPr>
              <a:t> in </a:t>
            </a:r>
            <a:r>
              <a:rPr lang="en-US" dirty="0">
                <a:latin typeface="Times New Roman" pitchFamily="18" charset="0"/>
                <a:cs typeface="Times New Roman" pitchFamily="18" charset="0"/>
                <a:sym typeface="Symbol"/>
              </a:rPr>
              <a:t>1 </a:t>
            </a:r>
            <a:r>
              <a:rPr lang="en-US" i="1" dirty="0">
                <a:latin typeface="Times New Roman" pitchFamily="18" charset="0"/>
                <a:cs typeface="Times New Roman" pitchFamily="18" charset="0"/>
                <a:sym typeface="Symbol"/>
              </a:rPr>
              <a:t>mol</a:t>
            </a:r>
            <a:r>
              <a:rPr lang="en-US" dirty="0">
                <a:sym typeface="Symbol"/>
              </a:rPr>
              <a:t>  there’ll be </a:t>
            </a:r>
            <a:r>
              <a:rPr lang="en-US" i="1" dirty="0">
                <a:latin typeface="Times New Roman" pitchFamily="18" charset="0"/>
                <a:cs typeface="Times New Roman" pitchFamily="18" charset="0"/>
                <a:sym typeface="Symbol"/>
              </a:rPr>
              <a:t>≈ </a:t>
            </a:r>
            <a:r>
              <a:rPr lang="en-US" dirty="0">
                <a:latin typeface="Times New Roman" pitchFamily="18" charset="0"/>
                <a:cs typeface="Times New Roman" pitchFamily="18" charset="0"/>
                <a:sym typeface="Symbol"/>
              </a:rPr>
              <a:t>10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  <a:sym typeface="Symbol"/>
              </a:rPr>
              <a:t>+14</a:t>
            </a:r>
            <a:r>
              <a:rPr lang="en-US" dirty="0">
                <a:sym typeface="Symbol"/>
              </a:rPr>
              <a:t> defects. 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ym typeface="Symbol"/>
              </a:rPr>
              <a:t>NB: in a </a:t>
            </a:r>
            <a:r>
              <a:rPr lang="en-US" i="1" dirty="0">
                <a:sym typeface="Symbol"/>
              </a:rPr>
              <a:t>real</a:t>
            </a:r>
            <a:r>
              <a:rPr lang="en-US" dirty="0">
                <a:sym typeface="Symbol"/>
              </a:rPr>
              <a:t> crystal, there’ll be, in any case, </a:t>
            </a:r>
            <a:r>
              <a:rPr lang="en-US" i="1" u="sng" dirty="0">
                <a:sym typeface="Symbol"/>
              </a:rPr>
              <a:t>AT LEAST</a:t>
            </a:r>
            <a:r>
              <a:rPr lang="en-US" dirty="0">
                <a:sym typeface="Symbol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  <a:sym typeface="Symbol"/>
              </a:rPr>
              <a:t> 10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  <a:sym typeface="Symbol"/>
              </a:rPr>
              <a:t>16</a:t>
            </a:r>
            <a:r>
              <a:rPr lang="en-US" dirty="0">
                <a:latin typeface="Times New Roman" pitchFamily="18" charset="0"/>
                <a:cs typeface="Times New Roman" pitchFamily="18" charset="0"/>
                <a:sym typeface="Symbol"/>
              </a:rPr>
              <a:t> – 10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  <a:sym typeface="Symbol"/>
              </a:rPr>
              <a:t>17</a:t>
            </a:r>
            <a:r>
              <a:rPr lang="en-US" dirty="0">
                <a:sym typeface="Symbol"/>
              </a:rPr>
              <a:t> defects/mol 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ym typeface="Symbol"/>
              </a:rPr>
              <a:t> </a:t>
            </a:r>
            <a:r>
              <a:rPr lang="en-US" dirty="0">
                <a:latin typeface="Times New Roman" pitchFamily="18" charset="0"/>
                <a:cs typeface="Times New Roman" pitchFamily="18" charset="0"/>
                <a:sym typeface="Symbol"/>
              </a:rPr>
              <a:t>[V] </a:t>
            </a:r>
            <a:r>
              <a:rPr lang="en-US" i="1" dirty="0">
                <a:latin typeface="Times New Roman" pitchFamily="18" charset="0"/>
                <a:cs typeface="Times New Roman" pitchFamily="18" charset="0"/>
                <a:sym typeface="Symbol"/>
              </a:rPr>
              <a:t>≈ </a:t>
            </a:r>
            <a:r>
              <a:rPr lang="en-US" dirty="0">
                <a:latin typeface="Times New Roman" pitchFamily="18" charset="0"/>
                <a:cs typeface="Times New Roman" pitchFamily="18" charset="0"/>
                <a:sym typeface="Symbol"/>
              </a:rPr>
              <a:t>10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  <a:sym typeface="Symbol"/>
              </a:rPr>
              <a:t>-6</a:t>
            </a:r>
            <a:r>
              <a:rPr lang="en-US" dirty="0">
                <a:latin typeface="Times New Roman" pitchFamily="18" charset="0"/>
                <a:cs typeface="Times New Roman" pitchFamily="18" charset="0"/>
                <a:sym typeface="Symbol"/>
              </a:rPr>
              <a:t> – 10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  <a:sym typeface="Symbol"/>
              </a:rPr>
              <a:t>-7</a:t>
            </a:r>
            <a:endParaRPr lang="en-US" dirty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107" y="2357542"/>
            <a:ext cx="4210141" cy="78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65844" y="1261388"/>
            <a:ext cx="3020404" cy="738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Connettore 2 16"/>
          <p:cNvCxnSpPr>
            <a:stCxn id="19461" idx="3"/>
            <a:endCxn id="19463" idx="1"/>
          </p:cNvCxnSpPr>
          <p:nvPr/>
        </p:nvCxnSpPr>
        <p:spPr>
          <a:xfrm>
            <a:off x="4286248" y="1630870"/>
            <a:ext cx="1143008" cy="572581"/>
          </a:xfrm>
          <a:prstGeom prst="straightConnector1">
            <a:avLst/>
          </a:prstGeom>
          <a:ln w="127000" cmpd="dbl"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>
            <a:stCxn id="19460" idx="3"/>
            <a:endCxn id="19463" idx="1"/>
          </p:cNvCxnSpPr>
          <p:nvPr/>
        </p:nvCxnSpPr>
        <p:spPr>
          <a:xfrm flipV="1">
            <a:off x="4286248" y="2203451"/>
            <a:ext cx="1143008" cy="546944"/>
          </a:xfrm>
          <a:prstGeom prst="straightConnector1">
            <a:avLst/>
          </a:prstGeom>
          <a:ln w="127000" cmpd="dbl"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6" y="1709324"/>
            <a:ext cx="3714744" cy="988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229600" cy="1399032"/>
          </a:xfrm>
        </p:spPr>
        <p:txBody>
          <a:bodyPr anchor="ctr"/>
          <a:lstStyle/>
          <a:p>
            <a:pPr algn="ctr"/>
            <a:r>
              <a:rPr lang="it-IT" dirty="0" err="1"/>
              <a:t>Schottky</a:t>
            </a:r>
            <a:r>
              <a:rPr lang="it-IT" dirty="0"/>
              <a:t> </a:t>
            </a:r>
            <a:r>
              <a:rPr lang="en-US" dirty="0"/>
              <a:t>Disorder in magnesia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388" y="4071942"/>
            <a:ext cx="2714612" cy="71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71406" y="142852"/>
            <a:ext cx="8229600" cy="1399032"/>
          </a:xfrm>
        </p:spPr>
        <p:txBody>
          <a:bodyPr anchor="ctr"/>
          <a:lstStyle/>
          <a:p>
            <a:pPr algn="ctr"/>
            <a:r>
              <a:rPr lang="it-IT" dirty="0" err="1"/>
              <a:t>Schottky</a:t>
            </a:r>
            <a:r>
              <a:rPr lang="it-IT" dirty="0"/>
              <a:t> </a:t>
            </a:r>
            <a:r>
              <a:rPr lang="en-US" dirty="0"/>
              <a:t>Disorder in alumina</a:t>
            </a:r>
          </a:p>
        </p:txBody>
      </p:sp>
      <p:sp>
        <p:nvSpPr>
          <p:cNvPr id="10" name="Segnaposto contenuto 2"/>
          <p:cNvSpPr>
            <a:spLocks noGrp="1"/>
          </p:cNvSpPr>
          <p:nvPr>
            <p:ph idx="1"/>
          </p:nvPr>
        </p:nvSpPr>
        <p:spPr>
          <a:xfrm>
            <a:off x="357158" y="5214950"/>
            <a:ext cx="8501122" cy="1214446"/>
          </a:xfrm>
        </p:spPr>
        <p:txBody>
          <a:bodyPr anchor="t">
            <a:normAutofit/>
          </a:bodyPr>
          <a:lstStyle/>
          <a:p>
            <a:pPr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dirty="0"/>
              <a:t>With: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4494" y="1909763"/>
            <a:ext cx="5815013" cy="91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32" y="3357562"/>
            <a:ext cx="4920615" cy="1268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11671" y="5032075"/>
            <a:ext cx="3231833" cy="897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ttore 2 16"/>
          <p:cNvCxnSpPr>
            <a:stCxn id="22539" idx="2"/>
            <a:endCxn id="22548" idx="0"/>
          </p:cNvCxnSpPr>
          <p:nvPr/>
        </p:nvCxnSpPr>
        <p:spPr>
          <a:xfrm rot="5400000">
            <a:off x="2266548" y="2014768"/>
            <a:ext cx="510140" cy="1"/>
          </a:xfrm>
          <a:prstGeom prst="straightConnector1">
            <a:avLst/>
          </a:prstGeom>
          <a:ln w="127000" cmpd="dbl"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>
            <a:stCxn id="22547" idx="2"/>
          </p:cNvCxnSpPr>
          <p:nvPr/>
        </p:nvCxnSpPr>
        <p:spPr>
          <a:xfrm rot="5400000">
            <a:off x="5738172" y="2304762"/>
            <a:ext cx="958199" cy="2004657"/>
          </a:xfrm>
          <a:prstGeom prst="straightConnector1">
            <a:avLst/>
          </a:prstGeom>
          <a:ln w="127000" cmpd="dbl"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1000108"/>
            <a:ext cx="4186043" cy="75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6" name="Picture 1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6552" y="1428736"/>
            <a:ext cx="2168773" cy="684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7" name="Picture 1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90210" y="2143116"/>
            <a:ext cx="2058777" cy="68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8" name="Picture 2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453" y="2269838"/>
            <a:ext cx="3698328" cy="730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49" name="Picture 2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83344" y="3786190"/>
            <a:ext cx="5377312" cy="74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50" name="Picture 2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50365" y="4751490"/>
            <a:ext cx="2843271" cy="74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24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40798"/>
          <a:stretch>
            <a:fillRect/>
          </a:stretch>
        </p:blipFill>
        <p:spPr bwMode="auto">
          <a:xfrm>
            <a:off x="2377776" y="5485530"/>
            <a:ext cx="4388448" cy="115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7" name="Connettore 2 46"/>
          <p:cNvCxnSpPr>
            <a:stCxn id="22548" idx="2"/>
          </p:cNvCxnSpPr>
          <p:nvPr/>
        </p:nvCxnSpPr>
        <p:spPr>
          <a:xfrm rot="16200000" flipH="1">
            <a:off x="2868147" y="2653841"/>
            <a:ext cx="785820" cy="1478881"/>
          </a:xfrm>
          <a:prstGeom prst="straightConnector1">
            <a:avLst/>
          </a:prstGeom>
          <a:ln w="127000" cmpd="dbl"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olo 1"/>
          <p:cNvSpPr>
            <a:spLocks noGrp="1"/>
          </p:cNvSpPr>
          <p:nvPr>
            <p:ph type="title"/>
          </p:nvPr>
        </p:nvSpPr>
        <p:spPr>
          <a:xfrm>
            <a:off x="71406" y="142852"/>
            <a:ext cx="8229600" cy="1399032"/>
          </a:xfrm>
        </p:spPr>
        <p:txBody>
          <a:bodyPr anchor="t"/>
          <a:lstStyle/>
          <a:p>
            <a:pPr algn="ctr"/>
            <a:r>
              <a:rPr lang="it-IT" dirty="0" err="1"/>
              <a:t>Schottky</a:t>
            </a:r>
            <a:r>
              <a:rPr lang="it-IT" dirty="0"/>
              <a:t> </a:t>
            </a:r>
            <a:r>
              <a:rPr lang="en-US" dirty="0"/>
              <a:t>Disorder in alumina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mph" presetSubtype="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2"/>
          <p:cNvSpPr>
            <a:spLocks noGrp="1"/>
          </p:cNvSpPr>
          <p:nvPr>
            <p:ph idx="1"/>
          </p:nvPr>
        </p:nvSpPr>
        <p:spPr>
          <a:xfrm>
            <a:off x="285719" y="3286124"/>
            <a:ext cx="8572561" cy="3357586"/>
          </a:xfrm>
        </p:spPr>
        <p:txBody>
          <a:bodyPr anchor="ctr">
            <a:normAutofit/>
          </a:bodyPr>
          <a:lstStyle/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sz="3200" dirty="0"/>
              <a:t>So:</a:t>
            </a:r>
          </a:p>
          <a:p>
            <a:pPr marL="723900" lvl="1" algn="just">
              <a:spcBef>
                <a:spcPts val="0"/>
              </a:spcBef>
              <a:spcAft>
                <a:spcPts val="1200"/>
              </a:spcAft>
            </a:pPr>
            <a:r>
              <a:rPr lang="en-US" sz="3000" dirty="0"/>
              <a:t>1 </a:t>
            </a:r>
            <a:r>
              <a:rPr lang="en-US" sz="3000" dirty="0" err="1"/>
              <a:t>Schottky</a:t>
            </a:r>
            <a:r>
              <a:rPr lang="en-US" sz="3000" dirty="0"/>
              <a:t> disorder in alumina disarranges </a:t>
            </a:r>
            <a:r>
              <a:rPr lang="en-US" sz="3200" b="1" dirty="0">
                <a:solidFill>
                  <a:schemeClr val="accent1"/>
                </a:solidFill>
              </a:rPr>
              <a:t>5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dirty="0"/>
              <a:t>points in crystal structure (3 V</a:t>
            </a:r>
            <a:r>
              <a:rPr lang="en-US" sz="3000" baseline="-25000" dirty="0"/>
              <a:t>O</a:t>
            </a:r>
            <a:r>
              <a:rPr lang="en-US" sz="3000" dirty="0"/>
              <a:t> and 2 </a:t>
            </a:r>
            <a:r>
              <a:rPr lang="en-US" sz="3000" dirty="0" err="1"/>
              <a:t>V</a:t>
            </a:r>
            <a:r>
              <a:rPr lang="en-US" sz="3000" baseline="-25000" dirty="0" err="1"/>
              <a:t>Al</a:t>
            </a:r>
            <a:r>
              <a:rPr lang="en-US" sz="3000" dirty="0"/>
              <a:t>)</a:t>
            </a:r>
          </a:p>
          <a:p>
            <a:pPr marL="723900" lvl="1" algn="just">
              <a:spcBef>
                <a:spcPts val="0"/>
              </a:spcBef>
              <a:spcAft>
                <a:spcPts val="1200"/>
              </a:spcAft>
            </a:pPr>
            <a:r>
              <a:rPr lang="en-US" sz="3000" dirty="0"/>
              <a:t>1 </a:t>
            </a:r>
            <a:r>
              <a:rPr lang="en-US" sz="3000" dirty="0" err="1"/>
              <a:t>Schottky</a:t>
            </a:r>
            <a:r>
              <a:rPr lang="en-US" sz="3000" dirty="0"/>
              <a:t> disorder in magnesia (previous example) disarranges </a:t>
            </a:r>
            <a:r>
              <a:rPr lang="en-US" sz="3200" b="1" dirty="0">
                <a:solidFill>
                  <a:schemeClr val="accent1"/>
                </a:solidFill>
              </a:rPr>
              <a:t>2</a:t>
            </a:r>
            <a:r>
              <a:rPr lang="en-US" sz="3000" b="1" dirty="0">
                <a:solidFill>
                  <a:schemeClr val="accent1"/>
                </a:solidFill>
              </a:rPr>
              <a:t> </a:t>
            </a:r>
            <a:r>
              <a:rPr lang="en-US" sz="3000" dirty="0"/>
              <a:t>points in crystal structure (1 V</a:t>
            </a:r>
            <a:r>
              <a:rPr lang="en-US" sz="3000" baseline="-25000" dirty="0"/>
              <a:t>O</a:t>
            </a:r>
            <a:r>
              <a:rPr lang="en-US" sz="3000" dirty="0"/>
              <a:t> and 1 </a:t>
            </a:r>
            <a:r>
              <a:rPr lang="en-US" sz="3000" dirty="0" err="1"/>
              <a:t>V</a:t>
            </a:r>
            <a:r>
              <a:rPr lang="en-US" sz="3000" baseline="-25000" dirty="0" err="1"/>
              <a:t>Mg</a:t>
            </a:r>
            <a:r>
              <a:rPr lang="en-US" sz="3000" dirty="0"/>
              <a:t>)</a:t>
            </a:r>
          </a:p>
        </p:txBody>
      </p:sp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41" y="1500174"/>
            <a:ext cx="8929718" cy="1351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71406" y="142852"/>
            <a:ext cx="8229600" cy="1399032"/>
          </a:xfrm>
        </p:spPr>
        <p:txBody>
          <a:bodyPr anchor="ctr"/>
          <a:lstStyle/>
          <a:p>
            <a:pPr algn="ctr"/>
            <a:r>
              <a:rPr lang="it-IT" dirty="0" err="1"/>
              <a:t>Schottky</a:t>
            </a:r>
            <a:r>
              <a:rPr lang="it-IT" dirty="0"/>
              <a:t> </a:t>
            </a:r>
            <a:r>
              <a:rPr lang="en-US" dirty="0"/>
              <a:t>Disorder in alumina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err="1"/>
              <a:t>Schottky</a:t>
            </a:r>
            <a:r>
              <a:rPr lang="en-US" dirty="0"/>
              <a:t> disorder’s energy of formation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428596" y="1215210"/>
          <a:ext cx="7375392" cy="5428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8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3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36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0759">
                <a:tc>
                  <a:txBody>
                    <a:bodyPr/>
                    <a:lstStyle/>
                    <a:p>
                      <a:pPr algn="ctr"/>
                      <a:r>
                        <a:rPr lang="it-IT" sz="3300" dirty="0"/>
                        <a:t>SPECIE</a:t>
                      </a:r>
                      <a:endParaRPr lang="en-US" sz="3300" dirty="0"/>
                    </a:p>
                  </a:txBody>
                  <a:tcPr marL="108511" marR="108511" marT="54255" marB="54255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300" dirty="0"/>
                        <a:t>      ∆H</a:t>
                      </a:r>
                      <a:r>
                        <a:rPr lang="it-IT" sz="3300" baseline="-25000" dirty="0"/>
                        <a:t>S</a:t>
                      </a:r>
                      <a:r>
                        <a:rPr lang="it-IT" sz="3300" dirty="0"/>
                        <a:t> [</a:t>
                      </a:r>
                      <a:r>
                        <a:rPr lang="it-IT" sz="3300" dirty="0" err="1"/>
                        <a:t>eV</a:t>
                      </a:r>
                      <a:r>
                        <a:rPr lang="it-IT" sz="3300" dirty="0"/>
                        <a:t>]</a:t>
                      </a:r>
                      <a:r>
                        <a:rPr lang="it-IT" sz="3300" baseline="0" dirty="0"/>
                        <a:t>   </a:t>
                      </a:r>
                      <a:r>
                        <a:rPr lang="it-IT" sz="3300" dirty="0"/>
                        <a:t> </a:t>
                      </a:r>
                      <a:r>
                        <a:rPr lang="it-IT" sz="3300" dirty="0">
                          <a:sym typeface="Symbol"/>
                        </a:rPr>
                        <a:t> </a:t>
                      </a:r>
                      <a:r>
                        <a:rPr lang="it-IT" sz="3300" dirty="0"/>
                        <a:t>E/</a:t>
                      </a:r>
                      <a:r>
                        <a:rPr lang="it-IT" sz="3300" dirty="0" err="1"/>
                        <a:t>defect</a:t>
                      </a:r>
                      <a:r>
                        <a:rPr lang="it-IT" sz="3300" dirty="0"/>
                        <a:t> [</a:t>
                      </a:r>
                      <a:r>
                        <a:rPr lang="it-IT" sz="3300" dirty="0" err="1"/>
                        <a:t>eV</a:t>
                      </a:r>
                      <a:r>
                        <a:rPr lang="it-IT" sz="3300" dirty="0"/>
                        <a:t>]</a:t>
                      </a:r>
                      <a:endParaRPr lang="en-US" sz="3300" dirty="0"/>
                    </a:p>
                  </a:txBody>
                  <a:tcPr marL="108511" marR="108511" marT="54255" marB="5425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989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Al</a:t>
                      </a:r>
                      <a:r>
                        <a:rPr lang="it-IT" sz="2800" baseline="-25000" dirty="0"/>
                        <a:t>2</a:t>
                      </a:r>
                      <a:r>
                        <a:rPr lang="it-IT" sz="2800" dirty="0"/>
                        <a:t>O</a:t>
                      </a:r>
                      <a:r>
                        <a:rPr lang="it-IT" sz="2800" baseline="-25000" dirty="0"/>
                        <a:t>3</a:t>
                      </a:r>
                      <a:endParaRPr lang="en-US" sz="2800" baseline="-25000" dirty="0"/>
                    </a:p>
                  </a:txBody>
                  <a:tcPr marL="108511" marR="108511" marT="54255" marB="542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25</a:t>
                      </a:r>
                      <a:endParaRPr lang="en-US" sz="2800" dirty="0"/>
                    </a:p>
                  </a:txBody>
                  <a:tcPr marL="108511" marR="108511" marT="54255" marB="542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>
                          <a:sym typeface="Symbol"/>
                        </a:rPr>
                        <a:t></a:t>
                      </a:r>
                      <a:r>
                        <a:rPr lang="it-IT" sz="2800" dirty="0"/>
                        <a:t>5</a:t>
                      </a:r>
                      <a:endParaRPr lang="en-US" sz="2800" dirty="0"/>
                    </a:p>
                  </a:txBody>
                  <a:tcPr marL="108511" marR="108511" marT="54255" marB="542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989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err="1"/>
                        <a:t>MgO</a:t>
                      </a:r>
                      <a:endParaRPr lang="en-US" sz="2800" dirty="0"/>
                    </a:p>
                  </a:txBody>
                  <a:tcPr marL="108511" marR="108511" marT="54255" marB="542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7.5</a:t>
                      </a:r>
                      <a:endParaRPr lang="en-US" sz="2800" dirty="0"/>
                    </a:p>
                  </a:txBody>
                  <a:tcPr marL="108511" marR="108511" marT="54255" marB="542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3.75</a:t>
                      </a:r>
                      <a:endParaRPr lang="en-US" sz="2800" dirty="0"/>
                    </a:p>
                  </a:txBody>
                  <a:tcPr marL="108511" marR="108511" marT="54255" marB="542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989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err="1"/>
                        <a:t>CaO</a:t>
                      </a:r>
                      <a:endParaRPr lang="en-US" sz="2800" dirty="0"/>
                    </a:p>
                  </a:txBody>
                  <a:tcPr marL="108511" marR="108511" marT="54255" marB="542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6.1</a:t>
                      </a:r>
                      <a:endParaRPr lang="en-US" sz="2800" dirty="0"/>
                    </a:p>
                  </a:txBody>
                  <a:tcPr marL="108511" marR="108511" marT="54255" marB="542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3.05</a:t>
                      </a:r>
                      <a:endParaRPr lang="en-US" sz="2800" dirty="0"/>
                    </a:p>
                  </a:txBody>
                  <a:tcPr marL="108511" marR="108511" marT="54255" marB="542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989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err="1"/>
                        <a:t>NaCl</a:t>
                      </a:r>
                      <a:endParaRPr lang="en-US" sz="2800" dirty="0"/>
                    </a:p>
                  </a:txBody>
                  <a:tcPr marL="108511" marR="108511" marT="54255" marB="542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2.30</a:t>
                      </a:r>
                      <a:endParaRPr lang="en-US" sz="2800" dirty="0"/>
                    </a:p>
                  </a:txBody>
                  <a:tcPr marL="108511" marR="108511" marT="54255" marB="542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1.65</a:t>
                      </a:r>
                      <a:endParaRPr lang="en-US" sz="2800" dirty="0"/>
                    </a:p>
                  </a:txBody>
                  <a:tcPr marL="108511" marR="108511" marT="54255" marB="542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989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err="1"/>
                        <a:t>KCl</a:t>
                      </a:r>
                      <a:endParaRPr lang="en-US" sz="2800" dirty="0"/>
                    </a:p>
                  </a:txBody>
                  <a:tcPr marL="108511" marR="108511" marT="54255" marB="542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2.26</a:t>
                      </a:r>
                      <a:endParaRPr lang="en-US" sz="2800" dirty="0"/>
                    </a:p>
                  </a:txBody>
                  <a:tcPr marL="108511" marR="108511" marT="54255" marB="542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1.1</a:t>
                      </a:r>
                      <a:endParaRPr lang="en-US" sz="2800" dirty="0"/>
                    </a:p>
                  </a:txBody>
                  <a:tcPr marL="108511" marR="108511" marT="54255" marB="5425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9989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err="1"/>
                        <a:t>LiF</a:t>
                      </a:r>
                      <a:endParaRPr lang="en-US" sz="2800" dirty="0"/>
                    </a:p>
                  </a:txBody>
                  <a:tcPr marL="108511" marR="108511" marT="54255" marB="542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2.34</a:t>
                      </a:r>
                      <a:endParaRPr lang="en-US" sz="2800" dirty="0"/>
                    </a:p>
                  </a:txBody>
                  <a:tcPr marL="108511" marR="108511" marT="54255" marB="542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1.17</a:t>
                      </a:r>
                      <a:endParaRPr lang="en-US" sz="2800" dirty="0"/>
                    </a:p>
                  </a:txBody>
                  <a:tcPr marL="108511" marR="108511" marT="54255" marB="5425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9989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err="1"/>
                        <a:t>LiCl</a:t>
                      </a:r>
                      <a:endParaRPr lang="en-US" sz="2800" dirty="0"/>
                    </a:p>
                  </a:txBody>
                  <a:tcPr marL="108511" marR="108511" marT="54255" marB="542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2.12</a:t>
                      </a:r>
                      <a:endParaRPr lang="en-US" sz="2800" dirty="0"/>
                    </a:p>
                  </a:txBody>
                  <a:tcPr marL="108511" marR="108511" marT="54255" marB="542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1.1</a:t>
                      </a:r>
                      <a:endParaRPr lang="en-US" sz="2800" dirty="0"/>
                    </a:p>
                  </a:txBody>
                  <a:tcPr marL="108511" marR="108511" marT="54255" marB="5425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9989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err="1"/>
                        <a:t>LiBr</a:t>
                      </a:r>
                      <a:endParaRPr lang="en-US" sz="2800" dirty="0"/>
                    </a:p>
                  </a:txBody>
                  <a:tcPr marL="108511" marR="108511" marT="54255" marB="542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1.80</a:t>
                      </a:r>
                      <a:endParaRPr lang="en-US" sz="2800" dirty="0"/>
                    </a:p>
                  </a:txBody>
                  <a:tcPr marL="108511" marR="108511" marT="54255" marB="542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0.9</a:t>
                      </a:r>
                      <a:endParaRPr lang="en-US" sz="2800" dirty="0"/>
                    </a:p>
                  </a:txBody>
                  <a:tcPr marL="108511" marR="108511" marT="54255" marB="5425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9989">
                <a:tc>
                  <a:txBody>
                    <a:bodyPr/>
                    <a:lstStyle/>
                    <a:p>
                      <a:pPr algn="ctr"/>
                      <a:r>
                        <a:rPr lang="it-IT" sz="2800" dirty="0" err="1"/>
                        <a:t>LiI</a:t>
                      </a:r>
                      <a:endParaRPr lang="en-US" sz="2800" dirty="0"/>
                    </a:p>
                  </a:txBody>
                  <a:tcPr marL="108511" marR="108511" marT="54255" marB="542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1.30</a:t>
                      </a:r>
                      <a:endParaRPr lang="en-US" sz="2800" dirty="0"/>
                    </a:p>
                  </a:txBody>
                  <a:tcPr marL="108511" marR="108511" marT="54255" marB="542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dirty="0"/>
                        <a:t>0.7</a:t>
                      </a:r>
                      <a:endParaRPr lang="en-US" sz="2800" dirty="0"/>
                    </a:p>
                  </a:txBody>
                  <a:tcPr marL="108511" marR="108511" marT="54255" marB="5425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Freccia a destra con strisce 4"/>
          <p:cNvSpPr/>
          <p:nvPr/>
        </p:nvSpPr>
        <p:spPr>
          <a:xfrm rot="16200000">
            <a:off x="6215074" y="3857628"/>
            <a:ext cx="4500594" cy="928694"/>
          </a:xfrm>
          <a:prstGeom prst="striped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more stable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399032"/>
          </a:xfrm>
        </p:spPr>
        <p:txBody>
          <a:bodyPr anchor="t"/>
          <a:lstStyle/>
          <a:p>
            <a:pPr algn="ctr"/>
            <a:r>
              <a:rPr lang="it-IT" dirty="0" err="1"/>
              <a:t>Frenkel</a:t>
            </a:r>
            <a:r>
              <a:rPr lang="it-IT" dirty="0"/>
              <a:t> </a:t>
            </a:r>
            <a:r>
              <a:rPr lang="en-US" dirty="0"/>
              <a:t>Disorder in </a:t>
            </a:r>
            <a:r>
              <a:rPr lang="en-US" dirty="0" err="1"/>
              <a:t>urania</a:t>
            </a:r>
            <a:endParaRPr lang="en-US" dirty="0"/>
          </a:p>
        </p:txBody>
      </p:sp>
      <p:sp>
        <p:nvSpPr>
          <p:cNvPr id="10" name="Segnaposto contenuto 2"/>
          <p:cNvSpPr>
            <a:spLocks noGrp="1"/>
          </p:cNvSpPr>
          <p:nvPr>
            <p:ph idx="1"/>
          </p:nvPr>
        </p:nvSpPr>
        <p:spPr>
          <a:xfrm>
            <a:off x="357158" y="3286124"/>
            <a:ext cx="8501122" cy="2786082"/>
          </a:xfrm>
        </p:spPr>
        <p:txBody>
          <a:bodyPr anchor="b"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dirty="0"/>
              <a:t>NB: thank to the low defect concentration, 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] </a:t>
            </a:r>
            <a:r>
              <a:rPr lang="en-US" dirty="0"/>
              <a:t>is </a:t>
            </a:r>
            <a:r>
              <a:rPr lang="en-US" u="sng" dirty="0"/>
              <a:t>SUBSTANTIALLY 1</a:t>
            </a:r>
            <a:r>
              <a:rPr lang="en-US" dirty="0"/>
              <a:t>.</a:t>
            </a:r>
          </a:p>
        </p:txBody>
      </p:sp>
      <p:pic>
        <p:nvPicPr>
          <p:cNvPr id="23567" name="Picture 1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2079" y="1458723"/>
            <a:ext cx="6099842" cy="827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8" name="Picture 1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62211" y="3000372"/>
            <a:ext cx="401957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Informazioni 5">
            <a:hlinkClick r:id="rId5" action="ppaction://hlinksldjump" highlightClick="1"/>
          </p:cNvPr>
          <p:cNvSpPr/>
          <p:nvPr/>
        </p:nvSpPr>
        <p:spPr>
          <a:xfrm>
            <a:off x="4429124" y="5643578"/>
            <a:ext cx="214314" cy="214314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399032"/>
          </a:xfrm>
        </p:spPr>
        <p:txBody>
          <a:bodyPr anchor="t"/>
          <a:lstStyle/>
          <a:p>
            <a:pPr algn="ctr"/>
            <a:r>
              <a:rPr lang="it-IT" dirty="0" err="1"/>
              <a:t>Frenkel</a:t>
            </a:r>
            <a:r>
              <a:rPr lang="it-IT" dirty="0"/>
              <a:t> </a:t>
            </a:r>
            <a:r>
              <a:rPr lang="en-US" dirty="0"/>
              <a:t>Disorder in </a:t>
            </a:r>
            <a:r>
              <a:rPr lang="en-US" dirty="0" err="1"/>
              <a:t>urania</a:t>
            </a:r>
            <a:endParaRPr lang="en-US" dirty="0"/>
          </a:p>
        </p:txBody>
      </p:sp>
      <p:sp>
        <p:nvSpPr>
          <p:cNvPr id="10" name="Segnaposto contenuto 2"/>
          <p:cNvSpPr>
            <a:spLocks noGrp="1"/>
          </p:cNvSpPr>
          <p:nvPr>
            <p:ph idx="1"/>
          </p:nvPr>
        </p:nvSpPr>
        <p:spPr>
          <a:xfrm>
            <a:off x="357158" y="1928802"/>
            <a:ext cx="8501122" cy="4500594"/>
          </a:xfrm>
        </p:spPr>
        <p:txBody>
          <a:bodyPr anchor="t">
            <a:normAutofit/>
          </a:bodyPr>
          <a:lstStyle/>
          <a:p>
            <a:pPr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As </a:t>
            </a:r>
            <a:r>
              <a:rPr lang="en-US" dirty="0" err="1"/>
              <a:t>urania</a:t>
            </a:r>
            <a:r>
              <a:rPr lang="en-US" dirty="0"/>
              <a:t> has a </a:t>
            </a:r>
            <a:r>
              <a:rPr lang="en-US" dirty="0">
                <a:hlinkClick r:id="rId3" action="ppaction://hlinksldjump"/>
              </a:rPr>
              <a:t>fluorite</a:t>
            </a:r>
            <a:r>
              <a:rPr lang="en-US" dirty="0"/>
              <a:t> structure it is:</a:t>
            </a:r>
          </a:p>
        </p:txBody>
      </p:sp>
      <p:pic>
        <p:nvPicPr>
          <p:cNvPr id="24589" name="Picture 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296" y="1071546"/>
            <a:ext cx="4268018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90" name="Picture 1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0739" y="1714488"/>
            <a:ext cx="1456037" cy="9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91" name="Picture 1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1475" y="2643182"/>
            <a:ext cx="1488757" cy="601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2580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3357562"/>
            <a:ext cx="8429652" cy="1315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2581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4714884"/>
            <a:ext cx="3529008" cy="1877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2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7158" y="267494"/>
            <a:ext cx="8229600" cy="1399032"/>
          </a:xfrm>
        </p:spPr>
        <p:txBody>
          <a:bodyPr anchor="t"/>
          <a:lstStyle/>
          <a:p>
            <a:pPr algn="ctr"/>
            <a:r>
              <a:rPr lang="en-US" dirty="0"/>
              <a:t>ROCKSALT (N</a:t>
            </a:r>
            <a:r>
              <a:rPr lang="it-IT" dirty="0" err="1"/>
              <a:t>aCl</a:t>
            </a:r>
            <a:r>
              <a:rPr lang="en-US" dirty="0"/>
              <a:t>)</a:t>
            </a:r>
          </a:p>
        </p:txBody>
      </p:sp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Indietro o precedente 8">
            <a:hlinkClick r:id="" action="ppaction://hlinkshowjump?jump=lastslideviewed" highlightClick="1"/>
          </p:cNvPr>
          <p:cNvSpPr/>
          <p:nvPr/>
        </p:nvSpPr>
        <p:spPr>
          <a:xfrm>
            <a:off x="8643966" y="6357958"/>
            <a:ext cx="285752" cy="28575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magine 10" descr="http://cst-www.nrl.navy.mil/lattice/struk.picts/b1.s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1435" y="1071546"/>
            <a:ext cx="6441130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406" y="214290"/>
            <a:ext cx="4214842" cy="1399032"/>
          </a:xfrm>
        </p:spPr>
        <p:txBody>
          <a:bodyPr anchor="t">
            <a:normAutofit/>
          </a:bodyPr>
          <a:lstStyle/>
          <a:p>
            <a:pPr algn="ctr"/>
            <a:r>
              <a:rPr lang="en-US" dirty="0"/>
              <a:t>Fuel rods</a:t>
            </a:r>
            <a:br>
              <a:rPr lang="en-US" dirty="0"/>
            </a:br>
            <a:r>
              <a:rPr lang="en-US" dirty="0"/>
              <a:t>for nuclear reactors</a:t>
            </a:r>
          </a:p>
        </p:txBody>
      </p:sp>
      <p:pic>
        <p:nvPicPr>
          <p:cNvPr id="19460" name="Picture 4" descr="C:\Documents and Settings\Eli\Desktop\Appunti\ceramici\imma\KKG_Reactor_Core.jpg"/>
          <p:cNvPicPr>
            <a:picLocks noChangeAspect="1" noChangeArrowheads="1"/>
          </p:cNvPicPr>
          <p:nvPr/>
        </p:nvPicPr>
        <p:blipFill>
          <a:blip r:embed="rId3"/>
          <a:srcRect l="5772" b="9400"/>
          <a:stretch>
            <a:fillRect/>
          </a:stretch>
        </p:blipFill>
        <p:spPr bwMode="auto">
          <a:xfrm>
            <a:off x="71406" y="2143116"/>
            <a:ext cx="7215238" cy="4612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9" name="Picture 3" descr="C:\Documents and Settings\Eli\Desktop\Appunti\ceramici\imma\atr.jpg"/>
          <p:cNvPicPr>
            <a:picLocks noChangeAspect="1" noChangeArrowheads="1"/>
          </p:cNvPicPr>
          <p:nvPr/>
        </p:nvPicPr>
        <p:blipFill>
          <a:blip r:embed="rId4"/>
          <a:srcRect t="15154"/>
          <a:stretch>
            <a:fillRect/>
          </a:stretch>
        </p:blipFill>
        <p:spPr bwMode="auto">
          <a:xfrm>
            <a:off x="5643602" y="86567"/>
            <a:ext cx="3428992" cy="31995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err="1"/>
              <a:t>Frenkel</a:t>
            </a:r>
            <a:r>
              <a:rPr lang="en-US" dirty="0"/>
              <a:t> disorder’s energy of formation</a:t>
            </a:r>
          </a:p>
        </p:txBody>
      </p:sp>
      <p:graphicFrame>
        <p:nvGraphicFramePr>
          <p:cNvPr id="6" name="Tabella 5"/>
          <p:cNvGraphicFramePr>
            <a:graphicFrameLocks noGrp="1"/>
          </p:cNvGraphicFramePr>
          <p:nvPr/>
        </p:nvGraphicFramePr>
        <p:xfrm>
          <a:off x="214283" y="1142979"/>
          <a:ext cx="7047352" cy="5500731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428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6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2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1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noProof="0">
                          <a:solidFill>
                            <a:schemeClr val="tx1"/>
                          </a:solidFill>
                        </a:rPr>
                        <a:t>STRUCTURE</a:t>
                      </a:r>
                      <a:endParaRPr lang="en-US" sz="2400" b="1" noProof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4645" marR="546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noProof="0">
                          <a:solidFill>
                            <a:schemeClr val="tx1"/>
                          </a:solidFill>
                        </a:rPr>
                        <a:t>MATERIAL – interstitial</a:t>
                      </a:r>
                      <a:endParaRPr lang="en-US" sz="2400" b="1" noProof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4645" marR="546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noProof="0">
                          <a:solidFill>
                            <a:schemeClr val="tx1"/>
                          </a:solidFill>
                        </a:rPr>
                        <a:t>ΔG [eV]</a:t>
                      </a:r>
                      <a:endParaRPr lang="en-US" sz="2400" b="1" noProof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4645" marR="546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18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noProof="0">
                          <a:hlinkClick r:id="rId3" action="ppaction://hlinksldjump"/>
                        </a:rPr>
                        <a:t>Rocksalt</a:t>
                      </a:r>
                      <a:r>
                        <a:rPr lang="en-US" sz="2400" noProof="0"/>
                        <a:t> str.</a:t>
                      </a:r>
                      <a:endParaRPr lang="en-US" sz="2400" noProof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4645" marR="546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noProof="0"/>
                        <a:t>MgO – Mg</a:t>
                      </a:r>
                      <a:endParaRPr lang="en-US" sz="2400" noProof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4645" marR="546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noProof="0"/>
                        <a:t>13.5</a:t>
                      </a:r>
                      <a:endParaRPr lang="en-US" sz="2400" noProof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4645" marR="546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25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noProof="0"/>
                        <a:t>MgO – O</a:t>
                      </a:r>
                      <a:endParaRPr lang="en-US" sz="2400" noProof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4645" marR="546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noProof="0"/>
                        <a:t>17.6 </a:t>
                      </a:r>
                      <a:endParaRPr lang="en-US" sz="2400" noProof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4645" marR="546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18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noProof="0">
                          <a:hlinkClick r:id="rId4" action="ppaction://hlinksldjump"/>
                        </a:rPr>
                        <a:t>Corundum</a:t>
                      </a:r>
                      <a:endParaRPr lang="en-US" sz="2400" noProof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4645" marR="546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noProof="0"/>
                        <a:t>Al</a:t>
                      </a:r>
                      <a:r>
                        <a:rPr lang="en-US" sz="2400" baseline="-25000" noProof="0"/>
                        <a:t>2</a:t>
                      </a:r>
                      <a:r>
                        <a:rPr lang="en-US" sz="2400" noProof="0"/>
                        <a:t>O</a:t>
                      </a:r>
                      <a:r>
                        <a:rPr lang="en-US" sz="2400" baseline="-25000" noProof="0"/>
                        <a:t>3</a:t>
                      </a:r>
                      <a:r>
                        <a:rPr lang="en-US" sz="2400" noProof="0"/>
                        <a:t> – Al</a:t>
                      </a:r>
                      <a:endParaRPr lang="en-US" sz="2400" noProof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4645" marR="546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noProof="0"/>
                        <a:t>14</a:t>
                      </a:r>
                      <a:endParaRPr lang="en-US" sz="2400" noProof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4645" marR="546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1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noProof="0"/>
                        <a:t>Al</a:t>
                      </a:r>
                      <a:r>
                        <a:rPr lang="en-US" sz="2400" baseline="-25000" noProof="0"/>
                        <a:t>2</a:t>
                      </a:r>
                      <a:r>
                        <a:rPr lang="en-US" sz="2400" noProof="0"/>
                        <a:t>O</a:t>
                      </a:r>
                      <a:r>
                        <a:rPr lang="en-US" sz="2400" baseline="-25000" noProof="0"/>
                        <a:t>3</a:t>
                      </a:r>
                      <a:r>
                        <a:rPr lang="en-US" sz="2400" noProof="0"/>
                        <a:t> – O</a:t>
                      </a:r>
                      <a:endParaRPr lang="en-US" sz="2400" noProof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4645" marR="546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noProof="0"/>
                        <a:t>16.5</a:t>
                      </a:r>
                      <a:endParaRPr lang="en-US" sz="2400" noProof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4645" marR="546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1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noProof="0">
                          <a:hlinkClick r:id="rId5" action="ppaction://hlinksldjump"/>
                        </a:rPr>
                        <a:t>Fluorite</a:t>
                      </a:r>
                      <a:r>
                        <a:rPr lang="en-US" sz="2400" noProof="0"/>
                        <a:t> str.</a:t>
                      </a:r>
                      <a:endParaRPr lang="en-US" sz="2400" noProof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4645" marR="546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noProof="0"/>
                        <a:t>UO</a:t>
                      </a:r>
                      <a:r>
                        <a:rPr lang="en-US" sz="2400" baseline="-25000" noProof="0"/>
                        <a:t>2</a:t>
                      </a:r>
                      <a:r>
                        <a:rPr lang="en-US" sz="2400" noProof="0"/>
                        <a:t> – U</a:t>
                      </a:r>
                      <a:endParaRPr lang="en-US" sz="2400" noProof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4645" marR="546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noProof="0"/>
                        <a:t>3.4</a:t>
                      </a:r>
                      <a:endParaRPr lang="en-US" sz="2400" noProof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4645" marR="546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1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noProof="0">
                          <a:hlinkClick r:id="rId5" action="ppaction://hlinksldjump"/>
                        </a:rPr>
                        <a:t>Fluorite</a:t>
                      </a:r>
                      <a:endParaRPr lang="en-US" sz="2400" noProof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4645" marR="546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noProof="0"/>
                        <a:t>CaF</a:t>
                      </a:r>
                      <a:r>
                        <a:rPr lang="en-US" sz="2400" baseline="-25000" noProof="0"/>
                        <a:t>2</a:t>
                      </a:r>
                      <a:r>
                        <a:rPr lang="en-US" sz="2400" noProof="0"/>
                        <a:t> – Ca</a:t>
                      </a:r>
                      <a:endParaRPr lang="en-US" sz="2400" noProof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4645" marR="546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noProof="0"/>
                        <a:t>2.8</a:t>
                      </a:r>
                      <a:endParaRPr lang="en-US" sz="2400" noProof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4645" marR="546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3086">
                <a:tc>
                  <a:txBody>
                    <a:bodyPr/>
                    <a:lstStyle/>
                    <a:p>
                      <a:pPr marL="85725" lvl="0" indent="-85725" algn="ctr">
                        <a:lnSpc>
                          <a:spcPct val="100000"/>
                        </a:lnSpc>
                        <a:spcAft>
                          <a:spcPts val="120"/>
                        </a:spcAft>
                        <a:buSzPts val="1000"/>
                        <a:buFont typeface="Wingdings"/>
                        <a:buNone/>
                        <a:tabLst>
                          <a:tab pos="457200" algn="l"/>
                        </a:tabLst>
                      </a:pPr>
                      <a:r>
                        <a:rPr lang="en-US" sz="2000" noProof="0"/>
                        <a:t>till 147 °C:</a:t>
                      </a:r>
                      <a:r>
                        <a:rPr lang="en-US" sz="2000" u="none" noProof="0"/>
                        <a:t> </a:t>
                      </a:r>
                      <a:r>
                        <a:rPr lang="en-US" sz="2400" u="none" noProof="0">
                          <a:hlinkClick r:id="rId6" action="ppaction://hlinksldjump"/>
                        </a:rPr>
                        <a:t>wurtzite</a:t>
                      </a:r>
                      <a:endParaRPr lang="en-US" sz="2400" u="none" noProof="0"/>
                    </a:p>
                    <a:p>
                      <a:pPr marL="85725" lvl="0" indent="-85725" algn="ctr">
                        <a:lnSpc>
                          <a:spcPct val="100000"/>
                        </a:lnSpc>
                        <a:spcAft>
                          <a:spcPts val="120"/>
                        </a:spcAft>
                        <a:buSzPts val="1000"/>
                        <a:buFont typeface="Wingdings"/>
                        <a:buNone/>
                        <a:tabLst>
                          <a:tab pos="457200" algn="l"/>
                        </a:tabLst>
                      </a:pPr>
                      <a:r>
                        <a:rPr lang="en-US" sz="2000" noProof="0"/>
                        <a:t>(over 147 °C: </a:t>
                      </a:r>
                      <a:r>
                        <a:rPr lang="en-US" sz="2400" noProof="0">
                          <a:hlinkClick r:id="rId7" action="ppaction://hlinksldjump"/>
                        </a:rPr>
                        <a:t>CBC</a:t>
                      </a:r>
                      <a:r>
                        <a:rPr lang="en-US" sz="2400" baseline="0" noProof="0"/>
                        <a:t> </a:t>
                      </a:r>
                      <a:r>
                        <a:rPr lang="en-US" sz="2000" noProof="0"/>
                        <a:t>and there is also</a:t>
                      </a:r>
                      <a:r>
                        <a:rPr lang="en-US" sz="2000" baseline="0" noProof="0"/>
                        <a:t> a m</a:t>
                      </a:r>
                      <a:r>
                        <a:rPr lang="en-US" sz="2000" noProof="0"/>
                        <a:t>etastable form, with </a:t>
                      </a:r>
                      <a:r>
                        <a:rPr lang="en-US" sz="2400" noProof="0">
                          <a:hlinkClick r:id="rId8" action="ppaction://hlinksldjump"/>
                        </a:rPr>
                        <a:t>sphalerite</a:t>
                      </a:r>
                      <a:r>
                        <a:rPr lang="en-US" sz="2000" noProof="0"/>
                        <a:t> str.)</a:t>
                      </a:r>
                      <a:endParaRPr lang="en-US" sz="2000" noProof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4645" marR="546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noProof="0"/>
                        <a:t>AgI – Ag</a:t>
                      </a:r>
                      <a:endParaRPr lang="en-US" sz="2400" noProof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4645" marR="546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noProof="0" dirty="0"/>
                        <a:t>0.75</a:t>
                      </a:r>
                      <a:endParaRPr lang="en-US" sz="2400" noProof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4645" marR="546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7358082" y="1928802"/>
            <a:ext cx="1714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Oxygen has also a bigger steric effect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4282" y="342902"/>
            <a:ext cx="7405718" cy="1871652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Concentrations of charge carriers (electrons and holes)</a:t>
            </a:r>
            <a:endParaRPr lang="it-IT" sz="48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57158" y="3895747"/>
            <a:ext cx="8329642" cy="267652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/>
              <a:t>Consider a regular periodic arrangement of atoms in which each atom contains more than one electron (eg Si).</a:t>
            </a:r>
          </a:p>
          <a:p>
            <a:pPr algn="just"/>
            <a:r>
              <a:rPr lang="en-US"/>
              <a:t>Suppose the atom in this imaginary crystal contains e</a:t>
            </a:r>
            <a:r>
              <a:rPr lang="en-US" baseline="30000"/>
              <a:t>-</a:t>
            </a:r>
            <a:r>
              <a:rPr lang="en-US"/>
              <a:t> up through the n=3 energy level.</a:t>
            </a:r>
          </a:p>
          <a:p>
            <a:pPr algn="just"/>
            <a:r>
              <a:rPr lang="en-US"/>
              <a:t>If the atoms are initially very far apart , the e</a:t>
            </a:r>
            <a:r>
              <a:rPr lang="en-US" baseline="30000"/>
              <a:t>-</a:t>
            </a:r>
            <a:r>
              <a:rPr lang="en-US"/>
              <a:t> in adjacent atoms will not interact and will occupy the discrete energy levels.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02786" y="348413"/>
            <a:ext cx="5338428" cy="2967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2285984" y="3282735"/>
            <a:ext cx="457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Schematic of an isolated Si atom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57158" y="4143380"/>
            <a:ext cx="8329642" cy="242889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dirty="0"/>
              <a:t>If these atoms are brought closer together, somehow (quantum mechanics), their quantized energy levels split and turn into many states grouped in “energy bands” (see diagrams)</a:t>
            </a:r>
          </a:p>
          <a:p>
            <a:pPr algn="just">
              <a:spcBef>
                <a:spcPts val="1800"/>
              </a:spcBef>
            </a:pPr>
            <a:r>
              <a:rPr lang="en-US" dirty="0"/>
              <a:t>Conduction only happens if electrons have empty “states” available at nearby energy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5984" y="300176"/>
            <a:ext cx="4572032" cy="3330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sellaDiTesto 8"/>
          <p:cNvSpPr txBox="1"/>
          <p:nvPr/>
        </p:nvSpPr>
        <p:spPr>
          <a:xfrm>
            <a:off x="357158" y="3631172"/>
            <a:ext cx="8429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Splitting of the s and p states of Si into the allowed and forbidden energy bands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714380"/>
          </a:xfrm>
        </p:spPr>
        <p:txBody>
          <a:bodyPr/>
          <a:lstStyle/>
          <a:p>
            <a:pPr algn="just"/>
            <a:r>
              <a:rPr lang="en-US"/>
              <a:t>Considering an intrinsic semiconductor we have:</a:t>
            </a:r>
          </a:p>
          <a:p>
            <a:pPr algn="just">
              <a:buNone/>
            </a:pPr>
            <a:endParaRPr lang="en-US" dirty="0"/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457200" y="5286388"/>
            <a:ext cx="8229600" cy="1000132"/>
          </a:xfrm>
          <a:prstGeom prst="rect">
            <a:avLst/>
          </a:prstGeom>
        </p:spPr>
        <p:txBody>
          <a:bodyPr vert="horz" anchor="t">
            <a:normAutofit lnSpcReduction="10000"/>
          </a:bodyPr>
          <a:lstStyle/>
          <a:p>
            <a:pPr marL="448056" lvl="0" indent="-384048" algn="just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When an</a:t>
            </a:r>
            <a:r>
              <a:rPr kumimoji="0" lang="en-US" sz="30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</a:t>
            </a:r>
            <a:r>
              <a:rPr kumimoji="0" lang="en-US" sz="3000" b="0" i="0" u="none" strike="noStrike" kern="1200" cap="none" spc="0" normalizeH="0" baseline="30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30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springs from VB to CB, it</a:t>
            </a:r>
            <a:r>
              <a:rPr kumimoji="0" lang="en-US" sz="300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3000"/>
              <a:t>leaves </a:t>
            </a:r>
            <a:r>
              <a:rPr lang="en-US" sz="3000" dirty="0"/>
              <a:t>a hole </a:t>
            </a:r>
            <a:r>
              <a:rPr lang="en-US" sz="3000"/>
              <a:t>in VB</a:t>
            </a:r>
            <a:endParaRPr kumimoji="0" lang="en-US" sz="30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48056" marR="0" lvl="0" indent="-384048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0103" y="1357298"/>
            <a:ext cx="6743795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71414"/>
            <a:ext cx="8229600" cy="6240518"/>
          </a:xfrm>
        </p:spPr>
        <p:txBody>
          <a:bodyPr/>
          <a:lstStyle/>
          <a:p>
            <a:pPr algn="just"/>
            <a:r>
              <a:rPr lang="en-US" dirty="0"/>
              <a:t>According to Quasi – Chemical approach it’s possible to represent this process as:</a:t>
            </a:r>
          </a:p>
          <a:p>
            <a:pPr algn="just">
              <a:buNone/>
            </a:pPr>
            <a:endParaRPr lang="en-US" dirty="0"/>
          </a:p>
          <a:p>
            <a:pPr algn="just">
              <a:buNone/>
            </a:pPr>
            <a:endParaRPr lang="en-US" dirty="0"/>
          </a:p>
          <a:p>
            <a:pPr algn="just">
              <a:buNone/>
            </a:pPr>
            <a:endParaRPr lang="en-US" dirty="0"/>
          </a:p>
          <a:p>
            <a:pPr algn="just">
              <a:lnSpc>
                <a:spcPct val="200000"/>
              </a:lnSpc>
              <a:spcBef>
                <a:spcPts val="2400"/>
              </a:spcBef>
              <a:buNone/>
            </a:pPr>
            <a:r>
              <a:rPr lang="en-US" dirty="0"/>
              <a:t>where:</a:t>
            </a:r>
          </a:p>
          <a:p>
            <a:pPr algn="just">
              <a:buNone/>
            </a:pPr>
            <a:endParaRPr lang="en-US" dirty="0"/>
          </a:p>
          <a:p>
            <a:pPr algn="just">
              <a:buNone/>
            </a:pPr>
            <a:endParaRPr lang="en-US" dirty="0"/>
          </a:p>
          <a:p>
            <a:pPr algn="just">
              <a:buNone/>
            </a:pPr>
            <a:endParaRPr lang="en-US" dirty="0"/>
          </a:p>
        </p:txBody>
      </p:sp>
      <p:pic>
        <p:nvPicPr>
          <p:cNvPr id="1027" name="Picture 3" descr="C:\Documents and Settings\Grishnackh\Desktop\Appunti\ceramici\equazioni\Immagine1.bmp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00364" y="1000108"/>
            <a:ext cx="2500330" cy="569005"/>
          </a:xfrm>
          <a:prstGeom prst="rect">
            <a:avLst/>
          </a:prstGeom>
          <a:noFill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29" y="1571612"/>
            <a:ext cx="5286412" cy="20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3775913"/>
            <a:ext cx="7286676" cy="301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357430"/>
            <a:ext cx="8229600" cy="4097378"/>
          </a:xfrm>
        </p:spPr>
        <p:txBody>
          <a:bodyPr/>
          <a:lstStyle/>
          <a:p>
            <a:pPr algn="just"/>
            <a:r>
              <a:rPr lang="en-US" dirty="0"/>
              <a:t>We have that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en-US" dirty="0"/>
              <a:t>This is a number little lower than the number of atoms in 1 CC</a:t>
            </a:r>
          </a:p>
          <a:p>
            <a:pPr algn="just"/>
            <a:r>
              <a:rPr lang="en-US" dirty="0"/>
              <a:t>So almost every atom contributes with one state</a:t>
            </a:r>
          </a:p>
          <a:p>
            <a:pPr algn="just">
              <a:buNone/>
            </a:pPr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01278" y="2786058"/>
            <a:ext cx="394144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14546" y="707696"/>
            <a:ext cx="3676650" cy="107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16" y="1823282"/>
            <a:ext cx="7143768" cy="3391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097642"/>
          </a:xfrm>
        </p:spPr>
        <p:txBody>
          <a:bodyPr/>
          <a:lstStyle/>
          <a:p>
            <a:pPr algn="just"/>
            <a:r>
              <a:rPr lang="en-US" dirty="0"/>
              <a:t>If, as supposed, the S.C. is intrinsic, we can obtain the concentrations of charge carriers equation: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5" name="Rettangolo 4"/>
          <p:cNvSpPr/>
          <p:nvPr/>
        </p:nvSpPr>
        <p:spPr>
          <a:xfrm>
            <a:off x="3000364" y="3929066"/>
            <a:ext cx="4286280" cy="1357322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097642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dirty="0"/>
              <a:t>Some E</a:t>
            </a:r>
            <a:r>
              <a:rPr lang="en-US" baseline="-25000" dirty="0"/>
              <a:t>GAP</a:t>
            </a:r>
            <a:r>
              <a:rPr lang="en-US" dirty="0"/>
              <a:t> values for ceramics:</a:t>
            </a:r>
          </a:p>
          <a:p>
            <a:pPr algn="just">
              <a:buNone/>
            </a:pPr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>
              <a:buNone/>
            </a:pPr>
            <a:endParaRPr lang="en-US" sz="1800" dirty="0"/>
          </a:p>
          <a:p>
            <a:pPr algn="just">
              <a:buNone/>
            </a:pPr>
            <a:endParaRPr lang="en-US" sz="1800" dirty="0"/>
          </a:p>
          <a:p>
            <a:pPr algn="just">
              <a:buNone/>
            </a:pPr>
            <a:endParaRPr lang="en-US" sz="1800" dirty="0"/>
          </a:p>
          <a:p>
            <a:pPr algn="ctr">
              <a:buNone/>
            </a:pPr>
            <a:r>
              <a:rPr lang="en-US" sz="1800" dirty="0"/>
              <a:t>(Ceramics Science and Technology: Properties;  Volume 2; Ralf Riedel, I-Wei Chen)</a:t>
            </a:r>
          </a:p>
          <a:p>
            <a:pPr algn="just"/>
            <a:endParaRPr lang="en-US" dirty="0"/>
          </a:p>
          <a:p>
            <a:pPr algn="just"/>
            <a:r>
              <a:rPr lang="en-US" b="1" i="1" dirty="0"/>
              <a:t>Pay attention!!</a:t>
            </a:r>
            <a:r>
              <a:rPr lang="en-US" dirty="0"/>
              <a:t> There are direct and indirect S.C.s, which means they may have respectively a direct or indirect transition…</a:t>
            </a:r>
          </a:p>
        </p:txBody>
      </p:sp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2452678" y="1071546"/>
          <a:ext cx="4238644" cy="3000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6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20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8628">
                <a:tc>
                  <a:txBody>
                    <a:bodyPr/>
                    <a:lstStyle/>
                    <a:p>
                      <a:pPr algn="ctr"/>
                      <a:r>
                        <a:rPr lang="en-US" noProof="0"/>
                        <a:t>Ceramic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/>
                        <a:t>Energy gap [eV]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628">
                <a:tc>
                  <a:txBody>
                    <a:bodyPr/>
                    <a:lstStyle/>
                    <a:p>
                      <a:r>
                        <a:rPr lang="en-US" noProof="0"/>
                        <a:t>Al</a:t>
                      </a:r>
                      <a:r>
                        <a:rPr lang="en-US" baseline="-25000" noProof="0"/>
                        <a:t>2</a:t>
                      </a:r>
                      <a:r>
                        <a:rPr lang="en-US" noProof="0"/>
                        <a:t>O</a:t>
                      </a:r>
                      <a:r>
                        <a:rPr lang="en-US" baseline="-25000" noProof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628">
                <a:tc>
                  <a:txBody>
                    <a:bodyPr/>
                    <a:lstStyle/>
                    <a:p>
                      <a:r>
                        <a:rPr lang="en-US" noProof="0"/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/>
                        <a:t>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628">
                <a:tc>
                  <a:txBody>
                    <a:bodyPr/>
                    <a:lstStyle/>
                    <a:p>
                      <a:r>
                        <a:rPr lang="en-US" noProof="0"/>
                        <a:t>Single crystal ZnO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/>
                        <a:t>3.2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628">
                <a:tc>
                  <a:txBody>
                    <a:bodyPr/>
                    <a:lstStyle/>
                    <a:p>
                      <a:r>
                        <a:rPr lang="en-US" noProof="0"/>
                        <a:t>Cd doped</a:t>
                      </a:r>
                      <a:r>
                        <a:rPr lang="en-US" baseline="0" noProof="0"/>
                        <a:t> ZnO</a:t>
                      </a:r>
                      <a:endParaRPr lang="en-US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/>
                        <a:t>~3.0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628">
                <a:tc>
                  <a:txBody>
                    <a:bodyPr/>
                    <a:lstStyle/>
                    <a:p>
                      <a:r>
                        <a:rPr lang="en-US" noProof="0"/>
                        <a:t>Mg doped ZnO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/>
                        <a:t>~4.0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628">
                <a:tc>
                  <a:txBody>
                    <a:bodyPr/>
                    <a:lstStyle/>
                    <a:p>
                      <a:r>
                        <a:rPr lang="en-US" noProof="0"/>
                        <a:t>Single crystal</a:t>
                      </a:r>
                      <a:r>
                        <a:rPr lang="en-US" baseline="0" noProof="0"/>
                        <a:t> TiO</a:t>
                      </a:r>
                      <a:r>
                        <a:rPr lang="en-US" baseline="-25000" noProof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3.23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zincoblenda wurtzit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0" y="2159000"/>
            <a:ext cx="4978400" cy="2540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359727" y="5149334"/>
            <a:ext cx="3781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Zinc</a:t>
            </a:r>
            <a:r>
              <a:rPr lang="it-IT" dirty="0"/>
              <a:t> </a:t>
            </a:r>
            <a:r>
              <a:rPr lang="it-IT" dirty="0" err="1"/>
              <a:t>Blend</a:t>
            </a:r>
            <a:r>
              <a:rPr lang="it-IT" dirty="0"/>
              <a:t> and </a:t>
            </a:r>
            <a:r>
              <a:rPr lang="it-IT" dirty="0" err="1"/>
              <a:t>wurtzite</a:t>
            </a:r>
            <a:r>
              <a:rPr lang="it-IT" dirty="0"/>
              <a:t>: </a:t>
            </a:r>
            <a:r>
              <a:rPr lang="it-IT" dirty="0" err="1"/>
              <a:t>ZnO</a:t>
            </a:r>
            <a:r>
              <a:rPr lang="it-IT" dirty="0"/>
              <a:t>, </a:t>
            </a:r>
            <a:r>
              <a:rPr lang="it-IT" dirty="0" err="1"/>
              <a:t>SiC</a:t>
            </a:r>
            <a:r>
              <a:rPr lang="it-IT" dirty="0"/>
              <a:t>, </a:t>
            </a:r>
            <a:r>
              <a:rPr lang="it-IT" dirty="0" err="1"/>
              <a:t>BeO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229993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785786" y="357166"/>
            <a:ext cx="357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Direct transition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4929190" y="357166"/>
            <a:ext cx="357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Indirect transition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257322"/>
            <a:ext cx="37338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1090" y="1247797"/>
            <a:ext cx="38100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286544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sz="3200" dirty="0"/>
              <a:t>Why did we evaluate 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∆H </a:t>
            </a:r>
            <a:r>
              <a:rPr lang="en-US" sz="3200" dirty="0"/>
              <a:t>(instead of 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∆G</a:t>
            </a:r>
            <a:r>
              <a:rPr lang="en-US" sz="3200" dirty="0"/>
              <a:t>)?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  <a:buFont typeface="Wingdings 3" pitchFamily="18" charset="2"/>
              <a:buChar char=""/>
            </a:pPr>
            <a:r>
              <a:rPr lang="en-US" sz="3200" dirty="0"/>
              <a:t>Usually 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∆G° </a:t>
            </a:r>
            <a:r>
              <a:rPr lang="en-US" sz="3200" dirty="0"/>
              <a:t>is due mostly to system’s free energy, as:</a:t>
            </a:r>
          </a:p>
        </p:txBody>
      </p:sp>
      <p:pic>
        <p:nvPicPr>
          <p:cNvPr id="1029" name="-&gt; G=H=U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7484" y="5292107"/>
            <a:ext cx="5198962" cy="708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Indietro o precedente 8">
            <a:hlinkClick r:id="" action="ppaction://hlinkshowjump?jump=lastslideviewed" highlightClick="1"/>
          </p:cNvPr>
          <p:cNvSpPr/>
          <p:nvPr/>
        </p:nvSpPr>
        <p:spPr>
          <a:xfrm>
            <a:off x="8501090" y="6357958"/>
            <a:ext cx="357190" cy="35719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2 formul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1565" y="2357448"/>
            <a:ext cx="8006715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ranci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1565" y="2357448"/>
            <a:ext cx="8006715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verd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1565" y="2357448"/>
            <a:ext cx="8006715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383262"/>
          </a:xfrm>
        </p:spPr>
        <p:txBody>
          <a:bodyPr/>
          <a:lstStyle/>
          <a:p>
            <a:pPr marL="85725" indent="-20638" algn="just">
              <a:spcBef>
                <a:spcPts val="0"/>
              </a:spcBef>
              <a:buNone/>
            </a:pPr>
            <a:r>
              <a:rPr lang="en-US" sz="3200" dirty="0"/>
              <a:t>qualitatively:</a:t>
            </a:r>
          </a:p>
          <a:p>
            <a:pPr marL="85725" indent="-20638" algn="just">
              <a:spcBef>
                <a:spcPts val="0"/>
              </a:spcBef>
              <a:buNone/>
            </a:pPr>
            <a:endParaRPr lang="it-IT" sz="3200" dirty="0"/>
          </a:p>
          <a:p>
            <a:pPr marL="85725" indent="-20638" algn="just">
              <a:spcBef>
                <a:spcPts val="0"/>
              </a:spcBef>
              <a:buNone/>
            </a:pPr>
            <a:endParaRPr lang="it-IT" sz="3200" dirty="0"/>
          </a:p>
          <a:p>
            <a:pPr marL="85725" indent="-20638" algn="just">
              <a:spcBef>
                <a:spcPts val="0"/>
              </a:spcBef>
              <a:buNone/>
            </a:pPr>
            <a:endParaRPr lang="it-IT" sz="3200" dirty="0"/>
          </a:p>
          <a:p>
            <a:pPr marL="85725" indent="-20638" algn="just">
              <a:spcBef>
                <a:spcPts val="0"/>
              </a:spcBef>
              <a:buNone/>
            </a:pPr>
            <a:endParaRPr lang="en-US" sz="3200" dirty="0"/>
          </a:p>
          <a:p>
            <a:pPr marL="85725" indent="-20638" algn="just">
              <a:spcBef>
                <a:spcPts val="0"/>
              </a:spcBef>
              <a:buNone/>
            </a:pPr>
            <a:endParaRPr lang="it-IT" sz="3200" dirty="0"/>
          </a:p>
          <a:p>
            <a:pPr marL="85725" indent="-20638" algn="just">
              <a:lnSpc>
                <a:spcPct val="150000"/>
              </a:lnSpc>
              <a:spcBef>
                <a:spcPts val="1800"/>
              </a:spcBef>
              <a:buNone/>
            </a:pPr>
            <a:r>
              <a:rPr lang="en-US" sz="3200" dirty="0"/>
              <a:t>If it is: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7667" y="1571636"/>
            <a:ext cx="7008667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28926" y="4857760"/>
            <a:ext cx="3173740" cy="785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34441" y="5859274"/>
            <a:ext cx="3294881" cy="855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Indietro o precedente 5">
            <a:hlinkClick r:id="" action="ppaction://hlinkshowjump?jump=lastslideviewed" highlightClick="1"/>
          </p:cNvPr>
          <p:cNvSpPr/>
          <p:nvPr/>
        </p:nvSpPr>
        <p:spPr>
          <a:xfrm>
            <a:off x="8715404" y="6429396"/>
            <a:ext cx="285752" cy="28575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28009" y="214290"/>
            <a:ext cx="2687983" cy="81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2"/>
          <p:cNvSpPr>
            <a:spLocks noGrp="1"/>
          </p:cNvSpPr>
          <p:nvPr>
            <p:ph idx="1"/>
          </p:nvPr>
        </p:nvSpPr>
        <p:spPr>
          <a:xfrm>
            <a:off x="357158" y="1142984"/>
            <a:ext cx="8501122" cy="5286412"/>
          </a:xfrm>
        </p:spPr>
        <p:txBody>
          <a:bodyPr anchor="t">
            <a:norm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3600" i="1" baseline="-25000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] </a:t>
            </a:r>
            <a:r>
              <a:rPr lang="en-US" dirty="0"/>
              <a:t>is </a:t>
            </a:r>
            <a:r>
              <a:rPr lang="en-US" u="sng" dirty="0"/>
              <a:t>SUBSTANTIALLY 1</a:t>
            </a:r>
            <a:r>
              <a:rPr lang="en-US" dirty="0"/>
              <a:t>: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Given a generic compound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dirty="0"/>
              <a:t> ,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dirty="0"/>
              <a:t>With, e.g. 10</a:t>
            </a:r>
            <a:r>
              <a:rPr lang="en-US" baseline="30000" dirty="0"/>
              <a:t>9</a:t>
            </a:r>
            <a:r>
              <a:rPr lang="en-US" dirty="0"/>
              <a:t> atoms of M:</a:t>
            </a:r>
          </a:p>
        </p:txBody>
      </p:sp>
      <p:pic>
        <p:nvPicPr>
          <p:cNvPr id="23570" name="Picture 1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13843" y="4570635"/>
            <a:ext cx="8716315" cy="17873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Indietro o precedente 8">
            <a:hlinkClick r:id="" action="ppaction://hlinkshowjump?jump=lastslideviewed" highlightClick="1"/>
          </p:cNvPr>
          <p:cNvSpPr/>
          <p:nvPr/>
        </p:nvSpPr>
        <p:spPr>
          <a:xfrm>
            <a:off x="8715404" y="6429396"/>
            <a:ext cx="285752" cy="28575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85452" y="285728"/>
            <a:ext cx="5573096" cy="75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7463" y="3381383"/>
            <a:ext cx="40290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D8438D-9DD0-C34B-9C8C-019530E4C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-99392"/>
            <a:ext cx="8229600" cy="1399032"/>
          </a:xfrm>
        </p:spPr>
        <p:txBody>
          <a:bodyPr/>
          <a:lstStyle/>
          <a:p>
            <a:r>
              <a:rPr lang="it-IT" dirty="0"/>
              <a:t>Non-</a:t>
            </a:r>
            <a:r>
              <a:rPr lang="it-IT" dirty="0" err="1"/>
              <a:t>stoichiometry</a:t>
            </a:r>
            <a:r>
              <a:rPr lang="it-IT" dirty="0"/>
              <a:t> in Kroger </a:t>
            </a:r>
            <a:r>
              <a:rPr lang="it-IT" dirty="0" err="1"/>
              <a:t>Vink</a:t>
            </a:r>
            <a:r>
              <a:rPr lang="it-IT" dirty="0"/>
              <a:t> </a:t>
            </a:r>
            <a:r>
              <a:rPr lang="it-IT" dirty="0" err="1"/>
              <a:t>Notation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2CCB3BCA-08C9-494E-A026-EACAED8370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1520" y="1052736"/>
                <a:ext cx="8229600" cy="5805264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it-IT" sz="1800" dirty="0"/>
                  <a:t>Cd</a:t>
                </a:r>
                <a:r>
                  <a:rPr lang="it-IT" sz="1800" baseline="-25000" dirty="0"/>
                  <a:t>1-x</a:t>
                </a:r>
                <a:r>
                  <a:rPr lang="it-IT" sz="1800" dirty="0"/>
                  <a:t>O </a:t>
                </a:r>
                <a:r>
                  <a:rPr lang="it-IT" sz="1800" dirty="0" err="1"/>
                  <a:t>is</a:t>
                </a:r>
                <a:r>
                  <a:rPr lang="it-IT" sz="1800" dirty="0"/>
                  <a:t> non-</a:t>
                </a:r>
                <a:r>
                  <a:rPr lang="it-IT" sz="1800" dirty="0" err="1"/>
                  <a:t>stoichiometric</a:t>
                </a:r>
                <a:r>
                  <a:rPr lang="it-IT" sz="1800" dirty="0"/>
                  <a:t> (and </a:t>
                </a:r>
                <a:r>
                  <a:rPr lang="it-IT" sz="1800" dirty="0" err="1"/>
                  <a:t>this</a:t>
                </a:r>
                <a:r>
                  <a:rPr lang="it-IT" sz="1800" dirty="0"/>
                  <a:t> </a:t>
                </a:r>
                <a:r>
                  <a:rPr lang="it-IT" sz="1800" dirty="0" err="1"/>
                  <a:t>is</a:t>
                </a:r>
                <a:r>
                  <a:rPr lang="it-IT" sz="1800" dirty="0"/>
                  <a:t> due to the </a:t>
                </a:r>
                <a:r>
                  <a:rPr lang="it-IT" sz="1800" dirty="0" err="1"/>
                  <a:t>fact</a:t>
                </a:r>
                <a:r>
                  <a:rPr lang="it-IT" sz="1800" dirty="0"/>
                  <a:t> </a:t>
                </a:r>
                <a:r>
                  <a:rPr lang="it-IT" sz="1800" dirty="0" err="1"/>
                  <a:t>that</a:t>
                </a:r>
                <a:r>
                  <a:rPr lang="it-IT" sz="1800" dirty="0"/>
                  <a:t> more </a:t>
                </a:r>
                <a:r>
                  <a:rPr lang="it-IT" sz="1800" dirty="0" err="1"/>
                  <a:t>than</a:t>
                </a:r>
                <a:r>
                  <a:rPr lang="it-IT" sz="1800" dirty="0"/>
                  <a:t> </a:t>
                </a:r>
                <a:r>
                  <a:rPr lang="it-IT" sz="1800" dirty="0" err="1"/>
                  <a:t>one</a:t>
                </a:r>
                <a:r>
                  <a:rPr lang="it-IT" sz="1800" dirty="0"/>
                  <a:t> </a:t>
                </a:r>
                <a:r>
                  <a:rPr lang="it-IT" sz="1800" dirty="0" err="1"/>
                  <a:t>oxidation</a:t>
                </a:r>
                <a:r>
                  <a:rPr lang="it-IT" sz="1800" dirty="0"/>
                  <a:t> state </a:t>
                </a:r>
                <a:r>
                  <a:rPr lang="it-IT" sz="1800" dirty="0" err="1"/>
                  <a:t>is</a:t>
                </a:r>
                <a:r>
                  <a:rPr lang="it-IT" sz="1800" dirty="0"/>
                  <a:t> </a:t>
                </a:r>
                <a:r>
                  <a:rPr lang="it-IT" sz="1800" dirty="0" err="1"/>
                  <a:t>available</a:t>
                </a:r>
                <a:r>
                  <a:rPr lang="it-IT" sz="1800" dirty="0"/>
                  <a:t> for </a:t>
                </a:r>
                <a:r>
                  <a:rPr lang="it-IT" sz="1800" dirty="0" err="1"/>
                  <a:t>Cd</a:t>
                </a:r>
                <a:r>
                  <a:rPr lang="it-IT" sz="1800" dirty="0"/>
                  <a:t>)</a:t>
                </a:r>
              </a:p>
              <a:p>
                <a:endParaRPr lang="it-IT" sz="1800" dirty="0"/>
              </a:p>
              <a:p>
                <a14:m>
                  <m:oMath xmlns:m="http://schemas.openxmlformats.org/officeDocument/2006/math">
                    <m:r>
                      <a:rPr lang="it-IT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∅→</m:t>
                    </m:r>
                    <m:sSubSup>
                      <m:sSubSupPr>
                        <m:ctrlPr>
                          <a:rPr lang="it-IT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b/>
                      <m:sup>
                        <m:r>
                          <a:rPr lang="it-IT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∕</m:t>
                        </m:r>
                      </m:sup>
                    </m:sSubSup>
                  </m:oMath>
                </a14:m>
                <a:r>
                  <a:rPr lang="it-IT" sz="1800" dirty="0"/>
                  <a:t>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18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/>
                      <m:sup>
                        <m:r>
                          <a:rPr lang="it-IT" sz="1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sup>
                    </m:sSubSup>
                  </m:oMath>
                </a14:m>
                <a:r>
                  <a:rPr lang="it-IT" sz="1800" dirty="0"/>
                  <a:t>			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it-IT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it-IT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b/>
                          <m:sup>
                            <m:r>
                              <a:rPr lang="it-IT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∕</m:t>
                            </m:r>
                          </m:sup>
                        </m:sSubSup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it-IT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it-IT" sz="18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1800" i="1" dirty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/>
                          <m:sup>
                            <m:r>
                              <a:rPr lang="it-IT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</m:sup>
                        </m:sSubSup>
                      </m:e>
                    </m:d>
                    <m:r>
                      <a:rPr lang="it-IT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  <m:sup/>
                    </m:sSubSup>
                  </m:oMath>
                </a14:m>
                <a:r>
                  <a:rPr lang="it-IT" sz="1800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it-IT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𝑅𝑇</m:t>
                        </m:r>
                      </m:sup>
                    </m:sSup>
                  </m:oMath>
                </a14:m>
                <a:endParaRPr lang="it-IT" sz="1800" dirty="0"/>
              </a:p>
              <a:p>
                <a:endParaRPr lang="it-IT" sz="1800" dirty="0"/>
              </a:p>
              <a:p>
                <a14:m>
                  <m:oMath xmlns:m="http://schemas.openxmlformats.org/officeDocument/2006/math">
                    <m:r>
                      <a:rPr lang="it-IT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∅⟶</m:t>
                    </m:r>
                    <m:sSubSup>
                      <m:sSubSupPr>
                        <m:ctrlPr>
                          <a:rPr lang="it-IT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</m:t>
                        </m:r>
                      </m:sub>
                      <m:sup>
                        <m:r>
                          <a:rPr lang="it-IT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∙∙</m:t>
                        </m:r>
                      </m:sup>
                    </m:sSubSup>
                  </m:oMath>
                </a14:m>
                <a:r>
                  <a:rPr lang="it-IT" sz="1800" dirty="0"/>
                  <a:t>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18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𝐶𝑑</m:t>
                        </m:r>
                      </m:sub>
                      <m:sup>
                        <m:r>
                          <a:rPr lang="it-IT" sz="1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∕∕</m:t>
                        </m:r>
                      </m:sup>
                    </m:sSubSup>
                  </m:oMath>
                </a14:m>
                <a:r>
                  <a:rPr lang="it-IT" sz="1800" dirty="0"/>
                  <a:t>			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it-IT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it-IT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it-IT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</m:t>
                            </m:r>
                          </m:sub>
                          <m:sup>
                            <m:r>
                              <a:rPr lang="it-IT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∙∙</m:t>
                            </m:r>
                          </m:sup>
                        </m:sSubSup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it-IT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it-IT" sz="18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1800" i="1" dirty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it-IT" sz="1800" i="1" dirty="0">
                                <a:latin typeface="Cambria Math" panose="02040503050406030204" pitchFamily="18" charset="0"/>
                              </a:rPr>
                              <m:t>𝐶𝑑</m:t>
                            </m:r>
                          </m:sub>
                          <m:sup>
                            <m:r>
                              <a:rPr lang="it-IT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∕∕</m:t>
                            </m:r>
                          </m:sup>
                        </m:sSubSup>
                      </m:e>
                    </m:d>
                    <m:r>
                      <a:rPr lang="it-IT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  <m:sup/>
                    </m:sSubSup>
                  </m:oMath>
                </a14:m>
                <a:r>
                  <a:rPr lang="it-IT" sz="1800" dirty="0"/>
                  <a:t>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it-IT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it-IT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𝑅𝑇</m:t>
                        </m:r>
                      </m:sup>
                    </m:sSup>
                  </m:oMath>
                </a14:m>
                <a:endParaRPr lang="it-IT" sz="1800" dirty="0"/>
              </a:p>
              <a:p>
                <a:endParaRPr lang="it-IT" sz="1800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it-IT" sz="1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  <m:sup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bSup>
                    <m:r>
                      <a:rPr lang="it-IT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f>
                      <m:fPr>
                        <m:ctrlPr>
                          <a:rPr lang="it-IT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sSubSup>
                      <m:sSubSupPr>
                        <m:ctrlPr>
                          <a:rPr lang="it-IT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2(</m:t>
                        </m:r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b>
                      <m:sup/>
                    </m:sSubSup>
                    <m:r>
                      <a:rPr lang="it-IT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</m:t>
                        </m:r>
                      </m:sub>
                      <m:sup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∙∙</m:t>
                        </m:r>
                      </m:sup>
                    </m:sSubSup>
                    <m:r>
                      <a:rPr lang="it-IT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b/>
                      <m:sup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∕</m:t>
                        </m:r>
                      </m:sup>
                    </m:sSubSup>
                  </m:oMath>
                </a14:m>
                <a:r>
                  <a:rPr lang="it-IT" sz="1800" dirty="0"/>
                  <a:t>	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it-IT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it-IT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</m:t>
                            </m:r>
                          </m:sub>
                          <m:sup>
                            <m:r>
                              <a:rPr lang="it-IT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∙∙</m:t>
                            </m:r>
                          </m:sup>
                        </m:sSubSup>
                      </m:e>
                    </m:d>
                  </m:oMath>
                </a14:m>
                <a:r>
                  <a:rPr lang="it-IT" sz="18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it-IT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b/>
                          <m:sup>
                            <m:r>
                              <a:rPr lang="it-IT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∕</m:t>
                            </m:r>
                          </m:sup>
                        </m:sSubSup>
                      </m:e>
                    </m:d>
                    <m:sSubSup>
                      <m:sSubSupPr>
                        <m:ctrlPr>
                          <a:rPr lang="it-IT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sSub>
                          <m:sSubPr>
                            <m:ctrlPr>
                              <a:rPr lang="it-IT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  <m:sup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1/2</m:t>
                        </m:r>
                      </m:sup>
                    </m:sSubSup>
                    <m:r>
                      <a:rPr lang="it-IT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sub>
                      <m:sup/>
                    </m:sSubSup>
                  </m:oMath>
                </a14:m>
                <a:r>
                  <a:rPr lang="it-IT" sz="1800" dirty="0"/>
                  <a:t>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it-IT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it-IT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sub>
                        </m:sSub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𝑅𝑇</m:t>
                        </m:r>
                      </m:sup>
                    </m:sSup>
                  </m:oMath>
                </a14:m>
                <a:endParaRPr lang="it-IT" sz="1800" dirty="0"/>
              </a:p>
              <a:p>
                <a:endParaRPr lang="it-IT" sz="1800" dirty="0"/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it-IT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b/>
                          <m:sup>
                            <m:r>
                              <a:rPr lang="it-IT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∕</m:t>
                            </m:r>
                          </m:sup>
                        </m:sSubSup>
                      </m:e>
                    </m:d>
                    <m:sSubSup>
                      <m:sSubSupPr>
                        <m:ctrlPr>
                          <a:rPr lang="it-IT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  <m:sup/>
                    </m:sSubSup>
                    <m:r>
                      <a:rPr lang="it-IT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it-IT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d>
                      <m:dPr>
                        <m:begChr m:val="["/>
                        <m:endChr m:val="]"/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it-IT" sz="18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1800" i="1" dirty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it-IT" sz="1800" i="1" dirty="0">
                                <a:latin typeface="Cambria Math" panose="02040503050406030204" pitchFamily="18" charset="0"/>
                              </a:rPr>
                              <m:t>𝐶𝑑</m:t>
                            </m:r>
                          </m:sub>
                          <m:sup>
                            <m:r>
                              <a:rPr lang="it-IT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∕∕</m:t>
                            </m:r>
                          </m:sup>
                        </m:sSubSup>
                      </m:e>
                    </m:d>
                    <m:sSub>
                      <m:sSubPr>
                        <m:ctrlPr>
                          <a:rPr lang="it-IT" sz="1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  <m:f>
                      <m:fPr>
                        <m:ctrlPr>
                          <a:rPr lang="it-IT" sz="1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num>
                      <m:den>
                        <m:r>
                          <a:rPr lang="it-IT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𝑃𝑀</m:t>
                        </m:r>
                      </m:den>
                    </m:f>
                    <m:r>
                      <a:rPr lang="it-IT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sz="18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it-IT" sz="18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1800" i="1" dirty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/>
                          <m:sup>
                            <m:r>
                              <a:rPr lang="it-IT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</m:sup>
                        </m:sSubSup>
                      </m:e>
                    </m:d>
                  </m:oMath>
                </a14:m>
                <a:r>
                  <a:rPr lang="it-IT" sz="1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b>
                      <m:sup/>
                    </m:sSubSup>
                    <m:r>
                      <a:rPr lang="it-IT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it-IT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it-IT" sz="1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it-IT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it-IT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</m:sub>
                              <m:sup>
                                <m:r>
                                  <a:rPr lang="it-IT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∙∙</m:t>
                                </m:r>
                              </m:sup>
                            </m:sSubSup>
                          </m:e>
                        </m:d>
                        <m:sSub>
                          <m:sSubPr>
                            <m:ctrlPr>
                              <a:rPr lang="it-IT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f>
                          <m:fPr>
                            <m:ctrlPr>
                              <a:rPr lang="it-IT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num>
                          <m:den>
                            <m:r>
                              <a:rPr lang="it-IT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𝑃𝑀</m:t>
                            </m:r>
                          </m:den>
                        </m:f>
                      </m:e>
                      <m:sub/>
                      <m:sup/>
                    </m:sSubSup>
                  </m:oMath>
                </a14:m>
                <a:endParaRPr lang="it-IT" sz="1800" dirty="0"/>
              </a:p>
              <a:p>
                <a:endParaRPr lang="it-IT" sz="1800" dirty="0"/>
              </a:p>
              <a:p>
                <a:r>
                  <a:rPr lang="it-IT" sz="1800" dirty="0" err="1"/>
                  <a:t>N</a:t>
                </a:r>
                <a:r>
                  <a:rPr lang="it-IT" sz="1800" baseline="-25000" dirty="0" err="1"/>
                  <a:t>c</a:t>
                </a:r>
                <a:r>
                  <a:rPr lang="it-IT" sz="1800" dirty="0"/>
                  <a:t> </a:t>
                </a:r>
                <a:r>
                  <a:rPr lang="it-IT" sz="1800" dirty="0" err="1"/>
                  <a:t>density</a:t>
                </a:r>
                <a:r>
                  <a:rPr lang="it-IT" sz="1800" dirty="0"/>
                  <a:t> of </a:t>
                </a:r>
                <a:r>
                  <a:rPr lang="it-IT" sz="1800" dirty="0" err="1"/>
                  <a:t>states</a:t>
                </a:r>
                <a:r>
                  <a:rPr lang="it-IT" sz="1800" dirty="0"/>
                  <a:t> in the </a:t>
                </a:r>
                <a:r>
                  <a:rPr lang="it-IT" sz="1800" dirty="0" err="1"/>
                  <a:t>conduction</a:t>
                </a:r>
                <a:r>
                  <a:rPr lang="it-IT" sz="1800" dirty="0"/>
                  <a:t> band</a:t>
                </a:r>
              </a:p>
              <a:p>
                <a:r>
                  <a:rPr lang="it-IT" sz="1800" dirty="0" err="1"/>
                  <a:t>N</a:t>
                </a:r>
                <a:r>
                  <a:rPr lang="it-IT" sz="1800" baseline="-25000" dirty="0" err="1"/>
                  <a:t>v</a:t>
                </a:r>
                <a:r>
                  <a:rPr lang="it-IT" sz="1800" dirty="0"/>
                  <a:t> </a:t>
                </a:r>
                <a:r>
                  <a:rPr lang="it-IT" sz="1800" dirty="0" err="1"/>
                  <a:t>density</a:t>
                </a:r>
                <a:r>
                  <a:rPr lang="it-IT" sz="1800" dirty="0"/>
                  <a:t> of </a:t>
                </a:r>
                <a:r>
                  <a:rPr lang="it-IT" sz="1800" dirty="0" err="1"/>
                  <a:t>states</a:t>
                </a:r>
                <a:r>
                  <a:rPr lang="it-IT" sz="1800" dirty="0"/>
                  <a:t> in the </a:t>
                </a:r>
                <a:r>
                  <a:rPr lang="it-IT" sz="1800" dirty="0" err="1"/>
                  <a:t>valency</a:t>
                </a:r>
                <a:r>
                  <a:rPr lang="it-IT" sz="1800" dirty="0"/>
                  <a:t> band</a:t>
                </a:r>
              </a:p>
              <a:p>
                <a:r>
                  <a:rPr lang="it-IT" sz="1800" dirty="0"/>
                  <a:t>N</a:t>
                </a:r>
                <a:r>
                  <a:rPr lang="it-IT" sz="1800" baseline="-25000" dirty="0"/>
                  <a:t>A</a:t>
                </a:r>
                <a:r>
                  <a:rPr lang="it-IT" sz="1800" dirty="0"/>
                  <a:t> </a:t>
                </a:r>
                <a:r>
                  <a:rPr lang="it-IT" sz="1800" dirty="0" err="1"/>
                  <a:t>Avogadro’s</a:t>
                </a:r>
                <a:r>
                  <a:rPr lang="it-IT" sz="1800" dirty="0"/>
                  <a:t> </a:t>
                </a:r>
                <a:r>
                  <a:rPr lang="it-IT" sz="1800" dirty="0" err="1"/>
                  <a:t>number</a:t>
                </a:r>
                <a:endParaRPr lang="it-IT" sz="1800" dirty="0"/>
              </a:p>
              <a:p>
                <a14:m>
                  <m:oMath xmlns:m="http://schemas.openxmlformats.org/officeDocument/2006/math">
                    <m:r>
                      <a:rPr lang="it-IT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it-IT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Density</m:t>
                    </m:r>
                    <m:r>
                      <a:rPr lang="it-IT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of</m:t>
                    </m:r>
                    <m:r>
                      <a:rPr lang="it-IT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CdO</m:t>
                    </m:r>
                  </m:oMath>
                </a14:m>
                <a:endParaRPr lang="it-IT" sz="1800" b="0" dirty="0">
                  <a:latin typeface="Corbel" panose="020B0503020204020204" pitchFamily="34" charset="0"/>
                  <a:ea typeface="Cambria Math" panose="02040503050406030204" pitchFamily="18" charset="0"/>
                </a:endParaRPr>
              </a:p>
              <a:p>
                <a:r>
                  <a:rPr lang="it-IT" sz="1800" dirty="0"/>
                  <a:t>PM </a:t>
                </a:r>
                <a:r>
                  <a:rPr lang="it-IT" sz="1800" dirty="0" err="1"/>
                  <a:t>molecular</a:t>
                </a:r>
                <a:r>
                  <a:rPr lang="it-IT" sz="1800" dirty="0"/>
                  <a:t> </a:t>
                </a:r>
                <a:r>
                  <a:rPr lang="it-IT" sz="1800" dirty="0" err="1"/>
                  <a:t>weight</a:t>
                </a:r>
                <a:r>
                  <a:rPr lang="it-IT" sz="1800" dirty="0"/>
                  <a:t> of </a:t>
                </a:r>
                <a:r>
                  <a:rPr lang="it-IT" sz="1800" dirty="0" err="1"/>
                  <a:t>CdO</a:t>
                </a:r>
                <a:endParaRPr lang="it-IT" sz="1800" dirty="0"/>
              </a:p>
              <a:p>
                <a:pPr marL="64008" indent="0" algn="r">
                  <a:buNone/>
                </a:pPr>
                <a:endParaRPr lang="it-IT" sz="1800" dirty="0"/>
              </a:p>
              <a:p>
                <a:pPr marL="64008" indent="0">
                  <a:buNone/>
                </a:pPr>
                <a:endParaRPr lang="it-IT" sz="1800" dirty="0"/>
              </a:p>
              <a:p>
                <a:pPr marL="64008" indent="0">
                  <a:buNone/>
                </a:pPr>
                <a:endParaRPr lang="it-IT" sz="1800" dirty="0"/>
              </a:p>
              <a:p>
                <a:endParaRPr lang="it-IT" sz="1800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2CCB3BCA-08C9-494E-A026-EACAED8370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052736"/>
                <a:ext cx="8229600" cy="5805264"/>
              </a:xfrm>
              <a:blipFill>
                <a:blip r:embed="rId2"/>
                <a:stretch>
                  <a:fillRect t="-10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765296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-420005"/>
            <a:ext cx="9144000" cy="1937370"/>
          </a:xfrm>
        </p:spPr>
        <p:txBody>
          <a:bodyPr>
            <a:normAutofit/>
          </a:bodyPr>
          <a:lstStyle/>
          <a:p>
            <a:pPr algn="ctr"/>
            <a:r>
              <a:rPr lang="it-IT" sz="2800" dirty="0" err="1"/>
              <a:t>Kroeger-Vink</a:t>
            </a:r>
            <a:r>
              <a:rPr lang="it-IT" sz="2800" dirty="0"/>
              <a:t> </a:t>
            </a:r>
            <a:r>
              <a:rPr lang="it-IT" sz="2800" dirty="0" err="1"/>
              <a:t>diagram</a:t>
            </a:r>
            <a:r>
              <a:rPr lang="it-IT" sz="2800" dirty="0"/>
              <a:t> for metal </a:t>
            </a:r>
            <a:r>
              <a:rPr lang="it-IT" sz="2800" dirty="0" err="1"/>
              <a:t>oxide</a:t>
            </a:r>
            <a:r>
              <a:rPr lang="it-IT" sz="2800" dirty="0"/>
              <a:t> </a:t>
            </a:r>
            <a:r>
              <a:rPr lang="it-IT" sz="2800" dirty="0" err="1"/>
              <a:t>semiconductor</a:t>
            </a:r>
            <a:br>
              <a:rPr lang="it-IT" sz="2800" dirty="0"/>
            </a:br>
            <a:r>
              <a:rPr lang="it-IT" sz="2800" dirty="0"/>
              <a:t>MO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624" y="2636912"/>
            <a:ext cx="4826000" cy="45466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A76EB7B-A2D3-8E4C-8A0C-91584AFCC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01" y="1158256"/>
            <a:ext cx="7514588" cy="394039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0FC8702-35B0-AD41-BC2D-6D4B3A8454F0}"/>
              </a:ext>
            </a:extLst>
          </p:cNvPr>
          <p:cNvSpPr txBox="1"/>
          <p:nvPr/>
        </p:nvSpPr>
        <p:spPr>
          <a:xfrm>
            <a:off x="904271" y="5229200"/>
            <a:ext cx="7550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Schottki</a:t>
            </a:r>
            <a:r>
              <a:rPr lang="it-IT" dirty="0"/>
              <a:t> </a:t>
            </a:r>
            <a:r>
              <a:rPr lang="it-IT" dirty="0" err="1"/>
              <a:t>defects</a:t>
            </a:r>
            <a:r>
              <a:rPr lang="it-IT" dirty="0"/>
              <a:t> dominate			Electronic </a:t>
            </a:r>
            <a:r>
              <a:rPr lang="it-IT" dirty="0" err="1"/>
              <a:t>defects</a:t>
            </a:r>
            <a:r>
              <a:rPr lang="it-IT" dirty="0"/>
              <a:t> dominate</a:t>
            </a:r>
          </a:p>
        </p:txBody>
      </p:sp>
    </p:spTree>
    <p:extLst>
      <p:ext uri="{BB962C8B-B14F-4D97-AF65-F5344CB8AC3E}">
        <p14:creationId xmlns:p14="http://schemas.microsoft.com/office/powerpoint/2010/main" val="177007264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7EC72A-71AA-324F-BA42-4B4BC5F9E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 err="1"/>
              <a:t>Famous</a:t>
            </a:r>
            <a:r>
              <a:rPr lang="it-IT" sz="3200" dirty="0"/>
              <a:t> case of non-</a:t>
            </a:r>
            <a:r>
              <a:rPr lang="it-IT" sz="3200" dirty="0" err="1"/>
              <a:t>stoichiometric</a:t>
            </a:r>
            <a:r>
              <a:rPr lang="it-IT" sz="3200" dirty="0"/>
              <a:t> </a:t>
            </a:r>
            <a:r>
              <a:rPr lang="it-IT" sz="3200" dirty="0" err="1"/>
              <a:t>compounds</a:t>
            </a:r>
            <a:r>
              <a:rPr lang="it-IT" sz="3200" dirty="0"/>
              <a:t>: </a:t>
            </a:r>
            <a:br>
              <a:rPr lang="it-IT" sz="3200" dirty="0"/>
            </a:br>
            <a:r>
              <a:rPr lang="it-IT" sz="3200" dirty="0" err="1"/>
              <a:t>ceramic</a:t>
            </a:r>
            <a:r>
              <a:rPr lang="it-IT" sz="3200" dirty="0"/>
              <a:t> </a:t>
            </a:r>
            <a:r>
              <a:rPr lang="it-IT" sz="3200" dirty="0" err="1"/>
              <a:t>superconductors</a:t>
            </a:r>
            <a:r>
              <a:rPr lang="it-IT" sz="3200" dirty="0"/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16338B1-337F-654B-AB30-D6871BA43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748" y="1844824"/>
            <a:ext cx="8229600" cy="4572000"/>
          </a:xfrm>
        </p:spPr>
        <p:txBody>
          <a:bodyPr/>
          <a:lstStyle/>
          <a:p>
            <a:r>
              <a:rPr lang="it-IT" dirty="0"/>
              <a:t>YBa</a:t>
            </a:r>
            <a:r>
              <a:rPr lang="it-IT" baseline="-25000" dirty="0"/>
              <a:t>2</a:t>
            </a:r>
            <a:r>
              <a:rPr lang="it-IT" dirty="0"/>
              <a:t>Cu</a:t>
            </a:r>
            <a:r>
              <a:rPr lang="it-IT" baseline="-25000" dirty="0"/>
              <a:t>3</a:t>
            </a:r>
            <a:r>
              <a:rPr lang="it-IT" dirty="0"/>
              <a:t>O</a:t>
            </a:r>
            <a:r>
              <a:rPr lang="it-IT" baseline="-25000" dirty="0"/>
              <a:t>7-x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5674C08-05B9-3141-9E7D-A2985E1B3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17924"/>
            <a:ext cx="5041900" cy="32258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925F550-CC5B-6D49-B5B8-4ED0C94BA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931" y="2517924"/>
            <a:ext cx="3317219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398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Properties</a:t>
            </a:r>
            <a:r>
              <a:rPr lang="it-IT" dirty="0"/>
              <a:t> of </a:t>
            </a:r>
            <a:r>
              <a:rPr lang="it-IT" dirty="0" err="1"/>
              <a:t>Ceramics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3451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1BDB63-65D3-B34C-9812-5232A2A26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797E323-6CB1-8643-9515-87C591AA8D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0316"/>
            <a:ext cx="5112568" cy="6816758"/>
          </a:xfrm>
        </p:spPr>
      </p:pic>
    </p:spTree>
    <p:extLst>
      <p:ext uri="{BB962C8B-B14F-4D97-AF65-F5344CB8AC3E}">
        <p14:creationId xmlns:p14="http://schemas.microsoft.com/office/powerpoint/2010/main" val="13842037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67744" y="33832"/>
            <a:ext cx="4618856" cy="802880"/>
          </a:xfrm>
        </p:spPr>
        <p:txBody>
          <a:bodyPr>
            <a:normAutofit/>
          </a:bodyPr>
          <a:lstStyle/>
          <a:p>
            <a:r>
              <a:rPr lang="it-IT" sz="2800" dirty="0" err="1"/>
              <a:t>Melting</a:t>
            </a:r>
            <a:r>
              <a:rPr lang="it-IT" sz="2800" dirty="0"/>
              <a:t> </a:t>
            </a:r>
            <a:r>
              <a:rPr lang="it-IT" sz="2800" dirty="0" err="1"/>
              <a:t>temperatures</a:t>
            </a:r>
            <a:endParaRPr lang="it-IT" sz="2800" dirty="0"/>
          </a:p>
        </p:txBody>
      </p:sp>
      <p:pic>
        <p:nvPicPr>
          <p:cNvPr id="4" name="Immagine 3" descr="Schermata 2016-09-21 alle 10.16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3873500" cy="3111500"/>
          </a:xfrm>
          <a:prstGeom prst="rect">
            <a:avLst/>
          </a:prstGeom>
        </p:spPr>
      </p:pic>
      <p:pic>
        <p:nvPicPr>
          <p:cNvPr id="5" name="Immagine 4" descr="Schermata 2016-09-21 alle 10.17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61048"/>
            <a:ext cx="2501900" cy="2768600"/>
          </a:xfrm>
          <a:prstGeom prst="rect">
            <a:avLst/>
          </a:prstGeom>
        </p:spPr>
      </p:pic>
      <p:pic>
        <p:nvPicPr>
          <p:cNvPr id="6" name="Immagine 5" descr="Schermata 2016-09-21 alle 10.17.3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28800"/>
            <a:ext cx="40132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30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7158" y="267494"/>
            <a:ext cx="8229600" cy="1399032"/>
          </a:xfrm>
        </p:spPr>
        <p:txBody>
          <a:bodyPr anchor="t"/>
          <a:lstStyle/>
          <a:p>
            <a:pPr algn="ctr"/>
            <a:r>
              <a:rPr lang="en-US" dirty="0"/>
              <a:t>WURTZITE [</a:t>
            </a:r>
            <a:r>
              <a:rPr lang="it-IT" dirty="0"/>
              <a:t>(</a:t>
            </a:r>
            <a:r>
              <a:rPr lang="it-IT" dirty="0" err="1"/>
              <a:t>Zn</a:t>
            </a:r>
            <a:r>
              <a:rPr lang="it-IT" dirty="0"/>
              <a:t>,Fe)S</a:t>
            </a:r>
            <a:r>
              <a:rPr lang="en-US" dirty="0"/>
              <a:t>]</a:t>
            </a:r>
          </a:p>
        </p:txBody>
      </p:sp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Indietro o precedente 8">
            <a:hlinkClick r:id="" action="ppaction://hlinkshowjump?jump=lastslideviewed" highlightClick="1"/>
          </p:cNvPr>
          <p:cNvSpPr/>
          <p:nvPr/>
        </p:nvSpPr>
        <p:spPr>
          <a:xfrm>
            <a:off x="8643966" y="6357958"/>
            <a:ext cx="285752" cy="28575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magine 9" descr="http://cst-www.nrl.navy.mil/lattice/struk.picts/b4.s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0630" y="1142984"/>
            <a:ext cx="6462741" cy="539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6-09-21 alle 10.32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92896"/>
            <a:ext cx="8778610" cy="255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0871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/>
              <a:t>Heat</a:t>
            </a:r>
            <a:r>
              <a:rPr lang="it-IT" dirty="0"/>
              <a:t> </a:t>
            </a:r>
            <a:r>
              <a:rPr lang="it-IT" dirty="0" err="1"/>
              <a:t>capacity</a:t>
            </a:r>
            <a:endParaRPr lang="it-IT" dirty="0"/>
          </a:p>
        </p:txBody>
      </p:sp>
      <p:pic>
        <p:nvPicPr>
          <p:cNvPr id="4" name="Segnaposto contenuto 3" descr="Schermata 2016-09-21 alle 10.12.40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" r="25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50135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528" y="0"/>
            <a:ext cx="5402012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1826CFB-1F5F-504C-9FC5-989C5DE52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318" y="0"/>
            <a:ext cx="4903210" cy="306575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1028D21-B1F0-0341-B271-8FF0061C5B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34332"/>
            <a:ext cx="4333877" cy="321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637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7F6D45-B2C0-CA4B-8D49-E507322D3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721346"/>
          </a:xfrm>
          <a:solidFill>
            <a:schemeClr val="tx1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it-IT" sz="2800" dirty="0" err="1">
                <a:solidFill>
                  <a:schemeClr val="bg1"/>
                </a:solidFill>
              </a:rPr>
              <a:t>AlN</a:t>
            </a:r>
            <a:r>
              <a:rPr lang="it-IT" sz="2800" dirty="0">
                <a:solidFill>
                  <a:schemeClr val="bg1"/>
                </a:solidFill>
              </a:rPr>
              <a:t> </a:t>
            </a:r>
            <a:r>
              <a:rPr lang="it-IT" sz="2800" dirty="0" err="1">
                <a:solidFill>
                  <a:schemeClr val="bg1"/>
                </a:solidFill>
              </a:rPr>
              <a:t>contains</a:t>
            </a:r>
            <a:r>
              <a:rPr lang="it-IT" sz="2800" dirty="0">
                <a:solidFill>
                  <a:schemeClr val="bg1"/>
                </a:solidFill>
              </a:rPr>
              <a:t> </a:t>
            </a:r>
            <a:r>
              <a:rPr lang="it-IT" sz="2800" dirty="0" err="1">
                <a:solidFill>
                  <a:schemeClr val="bg1"/>
                </a:solidFill>
              </a:rPr>
              <a:t>always</a:t>
            </a:r>
            <a:r>
              <a:rPr lang="it-IT" sz="2800" dirty="0">
                <a:solidFill>
                  <a:schemeClr val="bg1"/>
                </a:solidFill>
              </a:rPr>
              <a:t> some Al</a:t>
            </a:r>
            <a:r>
              <a:rPr lang="it-IT" sz="2800" baseline="-25000" dirty="0">
                <a:solidFill>
                  <a:schemeClr val="bg1"/>
                </a:solidFill>
              </a:rPr>
              <a:t>2</a:t>
            </a:r>
            <a:r>
              <a:rPr lang="it-IT" sz="2800" dirty="0">
                <a:solidFill>
                  <a:schemeClr val="bg1"/>
                </a:solidFill>
              </a:rPr>
              <a:t>O</a:t>
            </a:r>
            <a:r>
              <a:rPr lang="it-IT" sz="2800" baseline="-25000" dirty="0">
                <a:solidFill>
                  <a:schemeClr val="bg1"/>
                </a:solidFill>
              </a:rPr>
              <a:t>3</a:t>
            </a:r>
            <a:r>
              <a:rPr lang="it-IT" sz="2800" dirty="0">
                <a:solidFill>
                  <a:schemeClr val="bg1"/>
                </a:solidFill>
              </a:rPr>
              <a:t>. </a:t>
            </a:r>
            <a:r>
              <a:rPr lang="it-IT" sz="2800" dirty="0" err="1">
                <a:solidFill>
                  <a:schemeClr val="bg1"/>
                </a:solidFill>
              </a:rPr>
              <a:t>Industrially</a:t>
            </a:r>
            <a:r>
              <a:rPr lang="it-IT" sz="2800" dirty="0">
                <a:solidFill>
                  <a:schemeClr val="bg1"/>
                </a:solidFill>
              </a:rPr>
              <a:t> some </a:t>
            </a:r>
            <a:r>
              <a:rPr lang="it-IT" sz="2800" dirty="0" err="1">
                <a:solidFill>
                  <a:schemeClr val="bg1"/>
                </a:solidFill>
              </a:rPr>
              <a:t>CaO</a:t>
            </a:r>
            <a:r>
              <a:rPr lang="it-IT" sz="2800" dirty="0">
                <a:solidFill>
                  <a:schemeClr val="bg1"/>
                </a:solidFill>
              </a:rPr>
              <a:t> or Y</a:t>
            </a:r>
            <a:r>
              <a:rPr lang="it-IT" sz="2800" baseline="-25000" dirty="0">
                <a:solidFill>
                  <a:schemeClr val="bg1"/>
                </a:solidFill>
              </a:rPr>
              <a:t>2</a:t>
            </a:r>
            <a:r>
              <a:rPr lang="it-IT" sz="2800" dirty="0">
                <a:solidFill>
                  <a:schemeClr val="bg1"/>
                </a:solidFill>
              </a:rPr>
              <a:t>O</a:t>
            </a:r>
            <a:r>
              <a:rPr lang="it-IT" sz="2800" baseline="-25000" dirty="0">
                <a:solidFill>
                  <a:schemeClr val="bg1"/>
                </a:solidFill>
              </a:rPr>
              <a:t>3</a:t>
            </a:r>
            <a:r>
              <a:rPr lang="it-IT" sz="2800" dirty="0">
                <a:solidFill>
                  <a:schemeClr val="bg1"/>
                </a:solidFill>
              </a:rPr>
              <a:t> </a:t>
            </a:r>
            <a:r>
              <a:rPr lang="it-IT" sz="2800" dirty="0" err="1">
                <a:solidFill>
                  <a:schemeClr val="bg1"/>
                </a:solidFill>
              </a:rPr>
              <a:t>is</a:t>
            </a:r>
            <a:r>
              <a:rPr lang="it-IT" sz="2800" dirty="0">
                <a:solidFill>
                  <a:schemeClr val="bg1"/>
                </a:solidFill>
              </a:rPr>
              <a:t> </a:t>
            </a:r>
            <a:r>
              <a:rPr lang="it-IT" sz="2800" dirty="0" err="1">
                <a:solidFill>
                  <a:schemeClr val="bg1"/>
                </a:solidFill>
              </a:rPr>
              <a:t>added</a:t>
            </a:r>
            <a:r>
              <a:rPr lang="it-IT" sz="2800" dirty="0">
                <a:solidFill>
                  <a:schemeClr val="bg1"/>
                </a:solidFill>
              </a:rPr>
              <a:t>, </a:t>
            </a:r>
            <a:r>
              <a:rPr lang="it-IT" sz="2800" dirty="0" err="1">
                <a:solidFill>
                  <a:schemeClr val="bg1"/>
                </a:solidFill>
              </a:rPr>
              <a:t>which</a:t>
            </a:r>
            <a:r>
              <a:rPr lang="it-IT" sz="2800" dirty="0">
                <a:solidFill>
                  <a:schemeClr val="bg1"/>
                </a:solidFill>
              </a:rPr>
              <a:t> </a:t>
            </a:r>
            <a:r>
              <a:rPr lang="it-IT" sz="2800" dirty="0" err="1">
                <a:solidFill>
                  <a:schemeClr val="bg1"/>
                </a:solidFill>
              </a:rPr>
              <a:t>reacts</a:t>
            </a:r>
            <a:r>
              <a:rPr lang="it-IT" sz="2800" dirty="0">
                <a:solidFill>
                  <a:schemeClr val="bg1"/>
                </a:solidFill>
              </a:rPr>
              <a:t> with Al</a:t>
            </a:r>
            <a:r>
              <a:rPr lang="it-IT" sz="2800" baseline="-25000" dirty="0">
                <a:solidFill>
                  <a:schemeClr val="bg1"/>
                </a:solidFill>
              </a:rPr>
              <a:t>2</a:t>
            </a:r>
            <a:r>
              <a:rPr lang="it-IT" sz="2800" dirty="0">
                <a:solidFill>
                  <a:schemeClr val="bg1"/>
                </a:solidFill>
              </a:rPr>
              <a:t>O</a:t>
            </a:r>
            <a:r>
              <a:rPr lang="it-IT" sz="2800" baseline="-25000" dirty="0">
                <a:solidFill>
                  <a:schemeClr val="bg1"/>
                </a:solidFill>
              </a:rPr>
              <a:t>3</a:t>
            </a:r>
            <a:r>
              <a:rPr lang="it-IT" sz="2800" dirty="0">
                <a:solidFill>
                  <a:schemeClr val="bg1"/>
                </a:solidFill>
              </a:rPr>
              <a:t> </a:t>
            </a:r>
            <a:r>
              <a:rPr lang="it-IT" sz="2800" dirty="0" err="1">
                <a:solidFill>
                  <a:schemeClr val="bg1"/>
                </a:solidFill>
              </a:rPr>
              <a:t>but</a:t>
            </a:r>
            <a:r>
              <a:rPr lang="it-IT" sz="2800" dirty="0">
                <a:solidFill>
                  <a:schemeClr val="bg1"/>
                </a:solidFill>
              </a:rPr>
              <a:t> </a:t>
            </a:r>
            <a:r>
              <a:rPr lang="it-IT" sz="2800" dirty="0" err="1">
                <a:solidFill>
                  <a:schemeClr val="bg1"/>
                </a:solidFill>
              </a:rPr>
              <a:t>then</a:t>
            </a:r>
            <a:r>
              <a:rPr lang="it-IT" sz="2800" dirty="0">
                <a:solidFill>
                  <a:schemeClr val="bg1"/>
                </a:solidFill>
              </a:rPr>
              <a:t> </a:t>
            </a:r>
            <a:r>
              <a:rPr lang="it-IT" sz="2800" dirty="0" err="1">
                <a:solidFill>
                  <a:schemeClr val="bg1"/>
                </a:solidFill>
              </a:rPr>
              <a:t>it</a:t>
            </a:r>
            <a:r>
              <a:rPr lang="it-IT" sz="2800" dirty="0">
                <a:solidFill>
                  <a:schemeClr val="bg1"/>
                </a:solidFill>
              </a:rPr>
              <a:t> </a:t>
            </a:r>
            <a:r>
              <a:rPr lang="it-IT" sz="2800" dirty="0" err="1">
                <a:solidFill>
                  <a:schemeClr val="bg1"/>
                </a:solidFill>
              </a:rPr>
              <a:t>remains</a:t>
            </a:r>
            <a:r>
              <a:rPr lang="it-IT" sz="2800" dirty="0">
                <a:solidFill>
                  <a:schemeClr val="bg1"/>
                </a:solidFill>
              </a:rPr>
              <a:t> </a:t>
            </a:r>
            <a:r>
              <a:rPr lang="it-IT" sz="2800" dirty="0" err="1">
                <a:solidFill>
                  <a:schemeClr val="bg1"/>
                </a:solidFill>
              </a:rPr>
              <a:t>isolated</a:t>
            </a:r>
            <a:r>
              <a:rPr lang="it-IT" sz="2800" dirty="0">
                <a:solidFill>
                  <a:schemeClr val="bg1"/>
                </a:solidFill>
              </a:rPr>
              <a:t> in triple </a:t>
            </a:r>
            <a:r>
              <a:rPr lang="it-IT" sz="2800" dirty="0" err="1">
                <a:solidFill>
                  <a:schemeClr val="bg1"/>
                </a:solidFill>
              </a:rPr>
              <a:t>junctions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0261C7BF-C115-6B41-AA56-B7B2F699F7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712991"/>
            <a:ext cx="5088929" cy="1145009"/>
          </a:xfr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6C3ABA1-7734-ED4E-9E34-9F2696887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182" y="2103599"/>
            <a:ext cx="5088929" cy="35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08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DA1071-0B94-A14D-A455-CF0326CEA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768"/>
            <a:ext cx="8229600" cy="1399032"/>
          </a:xfrm>
        </p:spPr>
        <p:txBody>
          <a:bodyPr/>
          <a:lstStyle/>
          <a:p>
            <a:r>
              <a:rPr lang="it-IT" dirty="0"/>
              <a:t>Thermal </a:t>
            </a:r>
            <a:r>
              <a:rPr lang="it-IT" dirty="0" err="1"/>
              <a:t>condutivity</a:t>
            </a:r>
            <a:r>
              <a:rPr lang="it-IT" dirty="0"/>
              <a:t> for </a:t>
            </a:r>
            <a:r>
              <a:rPr lang="it-IT" dirty="0" err="1"/>
              <a:t>binary</a:t>
            </a:r>
            <a:r>
              <a:rPr lang="it-IT" dirty="0"/>
              <a:t> </a:t>
            </a:r>
            <a:r>
              <a:rPr lang="it-IT" dirty="0" err="1"/>
              <a:t>systems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4A2B28A-85AC-774B-82C7-DB908D1C12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069734"/>
            <a:ext cx="4836168" cy="5776028"/>
          </a:xfrm>
        </p:spPr>
      </p:pic>
    </p:spTree>
    <p:extLst>
      <p:ext uri="{BB962C8B-B14F-4D97-AF65-F5344CB8AC3E}">
        <p14:creationId xmlns:p14="http://schemas.microsoft.com/office/powerpoint/2010/main" val="99872921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101">
            <a:off x="0" y="571500"/>
            <a:ext cx="9144000" cy="570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0134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6-09-21 alle 10.51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107" y="1027262"/>
            <a:ext cx="5397500" cy="5803900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395536" y="26838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/>
              <a:t>Thermal </a:t>
            </a:r>
            <a:r>
              <a:rPr lang="it-IT" dirty="0" err="1"/>
              <a:t>expansion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8D396109-73BD-7F41-91F2-2036BE2A198F}"/>
                  </a:ext>
                </a:extLst>
              </p:cNvPr>
              <p:cNvSpPr txBox="1"/>
              <p:nvPr/>
            </p:nvSpPr>
            <p:spPr>
              <a:xfrm>
                <a:off x="971600" y="2360628"/>
                <a:ext cx="1296144" cy="5729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it-IT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it-I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8D396109-73BD-7F41-91F2-2036BE2A1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2360628"/>
                <a:ext cx="1296144" cy="572977"/>
              </a:xfrm>
              <a:prstGeom prst="rect">
                <a:avLst/>
              </a:prstGeom>
              <a:blipFill>
                <a:blip r:embed="rId3"/>
                <a:stretch>
                  <a:fillRect t="-2174" b="-86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8AC1FA8E-0342-7A46-9D99-E017F32293BF}"/>
              </a:ext>
            </a:extLst>
          </p:cNvPr>
          <p:cNvSpPr txBox="1"/>
          <p:nvPr/>
        </p:nvSpPr>
        <p:spPr>
          <a:xfrm>
            <a:off x="323528" y="1366005"/>
            <a:ext cx="3388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Definition  of </a:t>
            </a:r>
          </a:p>
          <a:p>
            <a:r>
              <a:rPr lang="it-IT" dirty="0">
                <a:solidFill>
                  <a:schemeClr val="bg1"/>
                </a:solidFill>
              </a:rPr>
              <a:t>Thermal Expansion </a:t>
            </a:r>
            <a:r>
              <a:rPr lang="it-IT" dirty="0" err="1">
                <a:solidFill>
                  <a:schemeClr val="bg1"/>
                </a:solidFill>
              </a:rPr>
              <a:t>Coefficient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B1C073E-92CC-7A49-AE97-AF0F934BB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897"/>
            <a:ext cx="3793480" cy="352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4595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4325" y="-243408"/>
            <a:ext cx="8229600" cy="1399032"/>
          </a:xfrm>
        </p:spPr>
        <p:txBody>
          <a:bodyPr/>
          <a:lstStyle/>
          <a:p>
            <a:pPr algn="ctr"/>
            <a:r>
              <a:rPr lang="it-IT" dirty="0"/>
              <a:t>Thermal </a:t>
            </a:r>
            <a:r>
              <a:rPr lang="it-IT" dirty="0" err="1"/>
              <a:t>expansion</a:t>
            </a:r>
            <a:endParaRPr lang="it-IT" dirty="0"/>
          </a:p>
        </p:txBody>
      </p:sp>
      <p:pic>
        <p:nvPicPr>
          <p:cNvPr id="5" name="Immagine 4" descr="Schermata 2016-09-21 alle 10.49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95970"/>
            <a:ext cx="8051800" cy="30099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6BD5B74-E775-5445-B1E6-17964C62A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3948095"/>
            <a:ext cx="8051799" cy="287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0173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854332A7-5E44-9643-ADDD-1399A92E8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04864"/>
            <a:ext cx="6174686" cy="352839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49499B5-6E44-634E-8EE9-019DD650CCD4}"/>
              </a:ext>
            </a:extLst>
          </p:cNvPr>
          <p:cNvSpPr txBox="1"/>
          <p:nvPr/>
        </p:nvSpPr>
        <p:spPr>
          <a:xfrm>
            <a:off x="827585" y="548680"/>
            <a:ext cx="6768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grains</a:t>
            </a:r>
            <a:r>
              <a:rPr lang="it-IT" dirty="0"/>
              <a:t> are </a:t>
            </a:r>
            <a:r>
              <a:rPr lang="it-IT" dirty="0" err="1"/>
              <a:t>too</a:t>
            </a:r>
            <a:r>
              <a:rPr lang="it-IT" dirty="0"/>
              <a:t> large, </a:t>
            </a:r>
            <a:r>
              <a:rPr lang="it-IT" dirty="0" err="1"/>
              <a:t>fractures</a:t>
            </a:r>
            <a:r>
              <a:rPr lang="it-IT" dirty="0"/>
              <a:t> due to </a:t>
            </a:r>
            <a:r>
              <a:rPr lang="it-IT" dirty="0" err="1"/>
              <a:t>thermal</a:t>
            </a:r>
            <a:r>
              <a:rPr lang="it-IT" dirty="0"/>
              <a:t> </a:t>
            </a:r>
            <a:r>
              <a:rPr lang="it-IT" dirty="0" err="1"/>
              <a:t>expansion</a:t>
            </a:r>
            <a:r>
              <a:rPr lang="it-IT" dirty="0"/>
              <a:t> </a:t>
            </a:r>
            <a:r>
              <a:rPr lang="it-IT" dirty="0" err="1"/>
              <a:t>mismatch</a:t>
            </a:r>
            <a:r>
              <a:rPr lang="it-IT" dirty="0"/>
              <a:t> can </a:t>
            </a:r>
            <a:r>
              <a:rPr lang="it-IT" dirty="0" err="1"/>
              <a:t>occur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in pure </a:t>
            </a:r>
            <a:r>
              <a:rPr lang="it-IT" dirty="0" err="1"/>
              <a:t>compunds</a:t>
            </a:r>
            <a:r>
              <a:rPr lang="it-IT" dirty="0"/>
              <a:t>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thermal</a:t>
            </a:r>
            <a:r>
              <a:rPr lang="it-IT" dirty="0"/>
              <a:t> </a:t>
            </a:r>
            <a:r>
              <a:rPr lang="it-IT" dirty="0" err="1"/>
              <a:t>expansion</a:t>
            </a:r>
            <a:r>
              <a:rPr lang="it-IT" dirty="0"/>
              <a:t> </a:t>
            </a:r>
            <a:r>
              <a:rPr lang="it-IT" dirty="0" err="1"/>
              <a:t>anysostropy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705670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9144000" cy="660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092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8|2.7|9.8|3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9.3|13.3|21|25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5.7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6.9|2.2|15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1|3.6|2.6|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4.2|22.2|12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0.8|8.1|3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27|0.6|4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2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7|2.9|1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0.7|25.2|26.3|26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8.5|24.9|9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1.7|16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10|21|7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3|39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|17.9|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.1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8.2|14|6.1|14.6|3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8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Personalizzato 1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FCAE3B"/>
      </a:hlink>
      <a:folHlink>
        <a:srgbClr val="664D26"/>
      </a:folHlink>
    </a:clrScheme>
    <a:fontScheme name="Personalizzato 2">
      <a:majorFont>
        <a:latin typeface="Agency FB"/>
        <a:ea typeface=""/>
        <a:cs typeface=""/>
      </a:majorFont>
      <a:minorFont>
        <a:latin typeface="Corbel"/>
        <a:ea typeface=""/>
        <a:cs typeface="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219486</TotalTime>
  <Words>3762</Words>
  <Application>Microsoft Macintosh PowerPoint</Application>
  <PresentationFormat>Presentazione su schermo (4:3)</PresentationFormat>
  <Paragraphs>578</Paragraphs>
  <Slides>145</Slides>
  <Notes>42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145</vt:i4>
      </vt:variant>
    </vt:vector>
  </HeadingPairs>
  <TitlesOfParts>
    <vt:vector size="159" baseType="lpstr">
      <vt:lpstr>Agency FB</vt:lpstr>
      <vt:lpstr>Arial</vt:lpstr>
      <vt:lpstr>Calibri</vt:lpstr>
      <vt:lpstr>Cambria</vt:lpstr>
      <vt:lpstr>Cambria Math</vt:lpstr>
      <vt:lpstr>Corbel</vt:lpstr>
      <vt:lpstr>Symbol</vt:lpstr>
      <vt:lpstr>Times New Roman</vt:lpstr>
      <vt:lpstr>Verdana</vt:lpstr>
      <vt:lpstr>Wingdings</vt:lpstr>
      <vt:lpstr>Wingdings 2</vt:lpstr>
      <vt:lpstr>Wingdings 3</vt:lpstr>
      <vt:lpstr>Verve</vt:lpstr>
      <vt:lpstr>Equazione</vt:lpstr>
      <vt:lpstr>Scienza e tecnologia dei materiali ceramici</vt:lpstr>
      <vt:lpstr>Presentazione standard di PowerPoint</vt:lpstr>
      <vt:lpstr>Packing of atoms determines structures</vt:lpstr>
      <vt:lpstr>Presentazione standard di PowerPoint</vt:lpstr>
      <vt:lpstr>Presentazione standard di PowerPoint</vt:lpstr>
      <vt:lpstr>Presentazione standard di PowerPoint</vt:lpstr>
      <vt:lpstr>ROCKSALT (NaCl)</vt:lpstr>
      <vt:lpstr>Presentazione standard di PowerPoint</vt:lpstr>
      <vt:lpstr>WURTZITE [(Zn,Fe)S]</vt:lpstr>
      <vt:lpstr>SPHALERITE [(Zn,Fe)s]</vt:lpstr>
      <vt:lpstr>Presentazione standard di PowerPoint</vt:lpstr>
      <vt:lpstr>FLUORITE (CaF2)</vt:lpstr>
      <vt:lpstr>CORUNDUM (Al2O3 - )</vt:lpstr>
      <vt:lpstr>Presentazione standard di PowerPoint</vt:lpstr>
      <vt:lpstr>Presentazione standard di PowerPoint</vt:lpstr>
      <vt:lpstr>Cubic Body Centered</vt:lpstr>
      <vt:lpstr>PEROVSKITE (CaTiO3)</vt:lpstr>
      <vt:lpstr>Presentazione standard di PowerPoint</vt:lpstr>
      <vt:lpstr>Kröger – Vink Notation</vt:lpstr>
      <vt:lpstr>Presentazione standard di PowerPoint</vt:lpstr>
      <vt:lpstr>Vacancy</vt:lpstr>
      <vt:lpstr>Vacancy &amp; Charge</vt:lpstr>
      <vt:lpstr>Charge</vt:lpstr>
      <vt:lpstr>Substitutional defect</vt:lpstr>
      <vt:lpstr>Interstitial defect</vt:lpstr>
      <vt:lpstr>Pure electric charge</vt:lpstr>
      <vt:lpstr>Quasi – Chemical Approach   to defect formation    </vt:lpstr>
      <vt:lpstr>Presentazione standard di PowerPoint</vt:lpstr>
      <vt:lpstr>RULES for defect formation “reactions”</vt:lpstr>
      <vt:lpstr>Presentazione standard di PowerPoint</vt:lpstr>
      <vt:lpstr>Defects   </vt:lpstr>
      <vt:lpstr>Perfect Crystal</vt:lpstr>
      <vt:lpstr>Defects</vt:lpstr>
      <vt:lpstr>Point defects</vt:lpstr>
      <vt:lpstr>Point defects</vt:lpstr>
      <vt:lpstr>Solid Solutions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Schottky Disorder</vt:lpstr>
      <vt:lpstr>Schottky Disorder</vt:lpstr>
      <vt:lpstr>Frenkel Disorder</vt:lpstr>
      <vt:lpstr>Frenkel Disorder</vt:lpstr>
      <vt:lpstr>Some more examples     </vt:lpstr>
      <vt:lpstr>SS of Ti02 in MgO</vt:lpstr>
      <vt:lpstr>SS of Ti02 in MgO</vt:lpstr>
      <vt:lpstr>Zirconia doped with calcia</vt:lpstr>
      <vt:lpstr>Zirconia doped with calcia</vt:lpstr>
      <vt:lpstr>Lambda sensor (or oxygen sensor)</vt:lpstr>
      <vt:lpstr>Zirconia doped with yttria</vt:lpstr>
      <vt:lpstr>Yttria-stabilized Zirconia</vt:lpstr>
      <vt:lpstr>Magnesia doped with lithium fluoride</vt:lpstr>
      <vt:lpstr>Quasi – Chemical Approach  Constant of Reaction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Phase Diagram</vt:lpstr>
      <vt:lpstr>Phase Diagram</vt:lpstr>
      <vt:lpstr>Some examples     </vt:lpstr>
      <vt:lpstr>Schottky Disorder in magnesia</vt:lpstr>
      <vt:lpstr>Schottky Disorder in magnesia</vt:lpstr>
      <vt:lpstr>Schottky Disorder in alumina</vt:lpstr>
      <vt:lpstr>Schottky Disorder in alumina</vt:lpstr>
      <vt:lpstr>Schottky Disorder in alumina</vt:lpstr>
      <vt:lpstr>Schottky disorder’s energy of formation</vt:lpstr>
      <vt:lpstr>Frenkel Disorder in urania</vt:lpstr>
      <vt:lpstr>Frenkel Disorder in urania</vt:lpstr>
      <vt:lpstr>Fuel rods for nuclear reactors</vt:lpstr>
      <vt:lpstr>Frenkel disorder’s energy of formation</vt:lpstr>
      <vt:lpstr>Concentrations of charge carriers (electrons and holes)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Non-stoichiometry in Kroger Vink Notation</vt:lpstr>
      <vt:lpstr>Kroeger-Vink diagram for metal oxide semiconductor MO</vt:lpstr>
      <vt:lpstr>Famous case of non-stoichiometric compounds:  ceramic superconductors </vt:lpstr>
      <vt:lpstr>Properties of Ceramics </vt:lpstr>
      <vt:lpstr>Presentazione standard di PowerPoint</vt:lpstr>
      <vt:lpstr>Melting temperatures</vt:lpstr>
      <vt:lpstr>Presentazione standard di PowerPoint</vt:lpstr>
      <vt:lpstr>Heat capacity</vt:lpstr>
      <vt:lpstr>Presentazione standard di PowerPoint</vt:lpstr>
      <vt:lpstr>AlN contains always some Al2O3. Industrially some CaO or Y2O3 is added, which reacts with Al2O3 but then it remains isolated in triple junctions</vt:lpstr>
      <vt:lpstr>Thermal condutivity for binary systems</vt:lpstr>
      <vt:lpstr>Presentazione standard di PowerPoint</vt:lpstr>
      <vt:lpstr>Presentazione standard di PowerPoint</vt:lpstr>
      <vt:lpstr>Thermal expansion</vt:lpstr>
      <vt:lpstr>Presentazione standard di PowerPoint</vt:lpstr>
      <vt:lpstr>Presentazione standard di PowerPoint</vt:lpstr>
      <vt:lpstr>Preparazione di uno specchio telescopico in vetroceramica ZERODUR della Schott: CTE 0,02x 10-7 k-1   (0° - 50° C)</vt:lpstr>
      <vt:lpstr>Young’s modulus</vt:lpstr>
      <vt:lpstr>Poisson’modulus: it is the ration of the transverse strain (x) to the axial strain (y)</vt:lpstr>
      <vt:lpstr>Rigidity modulus: it is the ratio of the shear stress to the shear strain</vt:lpstr>
      <vt:lpstr>Bulk modulus: it is the ratio of the isostatic stress (pressure) to the volumetric strain</vt:lpstr>
      <vt:lpstr>Relations among elastic constants</vt:lpstr>
      <vt:lpstr>Importance of TEC: Stress build-up</vt:lpstr>
      <vt:lpstr>Asby map Young modulus/density</vt:lpstr>
      <vt:lpstr>Presentazione standard di PowerPoint</vt:lpstr>
      <vt:lpstr>Presentazione standard di PowerPoint</vt:lpstr>
      <vt:lpstr>Presentazione standard di PowerPoint</vt:lpstr>
      <vt:lpstr>Strength</vt:lpstr>
      <vt:lpstr>Ashby map strength/density </vt:lpstr>
      <vt:lpstr>Ashby map strength/density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Accurate  determinations of KlC</vt:lpstr>
      <vt:lpstr>Presentazione standard di PowerPoint</vt:lpstr>
      <vt:lpstr>Presentazione standard di PowerPoint</vt:lpstr>
      <vt:lpstr>Presentazione standard di PowerPoint</vt:lpstr>
      <vt:lpstr>ISB determination of Klc</vt:lpstr>
      <vt:lpstr>Presentazione standard di PowerPoint</vt:lpstr>
      <vt:lpstr>Presentazione standard di PowerPoint</vt:lpstr>
      <vt:lpstr>Presentazione standard di PowerPoint</vt:lpstr>
      <vt:lpstr>Creep tests</vt:lpstr>
      <vt:lpstr>Presentazione standard di PowerPoint</vt:lpstr>
      <vt:lpstr>Presentazione standard di PowerPoint</vt:lpstr>
      <vt:lpstr>Flow mechanism in creep </vt:lpstr>
      <vt:lpstr>Typical exponents for GS and stress</vt:lpstr>
      <vt:lpstr>Nabarro Herring Deformation maps</vt:lpstr>
      <vt:lpstr>Ashby map Therm. Expan./therm Conduc</vt:lpstr>
      <vt:lpstr>Thermal shock resistance</vt:lpstr>
      <vt:lpstr>Stress data for Weibull plot</vt:lpstr>
      <vt:lpstr>Data from SKF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† BASTARDS TeaM †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† Grishnackh †</dc:creator>
  <cp:lastModifiedBy>SERGO VALTER</cp:lastModifiedBy>
  <cp:revision>392</cp:revision>
  <dcterms:created xsi:type="dcterms:W3CDTF">2010-12-21T08:26:40Z</dcterms:created>
  <dcterms:modified xsi:type="dcterms:W3CDTF">2021-03-31T10:16:11Z</dcterms:modified>
</cp:coreProperties>
</file>