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  <p:sldId id="283" r:id="rId26"/>
    <p:sldId id="279" r:id="rId27"/>
    <p:sldId id="278" r:id="rId28"/>
    <p:sldId id="280" r:id="rId29"/>
    <p:sldId id="284" r:id="rId30"/>
    <p:sldId id="285" r:id="rId31"/>
    <p:sldId id="286" r:id="rId32"/>
    <p:sldId id="317" r:id="rId33"/>
    <p:sldId id="318" r:id="rId34"/>
    <p:sldId id="319" r:id="rId35"/>
    <p:sldId id="320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8" r:id="rId46"/>
    <p:sldId id="299" r:id="rId47"/>
    <p:sldId id="296" r:id="rId48"/>
    <p:sldId id="297" r:id="rId49"/>
    <p:sldId id="300" r:id="rId50"/>
    <p:sldId id="301" r:id="rId51"/>
    <p:sldId id="302" r:id="rId52"/>
    <p:sldId id="303" r:id="rId53"/>
    <p:sldId id="307" r:id="rId54"/>
    <p:sldId id="308" r:id="rId55"/>
    <p:sldId id="305" r:id="rId56"/>
    <p:sldId id="306" r:id="rId57"/>
    <p:sldId id="309" r:id="rId58"/>
    <p:sldId id="310" r:id="rId59"/>
    <p:sldId id="311" r:id="rId60"/>
    <p:sldId id="312" r:id="rId61"/>
    <p:sldId id="313" r:id="rId62"/>
    <p:sldId id="314" r:id="rId63"/>
    <p:sldId id="316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40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97103-701E-934D-A79B-F1C16814FE98}" type="datetimeFigureOut">
              <a:rPr lang="it-IT" smtClean="0"/>
              <a:t>24/03/21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AF59-D03B-AE43-B644-6BB1E21FC78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63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AF59-D03B-AE43-B644-6BB1E21FC785}" type="slidenum">
              <a:rPr lang="it-IT" smtClean="0"/>
              <a:t>61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21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AF59-D03B-AE43-B644-6BB1E21FC785}" type="slidenum">
              <a:rPr lang="it-IT" smtClean="0"/>
              <a:t>62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21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Prevenzione e promozione al benessere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341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Solitamente sono interventi di tipo individuale anche se avvengono in contesti come la classe</a:t>
            </a:r>
          </a:p>
          <a:p>
            <a:endParaRPr lang="it-IT" dirty="0" smtClean="0"/>
          </a:p>
          <a:p>
            <a:r>
              <a:rPr lang="it-IT" dirty="0" smtClean="0"/>
              <a:t>Si basano sull’assunto che informare equivale a educare</a:t>
            </a:r>
          </a:p>
          <a:p>
            <a:r>
              <a:rPr lang="it-IT" dirty="0" smtClean="0"/>
              <a:t>Quindi un esperto informa dei rischi legati all’assunzione di marijuana e questo dovrebbe trasformarsi in una riduzione dell’uso di marijuana</a:t>
            </a:r>
          </a:p>
          <a:p>
            <a:r>
              <a:rPr lang="it-IT" b="1" dirty="0" smtClean="0"/>
              <a:t>Commenti?</a:t>
            </a:r>
            <a:endParaRPr lang="it-IT" b="1" dirty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7750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Solitamente sono interventi di tipo individuale anche se avvengono in contesti come la classe</a:t>
            </a:r>
          </a:p>
          <a:p>
            <a:endParaRPr lang="it-IT" dirty="0"/>
          </a:p>
          <a:p>
            <a:r>
              <a:rPr lang="it-IT" dirty="0" smtClean="0"/>
              <a:t>Un limite degli interventi individuali di questo tipo è che non riescono a raggiungere necessariamente le persone che sono in situazione di disagio/malessere</a:t>
            </a:r>
          </a:p>
          <a:p>
            <a:endParaRPr lang="it-IT" dirty="0"/>
          </a:p>
          <a:p>
            <a:r>
              <a:rPr lang="it-IT" dirty="0" smtClean="0"/>
              <a:t>Esempio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04562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Tra il 14 e il 20% degli studenti (scuola obbligo) vengono segnalati per qualche comportamento o sintomo preclinico</a:t>
            </a:r>
          </a:p>
          <a:p>
            <a:endParaRPr lang="it-IT" dirty="0"/>
          </a:p>
          <a:p>
            <a:r>
              <a:rPr lang="it-IT" dirty="0" smtClean="0"/>
              <a:t>Solo il 30% di questi  riceve una forma di aiuto dai servizi</a:t>
            </a:r>
          </a:p>
        </p:txBody>
      </p:sp>
    </p:spTree>
    <p:extLst>
      <p:ext uri="{BB962C8B-B14F-4D97-AF65-F5344CB8AC3E}">
        <p14:creationId xmlns:p14="http://schemas.microsoft.com/office/powerpoint/2010/main" val="133267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Tra il 14 e il 20% degli studenti (scuola obbligo) vengono segnalati per qualche comportamento o sintomo preclinico</a:t>
            </a:r>
            <a:endParaRPr lang="it-IT" dirty="0"/>
          </a:p>
          <a:p>
            <a:r>
              <a:rPr lang="it-IT" dirty="0" smtClean="0"/>
              <a:t>Solo il 30% di questi  riceve una forma di aiuto dai servizi</a:t>
            </a:r>
          </a:p>
          <a:p>
            <a:endParaRPr lang="it-IT" dirty="0"/>
          </a:p>
          <a:p>
            <a:r>
              <a:rPr lang="it-IT" b="1" dirty="0" smtClean="0"/>
              <a:t>Esiste quindi un gap tra i bisogni della popolazione giovanile e la reale offerta di servizi</a:t>
            </a:r>
          </a:p>
        </p:txBody>
      </p:sp>
    </p:spTree>
    <p:extLst>
      <p:ext uri="{BB962C8B-B14F-4D97-AF65-F5344CB8AC3E}">
        <p14:creationId xmlns:p14="http://schemas.microsoft.com/office/powerpoint/2010/main" val="2792930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Livelli e classificazione degli interventi: a priori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cogliere  la diversa classificazione degli interventi che diverse prospettive teoriche hanno ipotizzato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È opportuno cogliere quale sia l’apriori che guida tutte queste prospettive in materiare di prevenzione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938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interventi: a priori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Da cosa dipende il nostro benessere:</a:t>
            </a:r>
          </a:p>
          <a:p>
            <a:endParaRPr lang="it-IT" dirty="0"/>
          </a:p>
          <a:p>
            <a:r>
              <a:rPr lang="it-IT" dirty="0" smtClean="0"/>
              <a:t>Figura cerchio p. 92</a:t>
            </a:r>
          </a:p>
        </p:txBody>
      </p:sp>
    </p:spTree>
    <p:extLst>
      <p:ext uri="{BB962C8B-B14F-4D97-AF65-F5344CB8AC3E}">
        <p14:creationId xmlns:p14="http://schemas.microsoft.com/office/powerpoint/2010/main" val="1888206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interventi: a priori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Da cosa dipende il nostro benessere:</a:t>
            </a:r>
          </a:p>
          <a:p>
            <a:r>
              <a:rPr lang="it-IT" dirty="0" smtClean="0"/>
              <a:t>Fattori genetici e biologici (abuso sostanze psicotrope è associato ad alterazioni dopaminergiche)</a:t>
            </a:r>
          </a:p>
          <a:p>
            <a:r>
              <a:rPr lang="it-IT" dirty="0" smtClean="0"/>
              <a:t>Stili di vita (alimentazione, assenza di sport/attività fisica, fumo, sono associate a obesità)</a:t>
            </a:r>
          </a:p>
          <a:p>
            <a:r>
              <a:rPr lang="it-IT" dirty="0" smtClean="0"/>
              <a:t>Assistenza sanitaria (qualità del e possibilità di accesso al sistema sanitario)</a:t>
            </a:r>
          </a:p>
          <a:p>
            <a:r>
              <a:rPr lang="it-IT" dirty="0" smtClean="0"/>
              <a:t>Caratteristiche sociali della società (disuguaglianze sociali)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7562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interventi: a priori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grafico precedente mostra le determinanti del benessere e la scelta di campo della psicologia di comunità</a:t>
            </a:r>
          </a:p>
          <a:p>
            <a:endParaRPr lang="it-IT" dirty="0" smtClean="0"/>
          </a:p>
          <a:p>
            <a:r>
              <a:rPr lang="it-IT" dirty="0" smtClean="0"/>
              <a:t>È necessario modificare le condizioni sociali che determinano le probabilità che una persona sana incorra in qualche forma di disturbo psicosociale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3887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interventi: a priori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 tale obiettivo è, per la psicologia </a:t>
            </a:r>
            <a:r>
              <a:rPr lang="it-IT" dirty="0" smtClean="0"/>
              <a:t>comunità, </a:t>
            </a:r>
            <a:r>
              <a:rPr lang="it-IT" dirty="0" smtClean="0"/>
              <a:t>raggiungibile primariamente attraverso approcci che </a:t>
            </a:r>
          </a:p>
          <a:p>
            <a:endParaRPr lang="it-IT" dirty="0" smtClean="0"/>
          </a:p>
          <a:p>
            <a:r>
              <a:rPr lang="it-IT" dirty="0" smtClean="0"/>
              <a:t>Raggiungano il numero maggiore di persone</a:t>
            </a:r>
          </a:p>
          <a:p>
            <a:r>
              <a:rPr lang="it-IT" dirty="0" smtClean="0"/>
              <a:t>Le persone che sono maggiormente a rischio</a:t>
            </a:r>
          </a:p>
          <a:p>
            <a:r>
              <a:rPr lang="it-IT" dirty="0" smtClean="0"/>
              <a:t>Agendo sui vari livelli e andando oltre l’individuo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0846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Caplan</a:t>
            </a:r>
            <a:r>
              <a:rPr lang="it-IT" dirty="0" smtClean="0"/>
              <a:t> (medico-psichiatra di salute pubblica)</a:t>
            </a:r>
          </a:p>
          <a:p>
            <a:r>
              <a:rPr lang="it-IT" dirty="0" smtClean="0"/>
              <a:t>Distingue tre tipologie di prevenzione</a:t>
            </a:r>
          </a:p>
          <a:p>
            <a:r>
              <a:rPr lang="it-IT" dirty="0" smtClean="0"/>
              <a:t>Primaria</a:t>
            </a:r>
          </a:p>
          <a:p>
            <a:r>
              <a:rPr lang="it-IT" dirty="0" smtClean="0"/>
              <a:t>Secondaria</a:t>
            </a:r>
          </a:p>
          <a:p>
            <a:r>
              <a:rPr lang="it-IT" dirty="0" smtClean="0"/>
              <a:t>Terziaria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 cosa parliamo? </a:t>
            </a:r>
          </a:p>
          <a:p>
            <a:pPr lvl="1"/>
            <a:r>
              <a:rPr lang="it-IT" dirty="0" smtClean="0"/>
              <a:t>Prevenzione</a:t>
            </a:r>
          </a:p>
          <a:p>
            <a:r>
              <a:rPr lang="it-IT" dirty="0" smtClean="0"/>
              <a:t>Cosa vuol dire? </a:t>
            </a:r>
          </a:p>
          <a:p>
            <a:r>
              <a:rPr lang="it-IT" dirty="0" smtClean="0"/>
              <a:t>‘fare delle previsioni’ sui comportamenti  futuri di comunità o gruppi di persone</a:t>
            </a:r>
          </a:p>
          <a:p>
            <a:r>
              <a:rPr lang="it-IT" dirty="0" smtClean="0"/>
              <a:t>‘agire’ affinché tali comportamenti non vengano intrapresi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0327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Caplan</a:t>
            </a:r>
            <a:r>
              <a:rPr lang="it-IT" dirty="0" smtClean="0"/>
              <a:t> (medico-psichiatra di salute pubblica)</a:t>
            </a:r>
          </a:p>
          <a:p>
            <a:r>
              <a:rPr lang="it-IT" dirty="0" smtClean="0"/>
              <a:t>Primaria:</a:t>
            </a:r>
          </a:p>
          <a:p>
            <a:r>
              <a:rPr lang="it-IT" dirty="0" smtClean="0"/>
              <a:t>È volta a ridurre </a:t>
            </a:r>
            <a:r>
              <a:rPr lang="it-IT" b="1" dirty="0" smtClean="0"/>
              <a:t>l’incidenza</a:t>
            </a:r>
            <a:r>
              <a:rPr lang="it-IT" dirty="0" smtClean="0"/>
              <a:t> di un disturbo in una popolazione sana, agendo su questa perché non si verifichino e sviluppino nuovi casi</a:t>
            </a:r>
          </a:p>
          <a:p>
            <a:r>
              <a:rPr lang="it-IT" i="1" dirty="0" smtClean="0"/>
              <a:t>Per esempio: interventi scolastici legati all’uso del condom come strumento di prevenzione delle MTS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4207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Incidenza</a:t>
            </a:r>
            <a:r>
              <a:rPr lang="it-IT" b="1" i="1" dirty="0" smtClean="0"/>
              <a:t>: </a:t>
            </a:r>
            <a:endParaRPr lang="it-IT" b="1" dirty="0" smtClean="0"/>
          </a:p>
          <a:p>
            <a:r>
              <a:rPr lang="it-IT" dirty="0" smtClean="0"/>
              <a:t>In una scuola ci sono 120 studenti; tutti compilano un test che permette di verificare quanti studenti presentano sintomi depressivi</a:t>
            </a:r>
          </a:p>
          <a:p>
            <a:r>
              <a:rPr lang="it-IT" dirty="0" smtClean="0"/>
              <a:t>Il risultato ne indica 5</a:t>
            </a:r>
          </a:p>
          <a:p>
            <a:r>
              <a:rPr lang="it-IT" dirty="0" smtClean="0"/>
              <a:t>Due anni dopo viene risomministrato il test sugli stessi studenti meno i cinque già diagnosticati (115)</a:t>
            </a:r>
          </a:p>
          <a:p>
            <a:r>
              <a:rPr lang="it-IT" dirty="0" smtClean="0"/>
              <a:t>Ne risultano altri 7 che presentano sintomi depressivi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82904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Incidenza</a:t>
            </a:r>
            <a:r>
              <a:rPr lang="it-IT" b="1" i="1" dirty="0" smtClean="0"/>
              <a:t>:</a:t>
            </a:r>
            <a:r>
              <a:rPr lang="it-IT" i="1" dirty="0" smtClean="0"/>
              <a:t> </a:t>
            </a:r>
            <a:endParaRPr lang="it-IT" dirty="0" smtClean="0"/>
          </a:p>
          <a:p>
            <a:r>
              <a:rPr lang="it-IT" dirty="0" smtClean="0">
                <a:solidFill>
                  <a:srgbClr val="D6D9CD"/>
                </a:solidFill>
              </a:rPr>
              <a:t>Due anni dopo viene risomministrato il test sugli stessi studenti meno i cinque già diagnosticati (115)</a:t>
            </a:r>
          </a:p>
          <a:p>
            <a:r>
              <a:rPr lang="it-IT" dirty="0" smtClean="0"/>
              <a:t>Ne risultano altri 7 che presentano sintomi depressivi (quindi 108 no sintomi e 7 si sintomi)</a:t>
            </a:r>
          </a:p>
          <a:p>
            <a:r>
              <a:rPr lang="it-IT" b="1" dirty="0" smtClean="0"/>
              <a:t>L’incidenza è: nuovi casi in un periodo di tempo/nuovi casi +popolazione inizialmente non interessata</a:t>
            </a:r>
          </a:p>
          <a:p>
            <a:r>
              <a:rPr lang="it-IT" dirty="0" smtClean="0"/>
              <a:t>L’incidenza è: 7/7+108 = .061 = 6.1%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45279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Incidenza</a:t>
            </a:r>
            <a:r>
              <a:rPr lang="it-IT" b="1" i="1" dirty="0" smtClean="0"/>
              <a:t>:</a:t>
            </a:r>
            <a:r>
              <a:rPr lang="it-IT" i="1" dirty="0" smtClean="0"/>
              <a:t> </a:t>
            </a:r>
            <a:endParaRPr lang="it-IT" dirty="0"/>
          </a:p>
          <a:p>
            <a:r>
              <a:rPr lang="it-IT" dirty="0" smtClean="0"/>
              <a:t>È un indicatore dinamico</a:t>
            </a:r>
          </a:p>
          <a:p>
            <a:r>
              <a:rPr lang="it-IT" dirty="0" smtClean="0"/>
              <a:t>Misura i nuovi casi in un lasso di tempo</a:t>
            </a:r>
          </a:p>
        </p:txBody>
      </p:sp>
    </p:spTree>
    <p:extLst>
      <p:ext uri="{BB962C8B-B14F-4D97-AF65-F5344CB8AC3E}">
        <p14:creationId xmlns:p14="http://schemas.microsoft.com/office/powerpoint/2010/main" val="2803319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Incidenza</a:t>
            </a:r>
            <a:r>
              <a:rPr lang="it-IT" b="1" i="1" dirty="0" smtClean="0"/>
              <a:t>:</a:t>
            </a:r>
            <a:r>
              <a:rPr lang="it-IT" i="1" dirty="0" smtClean="0"/>
              <a:t> </a:t>
            </a:r>
            <a:endParaRPr lang="it-IT" dirty="0"/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È un indicatore dinamico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Misura i nuovi casi in un lasso di tempo</a:t>
            </a:r>
          </a:p>
          <a:p>
            <a:r>
              <a:rPr lang="it-IT" dirty="0" smtClean="0"/>
              <a:t>Individua il rischio di mettere in atto per esempio comportamenti disfunzionali in una determinata popolazione</a:t>
            </a:r>
          </a:p>
        </p:txBody>
      </p:sp>
    </p:spTree>
    <p:extLst>
      <p:ext uri="{BB962C8B-B14F-4D97-AF65-F5344CB8AC3E}">
        <p14:creationId xmlns:p14="http://schemas.microsoft.com/office/powerpoint/2010/main" val="243695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Incidenza</a:t>
            </a:r>
            <a:r>
              <a:rPr lang="it-IT" b="1" i="1" dirty="0" smtClean="0"/>
              <a:t>:</a:t>
            </a:r>
            <a:r>
              <a:rPr lang="it-IT" i="1" dirty="0" smtClean="0"/>
              <a:t> </a:t>
            </a:r>
            <a:endParaRPr lang="it-IT" dirty="0"/>
          </a:p>
          <a:p>
            <a:r>
              <a:rPr lang="it-IT" dirty="0" smtClean="0">
                <a:solidFill>
                  <a:srgbClr val="BFBFBF"/>
                </a:solidFill>
              </a:rPr>
              <a:t>È un indicatore dinamico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Misura i nuovi casi in un lasso di tempo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Individua il rischio di mettere in atto per esempio comportamenti disfunzionali in una determinata popolazione</a:t>
            </a:r>
          </a:p>
          <a:p>
            <a:r>
              <a:rPr lang="it-IT" dirty="0" smtClean="0"/>
              <a:t>Misura la velocità di transizione  dall’assenza di disturbo allo stato di manifestazione del disturbo</a:t>
            </a:r>
          </a:p>
        </p:txBody>
      </p:sp>
    </p:spTree>
    <p:extLst>
      <p:ext uri="{BB962C8B-B14F-4D97-AF65-F5344CB8AC3E}">
        <p14:creationId xmlns:p14="http://schemas.microsoft.com/office/powerpoint/2010/main" val="243695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Primaria:</a:t>
            </a:r>
          </a:p>
          <a:p>
            <a:r>
              <a:rPr lang="it-IT" dirty="0" smtClean="0"/>
              <a:t>Presidenza del Consiglio dei Ministri  2007 indica che 82%  delle scuole secondarie di secondo grado hanno attivato programmi di prevenzione del consumo di sostanze </a:t>
            </a:r>
            <a:r>
              <a:rPr lang="it-IT" dirty="0" err="1" smtClean="0"/>
              <a:t>psico</a:t>
            </a:r>
            <a:r>
              <a:rPr lang="it-IT" dirty="0" smtClean="0"/>
              <a:t>-attive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31201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Caplan</a:t>
            </a:r>
            <a:r>
              <a:rPr lang="it-IT" dirty="0" smtClean="0"/>
              <a:t> (medico-psichiatra di salute pubblica)</a:t>
            </a:r>
          </a:p>
          <a:p>
            <a:r>
              <a:rPr lang="it-IT" b="1" dirty="0" smtClean="0"/>
              <a:t>Secondaria</a:t>
            </a:r>
            <a:r>
              <a:rPr lang="it-IT" dirty="0" smtClean="0"/>
              <a:t>:</a:t>
            </a:r>
          </a:p>
          <a:p>
            <a:r>
              <a:rPr lang="it-IT" dirty="0" smtClean="0"/>
              <a:t>È finalizzata ad identificare precocemente nuovi casi ’problematici’ e di intervenire precocemente per ridurre la </a:t>
            </a:r>
            <a:r>
              <a:rPr lang="it-IT" b="1" dirty="0" smtClean="0"/>
              <a:t>prevalenza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52122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Prevalenza</a:t>
            </a:r>
          </a:p>
          <a:p>
            <a:r>
              <a:rPr lang="it-IT" dirty="0" smtClean="0"/>
              <a:t>Esempio precedente in cui 5 individui risultano presentare sintomi depressivi e gli studenti testati sono 120</a:t>
            </a:r>
          </a:p>
          <a:p>
            <a:r>
              <a:rPr lang="it-IT" dirty="0" smtClean="0"/>
              <a:t>La prevalenza è il numero di casi/ numero di casi + popolazione ‘sana’ </a:t>
            </a:r>
          </a:p>
          <a:p>
            <a:r>
              <a:rPr lang="it-IT" dirty="0" smtClean="0"/>
              <a:t>5/(5+120)= .040 = 4%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89025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Prevalenza</a:t>
            </a:r>
          </a:p>
          <a:p>
            <a:r>
              <a:rPr lang="it-IT" dirty="0" smtClean="0"/>
              <a:t>Indicatore statico, fotografa la situazione in un determinato momento</a:t>
            </a:r>
          </a:p>
        </p:txBody>
      </p:sp>
    </p:spTree>
    <p:extLst>
      <p:ext uri="{BB962C8B-B14F-4D97-AF65-F5344CB8AC3E}">
        <p14:creationId xmlns:p14="http://schemas.microsoft.com/office/powerpoint/2010/main" val="64662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‘</a:t>
            </a:r>
            <a:r>
              <a:rPr lang="it-IT" b="1" dirty="0" smtClean="0"/>
              <a:t>Agire’ avendo previsto il futuro</a:t>
            </a:r>
          </a:p>
          <a:p>
            <a:r>
              <a:rPr lang="it-IT" dirty="0" smtClean="0"/>
              <a:t>A tal fine bisogna: disporre di una serie di dati che descrivono i fattori di rischio e di protezione (a diversi livelli di analisi: individuali, sociali e ambientali) legati a un evento specifico (fumo MST)</a:t>
            </a:r>
          </a:p>
        </p:txBody>
      </p:sp>
    </p:spTree>
    <p:extLst>
      <p:ext uri="{BB962C8B-B14F-4D97-AF65-F5344CB8AC3E}">
        <p14:creationId xmlns:p14="http://schemas.microsoft.com/office/powerpoint/2010/main" val="423437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Prevalenza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Indicatore statico, fotografa la situazione in un determinato momento</a:t>
            </a:r>
          </a:p>
          <a:p>
            <a:r>
              <a:rPr lang="it-IT" dirty="0" smtClean="0"/>
              <a:t>Non è un tasso (mentre l’incidenza indica un tasso di incidenza)</a:t>
            </a:r>
          </a:p>
        </p:txBody>
      </p:sp>
    </p:spTree>
    <p:extLst>
      <p:ext uri="{BB962C8B-B14F-4D97-AF65-F5344CB8AC3E}">
        <p14:creationId xmlns:p14="http://schemas.microsoft.com/office/powerpoint/2010/main" val="326280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Prevalenza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Indicatore statico, fotografa la situazione in un determinato momento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Non è un tasso (mentre l’incidenza indica un tasso di incidenza)</a:t>
            </a:r>
          </a:p>
          <a:p>
            <a:r>
              <a:rPr lang="it-IT" dirty="0" smtClean="0"/>
              <a:t>La proporzione di individui che in un determinato contesto, in uno specifico momento, presenta il disturbo in analisi </a:t>
            </a:r>
          </a:p>
        </p:txBody>
      </p:sp>
    </p:spTree>
    <p:extLst>
      <p:ext uri="{BB962C8B-B14F-4D97-AF65-F5344CB8AC3E}">
        <p14:creationId xmlns:p14="http://schemas.microsoft.com/office/powerpoint/2010/main" val="326280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auto-apprendimento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5668" b="-38692"/>
          <a:stretch/>
        </p:blipFill>
        <p:spPr>
          <a:xfrm>
            <a:off x="1114425" y="2595563"/>
            <a:ext cx="7610475" cy="3670300"/>
          </a:xfrm>
        </p:spPr>
      </p:pic>
    </p:spTree>
    <p:extLst>
      <p:ext uri="{BB962C8B-B14F-4D97-AF65-F5344CB8AC3E}">
        <p14:creationId xmlns:p14="http://schemas.microsoft.com/office/powerpoint/2010/main" val="3808301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auto-apprendimento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5668" b="-38692"/>
          <a:stretch/>
        </p:blipFill>
        <p:spPr>
          <a:xfrm>
            <a:off x="1114425" y="2595563"/>
            <a:ext cx="7610475" cy="3670300"/>
          </a:xfrm>
        </p:spPr>
      </p:pic>
    </p:spTree>
    <p:extLst>
      <p:ext uri="{BB962C8B-B14F-4D97-AF65-F5344CB8AC3E}">
        <p14:creationId xmlns:p14="http://schemas.microsoft.com/office/powerpoint/2010/main" val="3467432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auto-apprendimento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30562" b="-53824"/>
          <a:stretch/>
        </p:blipFill>
        <p:spPr>
          <a:xfrm>
            <a:off x="266700" y="2038350"/>
            <a:ext cx="8458200" cy="4464050"/>
          </a:xfrm>
        </p:spPr>
      </p:pic>
    </p:spTree>
    <p:extLst>
      <p:ext uri="{BB962C8B-B14F-4D97-AF65-F5344CB8AC3E}">
        <p14:creationId xmlns:p14="http://schemas.microsoft.com/office/powerpoint/2010/main" val="524359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auto-apprendimento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86287" b="-48885"/>
          <a:stretch/>
        </p:blipFill>
        <p:spPr>
          <a:xfrm>
            <a:off x="647700" y="1560513"/>
            <a:ext cx="8501063" cy="4856162"/>
          </a:xfrm>
        </p:spPr>
      </p:pic>
    </p:spTree>
    <p:extLst>
      <p:ext uri="{BB962C8B-B14F-4D97-AF65-F5344CB8AC3E}">
        <p14:creationId xmlns:p14="http://schemas.microsoft.com/office/powerpoint/2010/main" val="17542014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Caplan</a:t>
            </a:r>
            <a:r>
              <a:rPr lang="it-IT" dirty="0" smtClean="0"/>
              <a:t> (medico-psichiatra di salute pubblica)</a:t>
            </a:r>
          </a:p>
          <a:p>
            <a:r>
              <a:rPr lang="it-IT" b="1" dirty="0" smtClean="0"/>
              <a:t>terziaria</a:t>
            </a:r>
            <a:r>
              <a:rPr lang="it-IT" dirty="0" smtClean="0"/>
              <a:t>:</a:t>
            </a:r>
          </a:p>
          <a:p>
            <a:r>
              <a:rPr lang="it-IT" dirty="0" smtClean="0"/>
              <a:t>È finalizzata a ridurre la durata l’impatto e la cronicizzazione di un determinato disturbo</a:t>
            </a:r>
          </a:p>
          <a:p>
            <a:r>
              <a:rPr lang="it-IT" b="1" dirty="0" smtClean="0"/>
              <a:t>Così che tale disturbo  non debba divenire disabilitante e cronicizzarsi in problematicità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20924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Caplan</a:t>
            </a:r>
            <a:r>
              <a:rPr lang="it-IT" dirty="0" smtClean="0"/>
              <a:t> (medico-psichiatra di salute pubblica)</a:t>
            </a:r>
          </a:p>
          <a:p>
            <a:endParaRPr lang="it-IT" dirty="0" smtClean="0"/>
          </a:p>
          <a:p>
            <a:r>
              <a:rPr lang="it-IT" dirty="0" smtClean="0"/>
              <a:t>Limite: difficoltà nello stabilire il confine tra prevenzione secondaria e terziaria &amp; trattamento, terapia o riabilitazione.</a:t>
            </a:r>
          </a:p>
        </p:txBody>
      </p:sp>
    </p:spTree>
    <p:extLst>
      <p:ext uri="{BB962C8B-B14F-4D97-AF65-F5344CB8AC3E}">
        <p14:creationId xmlns:p14="http://schemas.microsoft.com/office/powerpoint/2010/main" val="1250689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Brofenbrenner</a:t>
            </a:r>
            <a:endParaRPr lang="it-IT" dirty="0" smtClean="0"/>
          </a:p>
          <a:p>
            <a:r>
              <a:rPr lang="it-IT" dirty="0" smtClean="0"/>
              <a:t>Prevenzione identificabile e agibile a diversi livelli </a:t>
            </a:r>
          </a:p>
          <a:p>
            <a:r>
              <a:rPr lang="it-IT" dirty="0" smtClean="0"/>
              <a:t>Microsistema = relazione diadica, per esempio tra genitore e figlio</a:t>
            </a:r>
          </a:p>
          <a:p>
            <a:r>
              <a:rPr lang="it-IT" dirty="0" err="1" smtClean="0"/>
              <a:t>Mesostistema</a:t>
            </a:r>
            <a:r>
              <a:rPr lang="it-IT" dirty="0" smtClean="0"/>
              <a:t> = comunicazione/relazione tra microsistemi, per esempio tra scuola e genitore</a:t>
            </a:r>
          </a:p>
          <a:p>
            <a:r>
              <a:rPr lang="it-IT" dirty="0" err="1" smtClean="0"/>
              <a:t>Macrostistema</a:t>
            </a:r>
            <a:r>
              <a:rPr lang="it-IT" dirty="0" smtClean="0"/>
              <a:t> = livello normativo,</a:t>
            </a:r>
          </a:p>
        </p:txBody>
      </p:sp>
    </p:spTree>
    <p:extLst>
      <p:ext uri="{BB962C8B-B14F-4D97-AF65-F5344CB8AC3E}">
        <p14:creationId xmlns:p14="http://schemas.microsoft.com/office/powerpoint/2010/main" val="2066089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Brofenbrenner</a:t>
            </a:r>
            <a:endParaRPr lang="it-IT" dirty="0" smtClean="0"/>
          </a:p>
          <a:p>
            <a:r>
              <a:rPr lang="it-IT" dirty="0" smtClean="0"/>
              <a:t>Prevenzione sovrappeso</a:t>
            </a:r>
          </a:p>
          <a:p>
            <a:r>
              <a:rPr lang="it-IT" dirty="0" smtClean="0"/>
              <a:t>Microsistema = fornisce informazioni ad entrambi gli elementi della diade sulla dieta, attività sportive</a:t>
            </a:r>
          </a:p>
        </p:txBody>
      </p:sp>
    </p:spTree>
    <p:extLst>
      <p:ext uri="{BB962C8B-B14F-4D97-AF65-F5344CB8AC3E}">
        <p14:creationId xmlns:p14="http://schemas.microsoft.com/office/powerpoint/2010/main" val="175596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‘</a:t>
            </a:r>
            <a:r>
              <a:rPr lang="it-IT" b="1" dirty="0" smtClean="0"/>
              <a:t>Agire’ avendo previsto il futuro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A tal fine bisogna: disporre di una serie di dati che descrivono i fattori di rischio e di protezione (a diversi livelli di analisi: individuali, sociali e ambientali) legati a un evento specifico (fumo MST)</a:t>
            </a:r>
          </a:p>
          <a:p>
            <a:r>
              <a:rPr lang="it-IT" dirty="0" smtClean="0"/>
              <a:t>Dai quali è possibile stimare le probabilità che quell’evento si possa verificare</a:t>
            </a:r>
          </a:p>
        </p:txBody>
      </p:sp>
    </p:spTree>
    <p:extLst>
      <p:ext uri="{BB962C8B-B14F-4D97-AF65-F5344CB8AC3E}">
        <p14:creationId xmlns:p14="http://schemas.microsoft.com/office/powerpoint/2010/main" val="1526723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Brofenbrenner</a:t>
            </a:r>
            <a:endParaRPr lang="it-IT" dirty="0" smtClean="0"/>
          </a:p>
          <a:p>
            <a:r>
              <a:rPr lang="it-IT" dirty="0" smtClean="0"/>
              <a:t>Prevenzione sovrappeso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Microsistema = fornisce informazioni ad entrambi gli elementi della diade sulla dieta, attività sportive</a:t>
            </a:r>
          </a:p>
          <a:p>
            <a:r>
              <a:rPr lang="it-IT" dirty="0" err="1" smtClean="0"/>
              <a:t>Mesostistema</a:t>
            </a:r>
            <a:r>
              <a:rPr lang="it-IT" dirty="0" smtClean="0"/>
              <a:t> = allinea gli stili di vita a livello scolastico con quelli del microsistema famigliare</a:t>
            </a:r>
          </a:p>
        </p:txBody>
      </p:sp>
    </p:spTree>
    <p:extLst>
      <p:ext uri="{BB962C8B-B14F-4D97-AF65-F5344CB8AC3E}">
        <p14:creationId xmlns:p14="http://schemas.microsoft.com/office/powerpoint/2010/main" val="1683263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Brofenbrenner</a:t>
            </a:r>
            <a:endParaRPr lang="it-IT" dirty="0" smtClean="0"/>
          </a:p>
          <a:p>
            <a:r>
              <a:rPr lang="it-IT" dirty="0" smtClean="0"/>
              <a:t>Prevenzione sovrappeso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Microsistema = fornisce informazioni ad entrambi gli elementi della diade sulla dieta, attività sportive</a:t>
            </a:r>
          </a:p>
          <a:p>
            <a:r>
              <a:rPr lang="it-IT" dirty="0" err="1" smtClean="0">
                <a:solidFill>
                  <a:srgbClr val="BFBFBF"/>
                </a:solidFill>
              </a:rPr>
              <a:t>Mesostistema</a:t>
            </a:r>
            <a:r>
              <a:rPr lang="it-IT" dirty="0" smtClean="0">
                <a:solidFill>
                  <a:srgbClr val="BFBFBF"/>
                </a:solidFill>
              </a:rPr>
              <a:t> = allinea gli stili di vita a livello scolastico con quelli del microsistema famigliare</a:t>
            </a:r>
          </a:p>
          <a:p>
            <a:r>
              <a:rPr lang="it-IT" dirty="0" err="1" smtClean="0"/>
              <a:t>Macrostistema</a:t>
            </a:r>
            <a:r>
              <a:rPr lang="it-IT" dirty="0" smtClean="0"/>
              <a:t> = norma la vendita di bevande con zucchero o snack altamente calorici a scuola</a:t>
            </a:r>
          </a:p>
        </p:txBody>
      </p:sp>
    </p:spTree>
    <p:extLst>
      <p:ext uri="{BB962C8B-B14F-4D97-AF65-F5344CB8AC3E}">
        <p14:creationId xmlns:p14="http://schemas.microsoft.com/office/powerpoint/2010/main" val="16832635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r>
              <a:rPr lang="it-IT" dirty="0" smtClean="0"/>
              <a:t>Riprende la classificazione di </a:t>
            </a:r>
            <a:r>
              <a:rPr lang="it-IT" dirty="0" err="1" smtClean="0"/>
              <a:t>Caplan</a:t>
            </a:r>
            <a:endParaRPr lang="it-IT" dirty="0" smtClean="0"/>
          </a:p>
          <a:p>
            <a:r>
              <a:rPr lang="it-IT" dirty="0" smtClean="0"/>
              <a:t>Per quanto riguarda la prevenzione primaria, specifica meglio il target di intervento</a:t>
            </a:r>
          </a:p>
          <a:p>
            <a:r>
              <a:rPr lang="it-IT" dirty="0" smtClean="0"/>
              <a:t>Considera la prevenzione secondaria e terziaria come maggiormente orientati all’intervento terapeutico</a:t>
            </a:r>
          </a:p>
        </p:txBody>
      </p:sp>
    </p:spTree>
    <p:extLst>
      <p:ext uri="{BB962C8B-B14F-4D97-AF65-F5344CB8AC3E}">
        <p14:creationId xmlns:p14="http://schemas.microsoft.com/office/powerpoint/2010/main" val="36472349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r>
              <a:rPr lang="it-IT" b="1" dirty="0" smtClean="0"/>
              <a:t>Prevenzione primaria</a:t>
            </a:r>
          </a:p>
          <a:p>
            <a:r>
              <a:rPr lang="it-IT" dirty="0" smtClean="0"/>
              <a:t>Target universale</a:t>
            </a:r>
          </a:p>
          <a:p>
            <a:r>
              <a:rPr lang="it-IT" dirty="0" smtClean="0"/>
              <a:t>Target selettivo</a:t>
            </a:r>
          </a:p>
          <a:p>
            <a:r>
              <a:rPr lang="it-IT" dirty="0" smtClean="0"/>
              <a:t>Target indicato</a:t>
            </a:r>
          </a:p>
        </p:txBody>
      </p:sp>
    </p:spTree>
    <p:extLst>
      <p:ext uri="{BB962C8B-B14F-4D97-AF65-F5344CB8AC3E}">
        <p14:creationId xmlns:p14="http://schemas.microsoft.com/office/powerpoint/2010/main" val="22493966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r>
              <a:rPr lang="it-IT" b="1" dirty="0" smtClean="0"/>
              <a:t>Prevenzione primaria</a:t>
            </a:r>
          </a:p>
          <a:p>
            <a:r>
              <a:rPr lang="it-IT" dirty="0" smtClean="0"/>
              <a:t>Target </a:t>
            </a:r>
            <a:r>
              <a:rPr lang="it-IT" i="1" dirty="0" smtClean="0"/>
              <a:t>universale</a:t>
            </a:r>
            <a:r>
              <a:rPr lang="it-IT" dirty="0" smtClean="0"/>
              <a:t> = interventi considerati desiderabili per un’intera popolazione</a:t>
            </a:r>
          </a:p>
        </p:txBody>
      </p:sp>
    </p:spTree>
    <p:extLst>
      <p:ext uri="{BB962C8B-B14F-4D97-AF65-F5344CB8AC3E}">
        <p14:creationId xmlns:p14="http://schemas.microsoft.com/office/powerpoint/2010/main" val="35283360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r>
              <a:rPr lang="it-IT" b="1" dirty="0" smtClean="0"/>
              <a:t>Prevenzione primaria</a:t>
            </a:r>
          </a:p>
          <a:p>
            <a:r>
              <a:rPr lang="it-IT" dirty="0" smtClean="0"/>
              <a:t>Target </a:t>
            </a:r>
            <a:r>
              <a:rPr lang="it-IT" i="1" dirty="0" smtClean="0"/>
              <a:t>selettivo</a:t>
            </a:r>
            <a:r>
              <a:rPr lang="it-IT" dirty="0" smtClean="0"/>
              <a:t> = quei sottogruppi di una popolazione il cui rischio di sviluppare un qualsiasi disturbo è significativamente maggiore rispetto alla media</a:t>
            </a:r>
          </a:p>
        </p:txBody>
      </p:sp>
    </p:spTree>
    <p:extLst>
      <p:ext uri="{BB962C8B-B14F-4D97-AF65-F5344CB8AC3E}">
        <p14:creationId xmlns:p14="http://schemas.microsoft.com/office/powerpoint/2010/main" val="23203351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r>
              <a:rPr lang="it-IT" b="1" dirty="0" smtClean="0"/>
              <a:t>Prevenzione primaria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Target </a:t>
            </a:r>
            <a:r>
              <a:rPr lang="it-IT" i="1" dirty="0" smtClean="0">
                <a:solidFill>
                  <a:srgbClr val="BFBFBF"/>
                </a:solidFill>
              </a:rPr>
              <a:t>selettivo</a:t>
            </a:r>
            <a:r>
              <a:rPr lang="it-IT" dirty="0" smtClean="0">
                <a:solidFill>
                  <a:srgbClr val="BFBFBF"/>
                </a:solidFill>
              </a:rPr>
              <a:t> = quei sottogruppi di una popolazione il cui rischio di sviluppare un qualsiasi disturbo è significativamente maggiore rispetto alla media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 figli di tossicodipendenti hanno maggior probabilità rispetto alla media di coetanei di sviluppare problemi scolastici 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it-IT" dirty="0" smtClean="0">
                <a:solidFill>
                  <a:schemeClr val="tx1"/>
                </a:solidFill>
              </a:rPr>
              <a:t> ovviamente non è un rapporto di causazione, non tutti i figli di </a:t>
            </a:r>
            <a:r>
              <a:rPr lang="it-IT" dirty="0" err="1" smtClean="0">
                <a:solidFill>
                  <a:schemeClr val="tx1"/>
                </a:solidFill>
              </a:rPr>
              <a:t>td</a:t>
            </a:r>
            <a:r>
              <a:rPr lang="it-IT" dirty="0" smtClean="0">
                <a:solidFill>
                  <a:schemeClr val="tx1"/>
                </a:solidFill>
              </a:rPr>
              <a:t> sviluppano insuccesso scolastico</a:t>
            </a:r>
          </a:p>
        </p:txBody>
      </p:sp>
    </p:spTree>
    <p:extLst>
      <p:ext uri="{BB962C8B-B14F-4D97-AF65-F5344CB8AC3E}">
        <p14:creationId xmlns:p14="http://schemas.microsoft.com/office/powerpoint/2010/main" val="4460339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r>
              <a:rPr lang="it-IT" b="1" dirty="0" smtClean="0"/>
              <a:t>Prevenzione primaria</a:t>
            </a:r>
          </a:p>
          <a:p>
            <a:r>
              <a:rPr lang="it-IT" dirty="0" smtClean="0"/>
              <a:t>Target </a:t>
            </a:r>
            <a:r>
              <a:rPr lang="it-IT" i="1" dirty="0" smtClean="0"/>
              <a:t>indicato</a:t>
            </a:r>
            <a:r>
              <a:rPr lang="it-IT" dirty="0" smtClean="0"/>
              <a:t> = interventi applicabili a persone che, sulla base di indicatori individuali, sono portatrici di chiari segni o sintomi tali da essere considerate ad alto rischio per lo sviluppo futuro di un determinato disturbo</a:t>
            </a:r>
          </a:p>
        </p:txBody>
      </p:sp>
    </p:spTree>
    <p:extLst>
      <p:ext uri="{BB962C8B-B14F-4D97-AF65-F5344CB8AC3E}">
        <p14:creationId xmlns:p14="http://schemas.microsoft.com/office/powerpoint/2010/main" val="19666697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r>
              <a:rPr lang="it-IT" b="1" dirty="0" smtClean="0"/>
              <a:t>Prevenzione primaria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Target selettivo = interventi applicabili a persone o a fasce di popolazione che, sulla base di indicatori individuali, sono portatrici di chiari segni o sintomi tali da essere considerate ad alto rischio per lo sviluppo futuro di un determinato disturbo</a:t>
            </a:r>
          </a:p>
          <a:p>
            <a:r>
              <a:rPr lang="it-IT" dirty="0" smtClean="0"/>
              <a:t>Ragazzi che all’interno della scuola mostrano segnali di disagio psichico e sono più isolati</a:t>
            </a:r>
          </a:p>
        </p:txBody>
      </p:sp>
    </p:spTree>
    <p:extLst>
      <p:ext uri="{BB962C8B-B14F-4D97-AF65-F5344CB8AC3E}">
        <p14:creationId xmlns:p14="http://schemas.microsoft.com/office/powerpoint/2010/main" val="20059988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18237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4585" y="1381324"/>
            <a:ext cx="7610476" cy="3670767"/>
          </a:xfrm>
        </p:spPr>
        <p:txBody>
          <a:bodyPr>
            <a:normAutofit/>
          </a:bodyPr>
          <a:lstStyle/>
          <a:p>
            <a:r>
              <a:rPr lang="it-IT" dirty="0" err="1"/>
              <a:t>Institute</a:t>
            </a:r>
            <a:r>
              <a:rPr lang="it-IT" dirty="0" smtClean="0"/>
              <a:t> of Medicine (1994; 2009)</a:t>
            </a:r>
          </a:p>
          <a:p>
            <a:endParaRPr lang="it-IT" dirty="0"/>
          </a:p>
          <a:p>
            <a:endParaRPr lang="it-IT" dirty="0" smtClean="0"/>
          </a:p>
        </p:txBody>
      </p:sp>
      <p:graphicFrame>
        <p:nvGraphicFramePr>
          <p:cNvPr id="4" name="Object 2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56020"/>
              </p:ext>
            </p:extLst>
          </p:nvPr>
        </p:nvGraphicFramePr>
        <p:xfrm>
          <a:off x="444586" y="1863639"/>
          <a:ext cx="7844672" cy="4618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resentazione" r:id="rId3" imgW="4572000" imgH="3429000" progId="PowerPoint.Show.12">
                  <p:embed/>
                </p:oleObj>
              </mc:Choice>
              <mc:Fallback>
                <p:oleObj name="Presentazione" r:id="rId3" imgW="4572000" imgH="3429000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86" y="1863639"/>
                        <a:ext cx="7844672" cy="4618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55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‘</a:t>
            </a:r>
            <a:r>
              <a:rPr lang="it-IT" b="1" dirty="0" smtClean="0"/>
              <a:t>Agire’ avendo previsto il futuro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A tal fine bisogna: disporre di una serie di dati che descrivono i fattori di rischio e di protezione (a diversi livelli di analisi: individuali, sociali e ambientali) legati a un evento specifico (fumo MST)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Dai quali è possibile stimare le probabilità che quell’evento si possa verificare</a:t>
            </a:r>
          </a:p>
          <a:p>
            <a:r>
              <a:rPr lang="it-IT" dirty="0" smtClean="0"/>
              <a:t>In base a queste evidenze, lo psicologo di comunità deve intraprendere quelle azioni che possano scoraggiare i fattori di rischio e/o attivare i fattori protettivi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29830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dirty="0" smtClean="0"/>
              <a:t>Combina i modelli precedenti </a:t>
            </a:r>
          </a:p>
          <a:p>
            <a:endParaRPr lang="it-IT" dirty="0" smtClean="0"/>
          </a:p>
          <a:p>
            <a:r>
              <a:rPr lang="it-IT" dirty="0" smtClean="0"/>
              <a:t>Ossia combina i diversi target (universale, selettivo, indicato) con i diversi livelli (individuale, </a:t>
            </a:r>
            <a:r>
              <a:rPr lang="it-IT" dirty="0" err="1" smtClean="0"/>
              <a:t>microlivello</a:t>
            </a:r>
            <a:r>
              <a:rPr lang="it-IT" dirty="0" smtClean="0"/>
              <a:t>, organizzazione, comunità o </a:t>
            </a:r>
            <a:r>
              <a:rPr lang="it-IT" dirty="0" err="1" smtClean="0"/>
              <a:t>macrolivello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19958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4424" y="2595562"/>
            <a:ext cx="7537663" cy="37547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1066800" y="3276600"/>
            <a:ext cx="73787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t-IT"/>
          </a:p>
        </p:txBody>
      </p:sp>
      <p:sp>
        <p:nvSpPr>
          <p:cNvPr id="6" name="Line 1028"/>
          <p:cNvSpPr>
            <a:spLocks noChangeShapeType="1"/>
          </p:cNvSpPr>
          <p:nvPr/>
        </p:nvSpPr>
        <p:spPr bwMode="auto">
          <a:xfrm>
            <a:off x="1079500" y="5105400"/>
            <a:ext cx="736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Rectangle 1030"/>
          <p:cNvSpPr>
            <a:spLocks noChangeArrowheads="1"/>
          </p:cNvSpPr>
          <p:nvPr/>
        </p:nvSpPr>
        <p:spPr bwMode="auto">
          <a:xfrm>
            <a:off x="4127500" y="3289300"/>
            <a:ext cx="4318000" cy="58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t-IT"/>
          </a:p>
        </p:txBody>
      </p:sp>
      <p:sp>
        <p:nvSpPr>
          <p:cNvPr id="8" name="Rectangle 1031"/>
          <p:cNvSpPr>
            <a:spLocks noChangeArrowheads="1"/>
          </p:cNvSpPr>
          <p:nvPr/>
        </p:nvSpPr>
        <p:spPr bwMode="auto">
          <a:xfrm>
            <a:off x="4127500" y="3898900"/>
            <a:ext cx="4318000" cy="58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t-IT"/>
          </a:p>
        </p:txBody>
      </p:sp>
      <p:sp>
        <p:nvSpPr>
          <p:cNvPr id="9" name="Line 1035"/>
          <p:cNvSpPr>
            <a:spLocks noChangeShapeType="1"/>
          </p:cNvSpPr>
          <p:nvPr/>
        </p:nvSpPr>
        <p:spPr bwMode="auto">
          <a:xfrm>
            <a:off x="4114800" y="2286000"/>
            <a:ext cx="431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ctangle 1036"/>
          <p:cNvSpPr>
            <a:spLocks noChangeArrowheads="1"/>
          </p:cNvSpPr>
          <p:nvPr/>
        </p:nvSpPr>
        <p:spPr bwMode="auto">
          <a:xfrm>
            <a:off x="4114800" y="2514600"/>
            <a:ext cx="1609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>
                <a:solidFill>
                  <a:schemeClr val="tx1"/>
                </a:solidFill>
                <a:latin typeface="Times New Roman" charset="0"/>
              </a:rPr>
              <a:t>Universale</a:t>
            </a:r>
          </a:p>
        </p:txBody>
      </p:sp>
      <p:sp>
        <p:nvSpPr>
          <p:cNvPr id="11" name="Rectangle 1037"/>
          <p:cNvSpPr>
            <a:spLocks noChangeArrowheads="1"/>
          </p:cNvSpPr>
          <p:nvPr/>
        </p:nvSpPr>
        <p:spPr bwMode="auto">
          <a:xfrm>
            <a:off x="5791200" y="2514600"/>
            <a:ext cx="1219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>
                <a:solidFill>
                  <a:schemeClr val="tx1"/>
                </a:solidFill>
                <a:latin typeface="Times New Roman" charset="0"/>
              </a:rPr>
              <a:t>Selettiva</a:t>
            </a:r>
          </a:p>
        </p:txBody>
      </p:sp>
      <p:sp>
        <p:nvSpPr>
          <p:cNvPr id="12" name="Rectangle 1038"/>
          <p:cNvSpPr>
            <a:spLocks noChangeArrowheads="1"/>
          </p:cNvSpPr>
          <p:nvPr/>
        </p:nvSpPr>
        <p:spPr bwMode="auto">
          <a:xfrm>
            <a:off x="7162800" y="2514600"/>
            <a:ext cx="12239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>
                <a:solidFill>
                  <a:schemeClr val="tx1"/>
                </a:solidFill>
                <a:latin typeface="Times New Roman" charset="0"/>
              </a:rPr>
              <a:t>Indicata</a:t>
            </a:r>
          </a:p>
        </p:txBody>
      </p:sp>
      <p:sp>
        <p:nvSpPr>
          <p:cNvPr id="13" name="Rectangle 1040"/>
          <p:cNvSpPr>
            <a:spLocks noChangeArrowheads="1"/>
          </p:cNvSpPr>
          <p:nvPr/>
        </p:nvSpPr>
        <p:spPr bwMode="auto">
          <a:xfrm>
            <a:off x="2357438" y="3424238"/>
            <a:ext cx="1609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 dirty="0">
                <a:solidFill>
                  <a:schemeClr val="tx1"/>
                </a:solidFill>
                <a:latin typeface="Times New Roman" charset="0"/>
              </a:rPr>
              <a:t>Comunità-Macro</a:t>
            </a:r>
          </a:p>
        </p:txBody>
      </p:sp>
      <p:sp>
        <p:nvSpPr>
          <p:cNvPr id="14" name="Rectangle 1041"/>
          <p:cNvSpPr>
            <a:spLocks noChangeArrowheads="1"/>
          </p:cNvSpPr>
          <p:nvPr/>
        </p:nvSpPr>
        <p:spPr bwMode="auto">
          <a:xfrm>
            <a:off x="2357438" y="4033838"/>
            <a:ext cx="1609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>
                <a:solidFill>
                  <a:schemeClr val="tx1"/>
                </a:solidFill>
                <a:latin typeface="Times New Roman" charset="0"/>
              </a:rPr>
              <a:t>Micro-livello</a:t>
            </a:r>
          </a:p>
        </p:txBody>
      </p:sp>
      <p:sp>
        <p:nvSpPr>
          <p:cNvPr id="15" name="Rectangle 1043"/>
          <p:cNvSpPr>
            <a:spLocks noChangeArrowheads="1"/>
          </p:cNvSpPr>
          <p:nvPr/>
        </p:nvSpPr>
        <p:spPr bwMode="auto">
          <a:xfrm>
            <a:off x="2362200" y="4648200"/>
            <a:ext cx="1609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>
                <a:solidFill>
                  <a:schemeClr val="tx1"/>
                </a:solidFill>
                <a:latin typeface="Times New Roman" charset="0"/>
              </a:rPr>
              <a:t>Individuo</a:t>
            </a:r>
          </a:p>
        </p:txBody>
      </p:sp>
      <p:sp>
        <p:nvSpPr>
          <p:cNvPr id="16" name="Line 1044"/>
          <p:cNvSpPr>
            <a:spLocks noChangeShapeType="1"/>
          </p:cNvSpPr>
          <p:nvPr/>
        </p:nvSpPr>
        <p:spPr bwMode="auto">
          <a:xfrm>
            <a:off x="4114800" y="32766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4451638" y="6182842"/>
            <a:ext cx="146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2005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73759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Universale livello individuale</a:t>
            </a:r>
          </a:p>
          <a:p>
            <a:r>
              <a:rPr lang="it-IT" dirty="0" smtClean="0"/>
              <a:t>Aumento le conoscenze attraverso programmi informativi rispetto a un potenziale problema</a:t>
            </a:r>
          </a:p>
        </p:txBody>
      </p:sp>
    </p:spTree>
    <p:extLst>
      <p:ext uri="{BB962C8B-B14F-4D97-AF65-F5344CB8AC3E}">
        <p14:creationId xmlns:p14="http://schemas.microsoft.com/office/powerpoint/2010/main" val="18666426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Universale livello individuale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Aumento le conoscenze attraverso programmi informativi rispetto a un potenziale problema</a:t>
            </a:r>
          </a:p>
          <a:p>
            <a:r>
              <a:rPr lang="it-IT" dirty="0" smtClean="0"/>
              <a:t>Viene attuato nelle scuole ma il livello di intervento è individuale</a:t>
            </a:r>
          </a:p>
        </p:txBody>
      </p:sp>
    </p:spTree>
    <p:extLst>
      <p:ext uri="{BB962C8B-B14F-4D97-AF65-F5344CB8AC3E}">
        <p14:creationId xmlns:p14="http://schemas.microsoft.com/office/powerpoint/2010/main" val="14238118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Universale livello individuale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Aumento le conoscenze attraverso programmi informativi rispetto a un potenziale problema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Viene attuato nelle scuole ma il livello di intervento è individuale</a:t>
            </a:r>
          </a:p>
          <a:p>
            <a:r>
              <a:rPr lang="it-IT" dirty="0" smtClean="0"/>
              <a:t>Per esempio: informazione sulle conseguenze del comportamento di bullismo e su come riconoscere le forme di bullismo</a:t>
            </a:r>
          </a:p>
        </p:txBody>
      </p:sp>
    </p:spTree>
    <p:extLst>
      <p:ext uri="{BB962C8B-B14F-4D97-AF65-F5344CB8AC3E}">
        <p14:creationId xmlns:p14="http://schemas.microsoft.com/office/powerpoint/2010/main" val="14238118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Universale livello microsistema</a:t>
            </a:r>
          </a:p>
          <a:p>
            <a:r>
              <a:rPr lang="it-IT" dirty="0" smtClean="0"/>
              <a:t>Azioni mirate agli ambienti relazionali, agendo non sull’individuo, di cui dobbiamo prevenire l’insorgenza di quel determinato comportamento, ma sulle persone che sono attorno a quell’individuo</a:t>
            </a:r>
          </a:p>
        </p:txBody>
      </p:sp>
    </p:spTree>
    <p:extLst>
      <p:ext uri="{BB962C8B-B14F-4D97-AF65-F5344CB8AC3E}">
        <p14:creationId xmlns:p14="http://schemas.microsoft.com/office/powerpoint/2010/main" val="15152836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Universale livello microsistema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Azioni mirate agli ambienti relazionali, agendo non sull’individuo, di cui dobbiamo prevenire l’insorgenza di quel determinato comportamento, ma sulle persone che sono attorno a quell’individuo</a:t>
            </a:r>
          </a:p>
          <a:p>
            <a:r>
              <a:rPr lang="it-IT" dirty="0" smtClean="0"/>
              <a:t>Per esempio: Come si relazionano gli insegnanti con le vitte di bullismo, con i bulli e con chi assiste ad atti di bullismo? Possiamo migliorare la capacità di interazione (reporting) di questi interagenti</a:t>
            </a:r>
          </a:p>
        </p:txBody>
      </p:sp>
    </p:spTree>
    <p:extLst>
      <p:ext uri="{BB962C8B-B14F-4D97-AF65-F5344CB8AC3E}">
        <p14:creationId xmlns:p14="http://schemas.microsoft.com/office/powerpoint/2010/main" val="25771976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Universale livello macrosistema</a:t>
            </a:r>
          </a:p>
          <a:p>
            <a:r>
              <a:rPr lang="it-IT" dirty="0" smtClean="0"/>
              <a:t>Modifiche che riguardano il sistema strutturale in cui gli individui target dell’intervento sono inseriti; possono per esempio riguardare le modifiche normative (come si comporta il sistema scolastico nei confronti del bullo? Sospensione? Ci sono servizi per chi è vittima di bullismo?)</a:t>
            </a:r>
          </a:p>
        </p:txBody>
      </p:sp>
    </p:spTree>
    <p:extLst>
      <p:ext uri="{BB962C8B-B14F-4D97-AF65-F5344CB8AC3E}">
        <p14:creationId xmlns:p14="http://schemas.microsoft.com/office/powerpoint/2010/main" val="2080951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Universale livello macrosistema</a:t>
            </a:r>
          </a:p>
          <a:p>
            <a:r>
              <a:rPr lang="it-IT" dirty="0" smtClean="0"/>
              <a:t>Modifiche che riguardano il sistema strutturale in cui gli individui target dell’intervento sono inseriti; possono per esempio riguardare le modifiche normative (come si comporta il sistema scolastico nei confronti del bullo? Sospensione? Ci sono servizi per chi è vittima di </a:t>
            </a:r>
            <a:r>
              <a:rPr lang="it-IT" smtClean="0"/>
              <a:t>bullismo?)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374184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selettivo livello microsistema</a:t>
            </a:r>
          </a:p>
          <a:p>
            <a:r>
              <a:rPr lang="it-IT" dirty="0" smtClean="0"/>
              <a:t>A differenza del target universale/livello microsistema per cui l’intervento è esteso a tutte le scuole</a:t>
            </a:r>
          </a:p>
        </p:txBody>
      </p:sp>
    </p:spTree>
    <p:extLst>
      <p:ext uri="{BB962C8B-B14F-4D97-AF65-F5344CB8AC3E}">
        <p14:creationId xmlns:p14="http://schemas.microsoft.com/office/powerpoint/2010/main" val="282873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prevenzione e la promozione del benessere non sono in contrapposizione con il trattamento</a:t>
            </a:r>
            <a:endParaRPr lang="it-IT" dirty="0"/>
          </a:p>
          <a:p>
            <a:r>
              <a:rPr lang="it-IT" dirty="0" smtClean="0"/>
              <a:t>Sono in una relazione complementare</a:t>
            </a:r>
          </a:p>
          <a:p>
            <a:pPr lvl="1"/>
            <a:r>
              <a:rPr lang="it-IT" dirty="0" smtClean="0"/>
              <a:t>Avvengono in tempistiche differenti</a:t>
            </a:r>
          </a:p>
          <a:p>
            <a:r>
              <a:rPr lang="it-IT" dirty="0" smtClean="0"/>
              <a:t>Hanno un focus differente: </a:t>
            </a:r>
          </a:p>
          <a:p>
            <a:pPr lvl="1"/>
            <a:r>
              <a:rPr lang="it-IT" dirty="0" smtClean="0"/>
              <a:t>prevenire prima che si  costituisca un ‘caso’</a:t>
            </a:r>
          </a:p>
          <a:p>
            <a:pPr lvl="1"/>
            <a:r>
              <a:rPr lang="it-IT" dirty="0" smtClean="0"/>
              <a:t>curare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3041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selettivo livello microsistema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A differenza del target universale/livello microsistema per cui l’intervento è esteso a tutte le scuole</a:t>
            </a:r>
          </a:p>
          <a:p>
            <a:r>
              <a:rPr lang="it-IT" dirty="0" smtClean="0"/>
              <a:t>il target è/diventa selettivo l’intervento è specifico per quello scuole che presentano per esempio una prevalenza maggiore della media</a:t>
            </a:r>
          </a:p>
        </p:txBody>
      </p:sp>
    </p:spTree>
    <p:extLst>
      <p:ext uri="{BB962C8B-B14F-4D97-AF65-F5344CB8AC3E}">
        <p14:creationId xmlns:p14="http://schemas.microsoft.com/office/powerpoint/2010/main" val="20054424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selettivo livello microsistema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A differenza del target universale/livello microsistema per cui l’intervento è esteso a tutte le scuole</a:t>
            </a:r>
          </a:p>
          <a:p>
            <a:r>
              <a:rPr lang="it-IT" dirty="0">
                <a:solidFill>
                  <a:srgbClr val="BFBFBF"/>
                </a:solidFill>
              </a:rPr>
              <a:t>il target è/diventa selettivo l’intervento è specifico per quello scuole che presentano per esempio una prevalenza maggiore della media</a:t>
            </a:r>
          </a:p>
          <a:p>
            <a:r>
              <a:rPr lang="it-IT" dirty="0" smtClean="0"/>
              <a:t>La scuola diventa il gruppo selezionato all’interno della provincia perché caratterizzato da più segnali problematici</a:t>
            </a:r>
          </a:p>
        </p:txBody>
      </p:sp>
    </p:spTree>
    <p:extLst>
      <p:ext uri="{BB962C8B-B14F-4D97-AF65-F5344CB8AC3E}">
        <p14:creationId xmlns:p14="http://schemas.microsoft.com/office/powerpoint/2010/main" val="20054424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Livelli e classificazione degli interventi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Durlak</a:t>
            </a:r>
            <a:r>
              <a:rPr lang="it-IT" dirty="0" smtClean="0"/>
              <a:t> (1995)</a:t>
            </a:r>
          </a:p>
          <a:p>
            <a:r>
              <a:rPr lang="it-IT" b="1" dirty="0" smtClean="0"/>
              <a:t>Target indicato livello microsistema</a:t>
            </a:r>
          </a:p>
          <a:p>
            <a:r>
              <a:rPr lang="it-IT" dirty="0"/>
              <a:t>Quando il target è indicato e l’intervento è di microsistema, si agisce su quella </a:t>
            </a:r>
            <a:r>
              <a:rPr lang="it-IT" dirty="0" smtClean="0"/>
              <a:t>specifica </a:t>
            </a:r>
            <a:r>
              <a:rPr lang="it-IT" dirty="0"/>
              <a:t>relazione tra sistema e individuo che ha già manifestato </a:t>
            </a:r>
            <a:r>
              <a:rPr lang="it-IT" dirty="0" smtClean="0"/>
              <a:t>sintomi</a:t>
            </a:r>
          </a:p>
          <a:p>
            <a:r>
              <a:rPr lang="it-IT" dirty="0" smtClean="0"/>
              <a:t>per </a:t>
            </a:r>
            <a:r>
              <a:rPr lang="it-IT" dirty="0"/>
              <a:t>esempio nel caso di vittime di bullismo con </a:t>
            </a:r>
            <a:r>
              <a:rPr lang="it-IT" dirty="0" err="1"/>
              <a:t>drop</a:t>
            </a:r>
            <a:r>
              <a:rPr lang="it-IT" dirty="0"/>
              <a:t> out scolastico </a:t>
            </a:r>
            <a:r>
              <a:rPr lang="it-IT" dirty="0" smtClean="0"/>
              <a:t>già evidenziato</a:t>
            </a:r>
            <a:endParaRPr lang="it-IT" dirty="0"/>
          </a:p>
          <a:p>
            <a:r>
              <a:rPr lang="it-IT" dirty="0" smtClean="0"/>
              <a:t>Per evitare che tale disfunzionalità persista e si manifesti nel tempo (cronicità) </a:t>
            </a:r>
            <a:r>
              <a:rPr lang="mr-IN" dirty="0" smtClean="0"/>
              <a:t>–</a:t>
            </a:r>
            <a:r>
              <a:rPr lang="it-IT" dirty="0" smtClean="0"/>
              <a:t> relazione scuola e vittima </a:t>
            </a:r>
            <a:endParaRPr lang="it-IT" dirty="0"/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19718386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Group 2"/>
          <p:cNvGrpSpPr>
            <a:grpSpLocks/>
          </p:cNvGrpSpPr>
          <p:nvPr/>
        </p:nvGrpSpPr>
        <p:grpSpPr bwMode="auto">
          <a:xfrm>
            <a:off x="228600" y="6248400"/>
            <a:ext cx="8686800" cy="0"/>
            <a:chOff x="144" y="4320"/>
            <a:chExt cx="5472" cy="0"/>
          </a:xfrm>
        </p:grpSpPr>
        <p:sp>
          <p:nvSpPr>
            <p:cNvPr id="52252" name="Line 3"/>
            <p:cNvSpPr>
              <a:spLocks noChangeShapeType="1"/>
            </p:cNvSpPr>
            <p:nvPr/>
          </p:nvSpPr>
          <p:spPr bwMode="auto">
            <a:xfrm>
              <a:off x="144" y="4320"/>
              <a:ext cx="27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2253" name="Line 4"/>
            <p:cNvSpPr>
              <a:spLocks noChangeShapeType="1"/>
            </p:cNvSpPr>
            <p:nvPr/>
          </p:nvSpPr>
          <p:spPr bwMode="auto">
            <a:xfrm flipV="1">
              <a:off x="2880" y="4320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2226" name="Oval 6"/>
          <p:cNvSpPr>
            <a:spLocks noChangeArrowheads="1"/>
          </p:cNvSpPr>
          <p:nvPr/>
        </p:nvSpPr>
        <p:spPr bwMode="auto">
          <a:xfrm>
            <a:off x="444500" y="1820863"/>
            <a:ext cx="8347075" cy="79327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t-IT"/>
          </a:p>
        </p:txBody>
      </p:sp>
      <p:sp>
        <p:nvSpPr>
          <p:cNvPr id="52227" name="Line 7"/>
          <p:cNvSpPr>
            <a:spLocks noChangeShapeType="1"/>
          </p:cNvSpPr>
          <p:nvPr/>
        </p:nvSpPr>
        <p:spPr bwMode="auto">
          <a:xfrm flipH="1">
            <a:off x="4618038" y="1897063"/>
            <a:ext cx="625475" cy="423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28" name="Line 8"/>
          <p:cNvSpPr>
            <a:spLocks noChangeShapeType="1"/>
          </p:cNvSpPr>
          <p:nvPr/>
        </p:nvSpPr>
        <p:spPr bwMode="auto">
          <a:xfrm>
            <a:off x="3295650" y="2047875"/>
            <a:ext cx="1322388" cy="407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29" name="Line 9"/>
          <p:cNvSpPr>
            <a:spLocks noChangeShapeType="1"/>
          </p:cNvSpPr>
          <p:nvPr/>
        </p:nvSpPr>
        <p:spPr bwMode="auto">
          <a:xfrm>
            <a:off x="1765300" y="2879725"/>
            <a:ext cx="2852738" cy="324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0" name="Line 10"/>
          <p:cNvSpPr>
            <a:spLocks noChangeShapeType="1"/>
          </p:cNvSpPr>
          <p:nvPr/>
        </p:nvSpPr>
        <p:spPr bwMode="auto">
          <a:xfrm>
            <a:off x="720725" y="4389438"/>
            <a:ext cx="3897313" cy="173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1" name="Line 11"/>
          <p:cNvSpPr>
            <a:spLocks noChangeShapeType="1"/>
          </p:cNvSpPr>
          <p:nvPr/>
        </p:nvSpPr>
        <p:spPr bwMode="auto">
          <a:xfrm flipV="1">
            <a:off x="4618038" y="2425700"/>
            <a:ext cx="2268537" cy="370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2" name="Line 12"/>
          <p:cNvSpPr>
            <a:spLocks noChangeShapeType="1"/>
          </p:cNvSpPr>
          <p:nvPr/>
        </p:nvSpPr>
        <p:spPr bwMode="auto">
          <a:xfrm flipV="1">
            <a:off x="4618038" y="4164013"/>
            <a:ext cx="3825875" cy="1963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3" name="Text Box 13"/>
          <p:cNvSpPr txBox="1">
            <a:spLocks noChangeArrowheads="1"/>
          </p:cNvSpPr>
          <p:nvPr/>
        </p:nvSpPr>
        <p:spPr bwMode="auto">
          <a:xfrm>
            <a:off x="590550" y="5372100"/>
            <a:ext cx="1903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>
                <a:solidFill>
                  <a:schemeClr val="tx1"/>
                </a:solidFill>
                <a:latin typeface="Times New Roman" charset="0"/>
              </a:rPr>
              <a:t>Universale</a:t>
            </a:r>
            <a:endParaRPr lang="it-IT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34" name="Text Box 14"/>
          <p:cNvSpPr txBox="1">
            <a:spLocks noChangeArrowheads="1"/>
          </p:cNvSpPr>
          <p:nvPr/>
        </p:nvSpPr>
        <p:spPr bwMode="auto">
          <a:xfrm rot="1604529">
            <a:off x="1042988" y="4167188"/>
            <a:ext cx="1903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>
                <a:solidFill>
                  <a:schemeClr val="tx1"/>
                </a:solidFill>
                <a:latin typeface="Times New Roman" charset="0"/>
              </a:rPr>
              <a:t>Selettivo</a:t>
            </a:r>
            <a:endParaRPr lang="it-IT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35" name="Text Box 15"/>
          <p:cNvSpPr txBox="1">
            <a:spLocks noChangeArrowheads="1"/>
          </p:cNvSpPr>
          <p:nvPr/>
        </p:nvSpPr>
        <p:spPr bwMode="auto">
          <a:xfrm rot="4086986">
            <a:off x="2334419" y="3428206"/>
            <a:ext cx="196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>
                <a:solidFill>
                  <a:schemeClr val="tx1"/>
                </a:solidFill>
                <a:latin typeface="Times New Roman" charset="0"/>
              </a:rPr>
              <a:t>Indicato</a:t>
            </a:r>
            <a:endParaRPr lang="it-IT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36" name="Text Box 16"/>
          <p:cNvSpPr txBox="1">
            <a:spLocks noChangeArrowheads="1"/>
          </p:cNvSpPr>
          <p:nvPr/>
        </p:nvSpPr>
        <p:spPr bwMode="auto">
          <a:xfrm rot="5445897">
            <a:off x="2714626" y="3321050"/>
            <a:ext cx="354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>
                <a:solidFill>
                  <a:schemeClr val="tx1"/>
                </a:solidFill>
                <a:latin typeface="Times New Roman" charset="0"/>
              </a:rPr>
              <a:t>Identificazione casi</a:t>
            </a:r>
            <a:endParaRPr lang="it-IT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37" name="Text Box 17"/>
          <p:cNvSpPr txBox="1">
            <a:spLocks noChangeArrowheads="1"/>
          </p:cNvSpPr>
          <p:nvPr/>
        </p:nvSpPr>
        <p:spPr bwMode="auto">
          <a:xfrm rot="-3636255">
            <a:off x="4056063" y="3179763"/>
            <a:ext cx="3324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>
                <a:solidFill>
                  <a:schemeClr val="tx1"/>
                </a:solidFill>
                <a:latin typeface="Times New Roman" charset="0"/>
              </a:rPr>
              <a:t>Trattamenti standard per disturbi conosciuti</a:t>
            </a:r>
            <a:endParaRPr lang="it-IT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38" name="Text Box 18"/>
          <p:cNvSpPr txBox="1">
            <a:spLocks noChangeArrowheads="1"/>
          </p:cNvSpPr>
          <p:nvPr/>
        </p:nvSpPr>
        <p:spPr bwMode="auto">
          <a:xfrm rot="-1687670">
            <a:off x="5867400" y="3505200"/>
            <a:ext cx="21971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>
                <a:solidFill>
                  <a:schemeClr val="tx1"/>
                </a:solidFill>
                <a:latin typeface="Times New Roman" charset="0"/>
              </a:rPr>
              <a:t>Osservanza di terapie e lungo termine (ridurre le ricadute)</a:t>
            </a:r>
            <a:endParaRPr lang="it-IT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39" name="Text Box 19"/>
          <p:cNvSpPr txBox="1">
            <a:spLocks noChangeArrowheads="1"/>
          </p:cNvSpPr>
          <p:nvPr/>
        </p:nvSpPr>
        <p:spPr bwMode="auto">
          <a:xfrm>
            <a:off x="6448425" y="5372100"/>
            <a:ext cx="1903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>
                <a:solidFill>
                  <a:schemeClr val="tx1"/>
                </a:solidFill>
                <a:latin typeface="Times New Roman" charset="0"/>
              </a:rPr>
              <a:t>Riabilitazione</a:t>
            </a:r>
            <a:endParaRPr lang="it-IT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40" name="Oval 20"/>
          <p:cNvSpPr>
            <a:spLocks noChangeArrowheads="1"/>
          </p:cNvSpPr>
          <p:nvPr/>
        </p:nvSpPr>
        <p:spPr bwMode="auto">
          <a:xfrm>
            <a:off x="223838" y="1519238"/>
            <a:ext cx="8786812" cy="79327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t-IT"/>
          </a:p>
        </p:txBody>
      </p:sp>
      <p:sp>
        <p:nvSpPr>
          <p:cNvPr id="52241" name="Line 21"/>
          <p:cNvSpPr>
            <a:spLocks noChangeShapeType="1"/>
          </p:cNvSpPr>
          <p:nvPr/>
        </p:nvSpPr>
        <p:spPr bwMode="auto">
          <a:xfrm flipV="1">
            <a:off x="2895600" y="1746250"/>
            <a:ext cx="257175" cy="825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2" name="Line 22"/>
          <p:cNvSpPr>
            <a:spLocks noChangeShapeType="1"/>
          </p:cNvSpPr>
          <p:nvPr/>
        </p:nvSpPr>
        <p:spPr bwMode="auto">
          <a:xfrm rot="6566070" flipV="1">
            <a:off x="-1588" y="5640388"/>
            <a:ext cx="530225" cy="2222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3" name="Line 23"/>
          <p:cNvSpPr>
            <a:spLocks noChangeShapeType="1"/>
          </p:cNvSpPr>
          <p:nvPr/>
        </p:nvSpPr>
        <p:spPr bwMode="auto">
          <a:xfrm rot="7580227">
            <a:off x="3219450" y="1592263"/>
            <a:ext cx="212725" cy="21907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4" name="Line 24"/>
          <p:cNvSpPr>
            <a:spLocks noChangeShapeType="1"/>
          </p:cNvSpPr>
          <p:nvPr/>
        </p:nvSpPr>
        <p:spPr bwMode="auto">
          <a:xfrm>
            <a:off x="6667500" y="1973263"/>
            <a:ext cx="293688" cy="15081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5" name="Line 25"/>
          <p:cNvSpPr>
            <a:spLocks noChangeShapeType="1"/>
          </p:cNvSpPr>
          <p:nvPr/>
        </p:nvSpPr>
        <p:spPr bwMode="auto">
          <a:xfrm flipH="1" flipV="1">
            <a:off x="6961188" y="2124075"/>
            <a:ext cx="365125" cy="22701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6" name="Text Box 27"/>
          <p:cNvSpPr txBox="1">
            <a:spLocks noChangeArrowheads="1"/>
          </p:cNvSpPr>
          <p:nvPr/>
        </p:nvSpPr>
        <p:spPr bwMode="auto">
          <a:xfrm rot="-2595589">
            <a:off x="0" y="2286000"/>
            <a:ext cx="175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>
                <a:solidFill>
                  <a:schemeClr val="tx1"/>
                </a:solidFill>
                <a:latin typeface="Times New Roman" charset="0"/>
              </a:rPr>
              <a:t>Prevenzione</a:t>
            </a:r>
          </a:p>
        </p:txBody>
      </p:sp>
      <p:sp>
        <p:nvSpPr>
          <p:cNvPr id="52247" name="Text Box 29"/>
          <p:cNvSpPr txBox="1">
            <a:spLocks noChangeArrowheads="1"/>
          </p:cNvSpPr>
          <p:nvPr/>
        </p:nvSpPr>
        <p:spPr bwMode="auto">
          <a:xfrm rot="2976757">
            <a:off x="7439025" y="2771775"/>
            <a:ext cx="219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>
                <a:solidFill>
                  <a:schemeClr val="tx1"/>
                </a:solidFill>
                <a:latin typeface="Times New Roman" charset="0"/>
              </a:rPr>
              <a:t>Mantenimento</a:t>
            </a:r>
          </a:p>
        </p:txBody>
      </p:sp>
      <p:sp>
        <p:nvSpPr>
          <p:cNvPr id="52248" name="Text Box 30"/>
          <p:cNvSpPr txBox="1">
            <a:spLocks noChangeArrowheads="1"/>
          </p:cNvSpPr>
          <p:nvPr/>
        </p:nvSpPr>
        <p:spPr bwMode="auto">
          <a:xfrm>
            <a:off x="914400" y="3048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400" b="1">
                <a:solidFill>
                  <a:schemeClr val="tx1"/>
                </a:solidFill>
                <a:latin typeface="Times New Roman" charset="0"/>
              </a:rPr>
              <a:t>Lo spettro d</a:t>
            </a:r>
            <a:r>
              <a:rPr lang="ja-JP" altLang="it-IT" sz="2400" b="1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it-IT" altLang="ja-JP" sz="2400" b="1">
                <a:solidFill>
                  <a:schemeClr val="tx1"/>
                </a:solidFill>
                <a:latin typeface="Times New Roman" charset="0"/>
              </a:rPr>
              <a:t>intervento in salute mentale</a:t>
            </a:r>
            <a:endParaRPr lang="it-IT" sz="2400" b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49" name="Rectangle 31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t-IT"/>
          </a:p>
        </p:txBody>
      </p:sp>
      <p:sp>
        <p:nvSpPr>
          <p:cNvPr id="52250" name="Text Box 32"/>
          <p:cNvSpPr txBox="1">
            <a:spLocks noChangeArrowheads="1"/>
          </p:cNvSpPr>
          <p:nvPr/>
        </p:nvSpPr>
        <p:spPr bwMode="auto">
          <a:xfrm>
            <a:off x="4038600" y="990600"/>
            <a:ext cx="190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400">
                <a:solidFill>
                  <a:schemeClr val="tx1"/>
                </a:solidFill>
                <a:latin typeface="Times New Roman" charset="0"/>
              </a:rPr>
              <a:t>Terapie</a:t>
            </a:r>
          </a:p>
        </p:txBody>
      </p:sp>
      <p:sp>
        <p:nvSpPr>
          <p:cNvPr id="52251" name="Line 35"/>
          <p:cNvSpPr>
            <a:spLocks noChangeShapeType="1"/>
          </p:cNvSpPr>
          <p:nvPr/>
        </p:nvSpPr>
        <p:spPr bwMode="auto">
          <a:xfrm rot="7120820" flipV="1">
            <a:off x="8797131" y="5693569"/>
            <a:ext cx="430213" cy="20637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39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Nel contesto Italiano (dati del 2013) gli interventi di prevenzione rappresentavano il 4.18% del budget per il Servizio sanitario nazionale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523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Vi è mai capitato durante la scuola dell’obbligo di essere stati coinvolti in interventi di tipo  preventivo?</a:t>
            </a:r>
          </a:p>
          <a:p>
            <a:endParaRPr lang="it-IT" dirty="0"/>
          </a:p>
          <a:p>
            <a:r>
              <a:rPr lang="it-IT" dirty="0" smtClean="0"/>
              <a:t>Provate a pensare e descrivere queste interventi?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649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Concetti generali e definizioni introduttive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Solitamente sono interventi di tipo individuale anche se avvengono in contesti come la classe</a:t>
            </a:r>
          </a:p>
          <a:p>
            <a:endParaRPr lang="it-IT" dirty="0" smtClean="0"/>
          </a:p>
          <a:p>
            <a:r>
              <a:rPr lang="it-IT" dirty="0" smtClean="0"/>
              <a:t>Si basano sull’assunto che informare equivale a educare</a:t>
            </a:r>
          </a:p>
          <a:p>
            <a:r>
              <a:rPr lang="it-IT" dirty="0" smtClean="0"/>
              <a:t>Quindi un esperto informa dei rischi legati all’assunzione di marijuana e questo dovrebbe trasformarsi in una riduzione dell’uso di marijuana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4600379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350</TotalTime>
  <Words>2619</Words>
  <Application>Microsoft Macintosh PowerPoint</Application>
  <PresentationFormat>Presentazione su schermo (4:3)</PresentationFormat>
  <Paragraphs>296</Paragraphs>
  <Slides>63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63</vt:i4>
      </vt:variant>
    </vt:vector>
  </HeadingPairs>
  <TitlesOfParts>
    <vt:vector size="65" baseType="lpstr">
      <vt:lpstr>Percezione</vt:lpstr>
      <vt:lpstr>Presentazione</vt:lpstr>
      <vt:lpstr>Prevenzione e promozione al benessere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Concetti generali e definizioni introduttive</vt:lpstr>
      <vt:lpstr>Livelli e classificazione degli interventi: a priori</vt:lpstr>
      <vt:lpstr>Livelli e classificazione degli interventi: a priori</vt:lpstr>
      <vt:lpstr>Livelli e classificazione degli interventi: a priori</vt:lpstr>
      <vt:lpstr>Livelli e classificazione degli interventi: a priori</vt:lpstr>
      <vt:lpstr>Livelli e classificazione degli interventi: a priori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Test auto-apprendimento</vt:lpstr>
      <vt:lpstr>Test auto-apprendimento</vt:lpstr>
      <vt:lpstr>Test auto-apprendimento</vt:lpstr>
      <vt:lpstr>Test auto-apprendimento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Livelli e classificazione degli interventi:</vt:lpstr>
      <vt:lpstr>Presentazione di PowerPoint</vt:lpstr>
    </vt:vector>
  </TitlesOfParts>
  <Company>Università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Prevenzione e promozione al benessere</dc:title>
  <dc:creator>Andrea Carnaghi</dc:creator>
  <cp:lastModifiedBy>Andrea Carnaghi</cp:lastModifiedBy>
  <cp:revision>37</cp:revision>
  <dcterms:created xsi:type="dcterms:W3CDTF">2019-01-28T08:12:15Z</dcterms:created>
  <dcterms:modified xsi:type="dcterms:W3CDTF">2021-03-24T08:30:08Z</dcterms:modified>
</cp:coreProperties>
</file>