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9"/>
  </p:notesMasterIdLst>
  <p:sldIdLst>
    <p:sldId id="257" r:id="rId2"/>
    <p:sldId id="468" r:id="rId3"/>
    <p:sldId id="469" r:id="rId4"/>
    <p:sldId id="457" r:id="rId5"/>
    <p:sldId id="459" r:id="rId6"/>
    <p:sldId id="458" r:id="rId7"/>
    <p:sldId id="261" r:id="rId8"/>
    <p:sldId id="286" r:id="rId9"/>
    <p:sldId id="287" r:id="rId10"/>
    <p:sldId id="284" r:id="rId11"/>
    <p:sldId id="285" r:id="rId12"/>
    <p:sldId id="288" r:id="rId13"/>
    <p:sldId id="450" r:id="rId14"/>
    <p:sldId id="291" r:id="rId15"/>
    <p:sldId id="293" r:id="rId16"/>
    <p:sldId id="301" r:id="rId17"/>
    <p:sldId id="302" r:id="rId18"/>
    <p:sldId id="303" r:id="rId19"/>
    <p:sldId id="304" r:id="rId20"/>
    <p:sldId id="455" r:id="rId21"/>
    <p:sldId id="306" r:id="rId22"/>
    <p:sldId id="456" r:id="rId23"/>
    <p:sldId id="307" r:id="rId24"/>
    <p:sldId id="308" r:id="rId25"/>
    <p:sldId id="309" r:id="rId26"/>
    <p:sldId id="460" r:id="rId27"/>
    <p:sldId id="310" r:id="rId28"/>
    <p:sldId id="311" r:id="rId29"/>
    <p:sldId id="312" r:id="rId30"/>
    <p:sldId id="313" r:id="rId31"/>
    <p:sldId id="330" r:id="rId32"/>
    <p:sldId id="334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6" r:id="rId41"/>
    <p:sldId id="347" r:id="rId42"/>
    <p:sldId id="348" r:id="rId43"/>
    <p:sldId id="349" r:id="rId44"/>
    <p:sldId id="350" r:id="rId45"/>
    <p:sldId id="351" r:id="rId46"/>
    <p:sldId id="352" r:id="rId47"/>
    <p:sldId id="353" r:id="rId48"/>
    <p:sldId id="440" r:id="rId49"/>
    <p:sldId id="461" r:id="rId50"/>
    <p:sldId id="462" r:id="rId51"/>
    <p:sldId id="463" r:id="rId52"/>
    <p:sldId id="464" r:id="rId53"/>
    <p:sldId id="441" r:id="rId54"/>
    <p:sldId id="445" r:id="rId55"/>
    <p:sldId id="442" r:id="rId56"/>
    <p:sldId id="465" r:id="rId57"/>
    <p:sldId id="449" r:id="rId5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35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b="0" dirty="0">
                <a:solidFill>
                  <a:schemeClr val="tx1"/>
                </a:solidFill>
              </a:rPr>
              <a:t>Disimpegno</a:t>
            </a:r>
            <a:r>
              <a:rPr lang="it-IT" b="0" baseline="0" dirty="0">
                <a:solidFill>
                  <a:schemeClr val="tx1"/>
                </a:solidFill>
              </a:rPr>
              <a:t> morale</a:t>
            </a:r>
            <a:endParaRPr lang="it-IT" b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t1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5E-9246-B5F2-F610F54982DA}"/>
              </c:ext>
            </c:extLst>
          </c:dPt>
          <c:cat>
            <c:strRef>
              <c:f>Foglio1!$A$2</c:f>
              <c:strCache>
                <c:ptCount val="1"/>
                <c:pt idx="0">
                  <c:v>Disimpegno morale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2.06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B0-1B46-816F-728ACD7AD532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t2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Foglio1!$A$2</c:f>
              <c:strCache>
                <c:ptCount val="1"/>
                <c:pt idx="0">
                  <c:v>Disimpegno morale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1.97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B0-1B46-816F-728ACD7AD5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09026440"/>
        <c:axId val="-2115490152"/>
      </c:barChart>
      <c:catAx>
        <c:axId val="-2109026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115490152"/>
        <c:crosses val="autoZero"/>
        <c:auto val="1"/>
        <c:lblAlgn val="ctr"/>
        <c:lblOffset val="100"/>
        <c:noMultiLvlLbl val="0"/>
      </c:catAx>
      <c:valAx>
        <c:axId val="-2115490152"/>
        <c:scaling>
          <c:orientation val="minMax"/>
          <c:max val="3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109026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0" dirty="0" err="1">
                <a:solidFill>
                  <a:schemeClr val="tx1"/>
                </a:solidFill>
              </a:rPr>
              <a:t>Cyberbullismo</a:t>
            </a:r>
            <a:r>
              <a:rPr lang="it-IT" b="0" dirty="0">
                <a:solidFill>
                  <a:schemeClr val="tx1"/>
                </a:solidFill>
              </a:rPr>
              <a:t>:</a:t>
            </a:r>
            <a:r>
              <a:rPr lang="it-IT" b="0" baseline="0" dirty="0">
                <a:solidFill>
                  <a:schemeClr val="tx1"/>
                </a:solidFill>
              </a:rPr>
              <a:t> </a:t>
            </a:r>
            <a:r>
              <a:rPr lang="it-IT" b="0" baseline="0" dirty="0" err="1">
                <a:solidFill>
                  <a:schemeClr val="tx1"/>
                </a:solidFill>
              </a:rPr>
              <a:t>bystander</a:t>
            </a:r>
            <a:endParaRPr lang="it-IT" b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t1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319-F446-B2AB-4B616AC79CCC}"/>
              </c:ext>
            </c:extLst>
          </c:dPt>
          <c:cat>
            <c:strRef>
              <c:f>Foglio1!$A$2</c:f>
              <c:strCache>
                <c:ptCount val="1"/>
                <c:pt idx="0">
                  <c:v>Bystander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DA-114E-973A-D6F246D8E23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t2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Foglio1!$A$2</c:f>
              <c:strCache>
                <c:ptCount val="1"/>
                <c:pt idx="0">
                  <c:v>Bystander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1.69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DA-114E-973A-D6F246D8E2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09720184"/>
        <c:axId val="-2115914104"/>
      </c:barChart>
      <c:catAx>
        <c:axId val="-2109720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115914104"/>
        <c:crosses val="autoZero"/>
        <c:auto val="1"/>
        <c:lblAlgn val="ctr"/>
        <c:lblOffset val="100"/>
        <c:noMultiLvlLbl val="0"/>
      </c:catAx>
      <c:valAx>
        <c:axId val="-2115914104"/>
        <c:scaling>
          <c:orientation val="minMax"/>
          <c:max val="3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109720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AF5A0-99A8-7049-A207-04534674D4D9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3AFA4-2C9C-EC41-AD86-BE1393A35A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1044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AA3A39-6DCB-BA48-8D99-C452860EF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C602C11-938E-D541-B6BD-021039957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BF541B-65FF-DB4F-82EC-CADDA86B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B03356-CE0B-1048-BA33-B2F5AF484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AEDE39-7D35-A54B-A230-88E8D5544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995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A05BD8-4BFF-5844-8D27-93E182924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844FF75-E302-844B-B70F-7CF9091AD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35E96D-5062-694C-9188-FDE42153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DB3253-5A7F-8D48-985D-B2542385B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8AFAB0-E842-D74F-ADC0-9C323F354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861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DC1ECCE-AE0E-8948-9DDA-32770CADA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478F612-E141-FB42-AF86-13EDCB269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57A70F-C6AA-9942-B033-E79BD60B0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1F38F1-751A-8245-9182-655179E6F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3FC81C-2BC9-A445-9E1C-9985C6CE8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338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E334B7-66F0-FA4C-9E91-144B5BD67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5049F5-4523-7441-88B2-27469C5A0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C7345E-6A2D-D245-A082-2BFDC74F2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060168-1EFB-8643-B1C4-755E7BD0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55E102-87CD-244B-8B7D-62AFFAAD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20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04F503-682D-654F-A5AB-2BCE7F4F2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9AADDB2-470E-CD4E-ADF9-0F19351CC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27AC5B-C540-4F4F-BA86-7A5F9E112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CE773E-8213-AA4F-9045-44039070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A35D57-B471-944A-A804-99E18A62C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33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DB9E00-049A-BE40-B326-87C9428D4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8ADD35-598C-F649-98C7-4FF3FECEE7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787C66E-CC02-2A42-9432-368C95586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6F5A097-6151-6245-A97E-37754C3A0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7D19F7-3165-0B40-BC73-8242E6251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5BCF288-5496-B549-B532-8BCA08A3F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512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BB4DEF-9384-D34D-9983-DDBD43ADD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FB5EDB3-480D-1645-8CBB-B47BC363B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3B2027-4326-F140-8F61-6A4DFC7B7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A828FFA-328B-014C-9E8E-5696C1F62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86C7895-6ACC-1B41-8E82-88624E78A7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F71DC8C-EB66-A14C-939E-BD4BEB26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490A212-54F1-5247-A954-EE305EAF2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B6362C1-853C-EF41-82A4-6EA53D7C5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40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F18052-0933-D94B-AFE6-BAAD55A20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DE95FC8-844A-7F4E-A888-0CAA9E697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73538F-E44B-7442-989C-844E909D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553421B-C72B-6B4A-8ACB-116DAAB3A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88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464E10F-9D07-A148-A39D-A6B7F03BD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6E6C52C-6582-CC4B-913F-1BADDE7A2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23FAA47-8F71-8444-94D8-E95E22735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834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04BE0E-A51F-2B42-8D20-8EB5D39ED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458A9B-1F86-4F44-A780-5CA06DA18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2EB7597-F0CF-BA49-A42D-295D27C619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2E5D457-06D4-4245-86B5-B2B5DF4F7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C5472C-9122-4949-8BFD-C1A7410A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9C1C0A-8DA9-8440-A315-1D8FB1EAA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53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32D495-9956-304B-B000-40934F2C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4B1299B-BA83-1F45-885E-92E12D96F7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B25B80D-5BCA-894B-A907-DB8765C43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F94184-1B6F-F548-9EA4-033F497E3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647E36-E21E-424C-9A55-69FDA22D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263912E-EA88-434D-B08A-08B128984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009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0ED3FF7-E3F0-E546-9232-0325FB5FD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2862470-F0F5-7B4D-A39D-00ECCDFEA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1B3AFE-7904-A54A-9EC0-2A8556CF55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92979-2039-E34E-9BCD-DBDDFB4661D1}" type="datetimeFigureOut">
              <a:rPr lang="it-IT" smtClean="0"/>
              <a:t>31/03/21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189AA9-9326-5642-B9C5-FEB21ED72D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ED7B70-FB8E-C54E-821A-2201476E5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3CCDD-8596-EA43-9C19-038ABE0F8E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605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Lavorare sulla comunità: strumenti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sz="3600" b="1" dirty="0"/>
              <a:t>LA PEER EDUCATION</a:t>
            </a:r>
          </a:p>
        </p:txBody>
      </p:sp>
    </p:spTree>
    <p:extLst>
      <p:ext uri="{BB962C8B-B14F-4D97-AF65-F5344CB8AC3E}">
        <p14:creationId xmlns:p14="http://schemas.microsoft.com/office/powerpoint/2010/main" val="2599531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Intervento in cui chi promuove il cambiamento e il destinatario sono in una relazione di simmetria</a:t>
            </a:r>
          </a:p>
          <a:p>
            <a:endParaRPr lang="it-IT" dirty="0"/>
          </a:p>
        </p:txBody>
      </p:sp>
      <p:sp>
        <p:nvSpPr>
          <p:cNvPr id="6" name="Freccia giù 5">
            <a:extLst>
              <a:ext uri="{FF2B5EF4-FFF2-40B4-BE49-F238E27FC236}">
                <a16:creationId xmlns:a16="http://schemas.microsoft.com/office/drawing/2014/main" id="{FFC6C223-71F9-5D44-B82A-6DE665E127AE}"/>
              </a:ext>
            </a:extLst>
          </p:cNvPr>
          <p:cNvSpPr/>
          <p:nvPr/>
        </p:nvSpPr>
        <p:spPr>
          <a:xfrm>
            <a:off x="5497689" y="2810933"/>
            <a:ext cx="1207911" cy="16933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3D59C7-7F6D-DF4B-8874-10B9981D49C0}"/>
              </a:ext>
            </a:extLst>
          </p:cNvPr>
          <p:cNvSpPr txBox="1"/>
          <p:nvPr/>
        </p:nvSpPr>
        <p:spPr>
          <a:xfrm>
            <a:off x="3544711" y="4628444"/>
            <a:ext cx="5170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RELAZIONE TRA PARI</a:t>
            </a:r>
          </a:p>
        </p:txBody>
      </p:sp>
    </p:spTree>
    <p:extLst>
      <p:ext uri="{BB962C8B-B14F-4D97-AF65-F5344CB8AC3E}">
        <p14:creationId xmlns:p14="http://schemas.microsoft.com/office/powerpoint/2010/main" val="2218775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Peer </a:t>
            </a:r>
            <a:r>
              <a:rPr lang="it-IT" dirty="0" err="1"/>
              <a:t>education</a:t>
            </a:r>
            <a:r>
              <a:rPr lang="it-IT" dirty="0"/>
              <a:t>:</a:t>
            </a:r>
          </a:p>
          <a:p>
            <a:r>
              <a:rPr lang="it-IT" dirty="0">
                <a:solidFill>
                  <a:schemeClr val="bg1">
                    <a:lumMod val="75000"/>
                  </a:schemeClr>
                </a:solidFill>
              </a:rPr>
              <a:t>Intervento in cui chi promuove il cambiamento e il destinatario sono in una relazione di simmetria</a:t>
            </a:r>
          </a:p>
          <a:p>
            <a:r>
              <a:rPr lang="it-IT" dirty="0"/>
              <a:t>Adotta una metodologia attraverso la quale alcuni membri di un gruppo agiscono il cambiamento sugli altri membri del medesimo gruppo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6328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L’esperto è un coetaneo</a:t>
            </a:r>
          </a:p>
          <a:p>
            <a:r>
              <a:rPr lang="it-IT" dirty="0"/>
              <a:t>Formato attraverso uno specifico training</a:t>
            </a:r>
          </a:p>
          <a:p>
            <a:r>
              <a:rPr lang="it-IT" dirty="0"/>
              <a:t>Veicola messaggi per esempio preventivi </a:t>
            </a:r>
            <a:r>
              <a:rPr lang="it-IT" altLang="ja-JP" dirty="0">
                <a:ea typeface="ＭＳ Ｐゴシック" panose="020B0600070205080204" pitchFamily="34" charset="-128"/>
              </a:rPr>
              <a:t>di promozione della salute</a:t>
            </a:r>
            <a:r>
              <a:rPr lang="it-IT" dirty="0"/>
              <a:t> (conoscenze corrette)</a:t>
            </a:r>
          </a:p>
          <a:p>
            <a:r>
              <a:rPr lang="it-IT" dirty="0"/>
              <a:t>Promuove il dialogo su temi mediante un «gergo» e modalità espressive tipiche del gruppo</a:t>
            </a:r>
          </a:p>
          <a:p>
            <a:r>
              <a:rPr lang="it-IT" altLang="it-IT" dirty="0">
                <a:ea typeface="ＭＳ Ｐゴシック" panose="020B0600070205080204" pitchFamily="34" charset="-128"/>
              </a:rPr>
              <a:t>Minor intimidazione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2097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39E7C5-EC68-9D42-B196-4E2C6CDA6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2E6BA5-76E4-1543-990C-7931FF64A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Pellai e colleghi (2002): 3 differenti modelli di </a:t>
            </a:r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education</a:t>
            </a:r>
            <a:endParaRPr lang="it-IT" dirty="0"/>
          </a:p>
          <a:p>
            <a:r>
              <a:rPr lang="it-IT" dirty="0"/>
              <a:t>Modello puro (</a:t>
            </a:r>
            <a:r>
              <a:rPr lang="it-IT" b="1" dirty="0" err="1"/>
              <a:t>peer</a:t>
            </a:r>
            <a:r>
              <a:rPr lang="it-IT" b="1" dirty="0"/>
              <a:t> delivery</a:t>
            </a:r>
            <a:r>
              <a:rPr lang="it-IT" dirty="0"/>
              <a:t>) in cui i </a:t>
            </a:r>
            <a:r>
              <a:rPr lang="it-IT" dirty="0" err="1"/>
              <a:t>peers</a:t>
            </a:r>
            <a:r>
              <a:rPr lang="it-IT" dirty="0"/>
              <a:t> sono scelti da chi progetta gli interventi (es insegnanti)</a:t>
            </a:r>
          </a:p>
          <a:p>
            <a:r>
              <a:rPr lang="it-IT" dirty="0"/>
              <a:t>Modello misto (tra </a:t>
            </a:r>
            <a:r>
              <a:rPr lang="it-IT" b="1" dirty="0" err="1"/>
              <a:t>peer</a:t>
            </a:r>
            <a:r>
              <a:rPr lang="it-IT" b="1" dirty="0"/>
              <a:t> delivery </a:t>
            </a:r>
            <a:r>
              <a:rPr lang="it-IT" dirty="0"/>
              <a:t>e </a:t>
            </a:r>
            <a:r>
              <a:rPr lang="it-IT" b="1" dirty="0" err="1"/>
              <a:t>peer</a:t>
            </a:r>
            <a:r>
              <a:rPr lang="it-IT" b="1" dirty="0"/>
              <a:t> </a:t>
            </a:r>
            <a:r>
              <a:rPr lang="it-IT" b="1" dirty="0" err="1"/>
              <a:t>developing</a:t>
            </a:r>
            <a:r>
              <a:rPr lang="it-IT" dirty="0"/>
              <a:t>) in cui la progettazione degli interventi è degli adulti ma la realizzazione è dei </a:t>
            </a:r>
            <a:r>
              <a:rPr lang="it-IT" dirty="0" err="1"/>
              <a:t>peers</a:t>
            </a:r>
            <a:endParaRPr lang="it-IT" dirty="0"/>
          </a:p>
          <a:p>
            <a:r>
              <a:rPr lang="it-IT" b="1" dirty="0"/>
              <a:t>L’</a:t>
            </a:r>
            <a:r>
              <a:rPr lang="it-IT" b="1" dirty="0" err="1"/>
              <a:t>empowered</a:t>
            </a:r>
            <a:r>
              <a:rPr lang="it-IT" b="1" dirty="0"/>
              <a:t> </a:t>
            </a:r>
            <a:r>
              <a:rPr lang="it-IT" b="1" dirty="0" err="1"/>
              <a:t>peer</a:t>
            </a:r>
            <a:r>
              <a:rPr lang="it-IT" b="1" dirty="0"/>
              <a:t> </a:t>
            </a:r>
            <a:r>
              <a:rPr lang="it-IT" b="1" dirty="0" err="1"/>
              <a:t>education</a:t>
            </a:r>
            <a:r>
              <a:rPr lang="it-IT" b="1" dirty="0"/>
              <a:t> </a:t>
            </a:r>
            <a:r>
              <a:rPr lang="it-IT" dirty="0"/>
              <a:t>in cui i </a:t>
            </a:r>
            <a:r>
              <a:rPr lang="it-IT" dirty="0" err="1"/>
              <a:t>peers</a:t>
            </a:r>
            <a:r>
              <a:rPr lang="it-IT" dirty="0"/>
              <a:t> hanno un ruolo attivo sia nella progettazione  che nella realizzazione degli interventi </a:t>
            </a:r>
          </a:p>
        </p:txBody>
      </p:sp>
    </p:spTree>
    <p:extLst>
      <p:ext uri="{BB962C8B-B14F-4D97-AF65-F5344CB8AC3E}">
        <p14:creationId xmlns:p14="http://schemas.microsoft.com/office/powerpoint/2010/main" val="654486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Quali sono le teorie che supportano e che sono i fondamenti di questo metodo della psicologia di comunità?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1123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La teoria dell’azione ragionata (</a:t>
            </a:r>
            <a:r>
              <a:rPr lang="it-IT" b="1" dirty="0" err="1"/>
              <a:t>Fishbien</a:t>
            </a:r>
            <a:r>
              <a:rPr lang="it-IT" b="1" dirty="0"/>
              <a:t> &amp; </a:t>
            </a:r>
            <a:r>
              <a:rPr lang="it-IT" b="1" dirty="0" err="1"/>
              <a:t>Ajzen</a:t>
            </a:r>
            <a:r>
              <a:rPr lang="it-IT" b="1" dirty="0"/>
              <a:t>, 1975)</a:t>
            </a:r>
            <a:endParaRPr lang="it-IT" dirty="0"/>
          </a:p>
          <a:p>
            <a:r>
              <a:rPr lang="it-IT" dirty="0"/>
              <a:t>Il </a:t>
            </a:r>
            <a:r>
              <a:rPr lang="it-IT" dirty="0" err="1"/>
              <a:t>proxy</a:t>
            </a:r>
            <a:r>
              <a:rPr lang="it-IT" dirty="0"/>
              <a:t> del comportamento è l’intenzione comportamentale, ossia la componente volitiva del comportamento</a:t>
            </a:r>
          </a:p>
          <a:p>
            <a:r>
              <a:rPr lang="it-IT" dirty="0"/>
              <a:t>In questo senso, la </a:t>
            </a:r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deve fornire:</a:t>
            </a:r>
          </a:p>
          <a:p>
            <a:r>
              <a:rPr lang="it-IT" dirty="0"/>
              <a:t>Conoscenze corrette/valutazioni delle conseguenze</a:t>
            </a:r>
          </a:p>
          <a:p>
            <a:r>
              <a:rPr lang="it-IT" dirty="0"/>
              <a:t>Modificare le norme attraverso i pari</a:t>
            </a:r>
          </a:p>
          <a:p>
            <a:r>
              <a:rPr lang="it-IT" dirty="0"/>
              <a:t>Per rafforzare l’intenzione comportamentale e di conseguenza il comportamento</a:t>
            </a:r>
          </a:p>
          <a:p>
            <a:endParaRPr lang="it-IT" dirty="0"/>
          </a:p>
          <a:p>
            <a:r>
              <a:rPr lang="it-IT" dirty="0"/>
              <a:t>Vedrete un caso di applicazione della teoria dell’azione ragionata nel caso dell’uso e abuso di alcol (Dott.ssa Marta </a:t>
            </a:r>
            <a:r>
              <a:rPr lang="it-IT" dirty="0" err="1"/>
              <a:t>Stragà</a:t>
            </a:r>
            <a:r>
              <a:rPr lang="it-IT" dirty="0"/>
              <a:t>).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4126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La teoria dell’influenza sociale </a:t>
            </a:r>
          </a:p>
          <a:p>
            <a:r>
              <a:rPr lang="it-IT" dirty="0"/>
              <a:t>La pressione normativa struttura i comportamenti all’interno del gruppo</a:t>
            </a:r>
          </a:p>
          <a:p>
            <a:r>
              <a:rPr lang="it-IT" dirty="0"/>
              <a:t>La </a:t>
            </a:r>
            <a:r>
              <a:rPr lang="it-IT" dirty="0" err="1"/>
              <a:t>compliance</a:t>
            </a:r>
            <a:r>
              <a:rPr lang="it-IT" dirty="0"/>
              <a:t> (o conformità alle norme) è frutto della necessità di non essere esclusi dal gruppo </a:t>
            </a:r>
          </a:p>
          <a:p>
            <a:r>
              <a:rPr lang="it-IT" dirty="0"/>
              <a:t>Ma anche di essere riconosciuti come membri del gruppo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2577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La teoria dell’influenza sociale </a:t>
            </a:r>
          </a:p>
          <a:p>
            <a:r>
              <a:rPr lang="it-IT" dirty="0"/>
              <a:t>Attraverso l’individuazione dei membri centrali del gruppo</a:t>
            </a:r>
          </a:p>
          <a:p>
            <a:r>
              <a:rPr lang="it-IT" dirty="0"/>
              <a:t>E attraverso una formazione ad hoc di questi membri </a:t>
            </a:r>
          </a:p>
          <a:p>
            <a:r>
              <a:rPr lang="it-IT" dirty="0"/>
              <a:t>È possibile modificare le norme del gruppo e modificare pattern di comportamento disfunzionale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2377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Le fasi dell’intervento: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dirty="0"/>
              <a:t>Reclutamento dei </a:t>
            </a:r>
            <a:r>
              <a:rPr lang="it-IT" dirty="0" err="1"/>
              <a:t>peers</a:t>
            </a:r>
            <a:endParaRPr lang="it-IT" dirty="0"/>
          </a:p>
          <a:p>
            <a:r>
              <a:rPr lang="it-IT" dirty="0"/>
              <a:t>Formazione</a:t>
            </a:r>
          </a:p>
          <a:p>
            <a:r>
              <a:rPr lang="it-IT" dirty="0"/>
              <a:t>Azione dei </a:t>
            </a:r>
            <a:r>
              <a:rPr lang="it-IT" dirty="0" err="1"/>
              <a:t>peers</a:t>
            </a:r>
            <a:endParaRPr lang="it-IT" dirty="0"/>
          </a:p>
          <a:p>
            <a:r>
              <a:rPr lang="it-IT" dirty="0"/>
              <a:t>Sostegno e monitoraggio ai </a:t>
            </a:r>
            <a:r>
              <a:rPr lang="it-IT" dirty="0" err="1"/>
              <a:t>peers</a:t>
            </a:r>
            <a:endParaRPr lang="it-IT" dirty="0"/>
          </a:p>
          <a:p>
            <a:r>
              <a:rPr lang="it-IT" dirty="0"/>
              <a:t>Valutazione</a:t>
            </a:r>
          </a:p>
        </p:txBody>
      </p:sp>
    </p:spTree>
    <p:extLst>
      <p:ext uri="{BB962C8B-B14F-4D97-AF65-F5344CB8AC3E}">
        <p14:creationId xmlns:p14="http://schemas.microsoft.com/office/powerpoint/2010/main" val="656651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Reclutamento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/>
              <a:t>Attraverso il colloquio con gli insegnanti e attraverso l’ausilio di strumenti (sociogramma)</a:t>
            </a:r>
          </a:p>
          <a:p>
            <a:r>
              <a:rPr lang="it-IT" dirty="0"/>
              <a:t>È possibile identificare i soggetti nel gruppo target (centrali o </a:t>
            </a:r>
            <a:r>
              <a:rPr lang="it-IT" dirty="0" err="1"/>
              <a:t>leaders</a:t>
            </a:r>
            <a:r>
              <a:rPr lang="it-IT" dirty="0"/>
              <a:t>) adatti alla formazione</a:t>
            </a:r>
          </a:p>
        </p:txBody>
      </p:sp>
    </p:spTree>
    <p:extLst>
      <p:ext uri="{BB962C8B-B14F-4D97-AF65-F5344CB8AC3E}">
        <p14:creationId xmlns:p14="http://schemas.microsoft.com/office/powerpoint/2010/main" val="373254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9B3D9C-B289-614B-9959-B71004E22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Menù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653C8-9069-9D4A-88FA-869707E27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Strumenti di comunità: la </a:t>
            </a:r>
            <a:r>
              <a:rPr lang="it-IT" b="1" dirty="0"/>
              <a:t>PEER EDUCATION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Progetto regionale di </a:t>
            </a:r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: «</a:t>
            </a:r>
            <a:r>
              <a:rPr lang="it-IT" dirty="0" err="1"/>
              <a:t>Webguide</a:t>
            </a:r>
            <a:r>
              <a:rPr lang="it-IT" dirty="0"/>
              <a:t>»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2694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D53E7B-903D-6B40-9F27-9E36547FA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FD3B79-CFB4-A34A-A144-6E0485EFF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Sociogramma</a:t>
            </a:r>
          </a:p>
          <a:p>
            <a:pPr marL="0" indent="0">
              <a:buNone/>
            </a:pPr>
            <a:r>
              <a:rPr lang="it-IT" dirty="0"/>
              <a:t>Permette una rappresentazione grafica delle relazioni interpersonali all’interno, ad esempio, di un gruppo classe.</a:t>
            </a:r>
          </a:p>
        </p:txBody>
      </p:sp>
    </p:spTree>
    <p:extLst>
      <p:ext uri="{BB962C8B-B14F-4D97-AF65-F5344CB8AC3E}">
        <p14:creationId xmlns:p14="http://schemas.microsoft.com/office/powerpoint/2010/main" val="38602718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DD19432-EA7B-7C4C-BC75-94D1C9461E23}"/>
              </a:ext>
            </a:extLst>
          </p:cNvPr>
          <p:cNvSpPr txBox="1"/>
          <p:nvPr/>
        </p:nvSpPr>
        <p:spPr>
          <a:xfrm>
            <a:off x="605790" y="1690688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Esempio di sociogramma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B2F053E-E247-9E4B-A5DE-DE55B7874882}"/>
              </a:ext>
            </a:extLst>
          </p:cNvPr>
          <p:cNvSpPr/>
          <p:nvPr/>
        </p:nvSpPr>
        <p:spPr>
          <a:xfrm>
            <a:off x="270510" y="242842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latin typeface="Verdana" panose="020B0604030504040204" pitchFamily="34" charset="0"/>
              </a:rPr>
              <a:t>Fra i tuoi compagni di classe, quale sceglieresti per trascorrere un pomeriggio di studio?</a:t>
            </a:r>
          </a:p>
          <a:p>
            <a:endParaRPr lang="it-IT" dirty="0">
              <a:latin typeface="Verdana" panose="020B0604030504040204" pitchFamily="34" charset="0"/>
            </a:endParaRPr>
          </a:p>
          <a:p>
            <a:r>
              <a:rPr lang="it-IT" dirty="0">
                <a:latin typeface="Verdana" panose="020B0604030504040204" pitchFamily="34" charset="0"/>
              </a:rPr>
              <a:t>Fra i tuoi compagni di classe, quale NON sceglieresti per trascorrere un pomeriggio di studio?</a:t>
            </a:r>
          </a:p>
          <a:p>
            <a:endParaRPr lang="it-IT" dirty="0">
              <a:latin typeface="Verdana" panose="020B0604030504040204" pitchFamily="34" charset="0"/>
            </a:endParaRPr>
          </a:p>
          <a:p>
            <a:endParaRPr lang="it-IT" dirty="0">
              <a:latin typeface="Verdana" panose="020B0604030504040204" pitchFamily="34" charset="0"/>
            </a:endParaRPr>
          </a:p>
          <a:p>
            <a:endParaRPr lang="it-IT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772A5E89-91E8-7A45-85CD-EE3778C00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5837" y="2428420"/>
            <a:ext cx="5586163" cy="392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64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DD19432-EA7B-7C4C-BC75-94D1C9461E23}"/>
              </a:ext>
            </a:extLst>
          </p:cNvPr>
          <p:cNvSpPr txBox="1"/>
          <p:nvPr/>
        </p:nvSpPr>
        <p:spPr>
          <a:xfrm>
            <a:off x="605790" y="1690688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Esempio di sociogramma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772A5E89-91E8-7A45-85CD-EE3778C00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47" y="2405560"/>
            <a:ext cx="7773103" cy="392049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903035B-94A3-474D-805F-B12BD8F64A83}"/>
              </a:ext>
            </a:extLst>
          </p:cNvPr>
          <p:cNvSpPr txBox="1"/>
          <p:nvPr/>
        </p:nvSpPr>
        <p:spPr>
          <a:xfrm>
            <a:off x="8969443" y="1389897"/>
            <a:ext cx="31425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Luigi può essere considerato il «leader» perché viene scelto da 4 compagni che a loro volta sono stati scelti da molti altri compagni. Quindi l’influenza di Luigi si esercita su molte persone</a:t>
            </a:r>
          </a:p>
        </p:txBody>
      </p:sp>
    </p:spTree>
    <p:extLst>
      <p:ext uri="{BB962C8B-B14F-4D97-AF65-F5344CB8AC3E}">
        <p14:creationId xmlns:p14="http://schemas.microsoft.com/office/powerpoint/2010/main" val="3387782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Reclutamento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/>
              <a:t>Scelta basata anche attraverso colloqui individuali per verificare che i ‘centrali’ siano </a:t>
            </a:r>
          </a:p>
          <a:p>
            <a:r>
              <a:rPr lang="it-IT" dirty="0"/>
              <a:t>Altamente motivati</a:t>
            </a:r>
          </a:p>
          <a:p>
            <a:r>
              <a:rPr lang="it-IT" dirty="0"/>
              <a:t>Abbiano capacità comunicative </a:t>
            </a:r>
          </a:p>
          <a:p>
            <a:r>
              <a:rPr lang="it-IT" dirty="0"/>
              <a:t>Non siano particolarmente coinvolti nei comportamenti da prevenire</a:t>
            </a:r>
          </a:p>
        </p:txBody>
      </p:sp>
    </p:spTree>
    <p:extLst>
      <p:ext uri="{BB962C8B-B14F-4D97-AF65-F5344CB8AC3E}">
        <p14:creationId xmlns:p14="http://schemas.microsoft.com/office/powerpoint/2010/main" val="438688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Formazione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/>
              <a:t>Necessità di coinvolgere i </a:t>
            </a:r>
            <a:r>
              <a:rPr lang="it-IT" dirty="0" err="1"/>
              <a:t>peers</a:t>
            </a:r>
            <a:r>
              <a:rPr lang="it-IT" dirty="0"/>
              <a:t> sin dalle prime fasi di strutturazione dell’intervento al fine di facilitare la conoscenza dell’argomento e le abilità necessarie al raggiungimento dell’obiettivo</a:t>
            </a:r>
          </a:p>
        </p:txBody>
      </p:sp>
    </p:spTree>
    <p:extLst>
      <p:ext uri="{BB962C8B-B14F-4D97-AF65-F5344CB8AC3E}">
        <p14:creationId xmlns:p14="http://schemas.microsoft.com/office/powerpoint/2010/main" val="33998864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Formazione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/>
              <a:t>La formazione deve riguardare le conoscenze, gli atteggiamenti ma anche le false credenze possedute dai ‘centrali’</a:t>
            </a:r>
          </a:p>
          <a:p>
            <a:r>
              <a:rPr lang="it-IT" dirty="0"/>
              <a:t>Fornire informazioni corrette che possano innescare un processo di revisione delle credenze erronee</a:t>
            </a:r>
          </a:p>
        </p:txBody>
      </p:sp>
    </p:spTree>
    <p:extLst>
      <p:ext uri="{BB962C8B-B14F-4D97-AF65-F5344CB8AC3E}">
        <p14:creationId xmlns:p14="http://schemas.microsoft.com/office/powerpoint/2010/main" val="287912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5FD190-57DB-C040-A44C-FB61CF8D1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7E83CD-159D-084E-976D-51E2905AB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b="1" dirty="0">
                <a:ea typeface="ＭＳ Ｐゴシック" panose="020B0600070205080204" pitchFamily="34" charset="-128"/>
              </a:rPr>
              <a:t>Azione dei </a:t>
            </a:r>
            <a:r>
              <a:rPr lang="it-IT" altLang="it-IT" b="1" dirty="0" err="1">
                <a:ea typeface="ＭＳ Ｐゴシック" panose="020B0600070205080204" pitchFamily="34" charset="-128"/>
              </a:rPr>
              <a:t>peers</a:t>
            </a:r>
            <a:endParaRPr lang="it-IT" altLang="it-IT" sz="2400" b="1" dirty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r>
              <a:rPr lang="it-IT" altLang="it-IT" sz="2800" dirty="0">
                <a:ea typeface="ＭＳ Ｐゴシック" panose="020B0600070205080204" pitchFamily="34" charset="-128"/>
              </a:rPr>
              <a:t>In contesti naturali (gruppo di amici) </a:t>
            </a:r>
          </a:p>
          <a:p>
            <a:pPr marL="0" indent="0">
              <a:lnSpc>
                <a:spcPct val="80000"/>
              </a:lnSpc>
              <a:buNone/>
            </a:pPr>
            <a:endParaRPr lang="it-IT" altLang="it-IT" dirty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r>
              <a:rPr lang="it-IT" altLang="it-IT" sz="2800" dirty="0">
                <a:ea typeface="ＭＳ Ｐゴシック" panose="020B0600070205080204" pitchFamily="34" charset="-128"/>
              </a:rPr>
              <a:t>In contesti di formazione specifica (in aula)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7151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Monitoraggio e sostegno ai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/>
              <a:t>Consiste in azioni di monitoraggio delle attività ma anche di monitoraggio personale</a:t>
            </a:r>
          </a:p>
          <a:p>
            <a:r>
              <a:rPr lang="it-IT" dirty="0"/>
              <a:t>Soprattutto nelle prime fasi è possibile esperire inadeguatezza su cui lo psicologo di comunità deve agire sotto forma di sostegno e con azioni di </a:t>
            </a:r>
            <a:r>
              <a:rPr lang="it-IT" dirty="0" err="1"/>
              <a:t>problem</a:t>
            </a:r>
            <a:r>
              <a:rPr lang="it-IT" dirty="0"/>
              <a:t> </a:t>
            </a:r>
            <a:r>
              <a:rPr lang="it-IT" dirty="0" err="1"/>
              <a:t>solving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5877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Valutazione</a:t>
            </a:r>
          </a:p>
          <a:p>
            <a:r>
              <a:rPr lang="it-IT" dirty="0"/>
              <a:t>Può avvenire, per esempio, attraverso un disegno quasi-sperimentale con una formula </a:t>
            </a:r>
            <a:r>
              <a:rPr lang="it-IT" dirty="0" err="1"/>
              <a:t>pre</a:t>
            </a:r>
            <a:r>
              <a:rPr lang="it-IT" dirty="0"/>
              <a:t>- post- test </a:t>
            </a:r>
          </a:p>
          <a:p>
            <a:pPr marL="0" indent="0">
              <a:buNone/>
            </a:pPr>
            <a:endParaRPr lang="it-IT" dirty="0"/>
          </a:p>
          <a:p>
            <a:pPr lvl="1"/>
            <a:r>
              <a:rPr lang="it-IT" dirty="0"/>
              <a:t>Per esempio per vedere se le intenzioni/comportamenti preparatori/comportamenti siano aumentati nei gruppi che hanno beneficiato della </a:t>
            </a:r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09841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 programmi di </a:t>
            </a:r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sono solitamente inefficaci se:</a:t>
            </a:r>
          </a:p>
          <a:p>
            <a:r>
              <a:rPr lang="it-IT" dirty="0"/>
              <a:t>I </a:t>
            </a:r>
            <a:r>
              <a:rPr lang="it-IT" dirty="0" err="1"/>
              <a:t>peer</a:t>
            </a:r>
            <a:r>
              <a:rPr lang="it-IT" dirty="0"/>
              <a:t> sono esecutori di obiettivi decisi unicamente dagli adulti senza coinvolgimento dell’utenza</a:t>
            </a:r>
          </a:p>
          <a:p>
            <a:r>
              <a:rPr lang="it-IT" dirty="0"/>
              <a:t>Se il programma verte solo sul passaggio di informazioni e non utilizza la relazione come medium di cambiamento</a:t>
            </a:r>
          </a:p>
          <a:p>
            <a:r>
              <a:rPr lang="it-IT" dirty="0"/>
              <a:t>Se il programma è saltuario o di breve durata che non permette l’istaurarsi di processi di cambiamento i cui risultati sono visibili solo su tempi più dilatati</a:t>
            </a:r>
          </a:p>
          <a:p>
            <a:r>
              <a:rPr lang="it-IT" altLang="it-IT" dirty="0">
                <a:ea typeface="ＭＳ Ｐゴシック" panose="020B0600070205080204" pitchFamily="34" charset="-128"/>
              </a:rPr>
              <a:t>Se non c</a:t>
            </a:r>
            <a:r>
              <a:rPr lang="ja-JP" altLang="it-IT">
                <a:ea typeface="ＭＳ Ｐゴシック" panose="020B0600070205080204" pitchFamily="34" charset="-128"/>
              </a:rPr>
              <a:t>’</a:t>
            </a:r>
            <a:r>
              <a:rPr lang="it-IT" altLang="ja-JP" dirty="0">
                <a:ea typeface="ＭＳ Ｐゴシック" panose="020B0600070205080204" pitchFamily="34" charset="-128"/>
              </a:rPr>
              <a:t>è condivisione di obiettivi e finalità con i giovani e con le istituzioni coinvolte nel programma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8000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9B3D9C-B289-614B-9959-B71004E22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Menù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653C8-9069-9D4A-88FA-869707E27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err="1"/>
              <a:t>Cyberbullismo</a:t>
            </a:r>
            <a:r>
              <a:rPr lang="it-IT" dirty="0"/>
              <a:t>: Fattori che lo promuovono/prevengono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Modello di Influenza Sociale applicato al </a:t>
            </a:r>
            <a:r>
              <a:rPr lang="it-IT" dirty="0" err="1"/>
              <a:t>cyberbullismo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Progetto regionale «</a:t>
            </a:r>
            <a:r>
              <a:rPr lang="it-IT" dirty="0" err="1"/>
              <a:t>Cyberbullying</a:t>
            </a:r>
            <a:r>
              <a:rPr lang="it-IT" dirty="0"/>
              <a:t> and social </a:t>
            </a:r>
            <a:r>
              <a:rPr lang="it-IT" dirty="0" err="1"/>
              <a:t>influence</a:t>
            </a:r>
            <a:r>
              <a:rPr lang="it-IT" dirty="0"/>
              <a:t>»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8432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Un esempio:</a:t>
            </a:r>
          </a:p>
          <a:p>
            <a:pPr marL="0" indent="0">
              <a:buNone/>
            </a:pPr>
            <a:r>
              <a:rPr lang="it-IT" b="1" dirty="0"/>
              <a:t>La prevenzione del consumo di alcol attraverso la </a:t>
            </a:r>
            <a:r>
              <a:rPr lang="it-IT" b="1" dirty="0" err="1"/>
              <a:t>peer</a:t>
            </a:r>
            <a:r>
              <a:rPr lang="it-IT" b="1" dirty="0"/>
              <a:t> </a:t>
            </a:r>
            <a:r>
              <a:rPr lang="it-IT" b="1" dirty="0" err="1"/>
              <a:t>education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6567049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Questo il contesto in cui si inserisce l’intervento di </a:t>
            </a:r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</a:t>
            </a:r>
          </a:p>
          <a:p>
            <a:r>
              <a:rPr lang="it-IT" dirty="0"/>
              <a:t>(fondamentale conoscere la comunità a diversi livelli prima di iniziare</a:t>
            </a:r>
            <a:r>
              <a:rPr lang="mr-IN" dirty="0"/>
              <a:t>…</a:t>
            </a:r>
            <a:r>
              <a:rPr lang="it-IT"/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6142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1) Selezione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/>
              <a:t>Distanza di età dei </a:t>
            </a:r>
            <a:r>
              <a:rPr lang="it-IT" dirty="0" err="1"/>
              <a:t>peers</a:t>
            </a:r>
            <a:r>
              <a:rPr lang="it-IT" dirty="0"/>
              <a:t> rispetto a chi riceve l’intervento non superiore a 2/3 anni (più grandi ma non ‘diversi’)</a:t>
            </a:r>
          </a:p>
          <a:p>
            <a:r>
              <a:rPr lang="it-IT" dirty="0"/>
              <a:t>Autocandidatura</a:t>
            </a:r>
          </a:p>
          <a:p>
            <a:r>
              <a:rPr lang="it-IT" dirty="0"/>
              <a:t>Tra questi, attraverso un questionario e attraverso le informazioni degli insegnanti, è stato possibile identificare gli studenti ‘centrali’/caratteristiche di leader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98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2)Programma di formazione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/>
              <a:t>Somministrazione di un questionario </a:t>
            </a:r>
            <a:r>
              <a:rPr lang="it-IT" dirty="0" err="1"/>
              <a:t>pre</a:t>
            </a:r>
            <a:r>
              <a:rPr lang="it-IT" dirty="0"/>
              <a:t>-intervento</a:t>
            </a:r>
          </a:p>
          <a:p>
            <a:pPr lvl="1"/>
            <a:r>
              <a:rPr lang="it-IT" dirty="0"/>
              <a:t>resistenza alla pressione normativa</a:t>
            </a:r>
          </a:p>
          <a:p>
            <a:pPr lvl="1"/>
            <a:r>
              <a:rPr lang="it-IT" dirty="0"/>
              <a:t>Autoefficacia (consapevolezza di essere capace di dominare specifiche attività)</a:t>
            </a:r>
          </a:p>
          <a:p>
            <a:pPr lvl="1"/>
            <a:r>
              <a:rPr lang="it-IT" dirty="0"/>
              <a:t>conoscenze/credenze relative all’alcol</a:t>
            </a:r>
          </a:p>
          <a:p>
            <a:pPr lvl="1"/>
            <a:r>
              <a:rPr lang="it-IT" dirty="0"/>
              <a:t>Motivazioni legate al bere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831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2)Programma di formazione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/>
              <a:t>Formazione costituita da 10 incontri, con cadenza settimanale di due ore in presenza di formatori e di personale del Servizio per le dipendenze (rete e risorse)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423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2)Programma di formazione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/>
              <a:t>Informazioni circa la </a:t>
            </a:r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, il ruolo del </a:t>
            </a:r>
            <a:r>
              <a:rPr lang="it-IT" dirty="0" err="1"/>
              <a:t>peer</a:t>
            </a:r>
            <a:r>
              <a:rPr lang="it-IT" dirty="0"/>
              <a:t> educator e l’importanza della </a:t>
            </a:r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per l’uso e l’abuso dell’alcol</a:t>
            </a:r>
          </a:p>
          <a:p>
            <a:pPr lvl="1"/>
            <a:r>
              <a:rPr lang="it-IT" dirty="0"/>
              <a:t>Condivisione delle conoscenze, coinvolgimento degli attori del processo</a:t>
            </a:r>
          </a:p>
        </p:txBody>
      </p:sp>
    </p:spTree>
    <p:extLst>
      <p:ext uri="{BB962C8B-B14F-4D97-AF65-F5344CB8AC3E}">
        <p14:creationId xmlns:p14="http://schemas.microsoft.com/office/powerpoint/2010/main" val="334855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2)Programma di formazione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 err="1"/>
              <a:t>Role</a:t>
            </a:r>
            <a:r>
              <a:rPr lang="it-IT" dirty="0"/>
              <a:t> </a:t>
            </a:r>
            <a:r>
              <a:rPr lang="it-IT" dirty="0" err="1"/>
              <a:t>playing</a:t>
            </a:r>
            <a:r>
              <a:rPr lang="it-IT" dirty="0"/>
              <a:t> finalizzati a identificare e discutere i vissuti dell’esperienza con l’alcol (perché si beve?)</a:t>
            </a:r>
          </a:p>
        </p:txBody>
      </p:sp>
    </p:spTree>
    <p:extLst>
      <p:ext uri="{BB962C8B-B14F-4D97-AF65-F5344CB8AC3E}">
        <p14:creationId xmlns:p14="http://schemas.microsoft.com/office/powerpoint/2010/main" val="285255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2)Programma di formazione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 err="1">
                <a:solidFill>
                  <a:srgbClr val="BFBFBF"/>
                </a:solidFill>
              </a:rPr>
              <a:t>Role</a:t>
            </a:r>
            <a:r>
              <a:rPr lang="it-IT" dirty="0">
                <a:solidFill>
                  <a:srgbClr val="BFBFBF"/>
                </a:solidFill>
              </a:rPr>
              <a:t> </a:t>
            </a:r>
            <a:r>
              <a:rPr lang="it-IT" dirty="0" err="1">
                <a:solidFill>
                  <a:srgbClr val="BFBFBF"/>
                </a:solidFill>
              </a:rPr>
              <a:t>playing</a:t>
            </a:r>
            <a:r>
              <a:rPr lang="it-IT" dirty="0">
                <a:solidFill>
                  <a:srgbClr val="BFBFBF"/>
                </a:solidFill>
              </a:rPr>
              <a:t> finalizzati a identificare e discutere i vissuti dell’esperienza con l’alcol (perché si beve?)</a:t>
            </a:r>
          </a:p>
          <a:p>
            <a:r>
              <a:rPr lang="it-IT" dirty="0"/>
              <a:t>Formazione circa gli aspetti normativi, culturali dell’alcol (socializzazione e pressione dei pari a bere)</a:t>
            </a:r>
          </a:p>
        </p:txBody>
      </p:sp>
    </p:spTree>
    <p:extLst>
      <p:ext uri="{BB962C8B-B14F-4D97-AF65-F5344CB8AC3E}">
        <p14:creationId xmlns:p14="http://schemas.microsoft.com/office/powerpoint/2010/main" val="25243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9590" y="165322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2)Programma di formazione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 err="1">
                <a:solidFill>
                  <a:srgbClr val="BFBFBF"/>
                </a:solidFill>
              </a:rPr>
              <a:t>Role</a:t>
            </a:r>
            <a:r>
              <a:rPr lang="it-IT" dirty="0">
                <a:solidFill>
                  <a:srgbClr val="BFBFBF"/>
                </a:solidFill>
              </a:rPr>
              <a:t> </a:t>
            </a:r>
            <a:r>
              <a:rPr lang="it-IT" dirty="0" err="1">
                <a:solidFill>
                  <a:srgbClr val="BFBFBF"/>
                </a:solidFill>
              </a:rPr>
              <a:t>playing</a:t>
            </a:r>
            <a:r>
              <a:rPr lang="it-IT" dirty="0">
                <a:solidFill>
                  <a:srgbClr val="BFBFBF"/>
                </a:solidFill>
              </a:rPr>
              <a:t> finalizzati a identificare e discutere i vissuti dell’esperienza con l’alcol (perché si beve?)</a:t>
            </a:r>
          </a:p>
          <a:p>
            <a:r>
              <a:rPr lang="it-IT" dirty="0">
                <a:solidFill>
                  <a:srgbClr val="BFBFBF"/>
                </a:solidFill>
              </a:rPr>
              <a:t>Formazione circa gli aspetti normativi, culturali dell’alcol (socializzazione e pressione dei pari a bere)</a:t>
            </a:r>
          </a:p>
          <a:p>
            <a:r>
              <a:rPr lang="it-IT" dirty="0"/>
              <a:t>Informazione tramite:</a:t>
            </a:r>
          </a:p>
          <a:p>
            <a:pPr>
              <a:buFontTx/>
              <a:buChar char="-"/>
            </a:pPr>
            <a:r>
              <a:rPr lang="it-IT" dirty="0"/>
              <a:t>il personale del Servizio per le dipendenze sulle caratteristiche della sostanza e sugli effetti/rischi alcol correlati</a:t>
            </a:r>
          </a:p>
          <a:p>
            <a:pPr>
              <a:buFontTx/>
              <a:buChar char="-"/>
            </a:pPr>
            <a:r>
              <a:rPr lang="it-IT" dirty="0"/>
              <a:t>polizia locale</a:t>
            </a:r>
          </a:p>
        </p:txBody>
      </p:sp>
    </p:spTree>
    <p:extLst>
      <p:ext uri="{BB962C8B-B14F-4D97-AF65-F5344CB8AC3E}">
        <p14:creationId xmlns:p14="http://schemas.microsoft.com/office/powerpoint/2010/main" val="86007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2)Programma di formazione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/>
              <a:t>Informazioni sugli effetti alcol correlati: la guida in stato di ebrezza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629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2D28FF-5475-784C-A445-114ECEF14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686044-EFB8-F542-8D47-BED6F82F6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>
                <a:ea typeface="ＭＳ Ｐゴシック" panose="020B0600070205080204" pitchFamily="34" charset="-128"/>
              </a:rPr>
              <a:t>La psicologia di comunità è una psicologia applicata</a:t>
            </a:r>
          </a:p>
          <a:p>
            <a:pPr marL="0" indent="0">
              <a:buNone/>
            </a:pPr>
            <a:endParaRPr lang="it-IT" altLang="it-IT" dirty="0">
              <a:ea typeface="ＭＳ Ｐゴシック" panose="020B0600070205080204" pitchFamily="34" charset="-128"/>
            </a:endParaRPr>
          </a:p>
          <a:p>
            <a:r>
              <a:rPr lang="it-IT" altLang="it-IT" sz="2800" dirty="0">
                <a:ea typeface="ＭＳ Ｐゴシック" panose="020B0600070205080204" pitchFamily="34" charset="-128"/>
              </a:rPr>
              <a:t>Congiuntamente alla ricerca vi è sempre una finalità pratica</a:t>
            </a:r>
          </a:p>
          <a:p>
            <a:pPr marL="0" indent="0">
              <a:buNone/>
            </a:pPr>
            <a:endParaRPr lang="it-IT" altLang="it-IT" sz="2800" dirty="0">
              <a:ea typeface="ＭＳ Ｐゴシック" panose="020B0600070205080204" pitchFamily="34" charset="-128"/>
            </a:endParaRPr>
          </a:p>
          <a:p>
            <a:r>
              <a:rPr lang="it-IT" altLang="it-IT" dirty="0">
                <a:ea typeface="ＭＳ Ｐゴシック" panose="020B0600070205080204" pitchFamily="34" charset="-128"/>
              </a:rPr>
              <a:t>Sono molteplici le metodologie utilizzate dallo psicologo di comunità</a:t>
            </a:r>
          </a:p>
          <a:p>
            <a:pPr marL="0" indent="0">
              <a:buNone/>
            </a:pPr>
            <a:endParaRPr lang="it-IT" altLang="it-IT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93694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2)Programma di formazione dei </a:t>
            </a:r>
            <a:r>
              <a:rPr lang="it-IT" b="1" dirty="0" err="1"/>
              <a:t>peers</a:t>
            </a:r>
            <a:endParaRPr lang="it-IT" b="1" dirty="0"/>
          </a:p>
          <a:p>
            <a:r>
              <a:rPr lang="it-IT" dirty="0"/>
              <a:t>Costruzione delle terne di </a:t>
            </a:r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educators</a:t>
            </a:r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330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Programma di formazione dei </a:t>
            </a:r>
            <a:r>
              <a:rPr lang="it-IT" dirty="0" err="1"/>
              <a:t>peers</a:t>
            </a:r>
            <a:r>
              <a:rPr lang="it-IT" dirty="0"/>
              <a:t>:</a:t>
            </a:r>
          </a:p>
          <a:p>
            <a:r>
              <a:rPr lang="it-IT" dirty="0">
                <a:solidFill>
                  <a:srgbClr val="BFBFBF"/>
                </a:solidFill>
              </a:rPr>
              <a:t>Costruzione delle terne di </a:t>
            </a:r>
            <a:r>
              <a:rPr lang="it-IT" dirty="0" err="1">
                <a:solidFill>
                  <a:srgbClr val="BFBFBF"/>
                </a:solidFill>
              </a:rPr>
              <a:t>peer</a:t>
            </a:r>
            <a:r>
              <a:rPr lang="it-IT" dirty="0">
                <a:solidFill>
                  <a:srgbClr val="BFBFBF"/>
                </a:solidFill>
              </a:rPr>
              <a:t> </a:t>
            </a:r>
            <a:r>
              <a:rPr lang="it-IT" dirty="0" err="1">
                <a:solidFill>
                  <a:srgbClr val="BFBFBF"/>
                </a:solidFill>
              </a:rPr>
              <a:t>educators</a:t>
            </a:r>
            <a:r>
              <a:rPr lang="it-IT" dirty="0">
                <a:solidFill>
                  <a:srgbClr val="BFBFBF"/>
                </a:solidFill>
              </a:rPr>
              <a:t> </a:t>
            </a:r>
          </a:p>
          <a:p>
            <a:r>
              <a:rPr lang="it-IT" dirty="0"/>
              <a:t>Sintesi dei possibili interventi da trattare e delle modalità di comunicazione apprese (social/</a:t>
            </a:r>
            <a:r>
              <a:rPr lang="it-IT" dirty="0" err="1"/>
              <a:t>visual</a:t>
            </a:r>
            <a:r>
              <a:rPr lang="it-IT" dirty="0"/>
              <a:t>)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7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Programma di formazione dei </a:t>
            </a:r>
            <a:r>
              <a:rPr lang="it-IT" dirty="0" err="1"/>
              <a:t>peers</a:t>
            </a:r>
            <a:r>
              <a:rPr lang="it-IT" dirty="0"/>
              <a:t>:</a:t>
            </a:r>
          </a:p>
          <a:p>
            <a:r>
              <a:rPr lang="it-IT" dirty="0">
                <a:solidFill>
                  <a:srgbClr val="BFBFBF"/>
                </a:solidFill>
              </a:rPr>
              <a:t>Costruzione delle terne di </a:t>
            </a:r>
            <a:r>
              <a:rPr lang="it-IT" dirty="0" err="1">
                <a:solidFill>
                  <a:srgbClr val="BFBFBF"/>
                </a:solidFill>
              </a:rPr>
              <a:t>peer</a:t>
            </a:r>
            <a:r>
              <a:rPr lang="it-IT" dirty="0">
                <a:solidFill>
                  <a:srgbClr val="BFBFBF"/>
                </a:solidFill>
              </a:rPr>
              <a:t> </a:t>
            </a:r>
            <a:r>
              <a:rPr lang="it-IT" dirty="0" err="1">
                <a:solidFill>
                  <a:srgbClr val="BFBFBF"/>
                </a:solidFill>
              </a:rPr>
              <a:t>educators</a:t>
            </a:r>
            <a:r>
              <a:rPr lang="it-IT" dirty="0">
                <a:solidFill>
                  <a:srgbClr val="BFBFBF"/>
                </a:solidFill>
              </a:rPr>
              <a:t> </a:t>
            </a:r>
          </a:p>
          <a:p>
            <a:r>
              <a:rPr lang="it-IT" dirty="0">
                <a:solidFill>
                  <a:srgbClr val="BFBFBF"/>
                </a:solidFill>
              </a:rPr>
              <a:t>Sintesi dei possibili interventi da trattare e delle modalità di comunicazione apprese (social/</a:t>
            </a:r>
            <a:r>
              <a:rPr lang="it-IT" dirty="0" err="1">
                <a:solidFill>
                  <a:srgbClr val="BFBFBF"/>
                </a:solidFill>
              </a:rPr>
              <a:t>visual</a:t>
            </a:r>
            <a:r>
              <a:rPr lang="it-IT" dirty="0">
                <a:solidFill>
                  <a:srgbClr val="BFBFBF"/>
                </a:solidFill>
              </a:rPr>
              <a:t>)</a:t>
            </a:r>
          </a:p>
          <a:p>
            <a:r>
              <a:rPr lang="it-IT" dirty="0"/>
              <a:t>Questionario post test (identico al primo)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994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3)Avvio della </a:t>
            </a:r>
            <a:r>
              <a:rPr lang="it-IT" b="1" dirty="0" err="1"/>
              <a:t>peer</a:t>
            </a:r>
            <a:r>
              <a:rPr lang="it-IT" b="1" dirty="0"/>
              <a:t> </a:t>
            </a:r>
            <a:r>
              <a:rPr lang="it-IT" b="1" dirty="0" err="1"/>
              <a:t>education</a:t>
            </a:r>
            <a:endParaRPr lang="it-IT" b="1" dirty="0"/>
          </a:p>
          <a:p>
            <a:r>
              <a:rPr lang="it-IT" dirty="0"/>
              <a:t>In ogni classe, tre </a:t>
            </a:r>
            <a:r>
              <a:rPr lang="it-IT" dirty="0" err="1"/>
              <a:t>peers</a:t>
            </a:r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486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3)Avvio della </a:t>
            </a:r>
            <a:r>
              <a:rPr lang="it-IT" b="1" dirty="0" err="1"/>
              <a:t>peer</a:t>
            </a:r>
            <a:r>
              <a:rPr lang="it-IT" b="1" dirty="0"/>
              <a:t> </a:t>
            </a:r>
            <a:r>
              <a:rPr lang="it-IT" b="1" dirty="0" err="1"/>
              <a:t>education</a:t>
            </a:r>
            <a:endParaRPr lang="it-IT" b="1" dirty="0"/>
          </a:p>
          <a:p>
            <a:r>
              <a:rPr lang="it-IT" dirty="0">
                <a:solidFill>
                  <a:srgbClr val="BFBFBF"/>
                </a:solidFill>
              </a:rPr>
              <a:t>In ogni classe, tre </a:t>
            </a:r>
            <a:r>
              <a:rPr lang="it-IT" dirty="0" err="1">
                <a:solidFill>
                  <a:srgbClr val="BFBFBF"/>
                </a:solidFill>
              </a:rPr>
              <a:t>peers</a:t>
            </a:r>
            <a:r>
              <a:rPr lang="it-IT" dirty="0">
                <a:solidFill>
                  <a:srgbClr val="BFBFBF"/>
                </a:solidFill>
              </a:rPr>
              <a:t> </a:t>
            </a:r>
          </a:p>
          <a:p>
            <a:r>
              <a:rPr lang="it-IT" dirty="0"/>
              <a:t>Nei primi due incontri, presenza e supporto degli educatori</a:t>
            </a:r>
          </a:p>
          <a:p>
            <a:r>
              <a:rPr lang="it-IT" dirty="0"/>
              <a:t>Negli ultimi due incontri, solo </a:t>
            </a:r>
            <a:r>
              <a:rPr lang="it-IT" dirty="0" err="1"/>
              <a:t>peers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616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3) Avvio della </a:t>
            </a:r>
            <a:r>
              <a:rPr lang="it-IT" b="1" dirty="0" err="1"/>
              <a:t>peer</a:t>
            </a:r>
            <a:r>
              <a:rPr lang="it-IT" b="1" dirty="0"/>
              <a:t> </a:t>
            </a:r>
            <a:r>
              <a:rPr lang="it-IT" b="1" dirty="0" err="1"/>
              <a:t>education</a:t>
            </a:r>
            <a:endParaRPr lang="it-IT" b="1" dirty="0"/>
          </a:p>
          <a:p>
            <a:r>
              <a:rPr lang="it-IT" dirty="0"/>
              <a:t>Valutazione alla fine dell’attività della frequenza di uso e abuso dell’alcol nelle scuole (</a:t>
            </a:r>
            <a:r>
              <a:rPr lang="it-IT" dirty="0" err="1"/>
              <a:t>pre</a:t>
            </a:r>
            <a:r>
              <a:rPr lang="it-IT" dirty="0"/>
              <a:t>- post)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830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quanto riguarda i </a:t>
            </a:r>
            <a:r>
              <a:rPr lang="it-IT" dirty="0" err="1"/>
              <a:t>peers</a:t>
            </a:r>
            <a:r>
              <a:rPr lang="it-IT" dirty="0"/>
              <a:t>, riportano, rispetto al </a:t>
            </a:r>
            <a:r>
              <a:rPr lang="it-IT" dirty="0" err="1"/>
              <a:t>pre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Maggiore resistenza alla pressione normativa</a:t>
            </a:r>
          </a:p>
          <a:p>
            <a:pPr lvl="1"/>
            <a:r>
              <a:rPr lang="it-IT" dirty="0"/>
              <a:t>Più forte senso autoefficacia</a:t>
            </a:r>
          </a:p>
          <a:p>
            <a:pPr lvl="1"/>
            <a:r>
              <a:rPr lang="it-IT" dirty="0"/>
              <a:t>Conoscenze più accurate relative all’alcol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926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BFBFBF"/>
                </a:solidFill>
              </a:rPr>
              <a:t>Per quanto riguarda i </a:t>
            </a:r>
            <a:r>
              <a:rPr lang="it-IT" dirty="0" err="1">
                <a:solidFill>
                  <a:srgbClr val="BFBFBF"/>
                </a:solidFill>
              </a:rPr>
              <a:t>peers</a:t>
            </a:r>
            <a:r>
              <a:rPr lang="it-IT" dirty="0">
                <a:solidFill>
                  <a:srgbClr val="BFBFBF"/>
                </a:solidFill>
              </a:rPr>
              <a:t>, riportano, rispetto al </a:t>
            </a:r>
            <a:r>
              <a:rPr lang="it-IT" dirty="0" err="1">
                <a:solidFill>
                  <a:srgbClr val="BFBFBF"/>
                </a:solidFill>
              </a:rPr>
              <a:t>pre</a:t>
            </a:r>
            <a:r>
              <a:rPr lang="it-IT" dirty="0">
                <a:solidFill>
                  <a:srgbClr val="BFBFBF"/>
                </a:solidFill>
              </a:rPr>
              <a:t>:</a:t>
            </a:r>
          </a:p>
          <a:p>
            <a:pPr lvl="1"/>
            <a:r>
              <a:rPr lang="it-IT" dirty="0">
                <a:solidFill>
                  <a:srgbClr val="BFBFBF"/>
                </a:solidFill>
              </a:rPr>
              <a:t>Maggiore resistenza alla pressione normativa</a:t>
            </a:r>
          </a:p>
          <a:p>
            <a:pPr lvl="1"/>
            <a:r>
              <a:rPr lang="it-IT" dirty="0">
                <a:solidFill>
                  <a:srgbClr val="BFBFBF"/>
                </a:solidFill>
              </a:rPr>
              <a:t>Più forte senso autoefficacia</a:t>
            </a:r>
          </a:p>
          <a:p>
            <a:pPr lvl="1"/>
            <a:r>
              <a:rPr lang="it-IT" dirty="0">
                <a:solidFill>
                  <a:srgbClr val="BFBFBF"/>
                </a:solidFill>
              </a:rPr>
              <a:t>Conoscenze più accurate relative all’alcol</a:t>
            </a:r>
          </a:p>
          <a:p>
            <a:r>
              <a:rPr lang="it-IT" dirty="0"/>
              <a:t>Per quanto riguarda i target di intervento, riportano, rispetto al </a:t>
            </a:r>
            <a:r>
              <a:rPr lang="it-IT" dirty="0" err="1"/>
              <a:t>pre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Non vi è stato aumento significativo nel consumo delle principali bevande alcoliche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924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596F1E-1181-E94C-83E0-E129CA885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1592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PROGETTO REGIONALE «WEBGUIDE» PER LA PROMOZIONE DEL BENESSERE DIGITALE</a:t>
            </a:r>
          </a:p>
        </p:txBody>
      </p:sp>
      <p:sp>
        <p:nvSpPr>
          <p:cNvPr id="8" name="Sottotitolo 7">
            <a:extLst>
              <a:ext uri="{FF2B5EF4-FFF2-40B4-BE49-F238E27FC236}">
                <a16:creationId xmlns:a16="http://schemas.microsoft.com/office/drawing/2014/main" id="{FCF366A9-A881-3D4E-B4CF-0E9FF1BA77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7828"/>
            <a:ext cx="9144000" cy="1655762"/>
          </a:xfrm>
        </p:spPr>
        <p:txBody>
          <a:bodyPr/>
          <a:lstStyle/>
          <a:p>
            <a:r>
              <a:rPr lang="it-IT" b="1" dirty="0"/>
              <a:t>Mediatori di conflitto junior per il monitoraggio degli stili comunicativi on line e il contrasto al </a:t>
            </a:r>
            <a:r>
              <a:rPr lang="it-IT" b="1" dirty="0" err="1"/>
              <a:t>cyberbullismo</a:t>
            </a:r>
            <a:r>
              <a:rPr lang="it-IT" b="1" dirty="0"/>
              <a:t>”</a:t>
            </a:r>
            <a:br>
              <a:rPr lang="it-IT" b="1" u="sng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11761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4542B1-5F3F-0943-AA15-9B3B3BBF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6AF4FA-820D-9C45-8347-41E1B3442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400" dirty="0"/>
              <a:t>Promuovere comportamenti positivi attraverso un’attività di sensibilizzazione ed educazione alla comunicazione interpersonale e all’uso corretto degli strumenti e delle piattaforme digitali attraverso il gruppo dei pari; </a:t>
            </a:r>
          </a:p>
          <a:p>
            <a:pPr marL="0" lvl="0" indent="0">
              <a:buNone/>
            </a:pPr>
            <a:endParaRPr lang="it-IT" sz="2400" dirty="0"/>
          </a:p>
          <a:p>
            <a:pPr lvl="0"/>
            <a:r>
              <a:rPr lang="it-IT" sz="2400" dirty="0"/>
              <a:t>stimolare e sostenere capacità di </a:t>
            </a:r>
            <a:r>
              <a:rPr lang="it-IT" sz="2400" dirty="0" err="1"/>
              <a:t>peer</a:t>
            </a:r>
            <a:r>
              <a:rPr lang="it-IT" sz="2400" dirty="0"/>
              <a:t> </a:t>
            </a:r>
            <a:r>
              <a:rPr lang="it-IT" sz="2400" dirty="0" err="1"/>
              <a:t>education</a:t>
            </a:r>
            <a:r>
              <a:rPr lang="it-IT" sz="2400" dirty="0"/>
              <a:t>, attivando processi costruttivi di responsabilizzazione dei ragazzi nell’individuazione e attuazione delle strategie efficaci al contrasto del fenomeno del bullismo e del </a:t>
            </a:r>
            <a:r>
              <a:rPr lang="it-IT" sz="2400" dirty="0" err="1"/>
              <a:t>cyberbullismo</a:t>
            </a:r>
            <a:r>
              <a:rPr lang="it-IT" sz="2400" dirty="0"/>
              <a:t>;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128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8D3023-F51E-AE4E-B5C7-9269F45C9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007924-695D-D642-99F4-2E5153B7E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altLang="it-IT" dirty="0">
                <a:ea typeface="ＭＳ Ｐゴシック" panose="020B0600070205080204" pitchFamily="34" charset="-128"/>
                <a:cs typeface="Calibri" panose="020F0502020204030204" pitchFamily="34" charset="0"/>
              </a:rPr>
              <a:t>La scelta dovrebbe essere fatta chiedendosi: </a:t>
            </a:r>
            <a:r>
              <a:rPr lang="it-IT" altLang="it-IT" sz="2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Su quale comunità si vuole lavorare?</a:t>
            </a:r>
          </a:p>
          <a:p>
            <a:pPr marL="0" indent="0">
              <a:buNone/>
            </a:pPr>
            <a:r>
              <a:rPr lang="it-IT" altLang="it-IT" sz="2800" dirty="0">
                <a:ea typeface="ＭＳ Ｐゴシック" panose="020B0600070205080204" pitchFamily="34" charset="-128"/>
                <a:cs typeface="Calibri" panose="020F0502020204030204" pitchFamily="34" charset="0"/>
                <a:sym typeface="Wingdings" pitchFamily="2" charset="2"/>
              </a:rPr>
              <a:t> prima di agire è importante conoscere il contesto</a:t>
            </a:r>
            <a:endParaRPr lang="it-IT" altLang="it-IT" dirty="0">
              <a:ea typeface="ＭＳ Ｐゴシック" panose="020B0600070205080204" pitchFamily="34" charset="-128"/>
              <a:cs typeface="Calibri" panose="020F0502020204030204" pitchFamily="34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it-IT" altLang="it-IT" sz="2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Quale cambiamento si vuole perseguire </a:t>
            </a:r>
            <a:r>
              <a:rPr lang="it-IT" altLang="it-IT" sz="2800" dirty="0">
                <a:ea typeface="ＭＳ Ｐゴシック" panose="020B0600070205080204" pitchFamily="34" charset="-128"/>
                <a:cs typeface="Calibri" panose="020F0502020204030204" pitchFamily="34" charset="0"/>
                <a:sym typeface="Wingdings" pitchFamily="2" charset="2"/>
              </a:rPr>
              <a:t> che permette di chiarire</a:t>
            </a:r>
          </a:p>
          <a:p>
            <a:pPr lvl="2"/>
            <a:r>
              <a:rPr lang="it-IT" altLang="it-IT" sz="2800" dirty="0">
                <a:ea typeface="ＭＳ Ｐゴシック" panose="020B0600070205080204" pitchFamily="34" charset="-128"/>
                <a:cs typeface="Calibri" panose="020F0502020204030204" pitchFamily="34" charset="0"/>
                <a:sym typeface="Wingdings" pitchFamily="2" charset="2"/>
              </a:rPr>
              <a:t> gli </a:t>
            </a:r>
            <a:r>
              <a:rPr lang="it-IT" altLang="it-IT" sz="2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obiettivi dell’</a:t>
            </a:r>
            <a:r>
              <a:rPr lang="it-IT" altLang="ja-JP" sz="2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azione</a:t>
            </a:r>
          </a:p>
          <a:p>
            <a:pPr lvl="2"/>
            <a:r>
              <a:rPr lang="it-IT" altLang="ja-JP" sz="2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 il livello d’azione</a:t>
            </a:r>
          </a:p>
          <a:p>
            <a:pPr lvl="2"/>
            <a:r>
              <a:rPr lang="it-IT" altLang="ja-JP" sz="2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chi coinvolgere</a:t>
            </a:r>
          </a:p>
          <a:p>
            <a:pPr lvl="2"/>
            <a:r>
              <a:rPr lang="it-IT" altLang="ja-JP" sz="2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il/i target su cui si agire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112074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75933-7423-8F4C-AB97-236388367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C8E0BB-A677-AA4C-A60C-9EA2D9ED9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Rilevare l’efficacia delle attività di sensibilizzazione ed educazione alla comunicazione interpersonale e all’uso corretto degli strumenti e delle piattaforme digitali attraverso un </a:t>
            </a:r>
            <a:r>
              <a:rPr lang="it-IT" b="1" dirty="0" err="1"/>
              <a:t>pre</a:t>
            </a:r>
            <a:r>
              <a:rPr lang="it-IT" b="1" dirty="0"/>
              <a:t> test e post test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59779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85D7DA-F0B9-D448-9BA9-56DAE76CF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3BD48-FA30-5340-A97C-C37336690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1) Formazione rivolta ai coordinatori delle classi</a:t>
            </a:r>
            <a:r>
              <a:rPr lang="it-IT" dirty="0"/>
              <a:t> (e/o ai docenti e ai genitori)</a:t>
            </a:r>
          </a:p>
          <a:p>
            <a:r>
              <a:rPr lang="it-IT" dirty="0"/>
              <a:t>acquisire le informazioni e le competenze necessarie per inquadrare il fenomeno del bullismo e del </a:t>
            </a:r>
            <a:r>
              <a:rPr lang="it-IT" dirty="0" err="1"/>
              <a:t>cyberbullismo</a:t>
            </a:r>
            <a:r>
              <a:rPr lang="it-IT" dirty="0"/>
              <a:t> </a:t>
            </a:r>
          </a:p>
          <a:p>
            <a:r>
              <a:rPr lang="it-IT" dirty="0"/>
              <a:t>individuare i </a:t>
            </a:r>
            <a:r>
              <a:rPr lang="it-IT" dirty="0" err="1"/>
              <a:t>peer</a:t>
            </a:r>
            <a:r>
              <a:rPr lang="it-IT" dirty="0"/>
              <a:t> da coinvolgere nella formazione specifica</a:t>
            </a:r>
          </a:p>
        </p:txBody>
      </p:sp>
    </p:spTree>
    <p:extLst>
      <p:ext uri="{BB962C8B-B14F-4D97-AF65-F5344CB8AC3E}">
        <p14:creationId xmlns:p14="http://schemas.microsoft.com/office/powerpoint/2010/main" val="30960992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41FE0A-16C6-8C4A-9CF1-5E07092A2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A6C515-60AD-0C4F-AF92-F402E2F26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2) Individuazione e formazione dei </a:t>
            </a:r>
            <a:r>
              <a:rPr lang="it-IT" b="1" dirty="0" err="1"/>
              <a:t>peer</a:t>
            </a:r>
            <a:endParaRPr lang="it-IT" b="1" dirty="0"/>
          </a:p>
          <a:p>
            <a:r>
              <a:rPr lang="it-IT" dirty="0"/>
              <a:t>stessa età dei target </a:t>
            </a:r>
          </a:p>
          <a:p>
            <a:r>
              <a:rPr lang="it-IT" dirty="0"/>
              <a:t>apprendere e sperimentare le modalità di intervento nelle situazioni di marginalizzazione, esclusione a danno dei loro pari, anche agite attraverso le piattaforme online</a:t>
            </a:r>
          </a:p>
          <a:p>
            <a:r>
              <a:rPr lang="it-IT" dirty="0"/>
              <a:t>30h di formazione</a:t>
            </a:r>
          </a:p>
          <a:p>
            <a:r>
              <a:rPr lang="it-IT" altLang="it-IT" dirty="0">
                <a:ea typeface="ＭＳ Ｐゴシック" panose="020B0600070205080204" pitchFamily="34" charset="-128"/>
              </a:rPr>
              <a:t>in un contesto di formazione specifica (in aula)</a:t>
            </a:r>
          </a:p>
          <a:p>
            <a:r>
              <a:rPr lang="it-IT" dirty="0"/>
              <a:t>sviluppo delle sessioni co-progettando gli interventi con i docenti </a:t>
            </a:r>
            <a:endParaRPr lang="it-IT" altLang="it-IT" dirty="0">
              <a:ea typeface="ＭＳ Ｐゴシック" panose="020B0600070205080204" pitchFamily="34" charset="-128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25335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97AB26-B594-734E-B0CB-B12718E76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91F891-2E7C-D94C-A377-B93C86894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Valutazione </a:t>
            </a:r>
            <a:r>
              <a:rPr lang="it-IT" b="1" dirty="0" err="1"/>
              <a:t>Pre</a:t>
            </a:r>
            <a:r>
              <a:rPr lang="it-IT" b="1" dirty="0"/>
              <a:t>- post- test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Target</a:t>
            </a:r>
          </a:p>
          <a:p>
            <a:pPr marL="0" indent="0">
              <a:buNone/>
            </a:pPr>
            <a:r>
              <a:rPr lang="it-IT" dirty="0" err="1"/>
              <a:t>N</a:t>
            </a:r>
            <a:r>
              <a:rPr lang="it-IT" dirty="0"/>
              <a:t>=  69 (M = 34; </a:t>
            </a:r>
            <a:r>
              <a:rPr lang="it-IT" dirty="0" err="1"/>
              <a:t>F</a:t>
            </a:r>
            <a:r>
              <a:rPr lang="it-IT" dirty="0"/>
              <a:t> = 34, 1 </a:t>
            </a:r>
            <a:r>
              <a:rPr lang="it-IT" dirty="0" err="1"/>
              <a:t>missing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Età: 14-19, </a:t>
            </a:r>
            <a:r>
              <a:rPr lang="it-IT" i="1" dirty="0"/>
              <a:t>M</a:t>
            </a:r>
            <a:r>
              <a:rPr lang="it-IT" dirty="0"/>
              <a:t> = 16.82, </a:t>
            </a:r>
            <a:r>
              <a:rPr lang="it-IT" i="1" dirty="0"/>
              <a:t>SD</a:t>
            </a:r>
            <a:r>
              <a:rPr lang="it-IT" dirty="0"/>
              <a:t> = 1.23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2 tempi: distanza un mese e mezzo tra T1 e T2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75561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657181-CAE9-1442-BBC0-AD3A6187D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A91761-5D8A-6A4C-8216-B4D268D2F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Disimpegno morale: </a:t>
            </a:r>
            <a:r>
              <a:rPr lang="it-IT" dirty="0"/>
              <a:t>meccanismi, processi, tramite i quali l’individuo si autogiustifica, disattiva parzialmente o totalmente il controllo morale mettendosi al riparo da sentimenti di svalutazione, senso di colpa e vergogna (Bandura, 1996)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Giustificazione di condotte immorali</a:t>
            </a:r>
          </a:p>
          <a:p>
            <a:endParaRPr lang="it-IT" dirty="0"/>
          </a:p>
          <a:p>
            <a:pPr marL="0" indent="0">
              <a:buNone/>
            </a:pPr>
            <a:br>
              <a:rPr lang="it-IT" dirty="0"/>
            </a:br>
            <a:br>
              <a:rPr lang="it-IT" dirty="0"/>
            </a:b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57496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97AB26-B594-734E-B0CB-B12718E76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91F891-2E7C-D94C-A377-B93C86894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Misure</a:t>
            </a:r>
          </a:p>
          <a:p>
            <a:pPr>
              <a:buFontTx/>
              <a:buChar char="-"/>
            </a:pPr>
            <a:r>
              <a:rPr lang="it-IT" dirty="0"/>
              <a:t>Bullismo: attore, vittima e </a:t>
            </a:r>
            <a:r>
              <a:rPr lang="it-IT" dirty="0" err="1"/>
              <a:t>bystander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dirty="0" err="1"/>
              <a:t>Cyberbullismo</a:t>
            </a:r>
            <a:r>
              <a:rPr lang="it-IT" dirty="0"/>
              <a:t>: attore, vittima e </a:t>
            </a:r>
            <a:r>
              <a:rPr lang="it-IT" dirty="0" err="1"/>
              <a:t>bystander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b="1" dirty="0"/>
              <a:t>Disimpegno morale </a:t>
            </a:r>
            <a:r>
              <a:rPr lang="it-IT" sz="2400" dirty="0"/>
              <a:t>(e.g., </a:t>
            </a:r>
            <a:r>
              <a:rPr lang="it-IT" sz="2400" i="1" dirty="0"/>
              <a:t>I ragazzi che vengono maltrattati di solito se lo meritano</a:t>
            </a:r>
            <a:r>
              <a:rPr lang="it-IT" sz="2400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8324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C530C08-6A7E-534C-B5F2-3C7233EF83C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788728" y="1867189"/>
          <a:ext cx="5040000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Segnaposto contenuto 3">
            <a:extLst>
              <a:ext uri="{FF2B5EF4-FFF2-40B4-BE49-F238E27FC236}">
                <a16:creationId xmlns:a16="http://schemas.microsoft.com/office/drawing/2014/main" id="{DF3EECDC-0844-774D-B495-B2A570AB4C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3733412"/>
              </p:ext>
            </p:extLst>
          </p:nvPr>
        </p:nvGraphicFramePr>
        <p:xfrm>
          <a:off x="113946" y="1754601"/>
          <a:ext cx="5040000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Parentesi quadra aperta 10">
            <a:extLst>
              <a:ext uri="{FF2B5EF4-FFF2-40B4-BE49-F238E27FC236}">
                <a16:creationId xmlns:a16="http://schemas.microsoft.com/office/drawing/2014/main" id="{868886C8-7FDB-B34F-A898-0F276BCCA420}"/>
              </a:ext>
            </a:extLst>
          </p:cNvPr>
          <p:cNvSpPr/>
          <p:nvPr/>
        </p:nvSpPr>
        <p:spPr>
          <a:xfrm rot="5400000">
            <a:off x="2653213" y="2729130"/>
            <a:ext cx="418966" cy="2033153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dirty="0"/>
          </a:p>
        </p:txBody>
      </p:sp>
      <p:sp>
        <p:nvSpPr>
          <p:cNvPr id="12" name="Parentesi quadra aperta 11">
            <a:extLst>
              <a:ext uri="{FF2B5EF4-FFF2-40B4-BE49-F238E27FC236}">
                <a16:creationId xmlns:a16="http://schemas.microsoft.com/office/drawing/2014/main" id="{B581D604-9D71-2141-9367-B1D9E9FBD484}"/>
              </a:ext>
            </a:extLst>
          </p:cNvPr>
          <p:cNvSpPr/>
          <p:nvPr/>
        </p:nvSpPr>
        <p:spPr>
          <a:xfrm rot="5400000">
            <a:off x="9275685" y="2602777"/>
            <a:ext cx="418966" cy="2033153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F9362DF-3AA6-664C-9F0D-CB1A7549B055}"/>
              </a:ext>
            </a:extLst>
          </p:cNvPr>
          <p:cNvSpPr txBox="1"/>
          <p:nvPr/>
        </p:nvSpPr>
        <p:spPr>
          <a:xfrm>
            <a:off x="9350292" y="3137523"/>
            <a:ext cx="44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*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89D1368-3FA2-3D4A-B831-913061B31A33}"/>
              </a:ext>
            </a:extLst>
          </p:cNvPr>
          <p:cNvSpPr txBox="1"/>
          <p:nvPr/>
        </p:nvSpPr>
        <p:spPr>
          <a:xfrm>
            <a:off x="2633946" y="3166891"/>
            <a:ext cx="401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8700050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D5ECE4-5F09-E54C-81FA-A830F12A5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031FB4-97FC-874E-9A99-76387E255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Disimpegno morale</a:t>
            </a:r>
            <a:r>
              <a:rPr lang="it-IT" dirty="0"/>
              <a:t> è un fattore di rischio per il comportamento prepotente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La riduzione del disimpegno morale in t2 è dovuta al programma di intervento dei </a:t>
            </a:r>
            <a:r>
              <a:rPr lang="it-IT" dirty="0" err="1"/>
              <a:t>peer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Riduzione del ruolo del </a:t>
            </a:r>
            <a:r>
              <a:rPr lang="it-IT"/>
              <a:t>bystander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493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rganization Chart 32">
            <a:extLst>
              <a:ext uri="{FF2B5EF4-FFF2-40B4-BE49-F238E27FC236}">
                <a16:creationId xmlns:a16="http://schemas.microsoft.com/office/drawing/2014/main" id="{1876D393-A656-1A4C-A7AD-F17857D3B52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94605" y="908967"/>
            <a:ext cx="8328025" cy="5044688"/>
            <a:chOff x="279" y="624"/>
            <a:chExt cx="6405" cy="1153"/>
          </a:xfrm>
        </p:grpSpPr>
        <p:sp>
          <p:nvSpPr>
            <p:cNvPr id="5" name="AutoShape 31">
              <a:extLst>
                <a:ext uri="{FF2B5EF4-FFF2-40B4-BE49-F238E27FC236}">
                  <a16:creationId xmlns:a16="http://schemas.microsoft.com/office/drawing/2014/main" id="{BC7CD00E-B880-424C-B57E-5E1074E69B4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9" y="625"/>
              <a:ext cx="6405" cy="1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cxnSp>
          <p:nvCxnSpPr>
            <p:cNvPr id="6" name="_s1028">
              <a:extLst>
                <a:ext uri="{FF2B5EF4-FFF2-40B4-BE49-F238E27FC236}">
                  <a16:creationId xmlns:a16="http://schemas.microsoft.com/office/drawing/2014/main" id="{3C788AF8-5048-664D-8C13-6DDA607BB7D2}"/>
                </a:ext>
              </a:extLst>
            </p:cNvPr>
            <p:cNvCxnSpPr>
              <a:cxnSpLocks noChangeShapeType="1"/>
              <a:stCxn id="26" idx="0"/>
              <a:endCxn id="19" idx="2"/>
            </p:cNvCxnSpPr>
            <p:nvPr/>
          </p:nvCxnSpPr>
          <p:spPr bwMode="auto">
            <a:xfrm rot="5400000" flipH="1">
              <a:off x="4416" y="1165"/>
              <a:ext cx="144" cy="504"/>
            </a:xfrm>
            <a:prstGeom prst="bentConnector3">
              <a:avLst>
                <a:gd name="adj1" fmla="val 1813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_s1029">
              <a:extLst>
                <a:ext uri="{FF2B5EF4-FFF2-40B4-BE49-F238E27FC236}">
                  <a16:creationId xmlns:a16="http://schemas.microsoft.com/office/drawing/2014/main" id="{3C56D461-32B5-804A-87FF-CAFFCC479802}"/>
                </a:ext>
              </a:extLst>
            </p:cNvPr>
            <p:cNvCxnSpPr>
              <a:cxnSpLocks noChangeShapeType="1"/>
              <a:stCxn id="25" idx="0"/>
              <a:endCxn id="19" idx="2"/>
            </p:cNvCxnSpPr>
            <p:nvPr/>
          </p:nvCxnSpPr>
          <p:spPr bwMode="auto">
            <a:xfrm rot="-5400000">
              <a:off x="3912" y="1165"/>
              <a:ext cx="144" cy="504"/>
            </a:xfrm>
            <a:prstGeom prst="bentConnector3">
              <a:avLst>
                <a:gd name="adj1" fmla="val 1813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_s1030">
              <a:extLst>
                <a:ext uri="{FF2B5EF4-FFF2-40B4-BE49-F238E27FC236}">
                  <a16:creationId xmlns:a16="http://schemas.microsoft.com/office/drawing/2014/main" id="{276A7B8A-7559-594C-BBF8-B72932033D06}"/>
                </a:ext>
              </a:extLst>
            </p:cNvPr>
            <p:cNvCxnSpPr>
              <a:cxnSpLocks noChangeShapeType="1"/>
              <a:stCxn id="24" idx="0"/>
              <a:endCxn id="18" idx="2"/>
            </p:cNvCxnSpPr>
            <p:nvPr/>
          </p:nvCxnSpPr>
          <p:spPr bwMode="auto">
            <a:xfrm rot="-5400000">
              <a:off x="2654" y="1416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_s1031">
              <a:extLst>
                <a:ext uri="{FF2B5EF4-FFF2-40B4-BE49-F238E27FC236}">
                  <a16:creationId xmlns:a16="http://schemas.microsoft.com/office/drawing/2014/main" id="{A36CD88D-561A-4246-9FB1-3ABADBA8D606}"/>
                </a:ext>
              </a:extLst>
            </p:cNvPr>
            <p:cNvCxnSpPr>
              <a:cxnSpLocks noChangeShapeType="1"/>
              <a:stCxn id="23" idx="0"/>
              <a:endCxn id="17" idx="2"/>
            </p:cNvCxnSpPr>
            <p:nvPr/>
          </p:nvCxnSpPr>
          <p:spPr bwMode="auto">
            <a:xfrm rot="5400000" flipH="1">
              <a:off x="1394" y="1165"/>
              <a:ext cx="144" cy="504"/>
            </a:xfrm>
            <a:prstGeom prst="bentConnector3">
              <a:avLst>
                <a:gd name="adj1" fmla="val 1813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_s1032">
              <a:extLst>
                <a:ext uri="{FF2B5EF4-FFF2-40B4-BE49-F238E27FC236}">
                  <a16:creationId xmlns:a16="http://schemas.microsoft.com/office/drawing/2014/main" id="{E4203902-613C-714B-ACC3-4982F1CE547E}"/>
                </a:ext>
              </a:extLst>
            </p:cNvPr>
            <p:cNvCxnSpPr>
              <a:cxnSpLocks noChangeShapeType="1"/>
              <a:stCxn id="22" idx="0"/>
              <a:endCxn id="17" idx="2"/>
            </p:cNvCxnSpPr>
            <p:nvPr/>
          </p:nvCxnSpPr>
          <p:spPr bwMode="auto">
            <a:xfrm rot="-5400000">
              <a:off x="891" y="1165"/>
              <a:ext cx="144" cy="503"/>
            </a:xfrm>
            <a:prstGeom prst="bentConnector3">
              <a:avLst>
                <a:gd name="adj1" fmla="val 1813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_s1033">
              <a:extLst>
                <a:ext uri="{FF2B5EF4-FFF2-40B4-BE49-F238E27FC236}">
                  <a16:creationId xmlns:a16="http://schemas.microsoft.com/office/drawing/2014/main" id="{31C1FAD5-D559-F840-A510-FA07F000A5A4}"/>
                </a:ext>
              </a:extLst>
            </p:cNvPr>
            <p:cNvCxnSpPr>
              <a:cxnSpLocks noChangeShapeType="1"/>
              <a:stCxn id="21" idx="0"/>
              <a:endCxn id="16" idx="2"/>
            </p:cNvCxnSpPr>
            <p:nvPr/>
          </p:nvCxnSpPr>
          <p:spPr bwMode="auto">
            <a:xfrm rot="16200000" flipV="1">
              <a:off x="4802" y="-393"/>
              <a:ext cx="145" cy="275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_s1034">
              <a:extLst>
                <a:ext uri="{FF2B5EF4-FFF2-40B4-BE49-F238E27FC236}">
                  <a16:creationId xmlns:a16="http://schemas.microsoft.com/office/drawing/2014/main" id="{3622C401-5645-B846-A811-0B9B47D5EDAC}"/>
                </a:ext>
              </a:extLst>
            </p:cNvPr>
            <p:cNvCxnSpPr>
              <a:cxnSpLocks noChangeShapeType="1"/>
              <a:stCxn id="20" idx="0"/>
              <a:endCxn id="16" idx="2"/>
            </p:cNvCxnSpPr>
            <p:nvPr/>
          </p:nvCxnSpPr>
          <p:spPr bwMode="auto">
            <a:xfrm rot="16200000" flipV="1">
              <a:off x="4298" y="111"/>
              <a:ext cx="145" cy="174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_s1035">
              <a:extLst>
                <a:ext uri="{FF2B5EF4-FFF2-40B4-BE49-F238E27FC236}">
                  <a16:creationId xmlns:a16="http://schemas.microsoft.com/office/drawing/2014/main" id="{C73BCD0F-6DCD-6743-9AA9-24CED402BE9E}"/>
                </a:ext>
              </a:extLst>
            </p:cNvPr>
            <p:cNvCxnSpPr>
              <a:cxnSpLocks noChangeShapeType="1"/>
              <a:stCxn id="19" idx="0"/>
              <a:endCxn id="16" idx="2"/>
            </p:cNvCxnSpPr>
            <p:nvPr/>
          </p:nvCxnSpPr>
          <p:spPr bwMode="auto">
            <a:xfrm rot="16200000" flipV="1">
              <a:off x="3794" y="615"/>
              <a:ext cx="145" cy="7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_s1036">
              <a:extLst>
                <a:ext uri="{FF2B5EF4-FFF2-40B4-BE49-F238E27FC236}">
                  <a16:creationId xmlns:a16="http://schemas.microsoft.com/office/drawing/2014/main" id="{A6EE6C50-AF18-1E49-AD94-AB5ECA17F991}"/>
                </a:ext>
              </a:extLst>
            </p:cNvPr>
            <p:cNvCxnSpPr>
              <a:cxnSpLocks noChangeShapeType="1"/>
              <a:stCxn id="18" idx="0"/>
              <a:endCxn id="16" idx="2"/>
            </p:cNvCxnSpPr>
            <p:nvPr/>
          </p:nvCxnSpPr>
          <p:spPr bwMode="auto">
            <a:xfrm rot="5400000" flipH="1" flipV="1">
              <a:off x="3038" y="598"/>
              <a:ext cx="145" cy="77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_s1037">
              <a:extLst>
                <a:ext uri="{FF2B5EF4-FFF2-40B4-BE49-F238E27FC236}">
                  <a16:creationId xmlns:a16="http://schemas.microsoft.com/office/drawing/2014/main" id="{413ECF43-C127-5244-9C11-905327C0BDF9}"/>
                </a:ext>
              </a:extLst>
            </p:cNvPr>
            <p:cNvCxnSpPr>
              <a:cxnSpLocks noChangeShapeType="1"/>
              <a:stCxn id="17" idx="0"/>
              <a:endCxn id="16" idx="2"/>
            </p:cNvCxnSpPr>
            <p:nvPr/>
          </p:nvCxnSpPr>
          <p:spPr bwMode="auto">
            <a:xfrm rot="5400000" flipH="1" flipV="1">
              <a:off x="2283" y="-157"/>
              <a:ext cx="145" cy="228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_s1038">
              <a:extLst>
                <a:ext uri="{FF2B5EF4-FFF2-40B4-BE49-F238E27FC236}">
                  <a16:creationId xmlns:a16="http://schemas.microsoft.com/office/drawing/2014/main" id="{B403F337-1E93-E547-826A-29A6CD0A1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624"/>
              <a:ext cx="1871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it-IT" altLang="it-IT" sz="1600" dirty="0"/>
                <a:t>Quali</a:t>
              </a:r>
            </a:p>
            <a:p>
              <a:pPr algn="ctr" eaLnBrk="1" hangingPunct="1"/>
              <a:r>
                <a:rPr lang="it-IT" altLang="it-IT" sz="1600" dirty="0"/>
                <a:t>Azioni</a:t>
              </a:r>
            </a:p>
            <a:p>
              <a:pPr algn="ctr" eaLnBrk="1" hangingPunct="1"/>
              <a:r>
                <a:rPr lang="it-IT" altLang="it-IT" sz="1600" dirty="0"/>
                <a:t>Possibili?</a:t>
              </a:r>
            </a:p>
          </p:txBody>
        </p:sp>
        <p:sp>
          <p:nvSpPr>
            <p:cNvPr id="17" name="_s1039">
              <a:extLst>
                <a:ext uri="{FF2B5EF4-FFF2-40B4-BE49-F238E27FC236}">
                  <a16:creationId xmlns:a16="http://schemas.microsoft.com/office/drawing/2014/main" id="{9EBDDCF7-74CA-0C4D-B9C7-7B26AC8AC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" y="105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it-IT" altLang="it-IT" sz="1600" dirty="0"/>
                <a:t>Cambia-</a:t>
              </a:r>
            </a:p>
            <a:p>
              <a:pPr eaLnBrk="1" hangingPunct="1"/>
              <a:r>
                <a:rPr lang="it-IT" altLang="it-IT" sz="1600" dirty="0"/>
                <a:t>mento</a:t>
              </a:r>
            </a:p>
            <a:p>
              <a:pPr eaLnBrk="1" hangingPunct="1"/>
              <a:r>
                <a:rPr lang="it-IT" altLang="it-IT" sz="1600" dirty="0"/>
                <a:t>individuale</a:t>
              </a:r>
            </a:p>
          </p:txBody>
        </p:sp>
        <p:sp>
          <p:nvSpPr>
            <p:cNvPr id="18" name="_s1040">
              <a:extLst>
                <a:ext uri="{FF2B5EF4-FFF2-40B4-BE49-F238E27FC236}">
                  <a16:creationId xmlns:a16="http://schemas.microsoft.com/office/drawing/2014/main" id="{0209F030-C040-6441-AF62-5113C0881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2" y="105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it-IT" altLang="it-IT" sz="1600" dirty="0"/>
                <a:t>Lavorare </a:t>
              </a:r>
            </a:p>
            <a:p>
              <a:pPr eaLnBrk="1" hangingPunct="1"/>
              <a:r>
                <a:rPr lang="it-IT" altLang="it-IT" sz="1600" dirty="0"/>
                <a:t>con le </a:t>
              </a:r>
            </a:p>
            <a:p>
              <a:pPr eaLnBrk="1" hangingPunct="1"/>
              <a:r>
                <a:rPr lang="it-IT" altLang="it-IT" sz="1600" dirty="0"/>
                <a:t>famiglie</a:t>
              </a:r>
            </a:p>
          </p:txBody>
        </p:sp>
        <p:sp>
          <p:nvSpPr>
            <p:cNvPr id="19" name="_s1041">
              <a:extLst>
                <a:ext uri="{FF2B5EF4-FFF2-40B4-BE49-F238E27FC236}">
                  <a16:creationId xmlns:a16="http://schemas.microsoft.com/office/drawing/2014/main" id="{AA3A1378-1448-BF4B-AE3C-6AE3DF796E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4" y="105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it-IT" altLang="it-IT" sz="1600" dirty="0"/>
                <a:t>Lavorare </a:t>
              </a:r>
            </a:p>
            <a:p>
              <a:pPr eaLnBrk="1" hangingPunct="1"/>
              <a:r>
                <a:rPr lang="it-IT" altLang="it-IT" sz="1600" dirty="0"/>
                <a:t>sulla rete </a:t>
              </a:r>
            </a:p>
            <a:p>
              <a:pPr eaLnBrk="1" hangingPunct="1"/>
              <a:r>
                <a:rPr lang="it-IT" altLang="it-IT" sz="1600" dirty="0"/>
                <a:t>sociale</a:t>
              </a:r>
            </a:p>
          </p:txBody>
        </p:sp>
        <p:sp>
          <p:nvSpPr>
            <p:cNvPr id="20" name="_s1042">
              <a:extLst>
                <a:ext uri="{FF2B5EF4-FFF2-40B4-BE49-F238E27FC236}">
                  <a16:creationId xmlns:a16="http://schemas.microsoft.com/office/drawing/2014/main" id="{C68C9A10-1B0B-4841-8B12-5FD23C12C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2" y="105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it-IT" altLang="it-IT" sz="1600" dirty="0"/>
                <a:t>Attivare o</a:t>
              </a:r>
            </a:p>
            <a:p>
              <a:pPr eaLnBrk="1" hangingPunct="1"/>
              <a:r>
                <a:rPr lang="it-IT" altLang="it-IT" sz="1600" dirty="0"/>
                <a:t>potenziare</a:t>
              </a:r>
            </a:p>
            <a:p>
              <a:pPr eaLnBrk="1" hangingPunct="1"/>
              <a:r>
                <a:rPr lang="it-IT" altLang="it-IT" sz="1600" dirty="0"/>
                <a:t>reti di </a:t>
              </a:r>
            </a:p>
            <a:p>
              <a:pPr eaLnBrk="1" hangingPunct="1"/>
              <a:r>
                <a:rPr lang="it-IT" altLang="it-IT" sz="1600" dirty="0"/>
                <a:t>attori </a:t>
              </a:r>
            </a:p>
            <a:p>
              <a:pPr eaLnBrk="1" hangingPunct="1"/>
              <a:r>
                <a:rPr lang="it-IT" altLang="it-IT" sz="1600" dirty="0"/>
                <a:t>collettivi</a:t>
              </a:r>
            </a:p>
          </p:txBody>
        </p:sp>
        <p:sp>
          <p:nvSpPr>
            <p:cNvPr id="21" name="_s1043">
              <a:extLst>
                <a:ext uri="{FF2B5EF4-FFF2-40B4-BE49-F238E27FC236}">
                  <a16:creationId xmlns:a16="http://schemas.microsoft.com/office/drawing/2014/main" id="{31F11FE9-C805-F845-9C43-92578105F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0" y="105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it-IT" altLang="it-IT" sz="1600" dirty="0"/>
                <a:t>Consulenza</a:t>
              </a:r>
            </a:p>
            <a:p>
              <a:pPr eaLnBrk="1" hangingPunct="1"/>
              <a:r>
                <a:rPr lang="it-IT" altLang="it-IT" sz="1600" dirty="0"/>
                <a:t> a politici</a:t>
              </a:r>
            </a:p>
          </p:txBody>
        </p:sp>
        <p:sp>
          <p:nvSpPr>
            <p:cNvPr id="22" name="_s1044">
              <a:extLst>
                <a:ext uri="{FF2B5EF4-FFF2-40B4-BE49-F238E27FC236}">
                  <a16:creationId xmlns:a16="http://schemas.microsoft.com/office/drawing/2014/main" id="{C3345545-BBA2-0148-B343-E79164A41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" y="1489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it-IT" altLang="it-IT" sz="1600" dirty="0"/>
                <a:t>Training </a:t>
              </a:r>
            </a:p>
          </p:txBody>
        </p:sp>
        <p:sp>
          <p:nvSpPr>
            <p:cNvPr id="23" name="_s1045">
              <a:extLst>
                <a:ext uri="{FF2B5EF4-FFF2-40B4-BE49-F238E27FC236}">
                  <a16:creationId xmlns:a16="http://schemas.microsoft.com/office/drawing/2014/main" id="{A0819620-6E0C-144A-8DB2-06D98729E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1489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it-IT" altLang="it-IT" sz="1600" dirty="0" err="1"/>
                <a:t>Mentoring</a:t>
              </a:r>
              <a:endParaRPr lang="it-IT" altLang="it-IT" sz="1600" dirty="0"/>
            </a:p>
          </p:txBody>
        </p:sp>
        <p:sp>
          <p:nvSpPr>
            <p:cNvPr id="24" name="_s1046">
              <a:extLst>
                <a:ext uri="{FF2B5EF4-FFF2-40B4-BE49-F238E27FC236}">
                  <a16:creationId xmlns:a16="http://schemas.microsoft.com/office/drawing/2014/main" id="{A730FA91-BA02-F34A-A712-0DD80146F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" y="1489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it-IT" altLang="it-IT" sz="1600"/>
                <a:t>Parent </a:t>
              </a:r>
            </a:p>
            <a:p>
              <a:pPr eaLnBrk="1" hangingPunct="1"/>
              <a:r>
                <a:rPr lang="it-IT" altLang="it-IT" sz="1600"/>
                <a:t>training</a:t>
              </a:r>
            </a:p>
          </p:txBody>
        </p:sp>
        <p:sp>
          <p:nvSpPr>
            <p:cNvPr id="25" name="_s1047">
              <a:extLst>
                <a:ext uri="{FF2B5EF4-FFF2-40B4-BE49-F238E27FC236}">
                  <a16:creationId xmlns:a16="http://schemas.microsoft.com/office/drawing/2014/main" id="{53466621-B94A-3147-9D16-3C1442C56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148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it-IT" altLang="it-IT" sz="1600" dirty="0"/>
                <a:t>Peer</a:t>
              </a:r>
            </a:p>
            <a:p>
              <a:pPr eaLnBrk="1" hangingPunct="1"/>
              <a:r>
                <a:rPr lang="it-IT" altLang="it-IT" sz="1600" dirty="0" err="1"/>
                <a:t>Education</a:t>
              </a:r>
              <a:endParaRPr lang="it-IT" altLang="it-IT" sz="1600" dirty="0"/>
            </a:p>
          </p:txBody>
        </p:sp>
        <p:sp>
          <p:nvSpPr>
            <p:cNvPr id="26" name="_s1048">
              <a:extLst>
                <a:ext uri="{FF2B5EF4-FFF2-40B4-BE49-F238E27FC236}">
                  <a16:creationId xmlns:a16="http://schemas.microsoft.com/office/drawing/2014/main" id="{C1E00FC0-6F0D-3D4F-9FDC-B0ECD69F1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148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it-IT" altLang="it-IT" sz="1600" dirty="0"/>
                <a:t>Gruppi di </a:t>
              </a:r>
            </a:p>
            <a:p>
              <a:pPr eaLnBrk="1" hangingPunct="1"/>
              <a:r>
                <a:rPr lang="it-IT" altLang="it-IT" sz="1600" dirty="0"/>
                <a:t>Auto-aiuto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08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4" grpId="0" bld="depthByNod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06B0E4B4-1C52-A14D-82AC-848427B31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13571"/>
            <a:ext cx="10191750" cy="58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altLang="it-IT" b="1" dirty="0">
                <a:ea typeface="ＭＳ Ｐゴシック" panose="020B0600070205080204" pitchFamily="34" charset="-128"/>
              </a:rPr>
              <a:t>Lavorare con la rete sociale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FEBE2145-B7FA-EF4E-9494-BB4B05A5B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3862" y="2012949"/>
            <a:ext cx="11120438" cy="4525963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b="1" dirty="0">
                <a:ea typeface="ＭＳ Ｐゴシック" panose="020B0600070205080204" pitchFamily="34" charset="-128"/>
              </a:rPr>
              <a:t>Rete sociale</a:t>
            </a:r>
            <a:r>
              <a:rPr lang="it-IT" altLang="it-IT" dirty="0">
                <a:ea typeface="ＭＳ Ｐゴシック" panose="020B0600070205080204" pitchFamily="34" charset="-128"/>
              </a:rPr>
              <a:t>: pari, vicini di casa, allenatori, insegnanti, animatori di gruppi…</a:t>
            </a:r>
          </a:p>
          <a:p>
            <a:pPr marL="0" indent="0">
              <a:lnSpc>
                <a:spcPct val="80000"/>
              </a:lnSpc>
              <a:buNone/>
            </a:pPr>
            <a:endParaRPr lang="it-IT" altLang="it-IT" dirty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r>
              <a:rPr lang="it-IT" altLang="it-IT" dirty="0">
                <a:ea typeface="ＭＳ Ｐゴシック" panose="020B0600070205080204" pitchFamily="34" charset="-128"/>
              </a:rPr>
              <a:t>Ogni persona della rete sociale può fungere da modello per gli altri</a:t>
            </a:r>
          </a:p>
          <a:p>
            <a:pPr>
              <a:lnSpc>
                <a:spcPct val="80000"/>
              </a:lnSpc>
            </a:pPr>
            <a:r>
              <a:rPr lang="it-IT" altLang="it-IT" dirty="0">
                <a:ea typeface="ＭＳ Ｐゴシック" panose="020B0600070205080204" pitchFamily="34" charset="-128"/>
              </a:rPr>
              <a:t>La rete sociale inoltre è portatrice di </a:t>
            </a:r>
            <a:r>
              <a:rPr lang="ja-JP" altLang="it-IT">
                <a:ea typeface="ＭＳ Ｐゴシック" panose="020B0600070205080204" pitchFamily="34" charset="-128"/>
              </a:rPr>
              <a:t>“</a:t>
            </a:r>
            <a:r>
              <a:rPr lang="it-IT" altLang="ja-JP" dirty="0">
                <a:ea typeface="ＭＳ Ｐゴシック" panose="020B0600070205080204" pitchFamily="34" charset="-128"/>
              </a:rPr>
              <a:t>norme</a:t>
            </a:r>
            <a:r>
              <a:rPr lang="ja-JP" altLang="it-IT">
                <a:ea typeface="ＭＳ Ｐゴシック" panose="020B0600070205080204" pitchFamily="34" charset="-128"/>
              </a:rPr>
              <a:t>”</a:t>
            </a:r>
            <a:r>
              <a:rPr lang="it-IT" altLang="ja-JP" dirty="0">
                <a:ea typeface="ＭＳ Ｐゴシック" panose="020B0600070205080204" pitchFamily="34" charset="-128"/>
              </a:rPr>
              <a:t> e credenze che condizionano il comportamento dei suoi membri</a:t>
            </a:r>
          </a:p>
          <a:p>
            <a:pPr>
              <a:lnSpc>
                <a:spcPct val="80000"/>
              </a:lnSpc>
            </a:pPr>
            <a:r>
              <a:rPr lang="it-IT" altLang="it-IT" dirty="0">
                <a:ea typeface="ＭＳ Ｐゴシック" panose="020B0600070205080204" pitchFamily="34" charset="-128"/>
              </a:rPr>
              <a:t>Agire sulla rete diventa quindi azione importante, con effetti su molte persone</a:t>
            </a:r>
          </a:p>
        </p:txBody>
      </p:sp>
      <p:sp>
        <p:nvSpPr>
          <p:cNvPr id="37891" name="Segnaposto numero diapositiva 3">
            <a:extLst>
              <a:ext uri="{FF2B5EF4-FFF2-40B4-BE49-F238E27FC236}">
                <a16:creationId xmlns:a16="http://schemas.microsoft.com/office/drawing/2014/main" id="{BAFEBDB7-7119-464F-A29A-374E138454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8F4F9C0-62D8-914D-A7A9-60E78970C711}" type="slidenum">
              <a:rPr lang="it-IT" altLang="it-IT" sz="900"/>
              <a:pPr eaLnBrk="1" hangingPunct="1"/>
              <a:t>7</a:t>
            </a:fld>
            <a:endParaRPr lang="it-IT" altLang="it-IT" sz="900"/>
          </a:p>
        </p:txBody>
      </p:sp>
    </p:spTree>
    <p:extLst>
      <p:ext uri="{BB962C8B-B14F-4D97-AF65-F5344CB8AC3E}">
        <p14:creationId xmlns:p14="http://schemas.microsoft.com/office/powerpoint/2010/main" val="2479755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Secondo </a:t>
            </a:r>
            <a:r>
              <a:rPr lang="it-IT" dirty="0" err="1"/>
              <a:t>Finn</a:t>
            </a:r>
            <a:r>
              <a:rPr lang="it-IT" dirty="0"/>
              <a:t> (1981) la </a:t>
            </a:r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è</a:t>
            </a:r>
          </a:p>
          <a:p>
            <a:r>
              <a:rPr lang="it-IT" dirty="0"/>
              <a:t>‘condividere informazioni, atteggiamenti o comportamenti attraverso ragazzi che non hanno qualifiche professionali di educatori ma il cui obiettivo è educare’.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1107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Peer </a:t>
            </a:r>
            <a:r>
              <a:rPr lang="it-IT" b="1" dirty="0" err="1"/>
              <a:t>education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Altri autori hanno sottolineato il rapporto di educazione-influenza reciproca in una relazione informale che vede coinvolte persone appartenenti al medesimo gruppo di riferimento…</a:t>
            </a:r>
          </a:p>
        </p:txBody>
      </p:sp>
    </p:spTree>
    <p:extLst>
      <p:ext uri="{BB962C8B-B14F-4D97-AF65-F5344CB8AC3E}">
        <p14:creationId xmlns:p14="http://schemas.microsoft.com/office/powerpoint/2010/main" val="40006855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2084</Words>
  <Application>Microsoft Macintosh PowerPoint</Application>
  <PresentationFormat>Widescreen</PresentationFormat>
  <Paragraphs>286</Paragraphs>
  <Slides>57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57</vt:i4>
      </vt:variant>
    </vt:vector>
  </HeadingPairs>
  <TitlesOfParts>
    <vt:vector size="65" baseType="lpstr">
      <vt:lpstr>ＭＳ Ｐゴシック</vt:lpstr>
      <vt:lpstr>Arial</vt:lpstr>
      <vt:lpstr>Calibri</vt:lpstr>
      <vt:lpstr>Calibri Light</vt:lpstr>
      <vt:lpstr>Mangal</vt:lpstr>
      <vt:lpstr>Verdana</vt:lpstr>
      <vt:lpstr>Wingdings</vt:lpstr>
      <vt:lpstr>Tema di Office</vt:lpstr>
      <vt:lpstr>Lavorare sulla comunità: strumenti</vt:lpstr>
      <vt:lpstr>Menù</vt:lpstr>
      <vt:lpstr>Menù</vt:lpstr>
      <vt:lpstr>Presentazione standard di PowerPoint</vt:lpstr>
      <vt:lpstr>Presentazione standard di PowerPoint</vt:lpstr>
      <vt:lpstr>Presentazione standard di PowerPoint</vt:lpstr>
      <vt:lpstr>Lavorare con la rete sociale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Peer education</vt:lpstr>
      <vt:lpstr>PROGETTO REGIONALE «WEBGUIDE» PER LA PROMOZIONE DEL BENESSERE DIGITALE</vt:lpstr>
      <vt:lpstr>Obiettivi</vt:lpstr>
      <vt:lpstr>Obiettivi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Lavorare sulla comunità: strumenti</dc:title>
  <dc:creator>PICCOLI VALENTINA</dc:creator>
  <cp:lastModifiedBy>PICCOLI VALENTINA</cp:lastModifiedBy>
  <cp:revision>102</cp:revision>
  <dcterms:created xsi:type="dcterms:W3CDTF">2021-03-19T10:30:53Z</dcterms:created>
  <dcterms:modified xsi:type="dcterms:W3CDTF">2021-03-31T07:00:04Z</dcterms:modified>
</cp:coreProperties>
</file>