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0"/>
  </p:notesMasterIdLst>
  <p:sldIdLst>
    <p:sldId id="257" r:id="rId2"/>
    <p:sldId id="331" r:id="rId3"/>
    <p:sldId id="334" r:id="rId4"/>
    <p:sldId id="517" r:id="rId5"/>
    <p:sldId id="428" r:id="rId6"/>
    <p:sldId id="261" r:id="rId7"/>
    <p:sldId id="345" r:id="rId8"/>
    <p:sldId id="262" r:id="rId9"/>
    <p:sldId id="420" r:id="rId10"/>
    <p:sldId id="510" r:id="rId11"/>
    <p:sldId id="351" r:id="rId12"/>
    <p:sldId id="511" r:id="rId13"/>
    <p:sldId id="269" r:id="rId14"/>
    <p:sldId id="274" r:id="rId15"/>
    <p:sldId id="518" r:id="rId16"/>
    <p:sldId id="282" r:id="rId17"/>
    <p:sldId id="396" r:id="rId18"/>
    <p:sldId id="519" r:id="rId19"/>
    <p:sldId id="423" r:id="rId20"/>
    <p:sldId id="513" r:id="rId21"/>
    <p:sldId id="347" r:id="rId22"/>
    <p:sldId id="276" r:id="rId23"/>
    <p:sldId id="288" r:id="rId24"/>
    <p:sldId id="283" r:id="rId25"/>
    <p:sldId id="514" r:id="rId26"/>
    <p:sldId id="352" r:id="rId27"/>
    <p:sldId id="286" r:id="rId28"/>
    <p:sldId id="358" r:id="rId29"/>
    <p:sldId id="285" r:id="rId30"/>
    <p:sldId id="322" r:id="rId31"/>
    <p:sldId id="289" r:id="rId32"/>
    <p:sldId id="311" r:id="rId33"/>
    <p:sldId id="317" r:id="rId34"/>
    <p:sldId id="312" r:id="rId35"/>
    <p:sldId id="313" r:id="rId36"/>
    <p:sldId id="310" r:id="rId37"/>
    <p:sldId id="515" r:id="rId38"/>
    <p:sldId id="486" r:id="rId39"/>
    <p:sldId id="451" r:id="rId40"/>
    <p:sldId id="339" r:id="rId41"/>
    <p:sldId id="445" r:id="rId42"/>
    <p:sldId id="448" r:id="rId43"/>
    <p:sldId id="385" r:id="rId44"/>
    <p:sldId id="387" r:id="rId45"/>
    <p:sldId id="406" r:id="rId46"/>
    <p:sldId id="379" r:id="rId47"/>
    <p:sldId id="380" r:id="rId48"/>
    <p:sldId id="389" r:id="rId49"/>
    <p:sldId id="453" r:id="rId50"/>
    <p:sldId id="454" r:id="rId51"/>
    <p:sldId id="381" r:id="rId52"/>
    <p:sldId id="390" r:id="rId53"/>
    <p:sldId id="458" r:id="rId54"/>
    <p:sldId id="391" r:id="rId55"/>
    <p:sldId id="460" r:id="rId56"/>
    <p:sldId id="394" r:id="rId57"/>
    <p:sldId id="508" r:id="rId58"/>
    <p:sldId id="363" r:id="rId59"/>
    <p:sldId id="341" r:id="rId60"/>
    <p:sldId id="371" r:id="rId61"/>
    <p:sldId id="373" r:id="rId62"/>
    <p:sldId id="372" r:id="rId63"/>
    <p:sldId id="337" r:id="rId64"/>
    <p:sldId id="344" r:id="rId65"/>
    <p:sldId id="449" r:id="rId66"/>
    <p:sldId id="267" r:id="rId67"/>
    <p:sldId id="366" r:id="rId68"/>
    <p:sldId id="407" r:id="rId69"/>
    <p:sldId id="268" r:id="rId70"/>
    <p:sldId id="509" r:id="rId71"/>
    <p:sldId id="346" r:id="rId72"/>
    <p:sldId id="364" r:id="rId73"/>
    <p:sldId id="365" r:id="rId74"/>
    <p:sldId id="359" r:id="rId75"/>
    <p:sldId id="361" r:id="rId76"/>
    <p:sldId id="353" r:id="rId77"/>
    <p:sldId id="354" r:id="rId78"/>
    <p:sldId id="409" r:id="rId79"/>
    <p:sldId id="350" r:id="rId80"/>
    <p:sldId id="413" r:id="rId81"/>
    <p:sldId id="414" r:id="rId82"/>
    <p:sldId id="415" r:id="rId83"/>
    <p:sldId id="410" r:id="rId84"/>
    <p:sldId id="442" r:id="rId85"/>
    <p:sldId id="408" r:id="rId86"/>
    <p:sldId id="401" r:id="rId87"/>
    <p:sldId id="402" r:id="rId88"/>
    <p:sldId id="450" r:id="rId8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94635" autoAdjust="0"/>
  </p:normalViewPr>
  <p:slideViewPr>
    <p:cSldViewPr>
      <p:cViewPr>
        <p:scale>
          <a:sx n="130" d="100"/>
          <a:sy n="130" d="100"/>
        </p:scale>
        <p:origin x="120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valentinapiccoli/Dropbox/Valentina%20Piccoli/progetto%20regionale%20CYBERBULLISMO/STUDIO%202/data/grafici_final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Foglio2!$B$3</c:f>
              <c:strCache>
                <c:ptCount val="1"/>
                <c:pt idx="0">
                  <c:v>High sociability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Foglio2!$A$4:$A$6</c:f>
              <c:strCache>
                <c:ptCount val="3"/>
                <c:pt idx="0">
                  <c:v>Isolamento</c:v>
                </c:pt>
                <c:pt idx="1">
                  <c:v>Solitudine</c:v>
                </c:pt>
                <c:pt idx="2">
                  <c:v>Supporto</c:v>
                </c:pt>
              </c:strCache>
            </c:strRef>
          </c:cat>
          <c:val>
            <c:numRef>
              <c:f>Foglio2!$B$4:$B$6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6.25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D8-DB4A-A337-1F056EB4138C}"/>
            </c:ext>
          </c:extLst>
        </c:ser>
        <c:ser>
          <c:idx val="1"/>
          <c:order val="1"/>
          <c:tx>
            <c:strRef>
              <c:f>Foglio2!$C$3</c:f>
              <c:strCache>
                <c:ptCount val="1"/>
                <c:pt idx="0">
                  <c:v>Low sociabilty </c:v>
                </c:pt>
              </c:strCache>
            </c:strRef>
          </c:tx>
          <c:spPr>
            <a:ln w="28575" cap="rnd">
              <a:solidFill>
                <a:schemeClr val="bg2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Foglio2!$A$4:$A$6</c:f>
              <c:strCache>
                <c:ptCount val="3"/>
                <c:pt idx="0">
                  <c:v>Isolamento</c:v>
                </c:pt>
                <c:pt idx="1">
                  <c:v>Solitudine</c:v>
                </c:pt>
                <c:pt idx="2">
                  <c:v>Supporto</c:v>
                </c:pt>
              </c:strCache>
            </c:strRef>
          </c:cat>
          <c:val>
            <c:numRef>
              <c:f>Foglio2!$C$4:$C$6</c:f>
              <c:numCache>
                <c:formatCode>General</c:formatCode>
                <c:ptCount val="3"/>
                <c:pt idx="0">
                  <c:v>3.38</c:v>
                </c:pt>
                <c:pt idx="1">
                  <c:v>2.73</c:v>
                </c:pt>
                <c:pt idx="2">
                  <c:v>4.6499999999999986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D8-DB4A-A337-1F056EB41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8778536"/>
        <c:axId val="2138813976"/>
      </c:lineChart>
      <c:catAx>
        <c:axId val="2138778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38813976"/>
        <c:crosses val="autoZero"/>
        <c:auto val="1"/>
        <c:lblAlgn val="ctr"/>
        <c:lblOffset val="100"/>
        <c:noMultiLvlLbl val="0"/>
      </c:catAx>
      <c:valAx>
        <c:axId val="2138813976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38778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49.1</c:v>
                </c:pt>
                <c:pt idx="1">
                  <c:v>46.5</c:v>
                </c:pt>
                <c:pt idx="2">
                  <c:v>71.900000000000006</c:v>
                </c:pt>
                <c:pt idx="3">
                  <c:v>63.3</c:v>
                </c:pt>
                <c:pt idx="4">
                  <c:v>74.5</c:v>
                </c:pt>
                <c:pt idx="5">
                  <c:v>83.1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05-1147-B57C-023F0C709C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poche volte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30.6</c:v>
                </c:pt>
                <c:pt idx="1">
                  <c:v>33</c:v>
                </c:pt>
                <c:pt idx="2">
                  <c:v>18.5</c:v>
                </c:pt>
                <c:pt idx="3">
                  <c:v>26</c:v>
                </c:pt>
                <c:pt idx="4">
                  <c:v>16.600000000000001</c:v>
                </c:pt>
                <c:pt idx="5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05-1147-B57C-023F0C709C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qualche volta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12.3</c:v>
                </c:pt>
                <c:pt idx="1">
                  <c:v>12.8</c:v>
                </c:pt>
                <c:pt idx="2">
                  <c:v>6.1</c:v>
                </c:pt>
                <c:pt idx="3">
                  <c:v>7.9</c:v>
                </c:pt>
                <c:pt idx="4">
                  <c:v>5.2</c:v>
                </c:pt>
                <c:pt idx="5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05-1147-B57C-023F0C709CE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spesso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4.8</c:v>
                </c:pt>
                <c:pt idx="1">
                  <c:v>5.3</c:v>
                </c:pt>
                <c:pt idx="2">
                  <c:v>2.2000000000000002</c:v>
                </c:pt>
                <c:pt idx="3">
                  <c:v>1.5</c:v>
                </c:pt>
                <c:pt idx="4">
                  <c:v>2.4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05-1147-B57C-023F0C709CE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sempre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1</c:v>
                </c:pt>
                <c:pt idx="1">
                  <c:v>1.9</c:v>
                </c:pt>
                <c:pt idx="2">
                  <c:v>0.70000000000000007</c:v>
                </c:pt>
                <c:pt idx="3">
                  <c:v>0.5</c:v>
                </c:pt>
                <c:pt idx="4">
                  <c:v>0.70000000000000007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05-1147-B57C-023F0C709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310784"/>
        <c:axId val="180312320"/>
      </c:barChart>
      <c:catAx>
        <c:axId val="180310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0312320"/>
        <c:crosses val="autoZero"/>
        <c:auto val="1"/>
        <c:lblAlgn val="ctr"/>
        <c:lblOffset val="100"/>
        <c:noMultiLvlLbl val="0"/>
      </c:catAx>
      <c:valAx>
        <c:axId val="18031232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3107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nessuno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45.9</c:v>
                </c:pt>
                <c:pt idx="1">
                  <c:v>49.8</c:v>
                </c:pt>
                <c:pt idx="2">
                  <c:v>32.200000000000003</c:v>
                </c:pt>
                <c:pt idx="3">
                  <c:v>32.200000000000003</c:v>
                </c:pt>
                <c:pt idx="4">
                  <c:v>59.3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12-774E-B717-E3E539705F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pochi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34</c:v>
                </c:pt>
                <c:pt idx="1">
                  <c:v>31.9</c:v>
                </c:pt>
                <c:pt idx="2">
                  <c:v>41.4</c:v>
                </c:pt>
                <c:pt idx="3">
                  <c:v>41.4</c:v>
                </c:pt>
                <c:pt idx="4">
                  <c:v>27.9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12-774E-B717-E3E539705FA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abbastanza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11.4</c:v>
                </c:pt>
                <c:pt idx="1">
                  <c:v>10.7</c:v>
                </c:pt>
                <c:pt idx="2">
                  <c:v>16.7</c:v>
                </c:pt>
                <c:pt idx="3">
                  <c:v>16.7</c:v>
                </c:pt>
                <c:pt idx="4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12-774E-B717-E3E539705FA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molti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5.7</c:v>
                </c:pt>
                <c:pt idx="1">
                  <c:v>4.4000000000000004</c:v>
                </c:pt>
                <c:pt idx="2">
                  <c:v>6.5</c:v>
                </c:pt>
                <c:pt idx="3">
                  <c:v>6.5</c:v>
                </c:pt>
                <c:pt idx="4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12-774E-B717-E3E539705FA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tutti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1.7</c:v>
                </c:pt>
                <c:pt idx="1">
                  <c:v>1.3</c:v>
                </c:pt>
                <c:pt idx="2">
                  <c:v>1.4</c:v>
                </c:pt>
                <c:pt idx="3">
                  <c:v>1.4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12-774E-B717-E3E539705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822656"/>
        <c:axId val="146824192"/>
      </c:barChart>
      <c:catAx>
        <c:axId val="146822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6824192"/>
        <c:crosses val="autoZero"/>
        <c:auto val="1"/>
        <c:lblAlgn val="ctr"/>
        <c:lblOffset val="100"/>
        <c:noMultiLvlLbl val="0"/>
      </c:catAx>
      <c:valAx>
        <c:axId val="14682419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8226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Sì, è legale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Rubare le credenziali di qualcuni/a</c:v>
                </c:pt>
                <c:pt idx="1">
                  <c:v>Pubblicare notizie false su qualcuno/a</c:v>
                </c:pt>
                <c:pt idx="2">
                  <c:v>Molestare qualcuno/a con ripetuti messaggi di minaccia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5.7</c:v>
                </c:pt>
                <c:pt idx="1">
                  <c:v>11.1</c:v>
                </c:pt>
                <c:pt idx="2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F1-C24F-8911-862C00C2FB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No, non è legale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Rubare le credenziali di qualcuni/a</c:v>
                </c:pt>
                <c:pt idx="1">
                  <c:v>Pubblicare notizie false su qualcuno/a</c:v>
                </c:pt>
                <c:pt idx="2">
                  <c:v>Molestare qualcuno/a con ripetuti messaggi di minaccia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93.3</c:v>
                </c:pt>
                <c:pt idx="1">
                  <c:v>87.8</c:v>
                </c:pt>
                <c:pt idx="2">
                  <c:v>90.8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F1-C24F-8911-862C00C2FB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840320"/>
        <c:axId val="180841856"/>
      </c:barChart>
      <c:catAx>
        <c:axId val="180840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0841856"/>
        <c:crosses val="autoZero"/>
        <c:auto val="1"/>
        <c:lblAlgn val="ctr"/>
        <c:lblOffset val="100"/>
        <c:noMultiLvlLbl val="0"/>
      </c:catAx>
      <c:valAx>
        <c:axId val="180841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8403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 niente gravi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Rubare le credenziali di qualcuni/a</c:v>
                </c:pt>
                <c:pt idx="1">
                  <c:v>Pubblicare notizie false su qualcuno/a</c:v>
                </c:pt>
                <c:pt idx="2">
                  <c:v>Molestare qualcuno/a con ripetuti messaggi di minaccia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1.8</c:v>
                </c:pt>
                <c:pt idx="1">
                  <c:v>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1C-D245-B59B-04D48EC03F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 po' gravi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Rubare le credenziali di qualcuni/a</c:v>
                </c:pt>
                <c:pt idx="1">
                  <c:v>Pubblicare notizie false su qualcuno/a</c:v>
                </c:pt>
                <c:pt idx="2">
                  <c:v>Molestare qualcuno/a con ripetuti messaggi di minaccia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3.2</c:v>
                </c:pt>
                <c:pt idx="1">
                  <c:v>4.5999999999999996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1C-D245-B59B-04D48EC03FB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Abbastanza gravi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Rubare le credenziali di qualcuni/a</c:v>
                </c:pt>
                <c:pt idx="1">
                  <c:v>Pubblicare notizie false su qualcuno/a</c:v>
                </c:pt>
                <c:pt idx="2">
                  <c:v>Molestare qualcuno/a con ripetuti messaggi di minaccia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22.2</c:v>
                </c:pt>
                <c:pt idx="1">
                  <c:v>31.6</c:v>
                </c:pt>
                <c:pt idx="2">
                  <c:v>20.7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1C-D245-B59B-04D48EC03FB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Molto gravi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Rubare le credenziali di qualcuni/a</c:v>
                </c:pt>
                <c:pt idx="1">
                  <c:v>Pubblicare notizie false su qualcuno/a</c:v>
                </c:pt>
                <c:pt idx="2">
                  <c:v>Molestare qualcuno/a con ripetuti messaggi di minaccia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71.599999999999994</c:v>
                </c:pt>
                <c:pt idx="1">
                  <c:v>60.4</c:v>
                </c:pt>
                <c:pt idx="2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1C-D245-B59B-04D48EC03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975488"/>
        <c:axId val="180977024"/>
      </c:barChart>
      <c:catAx>
        <c:axId val="180975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0977024"/>
        <c:crosses val="autoZero"/>
        <c:auto val="1"/>
        <c:lblAlgn val="ctr"/>
        <c:lblOffset val="100"/>
        <c:noMultiLvlLbl val="0"/>
      </c:catAx>
      <c:valAx>
        <c:axId val="18097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9754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ricevere messaggi offensivi</c:v>
                </c:pt>
                <c:pt idx="1">
                  <c:v>veder pubbblicate info vita privata</c:v>
                </c:pt>
                <c:pt idx="2">
                  <c:v>essere escluso/emarginato</c:v>
                </c:pt>
                <c:pt idx="3">
                  <c:v>vederepubblicate immagini private di qualcuno/a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49.1</c:v>
                </c:pt>
                <c:pt idx="1">
                  <c:v>68.599999999999994</c:v>
                </c:pt>
                <c:pt idx="2">
                  <c:v>65.099999999999994</c:v>
                </c:pt>
                <c:pt idx="3">
                  <c:v>60.9</c:v>
                </c:pt>
                <c:pt idx="4">
                  <c:v>85.4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95-C249-86EA-F0F3F6C31B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poche volte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ricevere messaggi offensivi</c:v>
                </c:pt>
                <c:pt idx="1">
                  <c:v>veder pubbblicate info vita privata</c:v>
                </c:pt>
                <c:pt idx="2">
                  <c:v>essere escluso/emarginato</c:v>
                </c:pt>
                <c:pt idx="3">
                  <c:v>vederepubblicate immagini private di qualcuno/a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30.6</c:v>
                </c:pt>
                <c:pt idx="1">
                  <c:v>20.6</c:v>
                </c:pt>
                <c:pt idx="2">
                  <c:v>23</c:v>
                </c:pt>
                <c:pt idx="3">
                  <c:v>24.5</c:v>
                </c:pt>
                <c:pt idx="4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95-C249-86EA-F0F3F6C31B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qualche volta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ricevere messaggi offensivi</c:v>
                </c:pt>
                <c:pt idx="1">
                  <c:v>veder pubbblicate info vita privata</c:v>
                </c:pt>
                <c:pt idx="2">
                  <c:v>essere escluso/emarginato</c:v>
                </c:pt>
                <c:pt idx="3">
                  <c:v>vederepubblicate immagini private di qualcuno/a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12.3</c:v>
                </c:pt>
                <c:pt idx="1">
                  <c:v>6.8</c:v>
                </c:pt>
                <c:pt idx="2">
                  <c:v>6.9</c:v>
                </c:pt>
                <c:pt idx="3">
                  <c:v>8.8000000000000007</c:v>
                </c:pt>
                <c:pt idx="4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95-C249-86EA-F0F3F6C31BC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spesso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ricevere messaggi offensivi</c:v>
                </c:pt>
                <c:pt idx="1">
                  <c:v>veder pubbblicate info vita privata</c:v>
                </c:pt>
                <c:pt idx="2">
                  <c:v>essere escluso/emarginato</c:v>
                </c:pt>
                <c:pt idx="3">
                  <c:v>vederepubblicate immagini private di qualcuno/a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4.8</c:v>
                </c:pt>
                <c:pt idx="1">
                  <c:v>1.6</c:v>
                </c:pt>
                <c:pt idx="2">
                  <c:v>2.5</c:v>
                </c:pt>
                <c:pt idx="3">
                  <c:v>2.9</c:v>
                </c:pt>
                <c:pt idx="4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95-C249-86EA-F0F3F6C31BC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sempre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ricevere messaggi offensivi</c:v>
                </c:pt>
                <c:pt idx="1">
                  <c:v>veder pubbblicate info vita privata</c:v>
                </c:pt>
                <c:pt idx="2">
                  <c:v>essere escluso/emarginato</c:v>
                </c:pt>
                <c:pt idx="3">
                  <c:v>vederepubblicate immagini private di qualcuno/a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</c:v>
                </c:pt>
                <c:pt idx="1">
                  <c:v>0.30000000000000004</c:v>
                </c:pt>
                <c:pt idx="2">
                  <c:v>0.70000000000000007</c:v>
                </c:pt>
                <c:pt idx="3">
                  <c:v>1</c:v>
                </c:pt>
                <c:pt idx="4">
                  <c:v>0.30000000000000004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95-C249-86EA-F0F3F6C31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038080"/>
        <c:axId val="181052160"/>
      </c:barChart>
      <c:catAx>
        <c:axId val="18103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1052160"/>
        <c:crosses val="autoZero"/>
        <c:auto val="1"/>
        <c:lblAlgn val="ctr"/>
        <c:lblOffset val="100"/>
        <c:noMultiLvlLbl val="0"/>
      </c:catAx>
      <c:valAx>
        <c:axId val="18105216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0380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leggere messaggi offensivi</c:v>
                </c:pt>
                <c:pt idx="1">
                  <c:v>leggere info vita privata</c:v>
                </c:pt>
                <c:pt idx="2">
                  <c:v>vedere escludere/emarginare</c:v>
                </c:pt>
                <c:pt idx="3">
                  <c:v>vedere pubblicate foto</c:v>
                </c:pt>
                <c:pt idx="4">
                  <c:v>vedere fingere di essere qualcuno/a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11.9</c:v>
                </c:pt>
                <c:pt idx="1">
                  <c:v>32.9</c:v>
                </c:pt>
                <c:pt idx="2">
                  <c:v>22</c:v>
                </c:pt>
                <c:pt idx="3">
                  <c:v>29.7</c:v>
                </c:pt>
                <c:pt idx="4">
                  <c:v>52.2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1-3E4E-94C2-43722E5130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poche volte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leggere messaggi offensivi</c:v>
                </c:pt>
                <c:pt idx="1">
                  <c:v>leggere info vita privata</c:v>
                </c:pt>
                <c:pt idx="2">
                  <c:v>vedere escludere/emarginare</c:v>
                </c:pt>
                <c:pt idx="3">
                  <c:v>vedere pubblicate foto</c:v>
                </c:pt>
                <c:pt idx="4">
                  <c:v>vedere fingere di essere qualcuno/a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24.6</c:v>
                </c:pt>
                <c:pt idx="1">
                  <c:v>32</c:v>
                </c:pt>
                <c:pt idx="2">
                  <c:v>34.700000000000003</c:v>
                </c:pt>
                <c:pt idx="3">
                  <c:v>33.4</c:v>
                </c:pt>
                <c:pt idx="4">
                  <c:v>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81-3E4E-94C2-43722E5130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qualche volta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leggere messaggi offensivi</c:v>
                </c:pt>
                <c:pt idx="1">
                  <c:v>leggere info vita privata</c:v>
                </c:pt>
                <c:pt idx="2">
                  <c:v>vedere escludere/emarginare</c:v>
                </c:pt>
                <c:pt idx="3">
                  <c:v>vedere pubblicate foto</c:v>
                </c:pt>
                <c:pt idx="4">
                  <c:v>vedere fingere di essere qualcuno/a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32.300000000000011</c:v>
                </c:pt>
                <c:pt idx="1">
                  <c:v>21.1</c:v>
                </c:pt>
                <c:pt idx="2">
                  <c:v>26.3</c:v>
                </c:pt>
                <c:pt idx="3">
                  <c:v>21.7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81-3E4E-94C2-43722E5130C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spesso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leggere messaggi offensivi</c:v>
                </c:pt>
                <c:pt idx="1">
                  <c:v>leggere info vita privata</c:v>
                </c:pt>
                <c:pt idx="2">
                  <c:v>vedere escludere/emarginare</c:v>
                </c:pt>
                <c:pt idx="3">
                  <c:v>vedere pubblicate foto</c:v>
                </c:pt>
                <c:pt idx="4">
                  <c:v>vedere fingere di essere qualcuno/a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24.6</c:v>
                </c:pt>
                <c:pt idx="1">
                  <c:v>10.1</c:v>
                </c:pt>
                <c:pt idx="2">
                  <c:v>13.6</c:v>
                </c:pt>
                <c:pt idx="3">
                  <c:v>11</c:v>
                </c:pt>
                <c:pt idx="4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81-3E4E-94C2-43722E5130C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sempre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leggere messaggi offensivi</c:v>
                </c:pt>
                <c:pt idx="1">
                  <c:v>leggere info vita privata</c:v>
                </c:pt>
                <c:pt idx="2">
                  <c:v>vedere escludere/emarginare</c:v>
                </c:pt>
                <c:pt idx="3">
                  <c:v>vedere pubblicate foto</c:v>
                </c:pt>
                <c:pt idx="4">
                  <c:v>vedere fingere di essere qualcuno/a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4.9000000000000004</c:v>
                </c:pt>
                <c:pt idx="1">
                  <c:v>1.9000000000000001</c:v>
                </c:pt>
                <c:pt idx="2">
                  <c:v>1.4</c:v>
                </c:pt>
                <c:pt idx="3">
                  <c:v>2.1</c:v>
                </c:pt>
                <c:pt idx="4">
                  <c:v>0.70000000000000007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81-3E4E-94C2-43722E5130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140864"/>
        <c:axId val="181150848"/>
      </c:barChart>
      <c:catAx>
        <c:axId val="181140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1150848"/>
        <c:crosses val="autoZero"/>
        <c:auto val="1"/>
        <c:lblAlgn val="ctr"/>
        <c:lblOffset val="100"/>
        <c:noMultiLvlLbl val="0"/>
      </c:catAx>
      <c:valAx>
        <c:axId val="18115084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140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4B82-398B-476E-A4BC-00C41BA1CC16}" type="datetimeFigureOut">
              <a:rPr lang="it-IT" smtClean="0"/>
              <a:pPr/>
              <a:t>31/03/21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A8E5F-3908-4E90-8290-174D1E0FAEF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7053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55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972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56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referenze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A8E5F-3908-4E90-8290-174D1E0FAEF9}" type="slidenum">
              <a:rPr lang="it-IT" smtClean="0"/>
              <a:pPr/>
              <a:t>66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64865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A8E5F-3908-4E90-8290-174D1E0FAEF9}" type="slidenum">
              <a:rPr lang="it-IT" smtClean="0"/>
              <a:pPr/>
              <a:t>80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4201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Significativo solo a media</a:t>
            </a:r>
            <a:r>
              <a:rPr lang="it-IT" baseline="0" dirty="0"/>
              <a:t> e alta tipicità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A8E5F-3908-4E90-8290-174D1E0FAEF9}" type="slidenum">
              <a:rPr lang="it-IT" smtClean="0"/>
              <a:pPr/>
              <a:t>82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128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6244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Specificare cyber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A8E5F-3908-4E90-8290-174D1E0FAEF9}" type="slidenum">
              <a:rPr lang="it-IT" smtClean="0"/>
              <a:pPr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478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2561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51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52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53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5017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54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31/03/21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31/03/21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31/03/21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31/03/21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31/03/21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31/03/21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31/03/21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31/03/21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31/03/21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31/03/21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31/03/21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F0A44-A4E9-47CF-AA03-5AA74121F1AC}" type="datetimeFigureOut">
              <a:rPr lang="it-IT" smtClean="0"/>
              <a:pPr/>
              <a:t>31/03/21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8784976" cy="2118097"/>
          </a:xfrm>
        </p:spPr>
        <p:txBody>
          <a:bodyPr>
            <a:normAutofit fontScale="90000"/>
          </a:bodyPr>
          <a:lstStyle/>
          <a:p>
            <a:br>
              <a:rPr lang="it-IT" b="1" dirty="0"/>
            </a:br>
            <a:br>
              <a:rPr lang="it-IT" b="1" dirty="0"/>
            </a:br>
            <a:r>
              <a:rPr lang="it-IT" sz="4000" b="1" dirty="0"/>
              <a:t>Una ricerca empirica sul </a:t>
            </a:r>
            <a:r>
              <a:rPr lang="it-IT" sz="4000" b="1" dirty="0" err="1"/>
              <a:t>cyberbullismo</a:t>
            </a:r>
            <a:r>
              <a:rPr lang="it-IT" sz="4000" b="1" dirty="0"/>
              <a:t> in adolescenza funzionale ad un programma di intervento di comunità</a:t>
            </a:r>
            <a:br>
              <a:rPr lang="en-US" b="1" dirty="0"/>
            </a:br>
            <a:endParaRPr lang="it-IT" sz="3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313" y="4394970"/>
            <a:ext cx="8892480" cy="1968624"/>
          </a:xfrm>
        </p:spPr>
        <p:txBody>
          <a:bodyPr>
            <a:normAutofit/>
          </a:bodyPr>
          <a:lstStyle/>
          <a:p>
            <a:endParaRPr lang="it-IT" sz="2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Fattori personali: </a:t>
            </a:r>
            <a:r>
              <a:rPr lang="it-IT" sz="4000" b="1" u="sng" dirty="0"/>
              <a:t>Genere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Alcuni studi hanno dimostrato che i ragazzi più delle ragazze sono agenti di cyberbullismo. No differenze su vittima </a:t>
            </a:r>
            <a:r>
              <a:rPr lang="it-IT" sz="2400" dirty="0"/>
              <a:t>(e.g., Li, 2006);</a:t>
            </a:r>
          </a:p>
          <a:p>
            <a:r>
              <a:rPr lang="it-IT" sz="2800" dirty="0"/>
              <a:t>Alcuni studi hanno dimostrato che i ragazzi più delle ragazze sono agenti di cyberbullismo. Le ragazze più vittime che i ragazzi (</a:t>
            </a:r>
            <a:r>
              <a:rPr lang="it-IT" sz="2400" dirty="0"/>
              <a:t>e.g., </a:t>
            </a:r>
            <a:r>
              <a:rPr lang="it-IT" sz="2400" dirty="0" err="1"/>
              <a:t>Wang</a:t>
            </a:r>
            <a:r>
              <a:rPr lang="it-IT" sz="2400" dirty="0"/>
              <a:t> et al.,2009).</a:t>
            </a:r>
          </a:p>
        </p:txBody>
      </p:sp>
    </p:spTree>
    <p:extLst>
      <p:ext uri="{BB962C8B-B14F-4D97-AF65-F5344CB8AC3E}">
        <p14:creationId xmlns:p14="http://schemas.microsoft.com/office/powerpoint/2010/main" val="1388312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Fattori personali: </a:t>
            </a:r>
            <a:r>
              <a:rPr lang="it-IT" sz="4000" b="1" u="sng" dirty="0"/>
              <a:t>Genere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Le ragazze, in generale, più dei ragazzi sono agenti di bullismo indiretto e quindi di </a:t>
            </a:r>
            <a:r>
              <a:rPr lang="it-IT" sz="2800" dirty="0" err="1"/>
              <a:t>cyberbullismo</a:t>
            </a:r>
            <a:r>
              <a:rPr lang="it-IT" sz="2800" dirty="0"/>
              <a:t> (</a:t>
            </a:r>
            <a:r>
              <a:rPr lang="it-IT" sz="2400" dirty="0"/>
              <a:t>e.g., </a:t>
            </a:r>
            <a:r>
              <a:rPr lang="it-IT" sz="2400" dirty="0" err="1"/>
              <a:t>Dilmac</a:t>
            </a:r>
            <a:r>
              <a:rPr lang="it-IT" sz="2400" dirty="0"/>
              <a:t>, 2009; Kowalski &amp; Limber, 2007; Navarro, 2016</a:t>
            </a:r>
            <a:r>
              <a:rPr lang="it-IT" sz="2800" dirty="0"/>
              <a:t>)</a:t>
            </a:r>
          </a:p>
          <a:p>
            <a:pPr marL="0" indent="0">
              <a:buNone/>
            </a:pPr>
            <a:r>
              <a:rPr lang="it-IT" sz="2800" dirty="0"/>
              <a:t>    esclusione e gossip</a:t>
            </a:r>
          </a:p>
          <a:p>
            <a:pPr marL="0" indent="0">
              <a:buNone/>
            </a:pPr>
            <a:endParaRPr lang="it-IT" sz="2800" dirty="0"/>
          </a:p>
          <a:p>
            <a:r>
              <a:rPr lang="it-IT" sz="2800" dirty="0"/>
              <a:t>Altri studi non hanno trovato differenze di genere sia nell’essere agente sia nell’essere vittima di cyberbullismo (e</a:t>
            </a:r>
            <a:r>
              <a:rPr lang="it-IT" sz="2400" dirty="0"/>
              <a:t>.g., Hinduja &amp; Patchin, 2008; Slonje &amp; Smith, 2008; Smith et al., 2008; Ybarra &amp; Mitchell, 2008</a:t>
            </a:r>
            <a:r>
              <a:rPr lang="it-IT" sz="2800" dirty="0"/>
              <a:t>)</a:t>
            </a:r>
          </a:p>
        </p:txBody>
      </p:sp>
      <p:cxnSp>
        <p:nvCxnSpPr>
          <p:cNvPr id="6" name="Straight Arrow Connector 6">
            <a:extLst>
              <a:ext uri="{FF2B5EF4-FFF2-40B4-BE49-F238E27FC236}">
                <a16:creationId xmlns:a16="http://schemas.microsoft.com/office/drawing/2014/main" id="{E4374136-5FE9-874E-B76A-0F68D3917E0C}"/>
              </a:ext>
            </a:extLst>
          </p:cNvPr>
          <p:cNvCxnSpPr/>
          <p:nvPr/>
        </p:nvCxnSpPr>
        <p:spPr>
          <a:xfrm>
            <a:off x="7668344" y="2708920"/>
            <a:ext cx="936104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963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Fattori personali: </a:t>
            </a:r>
            <a:r>
              <a:rPr lang="it-IT" sz="4000" b="1" u="sng" dirty="0"/>
              <a:t>Genere</a:t>
            </a:r>
            <a:endParaRPr lang="it-IT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u="sng" dirty="0" err="1"/>
              <a:t>Metanalisi</a:t>
            </a:r>
            <a:endParaRPr lang="it-IT" u="sng" dirty="0"/>
          </a:p>
          <a:p>
            <a:pPr>
              <a:buNone/>
            </a:pPr>
            <a:r>
              <a:rPr lang="it-IT" sz="2400" dirty="0" err="1"/>
              <a:t>Barlett</a:t>
            </a:r>
            <a:r>
              <a:rPr lang="it-IT" sz="2400" dirty="0"/>
              <a:t> &amp; Coyne, 2014</a:t>
            </a:r>
          </a:p>
          <a:p>
            <a:pPr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800" dirty="0"/>
              <a:t>109 STUDI (</a:t>
            </a:r>
            <a:r>
              <a:rPr lang="it-IT" sz="2800" dirty="0" err="1"/>
              <a:t>N</a:t>
            </a:r>
            <a:r>
              <a:rPr lang="it-IT" sz="2800" dirty="0"/>
              <a:t> =214, 167; range età: 10-15)</a:t>
            </a:r>
          </a:p>
          <a:p>
            <a:pPr>
              <a:buNone/>
            </a:pPr>
            <a:endParaRPr lang="it-IT" sz="2800" dirty="0"/>
          </a:p>
          <a:p>
            <a:pPr>
              <a:buNone/>
            </a:pPr>
            <a:r>
              <a:rPr lang="it-IT" sz="2800" dirty="0"/>
              <a:t> Le ragazze sono maggiormente coinvolte, rispetto ai ragazzi, in comportamenti legati al </a:t>
            </a:r>
            <a:r>
              <a:rPr lang="it-IT" sz="2800" dirty="0" err="1"/>
              <a:t>cyberbullismo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270761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Fattori personali: </a:t>
            </a:r>
            <a:r>
              <a:rPr lang="it-IT" sz="4000" b="1" u="sng" dirty="0"/>
              <a:t>Età</a:t>
            </a:r>
            <a:endParaRPr lang="it-IT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4562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800" dirty="0" err="1"/>
              <a:t>Cyberbullismo</a:t>
            </a:r>
            <a:r>
              <a:rPr lang="it-IT" sz="2800" dirty="0"/>
              <a:t>             picco di frequenza durante la scuola media (età; 10-13);</a:t>
            </a:r>
          </a:p>
          <a:p>
            <a:r>
              <a:rPr lang="it-IT" sz="2800" dirty="0"/>
              <a:t>stabilire il proprio ruolo all’interno della gerarchia sociale (Kowalski et al., 2012; Varjas et al., 2009);</a:t>
            </a:r>
          </a:p>
          <a:p>
            <a:r>
              <a:rPr lang="it-IT" sz="2800" dirty="0"/>
              <a:t>moderata dalla conoscenza dei mezzi che si utilizzano (Williams &amp; Guerra, 2008)</a:t>
            </a:r>
          </a:p>
          <a:p>
            <a:endParaRPr lang="it-IT" sz="2800" dirty="0"/>
          </a:p>
          <a:p>
            <a:pPr>
              <a:buNone/>
            </a:pPr>
            <a:r>
              <a:rPr lang="it-IT" sz="2800" dirty="0" err="1"/>
              <a:t>Barlett</a:t>
            </a:r>
            <a:r>
              <a:rPr lang="it-IT" sz="2800" dirty="0"/>
              <a:t> &amp; </a:t>
            </a:r>
            <a:r>
              <a:rPr lang="it-IT" sz="2800" dirty="0" err="1"/>
              <a:t>Coyne</a:t>
            </a:r>
            <a:r>
              <a:rPr lang="it-IT" sz="2800" dirty="0"/>
              <a:t>, 2014 METANALISI</a:t>
            </a:r>
          </a:p>
          <a:p>
            <a:r>
              <a:rPr lang="it-IT" sz="2800" dirty="0"/>
              <a:t>109 STUDI (</a:t>
            </a:r>
            <a:r>
              <a:rPr lang="it-IT" sz="2800" dirty="0" err="1"/>
              <a:t>N</a:t>
            </a:r>
            <a:r>
              <a:rPr lang="it-IT" sz="2800" dirty="0"/>
              <a:t> =214, 167; </a:t>
            </a:r>
            <a:r>
              <a:rPr lang="it-IT" sz="2800" dirty="0" err="1"/>
              <a:t>range</a:t>
            </a:r>
            <a:r>
              <a:rPr lang="it-IT" sz="2800" dirty="0"/>
              <a:t> età: 10-15)</a:t>
            </a:r>
          </a:p>
          <a:p>
            <a:pPr>
              <a:buNone/>
            </a:pPr>
            <a:r>
              <a:rPr lang="it-IT" sz="2800" dirty="0"/>
              <a:t>Età media = 11 anni</a:t>
            </a:r>
          </a:p>
          <a:p>
            <a:endParaRPr lang="it-IT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55776" y="1916832"/>
            <a:ext cx="936104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998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Fattori personali: </a:t>
            </a:r>
            <a:r>
              <a:rPr lang="it-IT" b="1" u="sng" dirty="0"/>
              <a:t>Aspetti di personalità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4562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b="1" u="sng" dirty="0"/>
              <a:t>Empatia </a:t>
            </a:r>
            <a:r>
              <a:rPr lang="it-IT" sz="2800" dirty="0"/>
              <a:t>è la capacità di comprendere  e condividere gli stati d’animo altrui (Hoffman, 2001)</a:t>
            </a:r>
          </a:p>
          <a:p>
            <a:pPr>
              <a:buNone/>
            </a:pPr>
            <a:endParaRPr lang="it-IT" sz="2800" dirty="0"/>
          </a:p>
          <a:p>
            <a:r>
              <a:rPr lang="it-IT" sz="2600" dirty="0"/>
              <a:t>i ‘cyberbulli’ mostrano meno empatia rispetto alle ‘cybervittime’ e i non-’cyberbulli’;</a:t>
            </a:r>
          </a:p>
          <a:p>
            <a:pPr>
              <a:buNone/>
            </a:pPr>
            <a:r>
              <a:rPr lang="it-IT" sz="2400" dirty="0"/>
              <a:t>(</a:t>
            </a:r>
            <a:r>
              <a:rPr lang="it-IT" sz="2400" dirty="0" err="1"/>
              <a:t>Brewer</a:t>
            </a:r>
            <a:r>
              <a:rPr lang="it-IT" sz="2400" dirty="0"/>
              <a:t> &amp; </a:t>
            </a:r>
            <a:r>
              <a:rPr lang="it-IT" sz="2400" dirty="0" err="1"/>
              <a:t>Kerlaske</a:t>
            </a:r>
            <a:r>
              <a:rPr lang="it-IT" sz="2400" dirty="0"/>
              <a:t>, 2015; </a:t>
            </a:r>
            <a:r>
              <a:rPr lang="it-IT" sz="2400" dirty="0" err="1"/>
              <a:t>Steffegen</a:t>
            </a:r>
            <a:r>
              <a:rPr lang="it-IT" sz="2400" dirty="0"/>
              <a:t> et al., 2011)      </a:t>
            </a:r>
            <a:r>
              <a:rPr lang="it-IT" dirty="0"/>
              <a:t>    </a:t>
            </a:r>
          </a:p>
          <a:p>
            <a:pPr>
              <a:buNone/>
            </a:pPr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3689389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869181-86D0-AB42-A9AC-44A70E0B0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Fattori personali:</a:t>
            </a:r>
            <a:br>
              <a:rPr lang="it-IT" b="1" dirty="0"/>
            </a:br>
            <a:r>
              <a:rPr lang="it-IT" b="1" u="sng" dirty="0"/>
              <a:t>Stati psicologici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BB95DD-802B-264D-9134-FB6968F2C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u="sng" dirty="0"/>
              <a:t>Autostima</a:t>
            </a:r>
          </a:p>
          <a:p>
            <a:r>
              <a:rPr lang="it-IT" sz="2800" dirty="0" err="1"/>
              <a:t>cyberbulli</a:t>
            </a:r>
            <a:r>
              <a:rPr lang="it-IT" sz="2800" dirty="0"/>
              <a:t>’ e ‘</a:t>
            </a:r>
            <a:r>
              <a:rPr lang="it-IT" sz="2800" dirty="0" err="1"/>
              <a:t>cybervittime</a:t>
            </a:r>
            <a:r>
              <a:rPr lang="it-IT" sz="2800" dirty="0"/>
              <a:t>’ mostrano minori livelli di autostima rispetto a coloro i quali non lo sono </a:t>
            </a:r>
            <a:r>
              <a:rPr lang="it-IT" sz="2400" dirty="0"/>
              <a:t>(</a:t>
            </a:r>
            <a:r>
              <a:rPr lang="it-IT" sz="2400" dirty="0" err="1"/>
              <a:t>Kowalski</a:t>
            </a:r>
            <a:r>
              <a:rPr lang="it-IT" sz="2400" dirty="0"/>
              <a:t> &amp; </a:t>
            </a:r>
            <a:r>
              <a:rPr lang="it-IT" sz="2400" dirty="0" err="1"/>
              <a:t>Limber</a:t>
            </a:r>
            <a:r>
              <a:rPr lang="it-IT" sz="2400" dirty="0"/>
              <a:t>, 2013; </a:t>
            </a:r>
            <a:r>
              <a:rPr lang="it-IT" sz="2400" dirty="0" err="1"/>
              <a:t>Patchin</a:t>
            </a:r>
            <a:r>
              <a:rPr lang="it-IT" sz="2400" dirty="0"/>
              <a:t> &amp; </a:t>
            </a:r>
            <a:r>
              <a:rPr lang="it-IT" sz="2400" dirty="0" err="1"/>
              <a:t>Hinduja</a:t>
            </a:r>
            <a:r>
              <a:rPr lang="it-IT" sz="2400" dirty="0"/>
              <a:t>, 2010; Palermiti et al., 2017);</a:t>
            </a:r>
            <a:endParaRPr lang="it-IT" sz="2800" dirty="0"/>
          </a:p>
          <a:p>
            <a:r>
              <a:rPr lang="it-IT" sz="2800" dirty="0" err="1"/>
              <a:t>cybervittime</a:t>
            </a:r>
            <a:r>
              <a:rPr lang="it-IT" sz="2800" dirty="0"/>
              <a:t>’ mostrano minori livelli di autostima rispetto ’ai </a:t>
            </a:r>
            <a:r>
              <a:rPr lang="it-IT" sz="2800" dirty="0" err="1"/>
              <a:t>cyberbulli</a:t>
            </a:r>
            <a:r>
              <a:rPr lang="it-IT" sz="2800" dirty="0"/>
              <a:t>’	           ‘target facile’</a:t>
            </a:r>
          </a:p>
          <a:p>
            <a:r>
              <a:rPr lang="it-IT" sz="2800" dirty="0"/>
              <a:t>relazione ciclica tra l’essere vittima e livelli di autostima </a:t>
            </a:r>
            <a:r>
              <a:rPr lang="it-IT" sz="2400" dirty="0"/>
              <a:t>(</a:t>
            </a:r>
            <a:r>
              <a:rPr lang="it-IT" sz="2400" dirty="0" err="1"/>
              <a:t>Brewer</a:t>
            </a:r>
            <a:r>
              <a:rPr lang="it-IT" sz="2400" dirty="0"/>
              <a:t> &amp; </a:t>
            </a:r>
            <a:r>
              <a:rPr lang="it-IT" sz="2400" dirty="0" err="1"/>
              <a:t>Kerlaske</a:t>
            </a:r>
            <a:r>
              <a:rPr lang="it-IT" sz="2400" dirty="0"/>
              <a:t>, 2015)</a:t>
            </a:r>
          </a:p>
          <a:p>
            <a:endParaRPr lang="it-IT" sz="2800" dirty="0"/>
          </a:p>
          <a:p>
            <a:endParaRPr lang="it-IT" sz="2800" dirty="0"/>
          </a:p>
          <a:p>
            <a:endParaRPr lang="it-IT" sz="2800" b="1" u="sng" dirty="0"/>
          </a:p>
          <a:p>
            <a:pPr marL="0" indent="0">
              <a:buNone/>
            </a:pPr>
            <a:endParaRPr lang="it-IT" sz="2800" dirty="0"/>
          </a:p>
        </p:txBody>
      </p:sp>
      <p:cxnSp>
        <p:nvCxnSpPr>
          <p:cNvPr id="4" name="Straight Arrow Connector 8">
            <a:extLst>
              <a:ext uri="{FF2B5EF4-FFF2-40B4-BE49-F238E27FC236}">
                <a16:creationId xmlns:a16="http://schemas.microsoft.com/office/drawing/2014/main" id="{E4A36D68-C17B-A54C-8208-05CDD4B4C9D8}"/>
              </a:ext>
            </a:extLst>
          </p:cNvPr>
          <p:cNvCxnSpPr/>
          <p:nvPr/>
        </p:nvCxnSpPr>
        <p:spPr>
          <a:xfrm>
            <a:off x="4067944" y="4437112"/>
            <a:ext cx="936104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075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Fattori personali:</a:t>
            </a:r>
            <a:br>
              <a:rPr lang="it-IT" b="1" dirty="0"/>
            </a:br>
            <a:r>
              <a:rPr lang="it-IT" b="1" u="sng" dirty="0"/>
              <a:t>Stati psicologici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4562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u="sng" dirty="0"/>
              <a:t>Solitudine </a:t>
            </a:r>
            <a:r>
              <a:rPr lang="it-IT" dirty="0"/>
              <a:t>(i.e., isolamento sociale)</a:t>
            </a:r>
          </a:p>
          <a:p>
            <a:r>
              <a:rPr lang="it-IT" sz="2800" dirty="0"/>
              <a:t>i ragazzi e le ragazze che mostrano maggiori livelli di solitudine 	   utilizzo maggiore dei social network e delle tecnologie</a:t>
            </a:r>
          </a:p>
          <a:p>
            <a:r>
              <a:rPr lang="it-IT" sz="2800" dirty="0"/>
              <a:t>il sentimento di solitudine e di isolamento predice l’essere vittima di cyberbullismo ma non l’essere agente</a:t>
            </a:r>
            <a:endParaRPr lang="it-IT" dirty="0"/>
          </a:p>
          <a:p>
            <a:pPr>
              <a:buNone/>
            </a:pPr>
            <a:r>
              <a:rPr lang="it-IT" sz="2400" dirty="0"/>
              <a:t>(</a:t>
            </a:r>
            <a:r>
              <a:rPr lang="it-IT" sz="2400" dirty="0" err="1"/>
              <a:t>Sahin</a:t>
            </a:r>
            <a:r>
              <a:rPr lang="it-IT" sz="2400" dirty="0"/>
              <a:t> et al., 2012; </a:t>
            </a:r>
            <a:r>
              <a:rPr lang="it-IT" sz="2400" dirty="0" err="1"/>
              <a:t>Shemesh</a:t>
            </a:r>
            <a:r>
              <a:rPr lang="it-IT" sz="2400" dirty="0"/>
              <a:t> et al., 2012)</a:t>
            </a:r>
          </a:p>
          <a:p>
            <a:pPr>
              <a:buNone/>
            </a:pPr>
            <a:endParaRPr lang="it-IT" sz="2400" dirty="0"/>
          </a:p>
          <a:p>
            <a:pPr>
              <a:buNone/>
            </a:pPr>
            <a:endParaRPr lang="it-IT" b="1" u="sng" dirty="0"/>
          </a:p>
        </p:txBody>
      </p:sp>
      <p:cxnSp>
        <p:nvCxnSpPr>
          <p:cNvPr id="4" name="Straight Arrow Connector 8">
            <a:extLst>
              <a:ext uri="{FF2B5EF4-FFF2-40B4-BE49-F238E27FC236}">
                <a16:creationId xmlns:a16="http://schemas.microsoft.com/office/drawing/2014/main" id="{AD81C21C-B054-1547-A289-3605A3E31BF3}"/>
              </a:ext>
            </a:extLst>
          </p:cNvPr>
          <p:cNvCxnSpPr/>
          <p:nvPr/>
        </p:nvCxnSpPr>
        <p:spPr>
          <a:xfrm>
            <a:off x="2411760" y="2924944"/>
            <a:ext cx="936104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120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Fattori personali:</a:t>
            </a:r>
            <a:br>
              <a:rPr lang="it-IT" b="1" dirty="0"/>
            </a:br>
            <a:r>
              <a:rPr lang="it-IT" b="1" u="sng" dirty="0"/>
              <a:t>Stati psicologici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456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u="sng" dirty="0"/>
              <a:t>Solitudine</a:t>
            </a:r>
            <a:endParaRPr lang="it-IT" sz="2800" dirty="0"/>
          </a:p>
          <a:p>
            <a:pPr marL="0" indent="0">
              <a:buNone/>
            </a:pPr>
            <a:r>
              <a:rPr lang="it-IT" sz="2800" dirty="0"/>
              <a:t>Maggiore è la percezione di solitudine parentale</a:t>
            </a:r>
          </a:p>
          <a:p>
            <a:pPr>
              <a:buNone/>
            </a:pPr>
            <a:r>
              <a:rPr lang="it-IT" sz="2800" dirty="0"/>
              <a:t>maggiore è  il rischio di mettere in atto comportamenti di </a:t>
            </a:r>
            <a:r>
              <a:rPr lang="it-IT" sz="2800" dirty="0" err="1"/>
              <a:t>cyberbullismo</a:t>
            </a:r>
            <a:endParaRPr lang="it-IT" sz="2800" dirty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r>
              <a:rPr lang="it-IT" sz="2400" dirty="0"/>
              <a:t>(</a:t>
            </a:r>
            <a:r>
              <a:rPr lang="it-IT" sz="2400" dirty="0" err="1"/>
              <a:t>Guarini</a:t>
            </a:r>
            <a:r>
              <a:rPr lang="it-IT" sz="2400" dirty="0"/>
              <a:t> et al., 2012)</a:t>
            </a:r>
            <a:endParaRPr lang="it-IT" b="1" u="sng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596336" y="2420888"/>
            <a:ext cx="936104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150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7C1843-BFDC-8941-A702-97B740828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Fattori personali: «</a:t>
            </a:r>
            <a:r>
              <a:rPr lang="it-IT" b="1" dirty="0" err="1"/>
              <a:t>Sociability</a:t>
            </a:r>
            <a:r>
              <a:rPr lang="it-IT" b="1" dirty="0"/>
              <a:t>»</a:t>
            </a:r>
            <a:br>
              <a:rPr lang="it-IT" b="1" dirty="0"/>
            </a:br>
            <a:endParaRPr lang="it-IT" dirty="0"/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441F15E0-BBEC-074E-9A8A-D2D54F187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664438"/>
              </p:ext>
            </p:extLst>
          </p:nvPr>
        </p:nvGraphicFramePr>
        <p:xfrm>
          <a:off x="755576" y="3212976"/>
          <a:ext cx="793122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B410296B-6549-9A44-9976-05B096C9C1EB}"/>
              </a:ext>
            </a:extLst>
          </p:cNvPr>
          <p:cNvSpPr/>
          <p:nvPr/>
        </p:nvSpPr>
        <p:spPr>
          <a:xfrm>
            <a:off x="179512" y="1480716"/>
            <a:ext cx="698477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N</a:t>
            </a:r>
            <a:r>
              <a:rPr lang="it-IT" dirty="0"/>
              <a:t> = 291 (M = 86 </a:t>
            </a:r>
            <a:r>
              <a:rPr lang="it-IT" dirty="0" err="1"/>
              <a:t>F</a:t>
            </a:r>
            <a:r>
              <a:rPr lang="it-IT" dirty="0"/>
              <a:t> = 202); età: </a:t>
            </a:r>
            <a:r>
              <a:rPr lang="it-IT" i="1" dirty="0"/>
              <a:t>M</a:t>
            </a:r>
            <a:r>
              <a:rPr lang="it-IT" dirty="0"/>
              <a:t> = 22.09,</a:t>
            </a:r>
            <a:r>
              <a:rPr lang="it-IT" i="1" dirty="0"/>
              <a:t> SD </a:t>
            </a:r>
            <a:r>
              <a:rPr lang="it-IT" dirty="0"/>
              <a:t>= 3.77</a:t>
            </a:r>
          </a:p>
          <a:p>
            <a:r>
              <a:rPr lang="it-IT" sz="1350" dirty="0"/>
              <a:t>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3907864-AB58-FD4F-8711-0EC1FE69F5C2}"/>
              </a:ext>
            </a:extLst>
          </p:cNvPr>
          <p:cNvSpPr txBox="1"/>
          <p:nvPr/>
        </p:nvSpPr>
        <p:spPr>
          <a:xfrm>
            <a:off x="196704" y="623731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Piccoli &amp; </a:t>
            </a:r>
            <a:r>
              <a:rPr lang="it-IT" dirty="0" err="1"/>
              <a:t>Carnaghi</a:t>
            </a:r>
            <a:r>
              <a:rPr lang="it-IT" dirty="0"/>
              <a:t>, in preparazione</a:t>
            </a:r>
          </a:p>
        </p:txBody>
      </p:sp>
    </p:spTree>
    <p:extLst>
      <p:ext uri="{BB962C8B-B14F-4D97-AF65-F5344CB8AC3E}">
        <p14:creationId xmlns:p14="http://schemas.microsoft.com/office/powerpoint/2010/main" val="4042747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766D87D6-9C11-E342-B1C4-6911D92F8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7188" y="3190146"/>
            <a:ext cx="4199861" cy="2457104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71743412-A4B9-874A-8CB5-38A44052B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40" y="2908039"/>
            <a:ext cx="4250365" cy="302131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575C01E4-70A4-B546-9119-B2DF322757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3272" y="958028"/>
            <a:ext cx="4203846" cy="243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049E60A-17FC-0D43-8F9C-EB5EF29EB8C1}"/>
              </a:ext>
            </a:extLst>
          </p:cNvPr>
          <p:cNvSpPr txBox="1"/>
          <p:nvPr/>
        </p:nvSpPr>
        <p:spPr>
          <a:xfrm>
            <a:off x="251520" y="623731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Piccoli &amp; </a:t>
            </a:r>
            <a:r>
              <a:rPr lang="it-IT" dirty="0" err="1"/>
              <a:t>Carnaghi</a:t>
            </a:r>
            <a:r>
              <a:rPr lang="it-IT" dirty="0"/>
              <a:t>, in preparazione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B3C0F9D-CA4E-3542-8C32-ECB98E871977}"/>
              </a:ext>
            </a:extLst>
          </p:cNvPr>
          <p:cNvSpPr/>
          <p:nvPr/>
        </p:nvSpPr>
        <p:spPr>
          <a:xfrm>
            <a:off x="683568" y="203430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/>
              <a:t>Fattori personali: «</a:t>
            </a:r>
            <a:r>
              <a:rPr lang="it-IT" sz="4000" b="1" dirty="0" err="1"/>
              <a:t>Sociability</a:t>
            </a:r>
            <a:r>
              <a:rPr lang="it-IT" sz="4000" b="1" dirty="0"/>
              <a:t>»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96439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Bullismo tradizionale: definizione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   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sz="2800" dirty="0"/>
              <a:t>    Bullismo è un comportamento agito da un individuo o da un gruppo, ripetuto nel tempo, per fare del male, minacciare o spaventare un altro individuo con l’intenzione di nuocere (Brighi et al., 2012)</a:t>
            </a:r>
          </a:p>
        </p:txBody>
      </p:sp>
    </p:spTree>
    <p:extLst>
      <p:ext uri="{BB962C8B-B14F-4D97-AF65-F5344CB8AC3E}">
        <p14:creationId xmlns:p14="http://schemas.microsoft.com/office/powerpoint/2010/main" val="1688749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b="1" dirty="0"/>
              <a:t>Fattori personali:</a:t>
            </a:r>
            <a:br>
              <a:rPr lang="it-IT" sz="4000" b="1" dirty="0"/>
            </a:br>
            <a:r>
              <a:rPr lang="it-IT" sz="4000" b="1" u="sng" dirty="0"/>
              <a:t>Status socio-economico</a:t>
            </a:r>
            <a:endParaRPr lang="it-IT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4562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/>
              <a:t>	alti livelli di status socioeconomico (maggiore disponibilità di mezzi tecnologici come cellulari e computers)</a:t>
            </a:r>
          </a:p>
          <a:p>
            <a:pPr>
              <a:buNone/>
            </a:pPr>
            <a:r>
              <a:rPr lang="it-IT" sz="2800" dirty="0"/>
              <a:t>                maggiore probabilità di essere sia ‘cyberbullo’ che ‘cybervittima’ </a:t>
            </a:r>
          </a:p>
          <a:p>
            <a:pPr>
              <a:buNone/>
            </a:pPr>
            <a:endParaRPr lang="it-IT" sz="2800" dirty="0"/>
          </a:p>
          <a:p>
            <a:pPr>
              <a:buNone/>
            </a:pPr>
            <a:r>
              <a:rPr lang="it-IT" sz="2400" dirty="0"/>
              <a:t>(</a:t>
            </a:r>
            <a:r>
              <a:rPr lang="it-IT" sz="2400" dirty="0" err="1"/>
              <a:t>Wang</a:t>
            </a:r>
            <a:r>
              <a:rPr lang="it-IT" sz="2400" dirty="0"/>
              <a:t> et al., 2009) </a:t>
            </a:r>
          </a:p>
          <a:p>
            <a:pPr>
              <a:buNone/>
            </a:pPr>
            <a:endParaRPr lang="it-IT" sz="2800" dirty="0"/>
          </a:p>
          <a:p>
            <a:pPr>
              <a:buNone/>
            </a:pPr>
            <a:r>
              <a:rPr lang="it-IT" dirty="0"/>
              <a:t>            </a:t>
            </a:r>
            <a:endParaRPr lang="it-IT" b="1" u="sng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83568" y="3284984"/>
            <a:ext cx="936104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82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Fattori personali:</a:t>
            </a:r>
            <a:br>
              <a:rPr lang="it-IT" b="1" dirty="0"/>
            </a:br>
            <a:r>
              <a:rPr lang="it-IT" b="1" u="sng" dirty="0"/>
              <a:t>Utilizzo della tecnologia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dirty="0"/>
              <a:t>maggiore è l’abilità nell’utilizzo di tecnologie</a:t>
            </a:r>
          </a:p>
          <a:p>
            <a:r>
              <a:rPr lang="it-IT" sz="2800" dirty="0"/>
              <a:t>maggiore è il tempo che si passa al computer</a:t>
            </a:r>
          </a:p>
          <a:p>
            <a:r>
              <a:rPr lang="it-IT" sz="2800" dirty="0"/>
              <a:t>condividere le proprie passwords con gli amici</a:t>
            </a:r>
          </a:p>
          <a:p>
            <a:pPr>
              <a:buNone/>
            </a:pPr>
            <a:r>
              <a:rPr lang="it-IT" sz="2800" dirty="0"/>
              <a:t>		      maggiore rischio di coinvolgimento in comportamenti di </a:t>
            </a:r>
            <a:r>
              <a:rPr lang="it-IT" sz="2800" dirty="0" err="1"/>
              <a:t>cyberbullismo</a:t>
            </a:r>
            <a:endParaRPr lang="it-IT" sz="2800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r>
              <a:rPr lang="it-IT" sz="2600" dirty="0"/>
              <a:t>(</a:t>
            </a:r>
            <a:r>
              <a:rPr lang="it-IT" sz="2600" dirty="0" err="1"/>
              <a:t>Walrave</a:t>
            </a:r>
            <a:r>
              <a:rPr lang="it-IT" sz="2600" dirty="0"/>
              <a:t> et al., 2012; Ybarra &amp; </a:t>
            </a:r>
            <a:r>
              <a:rPr lang="it-IT" sz="2600" dirty="0" err="1"/>
              <a:t>Mithcell</a:t>
            </a:r>
            <a:r>
              <a:rPr lang="it-IT" sz="2600" dirty="0"/>
              <a:t>, 2004; </a:t>
            </a:r>
            <a:r>
              <a:rPr lang="it-IT" sz="2600" dirty="0" err="1"/>
              <a:t>Mishna</a:t>
            </a:r>
            <a:r>
              <a:rPr lang="it-IT" sz="2600" dirty="0"/>
              <a:t> et al., 2012 )</a:t>
            </a:r>
          </a:p>
          <a:p>
            <a:pPr>
              <a:buNone/>
            </a:pPr>
            <a:endParaRPr lang="it-IT" sz="2800" dirty="0"/>
          </a:p>
          <a:p>
            <a:pPr>
              <a:buNone/>
            </a:pPr>
            <a:r>
              <a:rPr lang="it-IT" dirty="0"/>
              <a:t>   </a:t>
            </a:r>
          </a:p>
          <a:p>
            <a:pPr>
              <a:buNone/>
            </a:pPr>
            <a:endParaRPr lang="it-IT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27584" y="3140968"/>
            <a:ext cx="864096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189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Fattori personali:</a:t>
            </a:r>
            <a:br>
              <a:rPr lang="it-IT" b="1" dirty="0"/>
            </a:br>
            <a:r>
              <a:rPr lang="it-IT" b="1" u="sng" dirty="0"/>
              <a:t>Stati psicologici (conseguenze)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4562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err="1"/>
              <a:t>cyberbulli</a:t>
            </a:r>
            <a:r>
              <a:rPr lang="it-IT" sz="2800" dirty="0"/>
              <a:t>’ e ‘cybervittime’              maggiori livelli di </a:t>
            </a:r>
          </a:p>
          <a:p>
            <a:r>
              <a:rPr lang="it-IT" sz="2800" dirty="0"/>
              <a:t>depressione</a:t>
            </a:r>
          </a:p>
          <a:p>
            <a:r>
              <a:rPr lang="it-IT" sz="2800" dirty="0"/>
              <a:t> ansia  </a:t>
            </a:r>
          </a:p>
          <a:p>
            <a:r>
              <a:rPr lang="it-IT" sz="2800" dirty="0"/>
              <a:t>pensieri suicidari</a:t>
            </a:r>
          </a:p>
          <a:p>
            <a:r>
              <a:rPr lang="it-IT" sz="2800" dirty="0"/>
              <a:t>maggiori problemi relativi alla salute fisica (tensione, insonnia, mancanza di appetito) </a:t>
            </a:r>
          </a:p>
          <a:p>
            <a:endParaRPr lang="it-IT" sz="2800" dirty="0"/>
          </a:p>
          <a:p>
            <a:pPr>
              <a:buNone/>
            </a:pPr>
            <a:r>
              <a:rPr lang="it-IT" sz="2400" dirty="0"/>
              <a:t>(</a:t>
            </a:r>
            <a:r>
              <a:rPr lang="it-IT" sz="2400" dirty="0" err="1"/>
              <a:t>Kolaski</a:t>
            </a:r>
            <a:r>
              <a:rPr lang="it-IT" sz="2400" dirty="0"/>
              <a:t> et al., 2013, </a:t>
            </a:r>
            <a:r>
              <a:rPr lang="it-IT" sz="2400" dirty="0" err="1"/>
              <a:t>Shemesh</a:t>
            </a:r>
            <a:r>
              <a:rPr lang="it-IT" sz="2400" dirty="0"/>
              <a:t> et al., 2012)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b="1" u="sng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27984" y="1916832"/>
            <a:ext cx="936104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506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Fattori personali:</a:t>
            </a:r>
            <a:br>
              <a:rPr lang="it-IT" b="1" dirty="0"/>
            </a:br>
            <a:r>
              <a:rPr lang="it-IT" b="1" u="sng" dirty="0"/>
              <a:t>ambito scolastico (conseguenze)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 err="1"/>
              <a:t>cyberbulli</a:t>
            </a:r>
            <a:r>
              <a:rPr lang="it-IT" sz="2800" dirty="0"/>
              <a:t>’ e ‘</a:t>
            </a:r>
            <a:r>
              <a:rPr lang="it-IT" sz="2800" dirty="0" err="1"/>
              <a:t>cybervittime</a:t>
            </a:r>
            <a:r>
              <a:rPr lang="it-IT" sz="2800" dirty="0"/>
              <a:t>’                </a:t>
            </a:r>
            <a:r>
              <a:rPr lang="en-US" sz="2800" dirty="0" err="1"/>
              <a:t>problemi</a:t>
            </a:r>
            <a:r>
              <a:rPr lang="en-US" sz="2800" dirty="0"/>
              <a:t>/</a:t>
            </a:r>
            <a:r>
              <a:rPr lang="en-US" sz="2800" dirty="0" err="1"/>
              <a:t>difficoltà</a:t>
            </a:r>
            <a:r>
              <a:rPr lang="en-US" sz="2800" dirty="0"/>
              <a:t> </a:t>
            </a:r>
            <a:r>
              <a:rPr lang="en-US" sz="2800" dirty="0" err="1"/>
              <a:t>legati</a:t>
            </a:r>
            <a:r>
              <a:rPr lang="en-US" sz="2800" dirty="0"/>
              <a:t> </a:t>
            </a:r>
            <a:r>
              <a:rPr lang="en-US" sz="2800" dirty="0" err="1"/>
              <a:t>alla</a:t>
            </a:r>
            <a:r>
              <a:rPr lang="en-US" sz="2800" dirty="0"/>
              <a:t> </a:t>
            </a:r>
            <a:r>
              <a:rPr lang="en-US" sz="2800" dirty="0" err="1"/>
              <a:t>scuola</a:t>
            </a:r>
            <a:r>
              <a:rPr lang="en-US" sz="2800" dirty="0"/>
              <a:t>: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 err="1"/>
              <a:t>maggiori</a:t>
            </a:r>
            <a:r>
              <a:rPr lang="en-US" sz="2800" dirty="0"/>
              <a:t> </a:t>
            </a:r>
            <a:r>
              <a:rPr lang="en-US" sz="2800" dirty="0" err="1"/>
              <a:t>assenze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voti</a:t>
            </a:r>
            <a:r>
              <a:rPr lang="en-US" sz="2800" dirty="0"/>
              <a:t> </a:t>
            </a:r>
            <a:r>
              <a:rPr lang="en-US" sz="2800" dirty="0" err="1"/>
              <a:t>più</a:t>
            </a:r>
            <a:r>
              <a:rPr lang="en-US" sz="2800" dirty="0"/>
              <a:t> </a:t>
            </a:r>
            <a:r>
              <a:rPr lang="en-US" sz="2800" dirty="0" err="1"/>
              <a:t>bassi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scarsa</a:t>
            </a:r>
            <a:r>
              <a:rPr lang="en-US" sz="2800" dirty="0"/>
              <a:t> </a:t>
            </a:r>
            <a:r>
              <a:rPr lang="en-US" sz="2800" dirty="0" err="1"/>
              <a:t>concentrazione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500" dirty="0"/>
              <a:t>(</a:t>
            </a:r>
            <a:r>
              <a:rPr lang="en-US" sz="2500" dirty="0" err="1"/>
              <a:t>Kolaski</a:t>
            </a:r>
            <a:r>
              <a:rPr lang="en-US" sz="2500" dirty="0"/>
              <a:t> et al., 2013; Ybarra et al., 2007)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BA70FB8-0E91-F243-A71A-4460B1566111}"/>
              </a:ext>
            </a:extLst>
          </p:cNvPr>
          <p:cNvCxnSpPr/>
          <p:nvPr/>
        </p:nvCxnSpPr>
        <p:spPr>
          <a:xfrm>
            <a:off x="4644008" y="1916832"/>
            <a:ext cx="936104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473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Ricerche sul </a:t>
            </a:r>
            <a:r>
              <a:rPr lang="it-IT" sz="4000" b="1" dirty="0" err="1"/>
              <a:t>cyberbullismo</a:t>
            </a:r>
            <a:endParaRPr lang="it-IT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23528" y="2132856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PERSONALI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3528" y="2906712"/>
            <a:ext cx="4040188" cy="3951288"/>
          </a:xfrm>
        </p:spPr>
        <p:txBody>
          <a:bodyPr/>
          <a:lstStyle/>
          <a:p>
            <a:r>
              <a:rPr lang="it-IT" dirty="0"/>
              <a:t>GENERE</a:t>
            </a:r>
          </a:p>
          <a:p>
            <a:r>
              <a:rPr lang="it-IT" dirty="0"/>
              <a:t>ETÀ</a:t>
            </a:r>
          </a:p>
          <a:p>
            <a:r>
              <a:rPr lang="it-IT" dirty="0"/>
              <a:t>ASPETTI DI PERSONALITÀ</a:t>
            </a:r>
          </a:p>
          <a:p>
            <a:r>
              <a:rPr lang="it-IT" dirty="0"/>
              <a:t>STATI PSICOLOGICI</a:t>
            </a:r>
          </a:p>
          <a:p>
            <a:r>
              <a:rPr lang="it-IT" dirty="0"/>
              <a:t>RENDIMENTO SCOLASTICO</a:t>
            </a:r>
          </a:p>
          <a:p>
            <a:r>
              <a:rPr lang="it-IT" dirty="0"/>
              <a:t>STATUS SOCIO-ECONOMICO</a:t>
            </a:r>
          </a:p>
          <a:p>
            <a:r>
              <a:rPr lang="it-IT" dirty="0"/>
              <a:t>UTILIZZO DELLA TECNOLOGIA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SITUAZIONALI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906712"/>
            <a:ext cx="4041775" cy="3951288"/>
          </a:xfrm>
        </p:spPr>
        <p:txBody>
          <a:bodyPr/>
          <a:lstStyle/>
          <a:p>
            <a:r>
              <a:rPr lang="it-IT" dirty="0"/>
              <a:t>RETI SOCIALI</a:t>
            </a:r>
          </a:p>
          <a:p>
            <a:r>
              <a:rPr lang="it-IT" dirty="0"/>
              <a:t>IL GRUPPO DEI PARI</a:t>
            </a:r>
          </a:p>
          <a:p>
            <a:r>
              <a:rPr lang="it-IT" dirty="0"/>
              <a:t>LA FAMIGLIA</a:t>
            </a:r>
          </a:p>
          <a:p>
            <a:r>
              <a:rPr lang="it-IT" dirty="0"/>
              <a:t>CLIMA SCOLASTICO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126876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Fattori che promuovono/ prevengono comportamenti di cyberbullismo e di cybervittimizzazione</a:t>
            </a:r>
          </a:p>
        </p:txBody>
      </p:sp>
    </p:spTree>
    <p:extLst>
      <p:ext uri="{BB962C8B-B14F-4D97-AF65-F5344CB8AC3E}">
        <p14:creationId xmlns:p14="http://schemas.microsoft.com/office/powerpoint/2010/main" val="353745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Fattori situazionali:</a:t>
            </a:r>
            <a:br>
              <a:rPr lang="it-IT" b="1" dirty="0"/>
            </a:br>
            <a:r>
              <a:rPr lang="it-IT" b="1" u="sng" dirty="0"/>
              <a:t>Il gruppo dei pari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800" dirty="0"/>
          </a:p>
          <a:p>
            <a:r>
              <a:rPr lang="it-IT" sz="2800" dirty="0"/>
              <a:t>fattore di protezione</a:t>
            </a:r>
          </a:p>
          <a:p>
            <a:r>
              <a:rPr lang="it-IT" sz="2800" dirty="0"/>
              <a:t>miglior strategia di coping</a:t>
            </a:r>
          </a:p>
          <a:p>
            <a:r>
              <a:rPr lang="it-IT" sz="2800" dirty="0"/>
              <a:t>miglior indicatore di successo</a:t>
            </a:r>
          </a:p>
          <a:p>
            <a:endParaRPr lang="it-IT" sz="2800" dirty="0"/>
          </a:p>
          <a:p>
            <a:pPr marL="0" indent="0">
              <a:buNone/>
            </a:pPr>
            <a:r>
              <a:rPr lang="it-IT" sz="2400" dirty="0"/>
              <a:t>(</a:t>
            </a:r>
            <a:r>
              <a:rPr lang="it-IT" sz="2400" dirty="0" err="1"/>
              <a:t>Calvete</a:t>
            </a:r>
            <a:r>
              <a:rPr lang="it-IT" sz="2400" dirty="0"/>
              <a:t> et al., 2010, </a:t>
            </a:r>
            <a:r>
              <a:rPr lang="it-IT" sz="2400" dirty="0" err="1"/>
              <a:t>Ubertini</a:t>
            </a:r>
            <a:r>
              <a:rPr lang="it-IT" sz="2400" dirty="0"/>
              <a:t> et al., 2011; Williams &amp; Guerra, 2007)</a:t>
            </a:r>
          </a:p>
          <a:p>
            <a:pPr marL="0" indent="0">
              <a:buNone/>
            </a:pPr>
            <a:endParaRPr lang="it-IT" sz="2800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b="1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6988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Fattori situazionali:</a:t>
            </a:r>
            <a:br>
              <a:rPr lang="it-IT" b="1" dirty="0"/>
            </a:br>
            <a:r>
              <a:rPr lang="it-IT" b="1" u="sng" dirty="0"/>
              <a:t>Il gruppo dei pari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/>
              <a:t>maggiore è il supporto dei pari:   </a:t>
            </a:r>
          </a:p>
          <a:p>
            <a:pPr>
              <a:buNone/>
            </a:pPr>
            <a:r>
              <a:rPr lang="it-IT" sz="2800" dirty="0"/>
              <a:t>         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 minore è il rischio di mettere in atto comportamenti di cyberbullismo;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 minore è il rischio di essere vittima di cyberbullismo </a:t>
            </a:r>
          </a:p>
          <a:p>
            <a:pPr>
              <a:buNone/>
            </a:pPr>
            <a:endParaRPr lang="it-IT" b="1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2198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Fattori situazionali:</a:t>
            </a:r>
            <a:br>
              <a:rPr lang="it-IT" b="1" dirty="0"/>
            </a:br>
            <a:r>
              <a:rPr lang="it-IT" b="1" u="sng" dirty="0"/>
              <a:t>Il ruolo della famiglia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r>
              <a:rPr lang="it-IT" sz="2600" dirty="0"/>
              <a:t>minor legame emotivo </a:t>
            </a:r>
          </a:p>
          <a:p>
            <a:r>
              <a:rPr lang="it-IT" sz="2600" dirty="0"/>
              <a:t>maggiore è la disciplina</a:t>
            </a:r>
          </a:p>
          <a:p>
            <a:r>
              <a:rPr lang="it-IT" sz="2600" dirty="0"/>
              <a:t>minore è il monitoraggio delle attività online</a:t>
            </a:r>
          </a:p>
          <a:p>
            <a:r>
              <a:rPr lang="it-IT" sz="2600" dirty="0"/>
              <a:t>minore è la punizione da parte dei genitori per comportamenti di cyberbullismo</a:t>
            </a:r>
          </a:p>
          <a:p>
            <a:pPr>
              <a:buNone/>
            </a:pPr>
            <a:r>
              <a:rPr lang="it-IT" sz="2600" dirty="0"/>
              <a:t>		 maggiore è il rischio di essere ‘</a:t>
            </a:r>
            <a:r>
              <a:rPr lang="it-IT" sz="2600" dirty="0" err="1"/>
              <a:t>cyberbulli</a:t>
            </a:r>
            <a:r>
              <a:rPr lang="it-IT" sz="2600" dirty="0"/>
              <a:t>’</a:t>
            </a:r>
          </a:p>
          <a:p>
            <a:pPr>
              <a:buNone/>
            </a:pPr>
            <a:endParaRPr lang="it-IT" sz="2600" dirty="0"/>
          </a:p>
          <a:p>
            <a:pPr>
              <a:buNone/>
            </a:pPr>
            <a:r>
              <a:rPr lang="it-IT" sz="2400" dirty="0"/>
              <a:t>(Ybarra &amp; Mitchell, 2004)</a:t>
            </a:r>
          </a:p>
          <a:p>
            <a:pPr>
              <a:buNone/>
            </a:pPr>
            <a:endParaRPr lang="it-IT" sz="2400" dirty="0"/>
          </a:p>
          <a:p>
            <a:pPr>
              <a:buFont typeface="Wingdings" pitchFamily="2" charset="2"/>
              <a:buChar char="ü"/>
            </a:pPr>
            <a:endParaRPr lang="it-IT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7200" y="4221088"/>
            <a:ext cx="864096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897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Fattori situazionali:</a:t>
            </a:r>
            <a:br>
              <a:rPr lang="it-IT" b="1" dirty="0"/>
            </a:br>
            <a:r>
              <a:rPr lang="it-IT" b="1" u="sng" dirty="0"/>
              <a:t>Il ruolo della famiglia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2800" b="1" dirty="0"/>
              <a:t>Fattori protettivi</a:t>
            </a:r>
            <a:endParaRPr lang="it-IT" sz="2800" dirty="0"/>
          </a:p>
          <a:p>
            <a:r>
              <a:rPr lang="it-IT" sz="2800" dirty="0"/>
              <a:t> Buona relazione genitore-figlio</a:t>
            </a:r>
          </a:p>
          <a:p>
            <a:r>
              <a:rPr lang="it-IT" sz="2800" dirty="0"/>
              <a:t>Coesione familiare</a:t>
            </a:r>
          </a:p>
          <a:p>
            <a:pPr>
              <a:buFont typeface="Wingdings" pitchFamily="2" charset="2"/>
              <a:buChar char="ü"/>
            </a:pPr>
            <a:endParaRPr lang="it-IT" sz="2800" dirty="0"/>
          </a:p>
          <a:p>
            <a:pPr>
              <a:buNone/>
            </a:pPr>
            <a:r>
              <a:rPr lang="it-IT" sz="2800" b="1" dirty="0"/>
              <a:t>Fattori di rischio</a:t>
            </a:r>
          </a:p>
          <a:p>
            <a:r>
              <a:rPr lang="it-IT" sz="2800" dirty="0"/>
              <a:t>Insoddisfacimento familiare</a:t>
            </a:r>
          </a:p>
          <a:p>
            <a:r>
              <a:rPr lang="it-IT" sz="2800" dirty="0"/>
              <a:t>Discordia tra genitori</a:t>
            </a:r>
          </a:p>
          <a:p>
            <a:r>
              <a:rPr lang="it-IT" sz="2800" dirty="0"/>
              <a:t>Violenza domestica</a:t>
            </a:r>
          </a:p>
          <a:p>
            <a:r>
              <a:rPr lang="it-IT" sz="2800" dirty="0"/>
              <a:t>Uso di sostanze</a:t>
            </a:r>
          </a:p>
        </p:txBody>
      </p:sp>
    </p:spTree>
    <p:extLst>
      <p:ext uri="{BB962C8B-B14F-4D97-AF65-F5344CB8AC3E}">
        <p14:creationId xmlns:p14="http://schemas.microsoft.com/office/powerpoint/2010/main" val="4019103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Fattori situazionali:</a:t>
            </a:r>
            <a:br>
              <a:rPr lang="it-IT" b="1" dirty="0"/>
            </a:br>
            <a:r>
              <a:rPr lang="it-IT" b="1" u="sng" dirty="0"/>
              <a:t>Il ruolo della famiglia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t-IT" sz="4600" dirty="0"/>
              <a:t>Wang et al., 2009: maggiore supporto parentale    	minore è il rischio di coinvolgimento in cyberbullismo</a:t>
            </a:r>
          </a:p>
          <a:p>
            <a:pPr>
              <a:buNone/>
            </a:pPr>
            <a:endParaRPr lang="it-IT" sz="4600" dirty="0"/>
          </a:p>
          <a:p>
            <a:pPr>
              <a:buNone/>
            </a:pPr>
            <a:r>
              <a:rPr lang="it-IT" sz="4600" dirty="0"/>
              <a:t>Fanti et al., 2012: il supporto familiare protegge gli adolescenti dall’essere vittima di cyberbullismo quando però il supporto dei pari è basso </a:t>
            </a:r>
          </a:p>
          <a:p>
            <a:pPr>
              <a:buNone/>
            </a:pPr>
            <a:endParaRPr lang="it-IT" sz="4600" dirty="0"/>
          </a:p>
          <a:p>
            <a:pPr>
              <a:buNone/>
            </a:pPr>
            <a:r>
              <a:rPr lang="it-IT" sz="4600" dirty="0"/>
              <a:t>Brighi et al., 2012 (contesto italiano PROGETTO DAFHNE)</a:t>
            </a:r>
          </a:p>
          <a:p>
            <a:pPr>
              <a:buFont typeface="Wingdings" pitchFamily="2" charset="2"/>
              <a:buChar char="ü"/>
            </a:pPr>
            <a:r>
              <a:rPr lang="it-IT" sz="4600" dirty="0"/>
              <a:t>Autostima familiare (valutazione del sé) predice negativamente l’essere cybervittima (per i ragazzi)</a:t>
            </a:r>
          </a:p>
          <a:p>
            <a:pPr>
              <a:buFont typeface="Wingdings" pitchFamily="2" charset="2"/>
              <a:buChar char="ü"/>
            </a:pPr>
            <a:r>
              <a:rPr lang="it-IT" sz="4600" dirty="0"/>
              <a:t>Solitudine familiare (es. sentimento di abbandono, rifiuto)  predice negativamente l’essere cybervittima (per le ragazze)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012160" y="1988840"/>
            <a:ext cx="864096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95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Bullismo tradizionale: diretto vs. indiretto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BULLISMO DIRETTO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colpire;</a:t>
            </a:r>
          </a:p>
          <a:p>
            <a:r>
              <a:rPr lang="it-IT" dirty="0"/>
              <a:t>far cadere;</a:t>
            </a:r>
          </a:p>
          <a:p>
            <a:r>
              <a:rPr lang="it-IT" dirty="0"/>
              <a:t>portare via oggetti;</a:t>
            </a:r>
          </a:p>
          <a:p>
            <a:r>
              <a:rPr lang="it-IT" dirty="0"/>
              <a:t>dare nomignoli faccia a faccia;</a:t>
            </a:r>
          </a:p>
          <a:p>
            <a:r>
              <a:rPr lang="it-IT" dirty="0"/>
              <a:t> prendere in giro faccia a faccia;</a:t>
            </a:r>
          </a:p>
          <a:p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BULLISMO INDIRETTO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/>
              <a:t>dire bugie o spargere voci false alle spalle di qualcuno;</a:t>
            </a:r>
          </a:p>
          <a:p>
            <a:r>
              <a:rPr lang="it-IT" dirty="0"/>
              <a:t>mandare bigliettini sgradevoli per cercare di mettere in cattiva luce qualcuno;</a:t>
            </a:r>
          </a:p>
          <a:p>
            <a:r>
              <a:rPr lang="it-IT" dirty="0"/>
              <a:t>escludere qualcuno da un gruppo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9840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Fattori situazionali:</a:t>
            </a:r>
            <a:br>
              <a:rPr lang="it-IT" b="1" dirty="0"/>
            </a:br>
            <a:r>
              <a:rPr lang="it-IT" b="1" u="sng" dirty="0"/>
              <a:t>Clima scolastico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r>
              <a:rPr lang="it-IT" sz="2600" dirty="0"/>
              <a:t>maggiore è la percezione dei ragazzi della scuola come piacevole, giusta e sicura;</a:t>
            </a:r>
          </a:p>
          <a:p>
            <a:r>
              <a:rPr lang="it-IT" sz="2600" dirty="0"/>
              <a:t>migliore è il rapporto con insegnanti e compagni </a:t>
            </a:r>
          </a:p>
          <a:p>
            <a:pPr>
              <a:buNone/>
            </a:pPr>
            <a:r>
              <a:rPr lang="it-IT" sz="2600" dirty="0"/>
              <a:t>           	       minore è il loro coinvolgimento in comportamenti legati al </a:t>
            </a:r>
            <a:r>
              <a:rPr lang="it-IT" sz="2600" dirty="0" err="1"/>
              <a:t>cyberbullismo</a:t>
            </a:r>
            <a:endParaRPr lang="it-IT" sz="2600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sz="2600" dirty="0"/>
              <a:t>(</a:t>
            </a:r>
            <a:r>
              <a:rPr lang="it-IT" sz="2600" dirty="0" err="1"/>
              <a:t>Calmaestra-Villen</a:t>
            </a:r>
            <a:r>
              <a:rPr lang="it-IT" sz="2600" dirty="0"/>
              <a:t>, 2011; Cappadocia, 2009; </a:t>
            </a:r>
            <a:r>
              <a:rPr lang="it-IT" sz="2600" dirty="0" err="1"/>
              <a:t>Guarini</a:t>
            </a:r>
            <a:r>
              <a:rPr lang="it-IT" sz="2600" dirty="0"/>
              <a:t> et al., 2012; Williams &amp; Guerra, 2007)</a:t>
            </a:r>
          </a:p>
          <a:p>
            <a:pPr>
              <a:buNone/>
            </a:pPr>
            <a:r>
              <a:rPr lang="it-IT" sz="2600" dirty="0"/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27584" y="3212976"/>
            <a:ext cx="864096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9710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b="1" dirty="0"/>
          </a:p>
          <a:p>
            <a:pPr>
              <a:buNone/>
            </a:pPr>
            <a:endParaRPr lang="it-IT" b="1" dirty="0"/>
          </a:p>
          <a:p>
            <a:pPr>
              <a:buNone/>
            </a:pPr>
            <a:endParaRPr lang="it-IT" b="1" dirty="0"/>
          </a:p>
          <a:p>
            <a:pPr>
              <a:buNone/>
            </a:pPr>
            <a:r>
              <a:rPr lang="it-IT" sz="4000" b="1" dirty="0"/>
              <a:t>PER RIASSUMERE...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7849329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Fattori personali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it-IT" dirty="0"/>
              <a:t>Minori livelli di autostima</a:t>
            </a:r>
          </a:p>
          <a:p>
            <a:r>
              <a:rPr lang="it-IT" dirty="0"/>
              <a:t>Minori livelli di empatia</a:t>
            </a:r>
          </a:p>
          <a:p>
            <a:r>
              <a:rPr lang="it-IT" dirty="0"/>
              <a:t>Maggiore solitudine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   minore è il loro coinvolgimento in comportamenti legati al cyberbullismo. </a:t>
            </a:r>
          </a:p>
          <a:p>
            <a:pPr>
              <a:buNone/>
            </a:pPr>
            <a:endParaRPr lang="it-IT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A2193F1-A8B9-9140-B5CE-415ABEDB7DD2}"/>
              </a:ext>
            </a:extLst>
          </p:cNvPr>
          <p:cNvCxnSpPr>
            <a:cxnSpLocks/>
          </p:cNvCxnSpPr>
          <p:nvPr/>
        </p:nvCxnSpPr>
        <p:spPr>
          <a:xfrm>
            <a:off x="4499992" y="3140968"/>
            <a:ext cx="0" cy="1008112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4145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Fattori personali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it-IT" sz="2800" dirty="0"/>
              <a:t>maggiore disponibilità di mezzi tecnologici come cellulari e computers;</a:t>
            </a:r>
          </a:p>
          <a:p>
            <a:r>
              <a:rPr lang="it-IT" sz="2800" dirty="0"/>
              <a:t>maggiore è l’abilità nell’utilizzo di tecologie;</a:t>
            </a:r>
          </a:p>
          <a:p>
            <a:r>
              <a:rPr lang="it-IT" sz="2800" dirty="0"/>
              <a:t>maggiore è il tempo impiegato al computer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sz="2800" dirty="0"/>
              <a:t>       maggiore è il loro coinvolgimento in comportamenti legati al cyberbullismo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3DDDEDA-67D5-D34C-96BA-651CC8E03294}"/>
              </a:ext>
            </a:extLst>
          </p:cNvPr>
          <p:cNvCxnSpPr>
            <a:cxnSpLocks/>
          </p:cNvCxnSpPr>
          <p:nvPr/>
        </p:nvCxnSpPr>
        <p:spPr>
          <a:xfrm>
            <a:off x="4355976" y="3645024"/>
            <a:ext cx="0" cy="1008112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9960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Fattori personali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dirty="0"/>
              <a:t>coinvolgimento in comportamenti legati al cyberbullismo</a:t>
            </a:r>
          </a:p>
          <a:p>
            <a:r>
              <a:rPr lang="it-IT" sz="2800" dirty="0"/>
              <a:t>depressione</a:t>
            </a:r>
          </a:p>
          <a:p>
            <a:r>
              <a:rPr lang="it-IT" sz="2800" dirty="0"/>
              <a:t> ansia  </a:t>
            </a:r>
          </a:p>
          <a:p>
            <a:r>
              <a:rPr lang="it-IT" sz="2800" dirty="0"/>
              <a:t>pensieri suicidari</a:t>
            </a:r>
          </a:p>
          <a:p>
            <a:r>
              <a:rPr lang="it-IT" sz="2800" dirty="0"/>
              <a:t>maggiori problemi relativi alla salute fisica (tensione, insonnia, mancanza di appetito) </a:t>
            </a:r>
          </a:p>
          <a:p>
            <a:endParaRPr lang="it-IT" dirty="0"/>
          </a:p>
        </p:txBody>
      </p:sp>
      <p:cxnSp>
        <p:nvCxnSpPr>
          <p:cNvPr id="6" name="Straight Arrow Connector 4">
            <a:extLst>
              <a:ext uri="{FF2B5EF4-FFF2-40B4-BE49-F238E27FC236}">
                <a16:creationId xmlns:a16="http://schemas.microsoft.com/office/drawing/2014/main" id="{986F930E-2AB0-894A-A404-EDD078934198}"/>
              </a:ext>
            </a:extLst>
          </p:cNvPr>
          <p:cNvCxnSpPr/>
          <p:nvPr/>
        </p:nvCxnSpPr>
        <p:spPr>
          <a:xfrm>
            <a:off x="2699792" y="2276872"/>
            <a:ext cx="864096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1994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Fattori personali</a:t>
            </a:r>
            <a:endParaRPr lang="it-IT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t-IT" sz="2800"/>
              <a:t>   coinvolgimento in comportamenti legati al cyberbullismo                 </a:t>
            </a:r>
            <a:r>
              <a:rPr lang="it-IT" sz="2800" b="1"/>
              <a:t>problemi scolastici</a:t>
            </a:r>
          </a:p>
          <a:p>
            <a:pPr>
              <a:buNone/>
            </a:pPr>
            <a:endParaRPr lang="it-IT" sz="2800" b="1"/>
          </a:p>
          <a:p>
            <a:r>
              <a:rPr lang="en-US" sz="2800"/>
              <a:t>maggiori assenze </a:t>
            </a:r>
          </a:p>
          <a:p>
            <a:r>
              <a:rPr lang="en-US" sz="2800"/>
              <a:t> maggiori voti bassi </a:t>
            </a:r>
          </a:p>
          <a:p>
            <a:r>
              <a:rPr lang="en-US" sz="2800"/>
              <a:t>scarsa concentrazione</a:t>
            </a:r>
          </a:p>
          <a:p>
            <a:endParaRPr lang="it-IT" dirty="0"/>
          </a:p>
        </p:txBody>
      </p:sp>
      <p:cxnSp>
        <p:nvCxnSpPr>
          <p:cNvPr id="6" name="Straight Arrow Connector 4">
            <a:extLst>
              <a:ext uri="{FF2B5EF4-FFF2-40B4-BE49-F238E27FC236}">
                <a16:creationId xmlns:a16="http://schemas.microsoft.com/office/drawing/2014/main" id="{9035C9E6-99D6-DF4F-AB8E-B44F071E80FA}"/>
              </a:ext>
            </a:extLst>
          </p:cNvPr>
          <p:cNvCxnSpPr/>
          <p:nvPr/>
        </p:nvCxnSpPr>
        <p:spPr>
          <a:xfrm>
            <a:off x="2915816" y="2276872"/>
            <a:ext cx="864096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2524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Fattori situazionali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maggiore è il </a:t>
            </a:r>
            <a:r>
              <a:rPr lang="it-IT" sz="2800" b="1" dirty="0"/>
              <a:t>supporto dei pari e della famiglia</a:t>
            </a:r>
            <a:endParaRPr lang="it-IT" sz="2800" dirty="0"/>
          </a:p>
          <a:p>
            <a:r>
              <a:rPr lang="it-IT" sz="2800" dirty="0"/>
              <a:t>maggiore è la percezione positiva della </a:t>
            </a:r>
            <a:r>
              <a:rPr lang="it-IT" sz="2800" b="1" dirty="0"/>
              <a:t>scuola</a:t>
            </a:r>
          </a:p>
          <a:p>
            <a:r>
              <a:rPr lang="it-IT" sz="2800" dirty="0"/>
              <a:t>migliore è il rapporto con insegnanti e compagni </a:t>
            </a:r>
          </a:p>
          <a:p>
            <a:pPr>
              <a:buNone/>
            </a:pPr>
            <a:r>
              <a:rPr lang="it-IT" dirty="0"/>
              <a:t>        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sz="2800" dirty="0"/>
              <a:t>minore è il loro coinvolgimento in comportamenti legati al </a:t>
            </a:r>
            <a:r>
              <a:rPr lang="it-IT" sz="2800" dirty="0" err="1"/>
              <a:t>cyberbullismo</a:t>
            </a:r>
            <a:r>
              <a:rPr lang="it-IT" sz="2800" dirty="0"/>
              <a:t>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13DDC4D-CAB8-834B-941E-48A162E858FC}"/>
              </a:ext>
            </a:extLst>
          </p:cNvPr>
          <p:cNvCxnSpPr>
            <a:cxnSpLocks/>
          </p:cNvCxnSpPr>
          <p:nvPr/>
        </p:nvCxnSpPr>
        <p:spPr>
          <a:xfrm>
            <a:off x="4427984" y="3284984"/>
            <a:ext cx="0" cy="1008112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9710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13C21F-05E6-5D46-95EB-68F0CA7DF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25963"/>
          </a:xfrm>
        </p:spPr>
        <p:txBody>
          <a:bodyPr/>
          <a:lstStyle/>
          <a:p>
            <a:endParaRPr lang="it-IT" dirty="0"/>
          </a:p>
          <a:p>
            <a:pPr marL="0" indent="0" algn="ctr">
              <a:buNone/>
            </a:pPr>
            <a:r>
              <a:rPr lang="it-IT" sz="4000" b="1" dirty="0"/>
              <a:t>Progetto regionale</a:t>
            </a:r>
          </a:p>
          <a:p>
            <a:pPr marL="0" indent="0" algn="ctr">
              <a:buNone/>
            </a:pPr>
            <a:r>
              <a:rPr lang="it-IT" sz="4000" b="1" dirty="0"/>
              <a:t>«</a:t>
            </a:r>
            <a:r>
              <a:rPr lang="it-IT" sz="4000" b="1" dirty="0" err="1"/>
              <a:t>Cyberbullying</a:t>
            </a:r>
            <a:r>
              <a:rPr lang="it-IT" sz="4000" b="1" dirty="0"/>
              <a:t> and social </a:t>
            </a:r>
            <a:r>
              <a:rPr lang="it-IT" sz="4000" b="1" dirty="0" err="1"/>
              <a:t>influence</a:t>
            </a:r>
            <a:r>
              <a:rPr lang="it-IT" sz="4000" b="1" dirty="0"/>
              <a:t> (</a:t>
            </a:r>
            <a:r>
              <a:rPr lang="it-IT" sz="4000" b="1" dirty="0" err="1"/>
              <a:t>CyBus</a:t>
            </a:r>
            <a:r>
              <a:rPr lang="it-IT" sz="4000" b="1" dirty="0"/>
              <a:t>) «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6E3799ED-7AAE-CB46-AA7B-20C0F6A61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58" y="3428999"/>
            <a:ext cx="6940418" cy="234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3949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>
            <a:extLst>
              <a:ext uri="{FF2B5EF4-FFF2-40B4-BE49-F238E27FC236}">
                <a16:creationId xmlns:a16="http://schemas.microsoft.com/office/drawing/2014/main" id="{282F01DF-FCE4-6C47-B2F5-0383704DFA2B}"/>
              </a:ext>
            </a:extLst>
          </p:cNvPr>
          <p:cNvSpPr/>
          <p:nvPr/>
        </p:nvSpPr>
        <p:spPr>
          <a:xfrm>
            <a:off x="3205882" y="1505332"/>
            <a:ext cx="2052236" cy="1111160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2DAED34-4ED6-C64D-88B4-455B97CA0011}"/>
              </a:ext>
            </a:extLst>
          </p:cNvPr>
          <p:cNvSpPr txBox="1"/>
          <p:nvPr/>
        </p:nvSpPr>
        <p:spPr>
          <a:xfrm>
            <a:off x="3558757" y="1855731"/>
            <a:ext cx="13636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DOMANDA </a:t>
            </a:r>
          </a:p>
        </p:txBody>
      </p:sp>
      <p:sp>
        <p:nvSpPr>
          <p:cNvPr id="8" name="Rettangolo arrotondato 7">
            <a:extLst>
              <a:ext uri="{FF2B5EF4-FFF2-40B4-BE49-F238E27FC236}">
                <a16:creationId xmlns:a16="http://schemas.microsoft.com/office/drawing/2014/main" id="{05868D96-1DD4-954A-A1D9-1A9DADEF8C84}"/>
              </a:ext>
            </a:extLst>
          </p:cNvPr>
          <p:cNvSpPr/>
          <p:nvPr/>
        </p:nvSpPr>
        <p:spPr>
          <a:xfrm>
            <a:off x="6233355" y="1772498"/>
            <a:ext cx="2052236" cy="1009187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E397A49-6D3C-5D4A-973C-C23796657027}"/>
              </a:ext>
            </a:extLst>
          </p:cNvPr>
          <p:cNvSpPr txBox="1"/>
          <p:nvPr/>
        </p:nvSpPr>
        <p:spPr>
          <a:xfrm>
            <a:off x="6474959" y="1923169"/>
            <a:ext cx="156902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PIANIFICAZIONE DEL  PROGETTO DI RICERCA </a:t>
            </a:r>
          </a:p>
        </p:txBody>
      </p:sp>
      <p:sp>
        <p:nvSpPr>
          <p:cNvPr id="10" name="Freccia destra 9">
            <a:extLst>
              <a:ext uri="{FF2B5EF4-FFF2-40B4-BE49-F238E27FC236}">
                <a16:creationId xmlns:a16="http://schemas.microsoft.com/office/drawing/2014/main" id="{D72EC141-2291-5D4C-99A0-2C0A2122EACD}"/>
              </a:ext>
            </a:extLst>
          </p:cNvPr>
          <p:cNvSpPr/>
          <p:nvPr/>
        </p:nvSpPr>
        <p:spPr>
          <a:xfrm rot="12072356">
            <a:off x="2372428" y="2900701"/>
            <a:ext cx="792176" cy="26545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/>
          </a:p>
        </p:txBody>
      </p:sp>
      <p:sp>
        <p:nvSpPr>
          <p:cNvPr id="16" name="Rettangolo arrotondato 15">
            <a:extLst>
              <a:ext uri="{FF2B5EF4-FFF2-40B4-BE49-F238E27FC236}">
                <a16:creationId xmlns:a16="http://schemas.microsoft.com/office/drawing/2014/main" id="{D0928050-BE01-0A4B-BBC2-B5862D15E7C1}"/>
              </a:ext>
            </a:extLst>
          </p:cNvPr>
          <p:cNvSpPr/>
          <p:nvPr/>
        </p:nvSpPr>
        <p:spPr>
          <a:xfrm>
            <a:off x="6161012" y="4616245"/>
            <a:ext cx="2052236" cy="1009187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AD123907-F5DB-B04F-ADF9-D324A4C307C2}"/>
              </a:ext>
            </a:extLst>
          </p:cNvPr>
          <p:cNvSpPr txBox="1"/>
          <p:nvPr/>
        </p:nvSpPr>
        <p:spPr>
          <a:xfrm>
            <a:off x="6395594" y="4842620"/>
            <a:ext cx="15690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ATTUAZIONE DELLA RICERCA</a:t>
            </a:r>
          </a:p>
        </p:txBody>
      </p:sp>
      <p:sp>
        <p:nvSpPr>
          <p:cNvPr id="22" name="Freccia destra 21">
            <a:extLst>
              <a:ext uri="{FF2B5EF4-FFF2-40B4-BE49-F238E27FC236}">
                <a16:creationId xmlns:a16="http://schemas.microsoft.com/office/drawing/2014/main" id="{72BE2E81-BE37-554D-BDBC-ECAF424141AA}"/>
              </a:ext>
            </a:extLst>
          </p:cNvPr>
          <p:cNvSpPr/>
          <p:nvPr/>
        </p:nvSpPr>
        <p:spPr>
          <a:xfrm rot="1484818">
            <a:off x="5349649" y="1987984"/>
            <a:ext cx="792176" cy="26545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/>
          </a:p>
        </p:txBody>
      </p:sp>
      <p:sp>
        <p:nvSpPr>
          <p:cNvPr id="24" name="Freccia destra 23">
            <a:extLst>
              <a:ext uri="{FF2B5EF4-FFF2-40B4-BE49-F238E27FC236}">
                <a16:creationId xmlns:a16="http://schemas.microsoft.com/office/drawing/2014/main" id="{F8D6C86F-0DAA-2943-9F63-D29A14D83940}"/>
              </a:ext>
            </a:extLst>
          </p:cNvPr>
          <p:cNvSpPr/>
          <p:nvPr/>
        </p:nvSpPr>
        <p:spPr>
          <a:xfrm rot="2720203">
            <a:off x="5316978" y="4137033"/>
            <a:ext cx="792176" cy="26545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arrotondato 26">
            <a:extLst>
              <a:ext uri="{FF2B5EF4-FFF2-40B4-BE49-F238E27FC236}">
                <a16:creationId xmlns:a16="http://schemas.microsoft.com/office/drawing/2014/main" id="{B634BAC7-0CA4-BA45-9C8D-BC2EA6F3AEAE}"/>
              </a:ext>
            </a:extLst>
          </p:cNvPr>
          <p:cNvSpPr/>
          <p:nvPr/>
        </p:nvSpPr>
        <p:spPr>
          <a:xfrm>
            <a:off x="265448" y="4603484"/>
            <a:ext cx="2052236" cy="1009187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BC36FC45-7B84-8D46-A47B-863E359E3381}"/>
              </a:ext>
            </a:extLst>
          </p:cNvPr>
          <p:cNvSpPr txBox="1"/>
          <p:nvPr/>
        </p:nvSpPr>
        <p:spPr>
          <a:xfrm>
            <a:off x="502466" y="4809525"/>
            <a:ext cx="15690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CONDIVISIONE</a:t>
            </a:r>
          </a:p>
          <a:p>
            <a:pPr algn="ctr"/>
            <a:r>
              <a:rPr lang="it-IT" sz="1500" dirty="0"/>
              <a:t>DEI RISULTATI</a:t>
            </a:r>
          </a:p>
        </p:txBody>
      </p:sp>
      <p:sp>
        <p:nvSpPr>
          <p:cNvPr id="29" name="Freccia destra 28">
            <a:extLst>
              <a:ext uri="{FF2B5EF4-FFF2-40B4-BE49-F238E27FC236}">
                <a16:creationId xmlns:a16="http://schemas.microsoft.com/office/drawing/2014/main" id="{B352A012-8F32-614F-BB43-3D05A266B945}"/>
              </a:ext>
            </a:extLst>
          </p:cNvPr>
          <p:cNvSpPr/>
          <p:nvPr/>
        </p:nvSpPr>
        <p:spPr>
          <a:xfrm rot="10800000">
            <a:off x="3971152" y="4975349"/>
            <a:ext cx="792176" cy="26545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arrotondato 29">
            <a:extLst>
              <a:ext uri="{FF2B5EF4-FFF2-40B4-BE49-F238E27FC236}">
                <a16:creationId xmlns:a16="http://schemas.microsoft.com/office/drawing/2014/main" id="{026C1BB6-FEC3-8040-8FEB-5503A6C884C0}"/>
              </a:ext>
            </a:extLst>
          </p:cNvPr>
          <p:cNvSpPr/>
          <p:nvPr/>
        </p:nvSpPr>
        <p:spPr>
          <a:xfrm>
            <a:off x="265448" y="2368551"/>
            <a:ext cx="2052236" cy="1009187"/>
          </a:xfrm>
          <a:prstGeom prst="round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9DE4B55D-4C1C-DE42-9DF0-63C25C3D3AEB}"/>
              </a:ext>
            </a:extLst>
          </p:cNvPr>
          <p:cNvSpPr txBox="1"/>
          <p:nvPr/>
        </p:nvSpPr>
        <p:spPr>
          <a:xfrm>
            <a:off x="507052" y="2616492"/>
            <a:ext cx="15690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RISPOSTA APPLICATIVA</a:t>
            </a:r>
          </a:p>
        </p:txBody>
      </p:sp>
      <p:sp>
        <p:nvSpPr>
          <p:cNvPr id="33" name="Freccia destra 32">
            <a:extLst>
              <a:ext uri="{FF2B5EF4-FFF2-40B4-BE49-F238E27FC236}">
                <a16:creationId xmlns:a16="http://schemas.microsoft.com/office/drawing/2014/main" id="{071FC21B-1D32-814A-8CBB-A3B231F3231F}"/>
              </a:ext>
            </a:extLst>
          </p:cNvPr>
          <p:cNvSpPr/>
          <p:nvPr/>
        </p:nvSpPr>
        <p:spPr>
          <a:xfrm rot="19112929">
            <a:off x="2425054" y="4560424"/>
            <a:ext cx="792176" cy="26545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4516F02-DF19-DD45-BA44-BA0B454F409D}"/>
              </a:ext>
            </a:extLst>
          </p:cNvPr>
          <p:cNvSpPr txBox="1"/>
          <p:nvPr/>
        </p:nvSpPr>
        <p:spPr>
          <a:xfrm>
            <a:off x="3665213" y="3297600"/>
            <a:ext cx="12734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500" b="1" dirty="0"/>
              <a:t>REGIONE FVG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A5D6C6F-709D-A046-A07E-603891F883FC}"/>
              </a:ext>
            </a:extLst>
          </p:cNvPr>
          <p:cNvSpPr txBox="1"/>
          <p:nvPr/>
        </p:nvSpPr>
        <p:spPr>
          <a:xfrm>
            <a:off x="3882672" y="3733160"/>
            <a:ext cx="9691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dirty="0"/>
              <a:t>UNITS</a:t>
            </a:r>
          </a:p>
        </p:txBody>
      </p:sp>
      <p:sp>
        <p:nvSpPr>
          <p:cNvPr id="11" name="Rettangolo arrotondato 10">
            <a:extLst>
              <a:ext uri="{FF2B5EF4-FFF2-40B4-BE49-F238E27FC236}">
                <a16:creationId xmlns:a16="http://schemas.microsoft.com/office/drawing/2014/main" id="{FE2C60C8-CEF7-6F4F-96F4-AE85AE80398B}"/>
              </a:ext>
            </a:extLst>
          </p:cNvPr>
          <p:cNvSpPr/>
          <p:nvPr/>
        </p:nvSpPr>
        <p:spPr>
          <a:xfrm>
            <a:off x="3398907" y="2930552"/>
            <a:ext cx="1683328" cy="1371600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Freccia destra 25">
            <a:extLst>
              <a:ext uri="{FF2B5EF4-FFF2-40B4-BE49-F238E27FC236}">
                <a16:creationId xmlns:a16="http://schemas.microsoft.com/office/drawing/2014/main" id="{9759A1D5-E5D8-524E-975A-40F2BC061615}"/>
              </a:ext>
            </a:extLst>
          </p:cNvPr>
          <p:cNvSpPr/>
          <p:nvPr/>
        </p:nvSpPr>
        <p:spPr>
          <a:xfrm rot="7724057">
            <a:off x="5281281" y="2976568"/>
            <a:ext cx="792176" cy="26545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</p:spTree>
    <p:extLst>
      <p:ext uri="{BB962C8B-B14F-4D97-AF65-F5344CB8AC3E}">
        <p14:creationId xmlns:p14="http://schemas.microsoft.com/office/powerpoint/2010/main" val="364583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9" grpId="0"/>
      <p:bldP spid="10" grpId="0" animBg="1"/>
      <p:bldP spid="16" grpId="0" animBg="1"/>
      <p:bldP spid="17" grpId="0"/>
      <p:bldP spid="22" grpId="0" animBg="1"/>
      <p:bldP spid="24" grpId="0" animBg="1"/>
      <p:bldP spid="27" grpId="0" animBg="1"/>
      <p:bldP spid="28" grpId="0"/>
      <p:bldP spid="29" grpId="0" animBg="1"/>
      <p:bldP spid="30" grpId="0" animBg="1"/>
      <p:bldP spid="31" grpId="0"/>
      <p:bldP spid="33" grpId="0" animBg="1"/>
      <p:bldP spid="6" grpId="0"/>
      <p:bldP spid="7" grpId="0"/>
      <p:bldP spid="11" grpId="0" animBg="1"/>
      <p:bldP spid="2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/>
              <a:t>Ricerche  nazionali e internazionali su cyberbullismo</a:t>
            </a:r>
            <a:endParaRPr lang="it-IT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23528" y="2132856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PERSONALI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3528" y="2906712"/>
            <a:ext cx="4040188" cy="3951288"/>
          </a:xfrm>
        </p:spPr>
        <p:txBody>
          <a:bodyPr/>
          <a:lstStyle/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GENERE</a:t>
            </a:r>
          </a:p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ETÀ</a:t>
            </a:r>
          </a:p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ASPETTI DI PERSONALITÀ</a:t>
            </a:r>
          </a:p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STATI PSICOLOGICI</a:t>
            </a:r>
          </a:p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RENDIMENTO SCOLASTICO</a:t>
            </a:r>
          </a:p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STATUS SOCIO-ECONOMICO</a:t>
            </a:r>
          </a:p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UTILIZZO DELLA TECNOLOGIA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SITUAZIONALI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906712"/>
            <a:ext cx="4041775" cy="3951288"/>
          </a:xfrm>
        </p:spPr>
        <p:txBody>
          <a:bodyPr/>
          <a:lstStyle/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RETI SOCIALI</a:t>
            </a:r>
          </a:p>
          <a:p>
            <a:r>
              <a:rPr lang="it-IT" dirty="0"/>
              <a:t>IL GRUPPO DEI PARI</a:t>
            </a:r>
          </a:p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 FAMIGLIA</a:t>
            </a:r>
          </a:p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CLIMA SCOLASTICO</a:t>
            </a:r>
          </a:p>
          <a:p>
            <a:endParaRPr lang="it-IT" dirty="0"/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1373867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Fattori che promuovono/prevengono la messa in atto di comportamenti di cyberbullismo</a:t>
            </a:r>
          </a:p>
        </p:txBody>
      </p:sp>
    </p:spTree>
    <p:extLst>
      <p:ext uri="{BB962C8B-B14F-4D97-AF65-F5344CB8AC3E}">
        <p14:creationId xmlns:p14="http://schemas.microsoft.com/office/powerpoint/2010/main" val="187437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3F3F2F-C04D-B04F-BE67-8D7AC636F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Cyberbullismo</a:t>
            </a:r>
            <a:r>
              <a:rPr lang="it-IT" b="1" dirty="0"/>
              <a:t>: definizione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82C724-B9B2-1240-93F4-7E361C8C3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dirty="0"/>
              <a:t>forma indiretta di bullismo</a:t>
            </a:r>
          </a:p>
          <a:p>
            <a:pPr marL="0" indent="0">
              <a:buNone/>
            </a:pPr>
            <a:endParaRPr lang="it-IT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/>
              <a:t>implica l’utilizzo di tecnologie comunicative elettroniche (sms, email, immagini digitali, giochi online, social network)</a:t>
            </a:r>
          </a:p>
          <a:p>
            <a:pPr marL="0" indent="0">
              <a:buNone/>
            </a:pPr>
            <a:endParaRPr lang="it-IT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/>
              <a:t> per attaccare, minacciare o intimidire deliberatamente qualcuno (7 giorni su 7; 24h su 24h)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3769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Scopi generali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endParaRPr lang="it-IT" sz="2400" dirty="0"/>
          </a:p>
          <a:p>
            <a:pPr marL="514350" indent="-514350">
              <a:buAutoNum type="arabicParenR"/>
            </a:pPr>
            <a:r>
              <a:rPr lang="it-IT" sz="2800" dirty="0"/>
              <a:t>Descrivere la frequenza e le tipologie di comportamenti legati al cyberbullismo nel territorio FVG</a:t>
            </a:r>
          </a:p>
          <a:p>
            <a:pPr marL="514350" indent="-514350">
              <a:buAutoNum type="arabicParenR"/>
            </a:pPr>
            <a:endParaRPr lang="it-IT" sz="2800" dirty="0"/>
          </a:p>
          <a:p>
            <a:pPr marL="514350" indent="-514350">
              <a:buAutoNum type="arabicParenR"/>
            </a:pPr>
            <a:r>
              <a:rPr lang="it-IT" sz="2800" dirty="0"/>
              <a:t>Comprendere le modalità con cui il gruppo dei pari esercita un'influenza su comportamenti legati al cyberbullismo</a:t>
            </a:r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65880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AFD8E3-FD53-4923-9460-FA12B265F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53" y="160337"/>
            <a:ext cx="8229600" cy="1143000"/>
          </a:xfrm>
        </p:spPr>
        <p:txBody>
          <a:bodyPr>
            <a:normAutofit/>
          </a:bodyPr>
          <a:lstStyle/>
          <a:p>
            <a:r>
              <a:rPr lang="it-IT" sz="4000" b="1" dirty="0"/>
              <a:t>Il gruppo dei pari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2CFC5E-C1C4-42BE-9331-FB598D907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sz="2600" dirty="0"/>
              <a:t>	i pari funzionano come standard di riferimento che influenza gli atteggiamenti e comportamenti in generale (</a:t>
            </a:r>
            <a:r>
              <a:rPr lang="it-IT" sz="2600" dirty="0" err="1"/>
              <a:t>Erikson</a:t>
            </a:r>
            <a:r>
              <a:rPr lang="it-IT" sz="2600" dirty="0"/>
              <a:t>, 1968; </a:t>
            </a:r>
            <a:r>
              <a:rPr lang="it-IT" sz="2600" dirty="0" err="1"/>
              <a:t>Sasson</a:t>
            </a:r>
            <a:r>
              <a:rPr lang="it-IT" sz="2600" dirty="0"/>
              <a:t> &amp; </a:t>
            </a:r>
            <a:r>
              <a:rPr lang="it-IT" sz="2600" dirty="0" err="1"/>
              <a:t>Mensch</a:t>
            </a:r>
            <a:r>
              <a:rPr lang="it-IT" sz="2600" dirty="0"/>
              <a:t>, 2016) e comportamenti di bullismo/cyberbullismo in particolare (</a:t>
            </a:r>
            <a:r>
              <a:rPr lang="it-IT" sz="2600" dirty="0" err="1"/>
              <a:t>Hinduja</a:t>
            </a:r>
            <a:r>
              <a:rPr lang="it-IT" sz="2600" dirty="0"/>
              <a:t> &amp; </a:t>
            </a:r>
            <a:r>
              <a:rPr lang="it-IT" sz="2600" dirty="0" err="1"/>
              <a:t>Patchin</a:t>
            </a:r>
            <a:r>
              <a:rPr lang="it-IT" sz="2600" dirty="0"/>
              <a:t>, 2013).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22895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Il gruppo dei pari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3100" dirty="0"/>
              <a:t>Ricerche precedenti hanno dimostrato che:</a:t>
            </a:r>
          </a:p>
          <a:p>
            <a:endParaRPr lang="it-IT" sz="3100" dirty="0"/>
          </a:p>
          <a:p>
            <a:r>
              <a:rPr lang="it-IT" sz="3100" dirty="0"/>
              <a:t>maggiore è l’accettazione di comportamenti legati al cyberbullismo all’interno del gruppo dei pari</a:t>
            </a:r>
          </a:p>
          <a:p>
            <a:r>
              <a:rPr lang="it-IT" sz="3100" dirty="0"/>
              <a:t>maggiore è il supporto percepito dai pari nel mettere in atto comportamenti di cyberbullismo</a:t>
            </a:r>
          </a:p>
          <a:p>
            <a:pPr marL="0" indent="0">
              <a:buNone/>
            </a:pPr>
            <a:endParaRPr lang="it-IT" sz="3100" dirty="0"/>
          </a:p>
          <a:p>
            <a:pPr marL="0" indent="0">
              <a:buNone/>
            </a:pPr>
            <a:r>
              <a:rPr lang="it-IT" sz="3100" dirty="0"/>
              <a:t>   	    	maggiore è la frequenza di essere coinvolti in 		atti di cyberbullismo (</a:t>
            </a:r>
            <a:r>
              <a:rPr lang="it-IT" sz="2400" dirty="0" err="1"/>
              <a:t>Heirman</a:t>
            </a:r>
            <a:r>
              <a:rPr lang="it-IT" sz="2400" dirty="0"/>
              <a:t> &amp; </a:t>
            </a:r>
            <a:r>
              <a:rPr lang="it-IT" sz="2400" dirty="0" err="1"/>
              <a:t>Walrave</a:t>
            </a:r>
            <a:r>
              <a:rPr lang="it-IT" sz="2400" dirty="0"/>
              <a:t>, 2012; 		</a:t>
            </a:r>
            <a:r>
              <a:rPr lang="it-IT" sz="2400" dirty="0" err="1"/>
              <a:t>Pabian</a:t>
            </a:r>
            <a:r>
              <a:rPr lang="it-IT" sz="2400" dirty="0"/>
              <a:t> &amp; </a:t>
            </a:r>
            <a:r>
              <a:rPr lang="it-IT" sz="2400" dirty="0" err="1"/>
              <a:t>Vandenbosch</a:t>
            </a:r>
            <a:r>
              <a:rPr lang="it-IT" sz="2400" dirty="0"/>
              <a:t>, 2013</a:t>
            </a:r>
            <a:r>
              <a:rPr lang="it-IT" sz="3100" dirty="0"/>
              <a:t>).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	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4A196795-3075-40B3-A966-0D4F4934E83D}"/>
              </a:ext>
            </a:extLst>
          </p:cNvPr>
          <p:cNvSpPr/>
          <p:nvPr/>
        </p:nvSpPr>
        <p:spPr>
          <a:xfrm>
            <a:off x="1259632" y="4221088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173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Il gruppo dei pari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pPr marL="0" indent="0">
              <a:buNone/>
            </a:pPr>
            <a:r>
              <a:rPr lang="it-IT" sz="2800" dirty="0"/>
              <a:t>Quali sono i processi che legano le norme sociali al comportamento individuale?</a:t>
            </a:r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75557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Norme sociali legate al cyberbullismo</a:t>
            </a:r>
          </a:p>
        </p:txBody>
      </p:sp>
      <p:sp>
        <p:nvSpPr>
          <p:cNvPr id="5" name="Rettangolo 4"/>
          <p:cNvSpPr/>
          <p:nvPr/>
        </p:nvSpPr>
        <p:spPr>
          <a:xfrm>
            <a:off x="579613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Comportamenti di cyberbullismo</a:t>
            </a:r>
          </a:p>
        </p:txBody>
      </p:sp>
      <p:sp>
        <p:nvSpPr>
          <p:cNvPr id="6" name="Freccia destra 5"/>
          <p:cNvSpPr/>
          <p:nvPr/>
        </p:nvSpPr>
        <p:spPr>
          <a:xfrm>
            <a:off x="3419872" y="3789040"/>
            <a:ext cx="1944216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1274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Il gruppo dei pari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75557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Norme sociali legate al cyberbullismo</a:t>
            </a:r>
          </a:p>
        </p:txBody>
      </p:sp>
      <p:sp>
        <p:nvSpPr>
          <p:cNvPr id="5" name="Rettangolo 4"/>
          <p:cNvSpPr/>
          <p:nvPr/>
        </p:nvSpPr>
        <p:spPr>
          <a:xfrm>
            <a:off x="579613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Comportamenti di cyberbullismo</a:t>
            </a:r>
          </a:p>
        </p:txBody>
      </p:sp>
      <p:sp>
        <p:nvSpPr>
          <p:cNvPr id="9" name="Rettangolo 8"/>
          <p:cNvSpPr/>
          <p:nvPr/>
        </p:nvSpPr>
        <p:spPr>
          <a:xfrm>
            <a:off x="3203848" y="4653136"/>
            <a:ext cx="2376264" cy="10801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Influenza Identità sociale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275856" y="2060848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Influenza Informativa</a:t>
            </a:r>
          </a:p>
        </p:txBody>
      </p:sp>
      <p:sp>
        <p:nvSpPr>
          <p:cNvPr id="11" name="Freccia curva 10"/>
          <p:cNvSpPr/>
          <p:nvPr/>
        </p:nvSpPr>
        <p:spPr>
          <a:xfrm>
            <a:off x="1979712" y="2348880"/>
            <a:ext cx="936104" cy="72008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curva 12"/>
          <p:cNvSpPr/>
          <p:nvPr/>
        </p:nvSpPr>
        <p:spPr>
          <a:xfrm rot="3810456">
            <a:off x="5909508" y="2354055"/>
            <a:ext cx="974310" cy="747026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Freccia angolare in su 14"/>
          <p:cNvSpPr/>
          <p:nvPr/>
        </p:nvSpPr>
        <p:spPr>
          <a:xfrm rot="5241758">
            <a:off x="1858943" y="4807487"/>
            <a:ext cx="961619" cy="532380"/>
          </a:xfrm>
          <a:prstGeom prst="bentUp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ngolare in su 15"/>
          <p:cNvSpPr/>
          <p:nvPr/>
        </p:nvSpPr>
        <p:spPr>
          <a:xfrm rot="5241758">
            <a:off x="6356385" y="4454414"/>
            <a:ext cx="247652" cy="1214029"/>
          </a:xfrm>
          <a:prstGeom prst="bentUp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0077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sz="4000" b="1" dirty="0"/>
              <a:t>Il gruppo dei pari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75557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Norme sociali legate al cyberbullismo</a:t>
            </a:r>
          </a:p>
        </p:txBody>
      </p:sp>
      <p:sp>
        <p:nvSpPr>
          <p:cNvPr id="5" name="Rettangolo 4"/>
          <p:cNvSpPr/>
          <p:nvPr/>
        </p:nvSpPr>
        <p:spPr>
          <a:xfrm>
            <a:off x="579613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Comportamento di cyberbullismo</a:t>
            </a:r>
          </a:p>
        </p:txBody>
      </p:sp>
      <p:sp>
        <p:nvSpPr>
          <p:cNvPr id="9" name="Rettangolo 8"/>
          <p:cNvSpPr/>
          <p:nvPr/>
        </p:nvSpPr>
        <p:spPr>
          <a:xfrm>
            <a:off x="3203848" y="4653136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Influenza Identità sociale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275856" y="2060848"/>
            <a:ext cx="2376264" cy="10801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Influenza Informativa</a:t>
            </a:r>
          </a:p>
        </p:txBody>
      </p:sp>
      <p:sp>
        <p:nvSpPr>
          <p:cNvPr id="11" name="Freccia curva 10"/>
          <p:cNvSpPr/>
          <p:nvPr/>
        </p:nvSpPr>
        <p:spPr>
          <a:xfrm>
            <a:off x="1979712" y="2348880"/>
            <a:ext cx="936104" cy="720080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curva 12"/>
          <p:cNvSpPr/>
          <p:nvPr/>
        </p:nvSpPr>
        <p:spPr>
          <a:xfrm rot="3810456">
            <a:off x="5909508" y="2354055"/>
            <a:ext cx="974310" cy="747026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Freccia angolare in su 14"/>
          <p:cNvSpPr/>
          <p:nvPr/>
        </p:nvSpPr>
        <p:spPr>
          <a:xfrm rot="5241758">
            <a:off x="1858943" y="4807487"/>
            <a:ext cx="961619" cy="53238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ngolare in su 15"/>
          <p:cNvSpPr/>
          <p:nvPr/>
        </p:nvSpPr>
        <p:spPr>
          <a:xfrm rot="5241758">
            <a:off x="6356385" y="4454414"/>
            <a:ext cx="247652" cy="1214029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0077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Influenza sociale informativa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000" dirty="0"/>
              <a:t>In contesti di ambiguità (es. realtà sociale) </a:t>
            </a:r>
          </a:p>
          <a:p>
            <a:endParaRPr lang="it-IT" sz="3000" dirty="0"/>
          </a:p>
          <a:p>
            <a:r>
              <a:rPr lang="it-IT" sz="3000" dirty="0"/>
              <a:t>Comparazione con gli altri per verificare la correttezza del proprio punto di vista</a:t>
            </a:r>
          </a:p>
          <a:p>
            <a:endParaRPr lang="it-IT" sz="3000" dirty="0"/>
          </a:p>
          <a:p>
            <a:r>
              <a:rPr lang="it-IT" sz="3000" dirty="0"/>
              <a:t>Necessità di sviluppare una rappresentazione accurata del reale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Influenza sociale informativa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Se un/a adolescente non conosce gli aspetti legislativi che normano il comportamento nel web (comportamenti adeguati)</a:t>
            </a:r>
          </a:p>
          <a:p>
            <a:endParaRPr lang="it-IT" sz="2800" dirty="0"/>
          </a:p>
          <a:p>
            <a:r>
              <a:rPr lang="it-IT" sz="2800" dirty="0"/>
              <a:t>Il cyberspazio ha un alto livello di ambiguità</a:t>
            </a:r>
          </a:p>
          <a:p>
            <a:endParaRPr lang="it-IT" sz="2800" dirty="0"/>
          </a:p>
          <a:p>
            <a:r>
              <a:rPr lang="it-IT" sz="2800" dirty="0"/>
              <a:t>Potrebbe osservare il comportamento dei pari</a:t>
            </a:r>
          </a:p>
          <a:p>
            <a:endParaRPr lang="it-IT" sz="2800" dirty="0"/>
          </a:p>
          <a:p>
            <a:r>
              <a:rPr lang="it-IT" sz="2800" dirty="0"/>
              <a:t>Assumere che tale comportamento sia ‘adeguato’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Ipotesi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007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t-IT" sz="2800" dirty="0"/>
              <a:t>Se il comportamento dei pari (norma) prescrive atti di cyberbullismo </a:t>
            </a:r>
          </a:p>
          <a:p>
            <a:r>
              <a:rPr lang="it-IT" sz="2800" dirty="0"/>
              <a:t>Se l’adolescente non conosce quali sono i comportamenti adeguati da assumere nel cyberspazio</a:t>
            </a:r>
          </a:p>
          <a:p>
            <a:r>
              <a:rPr lang="it-IT" sz="2800" dirty="0"/>
              <a:t>Allora…</a:t>
            </a:r>
          </a:p>
          <a:p>
            <a:pPr marL="0" indent="0">
              <a:buNone/>
            </a:pPr>
            <a:r>
              <a:rPr lang="it-IT" sz="2800" dirty="0"/>
              <a:t>	un/a adolescente potrebbe mettere in atto 	comportamenti prescritti dalla norma dei pari 	tanto più non conosce i comportamenti 	adeguati </a:t>
            </a:r>
          </a:p>
        </p:txBody>
      </p:sp>
    </p:spTree>
    <p:extLst>
      <p:ext uri="{BB962C8B-B14F-4D97-AF65-F5344CB8AC3E}">
        <p14:creationId xmlns:p14="http://schemas.microsoft.com/office/powerpoint/2010/main" val="11221694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Influenza Identità Sociale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/>
              <a:t>un individuo crea la propria identità sociale conformandosi alle norme e posizioni espresse da un gruppo; 3 componenti interdipendenti</a:t>
            </a:r>
          </a:p>
          <a:p>
            <a:pPr>
              <a:buNone/>
            </a:pPr>
            <a:endParaRPr lang="it-IT" sz="2600" dirty="0"/>
          </a:p>
          <a:p>
            <a:pPr marL="514350" indent="-514350">
              <a:buFont typeface="+mj-lt"/>
              <a:buAutoNum type="arabicPeriod"/>
            </a:pPr>
            <a:r>
              <a:rPr lang="it-IT" sz="2600" dirty="0"/>
              <a:t>la scoperta delle norme dell'ingroup attraverso l'osservazione e l'interazione con i membri del gruppo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600" dirty="0"/>
              <a:t>l'assegnazione della norma del gruppo al sé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600" dirty="0"/>
              <a:t>messa in atto del comportamento normativo</a:t>
            </a:r>
          </a:p>
          <a:p>
            <a:pPr marL="514350" indent="-514350">
              <a:buFont typeface="+mj-lt"/>
              <a:buAutoNum type="arabicPeriod"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8876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Cyberbullismo: forme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/>
              <a:t>Williard (2007)</a:t>
            </a:r>
          </a:p>
          <a:p>
            <a:pPr>
              <a:buNone/>
            </a:pPr>
            <a:r>
              <a:rPr lang="it-IT" sz="2800" dirty="0"/>
              <a:t>	</a:t>
            </a:r>
          </a:p>
          <a:p>
            <a:pPr>
              <a:buNone/>
            </a:pPr>
            <a:r>
              <a:rPr lang="it-IT" sz="2500" dirty="0"/>
              <a:t>il cyberbullismo si esplica in varie forme: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/>
              <a:t> messaggi offensivi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/>
              <a:t> molestie ripetute (es. gossip, stalking)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/>
              <a:t>imitazione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/>
              <a:t>esclusione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/>
              <a:t>sexting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Influenza Identità Sociale</a:t>
            </a:r>
            <a:endParaRPr lang="it-IT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/>
              <a:t>un individuo segue la norma del gruppo dei pari</a:t>
            </a:r>
          </a:p>
          <a:p>
            <a:pPr>
              <a:buNone/>
            </a:pPr>
            <a:endParaRPr lang="it-IT" sz="2600" dirty="0"/>
          </a:p>
          <a:p>
            <a:r>
              <a:rPr lang="it-IT" sz="2600" dirty="0"/>
              <a:t>la interiorizza poiché percepita come valida</a:t>
            </a:r>
          </a:p>
          <a:p>
            <a:pPr>
              <a:buNone/>
            </a:pPr>
            <a:endParaRPr lang="it-IT" sz="2600" dirty="0"/>
          </a:p>
          <a:p>
            <a:r>
              <a:rPr lang="it-IT" sz="2600" dirty="0"/>
              <a:t>per essere percepito dagli altri come membro di quel gruppo</a:t>
            </a:r>
          </a:p>
        </p:txBody>
      </p:sp>
    </p:spTree>
    <p:extLst>
      <p:ext uri="{BB962C8B-B14F-4D97-AF65-F5344CB8AC3E}">
        <p14:creationId xmlns:p14="http://schemas.microsoft.com/office/powerpoint/2010/main" val="17014579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Influenza Identità Sociale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it-IT" sz="2600" dirty="0"/>
              <a:t>L’individuo </a:t>
            </a:r>
            <a:r>
              <a:rPr lang="it-IT" sz="2600" b="1" dirty="0"/>
              <a:t>non assume </a:t>
            </a:r>
            <a:r>
              <a:rPr lang="it-IT" sz="2600" dirty="0"/>
              <a:t>come norma il comportamento di qualsiasi gruppo</a:t>
            </a:r>
          </a:p>
          <a:p>
            <a:endParaRPr lang="it-IT" sz="2600" dirty="0"/>
          </a:p>
          <a:p>
            <a:r>
              <a:rPr lang="it-IT" sz="2600" dirty="0">
                <a:solidFill>
                  <a:schemeClr val="bg1">
                    <a:lumMod val="65000"/>
                  </a:schemeClr>
                </a:solidFill>
              </a:rPr>
              <a:t>Il gruppo dei pari deve essere un gruppo nel quale l’individuo si identifica</a:t>
            </a:r>
          </a:p>
          <a:p>
            <a:pPr marL="0" indent="0">
              <a:buNone/>
            </a:pPr>
            <a:endParaRPr lang="it-IT" sz="2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sz="2600" dirty="0">
                <a:solidFill>
                  <a:schemeClr val="bg1">
                    <a:lumMod val="65000"/>
                  </a:schemeClr>
                </a:solidFill>
              </a:rPr>
              <a:t>Identificazione: importanza data al gruppo nella definizione del sé (da individuo a membro </a:t>
            </a:r>
            <a:r>
              <a:rPr lang="it-IT" sz="2600" dirty="0" err="1">
                <a:solidFill>
                  <a:schemeClr val="bg1">
                    <a:lumMod val="65000"/>
                  </a:schemeClr>
                </a:solidFill>
              </a:rPr>
              <a:t>ingroup</a:t>
            </a:r>
            <a:r>
              <a:rPr lang="it-IT" sz="2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it-IT" sz="3000" dirty="0"/>
          </a:p>
          <a:p>
            <a:endParaRPr lang="it-IT" sz="3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Influenza Identità Sociale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it-IT" sz="2600" dirty="0">
                <a:solidFill>
                  <a:srgbClr val="7F7F7F"/>
                </a:solidFill>
              </a:rPr>
              <a:t>L’individuo non assume come norma il comportamento di qualsiasi gruppo</a:t>
            </a:r>
          </a:p>
          <a:p>
            <a:endParaRPr lang="it-IT" sz="2600" dirty="0"/>
          </a:p>
          <a:p>
            <a:r>
              <a:rPr lang="it-IT" sz="2600" b="1" dirty="0"/>
              <a:t>Il gruppo dei pari  </a:t>
            </a:r>
            <a:r>
              <a:rPr lang="it-IT" sz="2600" dirty="0"/>
              <a:t>deve essere un gruppo nel quale l’individuo si identifica</a:t>
            </a:r>
          </a:p>
          <a:p>
            <a:endParaRPr lang="it-IT" sz="2600" dirty="0"/>
          </a:p>
          <a:p>
            <a:pPr marL="0" indent="0">
              <a:buNone/>
            </a:pPr>
            <a:endParaRPr lang="it-IT" sz="3000" dirty="0"/>
          </a:p>
          <a:p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8515298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Influenza Identità Sociale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it-IT" sz="3000" dirty="0">
                <a:solidFill>
                  <a:srgbClr val="7F7F7F"/>
                </a:solidFill>
              </a:rPr>
              <a:t>L’individuo non assume come norma il comportamento di qualsiasi gruppo</a:t>
            </a:r>
          </a:p>
          <a:p>
            <a:endParaRPr lang="it-IT" sz="3000" dirty="0">
              <a:solidFill>
                <a:srgbClr val="7F7F7F"/>
              </a:solidFill>
            </a:endParaRPr>
          </a:p>
          <a:p>
            <a:r>
              <a:rPr lang="it-IT" sz="3000" b="1" dirty="0">
                <a:solidFill>
                  <a:srgbClr val="7F7F7F"/>
                </a:solidFill>
              </a:rPr>
              <a:t>Il gruppo dei pari  </a:t>
            </a:r>
            <a:r>
              <a:rPr lang="it-IT" sz="3000" dirty="0">
                <a:solidFill>
                  <a:srgbClr val="7F7F7F"/>
                </a:solidFill>
              </a:rPr>
              <a:t>deve essere un gruppo nel quale l’individuo si identifica (ossia un </a:t>
            </a:r>
            <a:r>
              <a:rPr lang="it-IT" sz="3000" b="1" dirty="0" err="1">
                <a:solidFill>
                  <a:srgbClr val="7F7F7F"/>
                </a:solidFill>
              </a:rPr>
              <a:t>ingroup</a:t>
            </a:r>
            <a:r>
              <a:rPr lang="it-IT" sz="3000" dirty="0">
                <a:solidFill>
                  <a:srgbClr val="7F7F7F"/>
                </a:solidFill>
              </a:rPr>
              <a:t>)</a:t>
            </a:r>
          </a:p>
          <a:p>
            <a:endParaRPr lang="it-IT" sz="3000" dirty="0"/>
          </a:p>
          <a:p>
            <a:r>
              <a:rPr lang="it-IT" sz="3000" b="1" dirty="0"/>
              <a:t>Identificazione</a:t>
            </a:r>
            <a:r>
              <a:rPr lang="it-IT" sz="3000" dirty="0"/>
              <a:t>: importanza data al gruppo nella definizione del sé (da individuo a membro ingroup;</a:t>
            </a:r>
            <a:r>
              <a:rPr lang="en-US" sz="2800" dirty="0"/>
              <a:t> </a:t>
            </a:r>
            <a:r>
              <a:rPr lang="en-US" sz="2600" dirty="0" err="1"/>
              <a:t>Jetten</a:t>
            </a:r>
            <a:r>
              <a:rPr lang="en-US" sz="2600" dirty="0"/>
              <a:t> et al., 1997; Turner, 1991; Turner et al., 1987</a:t>
            </a:r>
            <a:r>
              <a:rPr lang="it-IT" sz="3000" dirty="0"/>
              <a:t>)</a:t>
            </a:r>
          </a:p>
          <a:p>
            <a:pPr marL="0" indent="0">
              <a:buNone/>
            </a:pPr>
            <a:endParaRPr lang="it-IT" sz="3000" dirty="0"/>
          </a:p>
          <a:p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34623819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Influenza Identità Sociale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it-IT" sz="2600" dirty="0">
                <a:solidFill>
                  <a:srgbClr val="7F7F7F"/>
                </a:solidFill>
              </a:rPr>
              <a:t>L’individuo non assume come norma il comportamento di qualsiasi gruppo</a:t>
            </a:r>
          </a:p>
          <a:p>
            <a:endParaRPr lang="it-IT" sz="2600" dirty="0">
              <a:solidFill>
                <a:srgbClr val="7F7F7F"/>
              </a:solidFill>
            </a:endParaRPr>
          </a:p>
          <a:p>
            <a:r>
              <a:rPr lang="it-IT" sz="2600" b="1" dirty="0">
                <a:solidFill>
                  <a:srgbClr val="7F7F7F"/>
                </a:solidFill>
              </a:rPr>
              <a:t>Il gruppo dei pari  </a:t>
            </a:r>
            <a:r>
              <a:rPr lang="it-IT" sz="2600" dirty="0">
                <a:solidFill>
                  <a:srgbClr val="7F7F7F"/>
                </a:solidFill>
              </a:rPr>
              <a:t>deve essere un gruppo nel quale l’individuo si identifica</a:t>
            </a:r>
          </a:p>
          <a:p>
            <a:endParaRPr lang="it-IT" sz="2600" b="1" dirty="0">
              <a:solidFill>
                <a:srgbClr val="7F7F7F"/>
              </a:solidFill>
            </a:endParaRPr>
          </a:p>
          <a:p>
            <a:r>
              <a:rPr lang="it-IT" sz="2600" b="1" dirty="0"/>
              <a:t>Il gruppo dei pari </a:t>
            </a:r>
            <a:r>
              <a:rPr lang="it-IT" sz="2600" dirty="0"/>
              <a:t>deve essere un gruppo nel quale l’individuo ha un ruolo attivo (</a:t>
            </a:r>
            <a:r>
              <a:rPr lang="it-IT" sz="2600" b="1" dirty="0"/>
              <a:t>centralità</a:t>
            </a:r>
            <a:r>
              <a:rPr lang="it-IT" sz="2600" dirty="0"/>
              <a:t>)</a:t>
            </a:r>
          </a:p>
          <a:p>
            <a:pPr marL="0" indent="0">
              <a:buNone/>
            </a:pPr>
            <a:endParaRPr lang="it-IT" sz="3000" dirty="0"/>
          </a:p>
          <a:p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8515298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Influenza Identità Sociale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3000" dirty="0"/>
          </a:p>
          <a:p>
            <a:r>
              <a:rPr lang="it-IT" sz="3000" b="1" dirty="0">
                <a:solidFill>
                  <a:schemeClr val="bg1">
                    <a:lumMod val="50000"/>
                  </a:schemeClr>
                </a:solidFill>
              </a:rPr>
              <a:t>Il gruppo dei pari  </a:t>
            </a:r>
            <a:r>
              <a:rPr lang="it-IT" sz="3000" dirty="0">
                <a:solidFill>
                  <a:schemeClr val="bg1">
                    <a:lumMod val="50000"/>
                  </a:schemeClr>
                </a:solidFill>
              </a:rPr>
              <a:t>deve essere un gruppo nel quale l’individuo ha un ruolo attivo (</a:t>
            </a:r>
            <a:r>
              <a:rPr lang="it-IT" sz="3000" b="1" dirty="0">
                <a:solidFill>
                  <a:schemeClr val="bg1">
                    <a:lumMod val="50000"/>
                  </a:schemeClr>
                </a:solidFill>
              </a:rPr>
              <a:t>centralità</a:t>
            </a:r>
            <a:r>
              <a:rPr lang="it-IT" sz="30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endParaRPr lang="it-IT" sz="3000" dirty="0"/>
          </a:p>
          <a:p>
            <a:r>
              <a:rPr lang="it-IT" sz="3000" b="1" dirty="0"/>
              <a:t>Centralità: </a:t>
            </a:r>
            <a:r>
              <a:rPr lang="it-IT" sz="3000" dirty="0"/>
              <a:t>l’importanza che un membro ha all’interno del gruppo/membro più normativo (antitesi: membro periferico; </a:t>
            </a:r>
            <a:r>
              <a:rPr lang="en-US" sz="2400" dirty="0" err="1"/>
              <a:t>Jetten</a:t>
            </a:r>
            <a:r>
              <a:rPr lang="en-US" sz="2400" dirty="0"/>
              <a:t> et al., 1997;Turner, 1991; Turner, Hogg, Oakes, </a:t>
            </a:r>
            <a:r>
              <a:rPr lang="en-US" sz="2400" dirty="0" err="1"/>
              <a:t>Reicher</a:t>
            </a:r>
            <a:r>
              <a:rPr lang="en-US" sz="2400" dirty="0"/>
              <a:t>, &amp; </a:t>
            </a:r>
            <a:r>
              <a:rPr lang="en-US" sz="2400" dirty="0" err="1"/>
              <a:t>Wetherell</a:t>
            </a:r>
            <a:r>
              <a:rPr lang="en-US" sz="2400" dirty="0"/>
              <a:t>, 1987</a:t>
            </a:r>
            <a:r>
              <a:rPr lang="en-US" sz="2800" dirty="0"/>
              <a:t>)</a:t>
            </a:r>
            <a:endParaRPr lang="it-IT" sz="3000" b="1" dirty="0"/>
          </a:p>
          <a:p>
            <a:endParaRPr lang="it-IT" sz="3000" dirty="0">
              <a:solidFill>
                <a:srgbClr val="A6A6A6"/>
              </a:solidFill>
            </a:endParaRPr>
          </a:p>
          <a:p>
            <a:endParaRPr lang="it-IT" sz="3000" dirty="0"/>
          </a:p>
          <a:p>
            <a:endParaRPr lang="it-IT" sz="3000" dirty="0"/>
          </a:p>
          <a:p>
            <a:pPr marL="0" indent="0">
              <a:buNone/>
            </a:pPr>
            <a:endParaRPr lang="it-IT" sz="3000" dirty="0"/>
          </a:p>
          <a:p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24408683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Ipotesi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3000" dirty="0"/>
          </a:p>
          <a:p>
            <a:r>
              <a:rPr lang="it-IT" sz="2600" dirty="0"/>
              <a:t>Se il gruppo dei pari mette in atto comportamenti di cyberbullismo</a:t>
            </a:r>
          </a:p>
          <a:p>
            <a:pPr marL="0" indent="0">
              <a:buNone/>
            </a:pPr>
            <a:endParaRPr lang="it-IT" sz="2600" dirty="0"/>
          </a:p>
          <a:p>
            <a:r>
              <a:rPr lang="it-IT" sz="2600" dirty="0"/>
              <a:t>L’adolescente tenderà a mettere in atto comportamenti simili quanto più </a:t>
            </a:r>
          </a:p>
          <a:p>
            <a:pPr lvl="1"/>
            <a:r>
              <a:rPr lang="it-IT" sz="2600" dirty="0"/>
              <a:t>si identifica con tale gruppo</a:t>
            </a:r>
          </a:p>
          <a:p>
            <a:pPr lvl="1"/>
            <a:r>
              <a:rPr lang="it-IT" sz="2600" dirty="0"/>
              <a:t> è centrale/leader all’interno del gruppo</a:t>
            </a:r>
          </a:p>
          <a:p>
            <a:endParaRPr lang="it-IT" sz="3000" dirty="0"/>
          </a:p>
          <a:p>
            <a:endParaRPr lang="it-IT" sz="3000" dirty="0">
              <a:solidFill>
                <a:srgbClr val="A6A6A6"/>
              </a:solidFill>
            </a:endParaRPr>
          </a:p>
          <a:p>
            <a:endParaRPr lang="it-IT" sz="3000" dirty="0"/>
          </a:p>
          <a:p>
            <a:endParaRPr lang="it-IT" sz="3000" dirty="0"/>
          </a:p>
          <a:p>
            <a:pPr marL="0" indent="0">
              <a:buNone/>
            </a:pPr>
            <a:endParaRPr lang="it-IT" sz="3000" dirty="0"/>
          </a:p>
          <a:p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32464834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Campione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800" dirty="0"/>
              <a:t>N = 3511; n = 1916 studentesse, n = 1489 studenti, n = 106 non riportano il proprio genere</a:t>
            </a:r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6200" y="2708920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Tipologia di</a:t>
                      </a:r>
                      <a:r>
                        <a:rPr lang="it-IT" baseline="0" dirty="0"/>
                        <a:t> scuola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40">
                <a:tc>
                  <a:txBody>
                    <a:bodyPr/>
                    <a:lstStyle/>
                    <a:p>
                      <a:r>
                        <a:rPr lang="it-IT" dirty="0"/>
                        <a:t>Liceo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28,3% (n = 992)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Istituto</a:t>
                      </a:r>
                      <a:r>
                        <a:rPr lang="it-IT" baseline="0" dirty="0"/>
                        <a:t> tecnico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16,7% (n = 586)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Istituto</a:t>
                      </a:r>
                      <a:r>
                        <a:rPr lang="it-IT" baseline="0" dirty="0"/>
                        <a:t> professionale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35,2% (n = 1237)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Ente professionale</a:t>
                      </a:r>
                      <a:r>
                        <a:rPr lang="it-IT" baseline="0" dirty="0"/>
                        <a:t> 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16,5%</a:t>
                      </a:r>
                      <a:r>
                        <a:rPr lang="it-IT" baseline="0" dirty="0"/>
                        <a:t> (n = 578)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048778"/>
              </p:ext>
            </p:extLst>
          </p:nvPr>
        </p:nvGraphicFramePr>
        <p:xfrm>
          <a:off x="323528" y="4840560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744">
                <a:tc>
                  <a:txBody>
                    <a:bodyPr/>
                    <a:lstStyle/>
                    <a:p>
                      <a:r>
                        <a:rPr lang="it-IT" dirty="0"/>
                        <a:t>Classe</a:t>
                      </a:r>
                      <a:r>
                        <a:rPr lang="it-IT" baseline="0" dirty="0"/>
                        <a:t> frequentata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95">
                <a:tc>
                  <a:txBody>
                    <a:bodyPr/>
                    <a:lstStyle/>
                    <a:p>
                      <a:r>
                        <a:rPr lang="it-IT" dirty="0"/>
                        <a:t>1°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28,3% (n =992)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78">
                <a:tc>
                  <a:txBody>
                    <a:bodyPr/>
                    <a:lstStyle/>
                    <a:p>
                      <a:r>
                        <a:rPr lang="it-IT" dirty="0"/>
                        <a:t>2°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16,7% (n = 586)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878">
                <a:tc>
                  <a:txBody>
                    <a:bodyPr/>
                    <a:lstStyle/>
                    <a:p>
                      <a:r>
                        <a:rPr lang="it-IT" dirty="0"/>
                        <a:t>3°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35,2% (n =</a:t>
                      </a:r>
                      <a:r>
                        <a:rPr lang="it-IT" baseline="0" dirty="0"/>
                        <a:t> 1237</a:t>
                      </a:r>
                      <a:r>
                        <a:rPr lang="it-IT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854">
                <a:tc>
                  <a:txBody>
                    <a:bodyPr/>
                    <a:lstStyle/>
                    <a:p>
                      <a:r>
                        <a:rPr lang="it-IT" dirty="0"/>
                        <a:t>4°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16,5%</a:t>
                      </a:r>
                      <a:r>
                        <a:rPr lang="it-IT" baseline="0" dirty="0"/>
                        <a:t> (n = 578)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04248" y="292494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3,4% (n = 118) non riporta la tipologia di scuola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04913" y="5012767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3,4% (n = 118) non riporta la classe frequentata</a:t>
            </a:r>
          </a:p>
        </p:txBody>
      </p:sp>
    </p:spTree>
    <p:extLst>
      <p:ext uri="{BB962C8B-B14F-4D97-AF65-F5344CB8AC3E}">
        <p14:creationId xmlns:p14="http://schemas.microsoft.com/office/powerpoint/2010/main" val="38108559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Campione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2420888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744">
                <a:tc>
                  <a:txBody>
                    <a:bodyPr/>
                    <a:lstStyle/>
                    <a:p>
                      <a:r>
                        <a:rPr lang="it-IT" dirty="0"/>
                        <a:t>Provincia</a:t>
                      </a:r>
                      <a:r>
                        <a:rPr lang="it-IT" baseline="0" dirty="0"/>
                        <a:t> della scuola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95">
                <a:tc>
                  <a:txBody>
                    <a:bodyPr/>
                    <a:lstStyle/>
                    <a:p>
                      <a:r>
                        <a:rPr lang="it-IT" dirty="0"/>
                        <a:t>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59,2% (n =2078)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78">
                <a:tc>
                  <a:txBody>
                    <a:bodyPr/>
                    <a:lstStyle/>
                    <a:p>
                      <a:r>
                        <a:rPr lang="it-IT" dirty="0"/>
                        <a:t>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16,8% (n = 591)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878">
                <a:tc>
                  <a:txBody>
                    <a:bodyPr/>
                    <a:lstStyle/>
                    <a:p>
                      <a:r>
                        <a:rPr lang="it-IT" dirty="0"/>
                        <a:t>GO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5,9% (n =</a:t>
                      </a:r>
                      <a:r>
                        <a:rPr lang="it-IT" baseline="0" dirty="0"/>
                        <a:t> 207</a:t>
                      </a:r>
                      <a:r>
                        <a:rPr lang="it-IT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878">
                <a:tc>
                  <a:txBody>
                    <a:bodyPr/>
                    <a:lstStyle/>
                    <a:p>
                      <a:r>
                        <a:rPr lang="it-IT" dirty="0"/>
                        <a:t>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14,3%</a:t>
                      </a:r>
                      <a:r>
                        <a:rPr lang="it-IT" baseline="0" dirty="0"/>
                        <a:t> (n = 503)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76256" y="2780928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3,8% (n = 132) non riporta la tipologia di scuola</a:t>
            </a:r>
          </a:p>
        </p:txBody>
      </p:sp>
    </p:spTree>
    <p:extLst>
      <p:ext uri="{BB962C8B-B14F-4D97-AF65-F5344CB8AC3E}">
        <p14:creationId xmlns:p14="http://schemas.microsoft.com/office/powerpoint/2010/main" val="26305010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Metodologia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Il questionario e la metodologia sono stati approvati dal Comitato Etico di Ateneo dell’Università degli Studi di Trieste;</a:t>
            </a:r>
          </a:p>
          <a:p>
            <a:r>
              <a:rPr lang="it-IT" sz="2400" dirty="0"/>
              <a:t>Consenso informato per i genitori e per gli/le studenti/esse che hanno preso parte alla somministrazione</a:t>
            </a:r>
          </a:p>
          <a:p>
            <a:r>
              <a:rPr lang="it-IT" sz="2400" dirty="0"/>
              <a:t>Somministrazione tramite piattaforma online «</a:t>
            </a:r>
            <a:r>
              <a:rPr lang="it-IT" sz="2400" dirty="0" err="1"/>
              <a:t>SurveyMonkey</a:t>
            </a:r>
            <a:r>
              <a:rPr lang="it-IT" sz="2400" dirty="0"/>
              <a:t>»</a:t>
            </a:r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0767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Bullismo </a:t>
            </a:r>
            <a:r>
              <a:rPr lang="it-IT" sz="4000" b="1" i="1" dirty="0"/>
              <a:t>vs. </a:t>
            </a:r>
            <a:r>
              <a:rPr lang="it-IT" sz="4000" b="1" dirty="0" err="1"/>
              <a:t>Cyberbullismo</a:t>
            </a:r>
            <a:endParaRPr lang="it-IT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800" i="1" dirty="0"/>
              <a:t>Cosa condividono?</a:t>
            </a:r>
          </a:p>
          <a:p>
            <a:pPr>
              <a:buNone/>
            </a:pPr>
            <a:endParaRPr lang="it-IT" sz="2800" dirty="0"/>
          </a:p>
          <a:p>
            <a:r>
              <a:rPr lang="it-IT" sz="2800" dirty="0"/>
              <a:t>sono entrambi aggressioni psicologiche, sociali e relazionali;</a:t>
            </a:r>
          </a:p>
          <a:p>
            <a:r>
              <a:rPr lang="it-IT" sz="2800" dirty="0"/>
              <a:t>il comportamento è ripetuto; </a:t>
            </a:r>
          </a:p>
          <a:p>
            <a:r>
              <a:rPr lang="it-IT" sz="2800" dirty="0"/>
              <a:t>Il rapporto tra bullo e vittima non è bilanciato (dovuto alla tecnologia o alla forza fisica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39141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Metodologia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600" b="1" dirty="0"/>
              <a:t>Requisito di misurazione</a:t>
            </a:r>
          </a:p>
          <a:p>
            <a:r>
              <a:rPr lang="it-IT" sz="2600" dirty="0"/>
              <a:t>Gli strumenti di rilevazione delle variabili socio-cognitive e comportamentali</a:t>
            </a:r>
          </a:p>
          <a:p>
            <a:pPr>
              <a:buNone/>
            </a:pPr>
            <a:endParaRPr lang="it-IT" sz="2600" dirty="0"/>
          </a:p>
          <a:p>
            <a:pPr lvl="1"/>
            <a:r>
              <a:rPr lang="it-IT" sz="2600" dirty="0"/>
              <a:t>devono essere affidabili e validi</a:t>
            </a:r>
          </a:p>
          <a:p>
            <a:pPr lvl="1"/>
            <a:r>
              <a:rPr lang="it-IT" sz="2600" dirty="0"/>
              <a:t>‘definire’ in maniera precisa i costrutti psicologici che intendono misurare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704687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Metodologia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/>
              <a:t>Misure:</a:t>
            </a:r>
          </a:p>
          <a:p>
            <a:pPr>
              <a:buNone/>
            </a:pPr>
            <a:endParaRPr lang="it-IT" b="1" dirty="0"/>
          </a:p>
          <a:p>
            <a:r>
              <a:rPr lang="it-IT" sz="2800" dirty="0"/>
              <a:t> Validate in letteratura (proprietà psicometriche)</a:t>
            </a:r>
          </a:p>
          <a:p>
            <a:r>
              <a:rPr lang="it-IT" sz="2800" dirty="0"/>
              <a:t> Pubblicate su riviste peer-review</a:t>
            </a:r>
          </a:p>
          <a:p>
            <a:r>
              <a:rPr lang="it-IT" sz="2800" dirty="0"/>
              <a:t> Indicizzate in SCOPUS e ISI</a:t>
            </a:r>
          </a:p>
          <a:p>
            <a:r>
              <a:rPr lang="it-IT" sz="2800" dirty="0"/>
              <a:t> Valutate ANVUR</a:t>
            </a:r>
          </a:p>
        </p:txBody>
      </p:sp>
    </p:spTree>
    <p:extLst>
      <p:ext uri="{BB962C8B-B14F-4D97-AF65-F5344CB8AC3E}">
        <p14:creationId xmlns:p14="http://schemas.microsoft.com/office/powerpoint/2010/main" val="35375817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Metodologia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600" b="1" dirty="0"/>
              <a:t>Requisito di Analisi dei dati</a:t>
            </a:r>
          </a:p>
          <a:p>
            <a:pPr>
              <a:buNone/>
            </a:pPr>
            <a:endParaRPr lang="it-IT" sz="2600" b="1" dirty="0"/>
          </a:p>
          <a:p>
            <a:r>
              <a:rPr lang="it-IT" sz="2400" dirty="0"/>
              <a:t>Analisi in grado di verificare le associazioni tra le variabili di stima e le variabili ‘target’;</a:t>
            </a:r>
          </a:p>
          <a:p>
            <a:pPr>
              <a:buNone/>
            </a:pPr>
            <a:endParaRPr lang="it-IT" sz="2400" dirty="0"/>
          </a:p>
          <a:p>
            <a:r>
              <a:rPr lang="it-IT" sz="2400" dirty="0"/>
              <a:t>Identificare quali tra tutte le variabili che abbiamo misurato incidono promuovendo o inibendo il fenomeno del cyberbullsmo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05185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Misure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600" dirty="0"/>
              <a:t>	Frequenza con cui hanno </a:t>
            </a:r>
            <a:r>
              <a:rPr lang="it-IT" sz="2600" b="1" dirty="0"/>
              <a:t>messo in atto</a:t>
            </a:r>
            <a:r>
              <a:rPr lang="it-IT" sz="2600" dirty="0"/>
              <a:t> comportamenti legati al cyberbullismo (</a:t>
            </a:r>
            <a:r>
              <a:rPr lang="el-GR" sz="2600" dirty="0">
                <a:cs typeface="Times New Roman"/>
              </a:rPr>
              <a:t>α</a:t>
            </a:r>
            <a:r>
              <a:rPr lang="it-IT" sz="2600" dirty="0">
                <a:cs typeface="Times New Roman"/>
              </a:rPr>
              <a:t> = .69</a:t>
            </a:r>
            <a:r>
              <a:rPr lang="it-IT" sz="2600" dirty="0"/>
              <a:t>)</a:t>
            </a:r>
          </a:p>
          <a:p>
            <a:endParaRPr lang="it-IT" sz="2600" dirty="0"/>
          </a:p>
          <a:p>
            <a:pPr>
              <a:buNone/>
            </a:pPr>
            <a:r>
              <a:rPr lang="it-IT" sz="2600" dirty="0"/>
              <a:t>	Es: In questo ultimo anno, quante volte ti è capitato di scrivere messaggi offensivi e/o volgari a qualcuno/a attraverso smartphone (es. sms, whatsapp), email (es. mailing list) e/o su social network (es. Facebook, Instagram, Snapchat)?</a:t>
            </a:r>
          </a:p>
          <a:p>
            <a:pPr algn="ctr">
              <a:buNone/>
            </a:pPr>
            <a:r>
              <a:rPr lang="it-IT" sz="2600" i="1" dirty="0"/>
              <a:t>Scala: 1 (= mai), 5( = sempre)</a:t>
            </a:r>
            <a:endParaRPr lang="it-IT" sz="26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C21AB0CA-3B77-470C-AC75-F02E7586E5F0}"/>
              </a:ext>
            </a:extLst>
          </p:cNvPr>
          <p:cNvSpPr/>
          <p:nvPr/>
        </p:nvSpPr>
        <p:spPr>
          <a:xfrm>
            <a:off x="474518" y="5985559"/>
            <a:ext cx="8212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+mj-lt"/>
                <a:ea typeface="MS Mincho" panose="02020609040205080304" pitchFamily="49" charset="-128"/>
              </a:rPr>
              <a:t>Calvete</a:t>
            </a:r>
            <a:r>
              <a:rPr lang="en-US" dirty="0">
                <a:latin typeface="+mj-lt"/>
                <a:ea typeface="MS Mincho" panose="02020609040205080304" pitchFamily="49" charset="-128"/>
              </a:rPr>
              <a:t> et al., 2010; </a:t>
            </a:r>
            <a:r>
              <a:rPr lang="en-US" dirty="0" err="1">
                <a:latin typeface="+mj-lt"/>
                <a:ea typeface="MS Mincho" panose="02020609040205080304" pitchFamily="49" charset="-128"/>
              </a:rPr>
              <a:t>Festl</a:t>
            </a:r>
            <a:r>
              <a:rPr lang="en-US" dirty="0">
                <a:latin typeface="+mj-lt"/>
                <a:ea typeface="MS Mincho" panose="02020609040205080304" pitchFamily="49" charset="-128"/>
              </a:rPr>
              <a:t> et al., 2013; Smith et al., 2008; Wang, </a:t>
            </a:r>
            <a:r>
              <a:rPr lang="en-US" dirty="0" err="1">
                <a:latin typeface="+mj-lt"/>
                <a:ea typeface="MS Mincho" panose="02020609040205080304" pitchFamily="49" charset="-128"/>
              </a:rPr>
              <a:t>Iannotti</a:t>
            </a:r>
            <a:r>
              <a:rPr lang="en-US" dirty="0">
                <a:latin typeface="+mj-lt"/>
                <a:ea typeface="MS Mincho" panose="02020609040205080304" pitchFamily="49" charset="-128"/>
              </a:rPr>
              <a:t>, &amp; </a:t>
            </a:r>
            <a:r>
              <a:rPr lang="en-US" dirty="0" err="1">
                <a:latin typeface="+mj-lt"/>
                <a:ea typeface="MS Mincho" panose="02020609040205080304" pitchFamily="49" charset="-128"/>
              </a:rPr>
              <a:t>Nansel</a:t>
            </a:r>
            <a:r>
              <a:rPr lang="en-US" dirty="0">
                <a:latin typeface="+mj-lt"/>
                <a:ea typeface="MS Mincho" panose="02020609040205080304" pitchFamily="49" charset="-128"/>
              </a:rPr>
              <a:t>, 2009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Misure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dirty="0"/>
              <a:t>	</a:t>
            </a:r>
            <a:r>
              <a:rPr lang="it-IT" sz="2600" b="1" dirty="0"/>
              <a:t>Norma dei pari </a:t>
            </a:r>
            <a:r>
              <a:rPr lang="it-IT" sz="2600" dirty="0"/>
              <a:t>percepita</a:t>
            </a:r>
            <a:r>
              <a:rPr lang="it-IT" sz="2600" b="1" dirty="0"/>
              <a:t> </a:t>
            </a:r>
            <a:r>
              <a:rPr lang="it-IT" sz="2600" dirty="0"/>
              <a:t>all’interno del gruppo (</a:t>
            </a:r>
            <a:r>
              <a:rPr lang="el-GR" sz="2600" dirty="0">
                <a:cs typeface="Times New Roman"/>
              </a:rPr>
              <a:t>α</a:t>
            </a:r>
            <a:r>
              <a:rPr lang="it-IT" sz="2600" dirty="0">
                <a:cs typeface="Times New Roman"/>
              </a:rPr>
              <a:t> = .78)</a:t>
            </a:r>
            <a:endParaRPr lang="it-IT" sz="2600" dirty="0"/>
          </a:p>
          <a:p>
            <a:pPr>
              <a:buNone/>
            </a:pPr>
            <a:endParaRPr lang="it-IT" sz="2600" i="1" dirty="0"/>
          </a:p>
          <a:p>
            <a:pPr>
              <a:buNone/>
            </a:pPr>
            <a:r>
              <a:rPr lang="it-IT" sz="2600" i="1" dirty="0"/>
              <a:t>	</a:t>
            </a:r>
            <a:r>
              <a:rPr lang="it-IT" sz="2600" dirty="0"/>
              <a:t>Es:</a:t>
            </a:r>
            <a:r>
              <a:rPr lang="it-IT" sz="2600" i="1" dirty="0"/>
              <a:t>  </a:t>
            </a:r>
            <a:r>
              <a:rPr lang="it-IT" sz="2600" dirty="0"/>
              <a:t>Quanti tra i tuoi amici accetterebbe qualcuno/a che pubblica immagini private e/o dati personali di qualcuno/a attraverso smartphone (es. sms, whatsapp), email (es. mailing list) e/o su social network (es. Facebook, Instagram, Snapchat)?</a:t>
            </a:r>
          </a:p>
          <a:p>
            <a:pPr algn="ctr">
              <a:buNone/>
            </a:pPr>
            <a:endParaRPr lang="it-IT" sz="2800" i="1" dirty="0"/>
          </a:p>
          <a:p>
            <a:pPr algn="ctr">
              <a:buNone/>
            </a:pPr>
            <a:r>
              <a:rPr lang="it-IT" sz="2800" i="1" dirty="0"/>
              <a:t>Scala: 1( nessuno), 5 (= tutti)</a:t>
            </a:r>
            <a:endParaRPr lang="it-IT" sz="2600" i="1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7415DF9-C809-4279-9EF1-8DA2BB257D66}"/>
              </a:ext>
            </a:extLst>
          </p:cNvPr>
          <p:cNvSpPr/>
          <p:nvPr/>
        </p:nvSpPr>
        <p:spPr>
          <a:xfrm>
            <a:off x="457200" y="6182361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+mj-lt"/>
                <a:ea typeface="MS Mincho" panose="02020609040205080304" pitchFamily="49" charset="-128"/>
              </a:rPr>
              <a:t>Sasson</a:t>
            </a:r>
            <a:r>
              <a:rPr lang="en-US" dirty="0">
                <a:latin typeface="+mj-lt"/>
                <a:ea typeface="MS Mincho" panose="02020609040205080304" pitchFamily="49" charset="-128"/>
              </a:rPr>
              <a:t> &amp; </a:t>
            </a:r>
            <a:r>
              <a:rPr lang="en-US" dirty="0" err="1">
                <a:latin typeface="+mj-lt"/>
                <a:ea typeface="MS Mincho" panose="02020609040205080304" pitchFamily="49" charset="-128"/>
              </a:rPr>
              <a:t>Mesch</a:t>
            </a:r>
            <a:r>
              <a:rPr lang="en-US" dirty="0">
                <a:latin typeface="+mj-lt"/>
                <a:ea typeface="MS Mincho" panose="02020609040205080304" pitchFamily="49" charset="-128"/>
              </a:rPr>
              <a:t>, 2017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BF4A41-024B-4ABE-B533-C7B86B038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Misure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2D80D9-3C77-46C6-AEB2-4FFEF0F9A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2287413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Conoscenze legislative </a:t>
            </a:r>
            <a:r>
              <a:rPr lang="it-IT" sz="2400" dirty="0"/>
              <a:t>relative al mettere in atto comportamenti legati al cyberbullismo</a:t>
            </a:r>
          </a:p>
          <a:p>
            <a:endParaRPr lang="it-IT" sz="2400" dirty="0"/>
          </a:p>
          <a:p>
            <a:pPr marL="0" indent="0">
              <a:buNone/>
            </a:pPr>
            <a:r>
              <a:rPr lang="it-IT" sz="2400" dirty="0"/>
              <a:t>	</a:t>
            </a:r>
          </a:p>
          <a:p>
            <a:pPr marL="0" indent="0">
              <a:buNone/>
            </a:pPr>
            <a:endParaRPr lang="it-IT" dirty="0"/>
          </a:p>
          <a:p>
            <a:pPr>
              <a:buNone/>
            </a:pPr>
            <a:r>
              <a:rPr lang="it-IT" sz="2200" i="1" dirty="0"/>
              <a:t>SÌ, è legale vs.  NO, non è legale</a:t>
            </a:r>
            <a:endParaRPr lang="it-IT" sz="220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0A36DD-7575-491F-83C1-15BB04738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69409" y="2359421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Conoscenze legislative sulle conseguenze </a:t>
            </a:r>
            <a:r>
              <a:rPr lang="it-IT" sz="2400" dirty="0"/>
              <a:t>nel mettere in atto comportamenti legati  al cyberbullismo (</a:t>
            </a:r>
            <a:r>
              <a:rPr lang="el-GR" sz="2400" dirty="0">
                <a:cs typeface="Times New Roman"/>
              </a:rPr>
              <a:t>α</a:t>
            </a:r>
            <a:r>
              <a:rPr lang="it-IT" sz="2400" dirty="0">
                <a:cs typeface="Times New Roman"/>
              </a:rPr>
              <a:t> = .66)</a:t>
            </a:r>
            <a:endParaRPr lang="it-IT" sz="2400" dirty="0"/>
          </a:p>
          <a:p>
            <a:pPr>
              <a:buNone/>
            </a:pPr>
            <a:endParaRPr lang="it-IT" sz="2400" i="1" dirty="0"/>
          </a:p>
          <a:p>
            <a:pPr>
              <a:buNone/>
            </a:pPr>
            <a:endParaRPr lang="it-IT" sz="2400" i="1" dirty="0"/>
          </a:p>
          <a:p>
            <a:pPr>
              <a:buNone/>
            </a:pPr>
            <a:endParaRPr lang="it-IT" sz="2400" i="1" dirty="0"/>
          </a:p>
          <a:p>
            <a:pPr>
              <a:buNone/>
            </a:pPr>
            <a:r>
              <a:rPr lang="it-IT" sz="2200" i="1" dirty="0"/>
              <a:t>1 (= per niente gravi), 4( = molto gravi)</a:t>
            </a:r>
            <a:endParaRPr lang="it-IT" sz="22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9D1C1CD-E69B-4E1A-AC1C-3047D62FFD91}"/>
              </a:ext>
            </a:extLst>
          </p:cNvPr>
          <p:cNvSpPr/>
          <p:nvPr/>
        </p:nvSpPr>
        <p:spPr>
          <a:xfrm>
            <a:off x="206358" y="1340768"/>
            <a:ext cx="78940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Es. Rubare le credenziali di qualcuno/a e impossessarsi dei suoi profili</a:t>
            </a:r>
          </a:p>
        </p:txBody>
      </p:sp>
    </p:spTree>
    <p:extLst>
      <p:ext uri="{BB962C8B-B14F-4D97-AF65-F5344CB8AC3E}">
        <p14:creationId xmlns:p14="http://schemas.microsoft.com/office/powerpoint/2010/main" val="20872675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Misure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600" dirty="0"/>
              <a:t>	</a:t>
            </a:r>
            <a:r>
              <a:rPr lang="it-IT" sz="2600" b="1" dirty="0"/>
              <a:t>Identificazione valutativa </a:t>
            </a:r>
            <a:r>
              <a:rPr lang="it-IT" sz="2600" dirty="0"/>
              <a:t>(</a:t>
            </a:r>
            <a:r>
              <a:rPr lang="el-GR" sz="2600" dirty="0">
                <a:cs typeface="Times New Roman"/>
              </a:rPr>
              <a:t>α</a:t>
            </a:r>
            <a:r>
              <a:rPr lang="it-IT" sz="2600" dirty="0">
                <a:cs typeface="Times New Roman"/>
              </a:rPr>
              <a:t> = .88)</a:t>
            </a:r>
          </a:p>
          <a:p>
            <a:pPr>
              <a:buNone/>
            </a:pPr>
            <a:r>
              <a:rPr lang="it-IT" sz="2600" dirty="0">
                <a:cs typeface="Times New Roman"/>
              </a:rPr>
              <a:t>	</a:t>
            </a:r>
            <a:r>
              <a:rPr lang="it-IT" sz="2600" dirty="0"/>
              <a:t>con il gruppo di amici con cui si è in contatto attraverso smartphone (es. sms, whatsapp), email (es. mailing list) e social network (es. Facebook, Instagram, Snapchat)</a:t>
            </a:r>
          </a:p>
          <a:p>
            <a:pPr>
              <a:buNone/>
            </a:pPr>
            <a:endParaRPr lang="it-IT" sz="2600" i="1" dirty="0"/>
          </a:p>
          <a:p>
            <a:pPr>
              <a:buNone/>
            </a:pPr>
            <a:r>
              <a:rPr lang="it-IT" sz="2600" i="1" dirty="0"/>
              <a:t>	Es: </a:t>
            </a:r>
            <a:r>
              <a:rPr lang="it-IT" sz="2600" dirty="0"/>
              <a:t>Sei orgoglioso/a di far parte di questo gruppo di amici? </a:t>
            </a:r>
          </a:p>
          <a:p>
            <a:pPr>
              <a:buNone/>
            </a:pPr>
            <a:endParaRPr lang="it-IT" sz="2600" i="1" dirty="0"/>
          </a:p>
          <a:p>
            <a:pPr algn="ctr">
              <a:buNone/>
            </a:pPr>
            <a:r>
              <a:rPr lang="it-IT" sz="2600" i="1" dirty="0"/>
              <a:t>Scala: 1 ( = no, per niente),  7 (sì, moltissimo)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98F5155-04E6-409D-9BDB-EF0DE5D57EDF}"/>
              </a:ext>
            </a:extLst>
          </p:cNvPr>
          <p:cNvSpPr/>
          <p:nvPr/>
        </p:nvSpPr>
        <p:spPr>
          <a:xfrm>
            <a:off x="432028" y="6306553"/>
            <a:ext cx="1986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+mj-lt"/>
                <a:ea typeface="MS Mincho" panose="02020609040205080304" pitchFamily="49" charset="-128"/>
              </a:rPr>
              <a:t>Kiesner</a:t>
            </a:r>
            <a:r>
              <a:rPr lang="en-US" dirty="0">
                <a:latin typeface="+mj-lt"/>
                <a:ea typeface="MS Mincho" panose="02020609040205080304" pitchFamily="49" charset="-128"/>
              </a:rPr>
              <a:t> et al., 2012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Misure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t-IT" dirty="0"/>
              <a:t>	</a:t>
            </a:r>
            <a:r>
              <a:rPr lang="it-IT" sz="2600" b="1" dirty="0"/>
              <a:t>Identificazione cognitiva (IOS)</a:t>
            </a:r>
          </a:p>
          <a:p>
            <a:pPr>
              <a:buNone/>
            </a:pPr>
            <a:r>
              <a:rPr lang="it-IT" sz="2600" b="1" dirty="0"/>
              <a:t>	 </a:t>
            </a:r>
            <a:r>
              <a:rPr lang="it-IT" sz="2600" dirty="0"/>
              <a:t>con il gruppo di amici con cui sei in contatto attraverso smartphone (es. sms, whatsapp), email (es. mailing list) e social network (es. Facebook, Instagram, Snapchat)</a:t>
            </a:r>
          </a:p>
          <a:p>
            <a:pPr>
              <a:buNone/>
            </a:pPr>
            <a:endParaRPr lang="it-IT" sz="2600" i="1" dirty="0"/>
          </a:p>
        </p:txBody>
      </p:sp>
      <p:pic>
        <p:nvPicPr>
          <p:cNvPr id="4" name="Picture 3" descr="Slide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3284984"/>
            <a:ext cx="6732000" cy="3024336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784C47FC-B13B-417E-A45C-EAFDA0D1B539}"/>
              </a:ext>
            </a:extLst>
          </p:cNvPr>
          <p:cNvSpPr/>
          <p:nvPr/>
        </p:nvSpPr>
        <p:spPr>
          <a:xfrm>
            <a:off x="457200" y="5995298"/>
            <a:ext cx="1851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  <a:ea typeface="MS Mincho" panose="02020609040205080304" pitchFamily="49" charset="-128"/>
              </a:rPr>
              <a:t> Aron et al., 1992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Misure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/>
              <a:t>	</a:t>
            </a:r>
            <a:r>
              <a:rPr lang="it-IT" sz="2600" b="1" dirty="0"/>
              <a:t>Tipicità</a:t>
            </a:r>
          </a:p>
          <a:p>
            <a:pPr>
              <a:buNone/>
            </a:pPr>
            <a:endParaRPr lang="it-IT" sz="2600" b="1" dirty="0"/>
          </a:p>
          <a:p>
            <a:pPr>
              <a:buNone/>
            </a:pPr>
            <a:r>
              <a:rPr lang="it-IT" sz="2600" dirty="0"/>
              <a:t>	Es: Quanto ti senti tipico/a, ossia caratteristico/a, del gruppo di amici con cui sei in contatto attraverso smartphone (es. sms, whatsapp), email (es. mailing list) e social network (es. Facebook, Instagram, Snapchat)?</a:t>
            </a:r>
          </a:p>
          <a:p>
            <a:pPr>
              <a:buNone/>
            </a:pPr>
            <a:endParaRPr lang="it-IT" sz="2600" dirty="0"/>
          </a:p>
          <a:p>
            <a:pPr algn="ctr">
              <a:buNone/>
            </a:pPr>
            <a:r>
              <a:rPr lang="it-IT" sz="2600" i="1" dirty="0"/>
              <a:t>Scala:1(=  per niente), 4( = molto)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BA9DBD5-BC57-409B-80B2-01159853C1CB}"/>
              </a:ext>
            </a:extLst>
          </p:cNvPr>
          <p:cNvSpPr/>
          <p:nvPr/>
        </p:nvSpPr>
        <p:spPr>
          <a:xfrm>
            <a:off x="457200" y="6109242"/>
            <a:ext cx="2242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+mj-lt"/>
                <a:ea typeface="MS Mincho" panose="02020609040205080304" pitchFamily="49" charset="-128"/>
              </a:rPr>
              <a:t>Jetten</a:t>
            </a:r>
            <a:r>
              <a:rPr lang="en-US" dirty="0">
                <a:latin typeface="+mj-lt"/>
                <a:ea typeface="MS Mincho" panose="02020609040205080304" pitchFamily="49" charset="-128"/>
              </a:rPr>
              <a:t> et al., 1997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Misure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Misure di controllo: </a:t>
            </a:r>
          </a:p>
          <a:p>
            <a:r>
              <a:rPr lang="it-IT" sz="2600" dirty="0"/>
              <a:t>Vittima e </a:t>
            </a:r>
            <a:r>
              <a:rPr lang="it-IT" sz="2600" dirty="0" err="1"/>
              <a:t>bystander</a:t>
            </a:r>
            <a:r>
              <a:rPr lang="it-IT" sz="2600" dirty="0"/>
              <a:t> di comportamenti di cyberbullismo</a:t>
            </a:r>
          </a:p>
          <a:p>
            <a:r>
              <a:rPr lang="it-IT" sz="2600" dirty="0">
                <a:cs typeface="Times New Roman"/>
              </a:rPr>
              <a:t>Quantità dell’utilizzo dei social network (durante la settimana)</a:t>
            </a:r>
          </a:p>
          <a:p>
            <a:r>
              <a:rPr lang="it-IT" sz="2600" dirty="0">
                <a:cs typeface="Times New Roman"/>
              </a:rPr>
              <a:t>Genere dei partecipanti</a:t>
            </a:r>
          </a:p>
          <a:p>
            <a:endParaRPr lang="it-IT" sz="2600" dirty="0"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Bullismo </a:t>
            </a:r>
            <a:r>
              <a:rPr lang="it-IT" sz="4000" b="1" i="1" dirty="0"/>
              <a:t>vs</a:t>
            </a:r>
            <a:r>
              <a:rPr lang="it-IT" sz="4000" b="1" dirty="0"/>
              <a:t>. </a:t>
            </a:r>
            <a:r>
              <a:rPr lang="it-IT" sz="4000" b="1" dirty="0" err="1"/>
              <a:t>Cyberbullismo</a:t>
            </a:r>
            <a:endParaRPr lang="it-IT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>
            <a:noAutofit/>
          </a:bodyPr>
          <a:lstStyle/>
          <a:p>
            <a:r>
              <a:rPr lang="it-IT" sz="2800" dirty="0"/>
              <a:t>Chi è vittima di bullismo tradizionale è vittima anche di cyberbullismo</a:t>
            </a:r>
          </a:p>
          <a:p>
            <a:r>
              <a:rPr lang="it-IT" sz="2800" dirty="0"/>
              <a:t>Chi è attore di bullismo tradizionale è attore anche di cyberbullismo </a:t>
            </a:r>
          </a:p>
          <a:p>
            <a:r>
              <a:rPr lang="it-IT" sz="2800" dirty="0"/>
              <a:t>Chi è attore di bullismo tradizionale è vittima di cyberbullismo</a:t>
            </a:r>
          </a:p>
          <a:p>
            <a:pPr>
              <a:buNone/>
            </a:pPr>
            <a:endParaRPr lang="it-IT" sz="2800" dirty="0"/>
          </a:p>
          <a:p>
            <a:pPr>
              <a:buNone/>
            </a:pPr>
            <a:r>
              <a:rPr lang="it-IT" sz="2400" dirty="0"/>
              <a:t>(Smith et al., 2008; Gradinger et al., 2009; Kowalski et al., 2009)</a:t>
            </a:r>
          </a:p>
        </p:txBody>
      </p:sp>
    </p:spTree>
    <p:extLst>
      <p:ext uri="{BB962C8B-B14F-4D97-AF65-F5344CB8AC3E}">
        <p14:creationId xmlns:p14="http://schemas.microsoft.com/office/powerpoint/2010/main" val="235033410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Ricapitolando: Misure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/>
              <a:t>Attore di comportamenti legati al </a:t>
            </a:r>
            <a:r>
              <a:rPr lang="it-IT" sz="2600" dirty="0" err="1"/>
              <a:t>cyberbullismo</a:t>
            </a:r>
            <a:r>
              <a:rPr lang="it-IT" sz="2600" dirty="0"/>
              <a:t> </a:t>
            </a:r>
            <a:r>
              <a:rPr lang="it-IT" sz="2600" b="1" dirty="0"/>
              <a:t>VD</a:t>
            </a:r>
          </a:p>
          <a:p>
            <a:r>
              <a:rPr lang="it-IT" sz="2600" dirty="0"/>
              <a:t>Norme condivise relative ai comportamenti di  cyberbullismo all’interno del gruppo di amici</a:t>
            </a:r>
          </a:p>
          <a:p>
            <a:r>
              <a:rPr lang="it-IT" sz="2600" dirty="0"/>
              <a:t>Conoscenze legislative</a:t>
            </a:r>
          </a:p>
          <a:p>
            <a:endParaRPr lang="it-IT" sz="2600" dirty="0"/>
          </a:p>
          <a:p>
            <a:pPr marL="0" indent="0">
              <a:buNone/>
            </a:pPr>
            <a:endParaRPr lang="it-IT" sz="2600" dirty="0"/>
          </a:p>
          <a:p>
            <a:r>
              <a:rPr lang="it-IT" sz="2600" dirty="0"/>
              <a:t>Tipicità all’interno del gruppo di amici</a:t>
            </a:r>
          </a:p>
          <a:p>
            <a:r>
              <a:rPr lang="it-IT" sz="2600" dirty="0"/>
              <a:t>Identificazione valutativa e cognitiva con il gruppo di amici</a:t>
            </a:r>
          </a:p>
          <a:p>
            <a:pPr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26644691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Ricapitolando: Misure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600" dirty="0"/>
          </a:p>
          <a:p>
            <a:r>
              <a:rPr lang="it-IT" sz="2600" dirty="0"/>
              <a:t>Vittima di comportamenti  legati al cyberbullismo</a:t>
            </a:r>
          </a:p>
          <a:p>
            <a:r>
              <a:rPr lang="it-IT" sz="2600" dirty="0"/>
              <a:t>Bystander di comportamenti legati al cyberbullismo</a:t>
            </a:r>
          </a:p>
          <a:p>
            <a:r>
              <a:rPr lang="it-IT" sz="2600" dirty="0"/>
              <a:t>Genere dei partecipanti</a:t>
            </a:r>
          </a:p>
          <a:p>
            <a:r>
              <a:rPr lang="it-IT" sz="2600" dirty="0"/>
              <a:t>Quantità dell’utilizzo dei social network</a:t>
            </a:r>
          </a:p>
          <a:p>
            <a:r>
              <a:rPr lang="it-IT" sz="2600" dirty="0"/>
              <a:t>Grado di istruzione dei genitori</a:t>
            </a:r>
          </a:p>
          <a:p>
            <a:endParaRPr lang="it-IT" sz="2600" dirty="0"/>
          </a:p>
          <a:p>
            <a:pPr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7279564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9306"/>
            <a:ext cx="8913813" cy="914400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Analisi</a:t>
            </a:r>
            <a:r>
              <a:rPr lang="en-US" sz="4000" b="1" dirty="0"/>
              <a:t> </a:t>
            </a:r>
            <a:r>
              <a:rPr lang="en-US" sz="4000" b="1" dirty="0" err="1"/>
              <a:t>descrittive</a:t>
            </a:r>
            <a:r>
              <a:rPr lang="en-US" sz="4000" b="1" dirty="0"/>
              <a:t>: </a:t>
            </a:r>
            <a:r>
              <a:rPr lang="en-US" sz="4000" b="1" dirty="0" err="1"/>
              <a:t>Attore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/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246062" y="1847294"/>
          <a:ext cx="8770937" cy="4871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620960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9306"/>
            <a:ext cx="8913813" cy="914400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Analisi</a:t>
            </a:r>
            <a:r>
              <a:rPr lang="en-US" sz="4000" b="1" dirty="0"/>
              <a:t> </a:t>
            </a:r>
            <a:r>
              <a:rPr lang="en-US" sz="4000" b="1" dirty="0" err="1"/>
              <a:t>descrittive</a:t>
            </a:r>
            <a:r>
              <a:rPr lang="en-US" sz="4000" b="1" dirty="0"/>
              <a:t>: Norma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/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246062" y="1847294"/>
          <a:ext cx="8770937" cy="4871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739618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Analisi descrittive: Conoscenze legislative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1023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913882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Analisi descrittive: Conoscenze legislative sulle conseguenze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753918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9306"/>
            <a:ext cx="8913813" cy="914400"/>
          </a:xfrm>
        </p:spPr>
        <p:txBody>
          <a:bodyPr/>
          <a:lstStyle/>
          <a:p>
            <a:r>
              <a:rPr lang="en-US" b="1" dirty="0" err="1"/>
              <a:t>Analisi</a:t>
            </a:r>
            <a:r>
              <a:rPr lang="en-US" b="1" dirty="0"/>
              <a:t> </a:t>
            </a:r>
            <a:r>
              <a:rPr lang="en-US" b="1" dirty="0" err="1"/>
              <a:t>descrittive</a:t>
            </a:r>
            <a:r>
              <a:rPr lang="en-US" b="1" dirty="0"/>
              <a:t>: </a:t>
            </a:r>
            <a:r>
              <a:rPr lang="en-US" b="1" dirty="0" err="1"/>
              <a:t>Vittima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/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246062" y="1847294"/>
          <a:ext cx="8770937" cy="4871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26657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9306"/>
            <a:ext cx="8913813" cy="914400"/>
          </a:xfrm>
        </p:spPr>
        <p:txBody>
          <a:bodyPr/>
          <a:lstStyle/>
          <a:p>
            <a:r>
              <a:rPr lang="en-US" b="1" dirty="0" err="1"/>
              <a:t>Analisi</a:t>
            </a:r>
            <a:r>
              <a:rPr lang="en-US" b="1" dirty="0"/>
              <a:t> </a:t>
            </a:r>
            <a:r>
              <a:rPr lang="en-US" b="1" dirty="0" err="1"/>
              <a:t>descrittive</a:t>
            </a:r>
            <a:r>
              <a:rPr lang="en-US" b="1" dirty="0"/>
              <a:t>: Bystander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/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246062" y="1847294"/>
          <a:ext cx="8770937" cy="4871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93016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Analisi</a:t>
            </a:r>
            <a:r>
              <a:rPr lang="en-US" sz="4000" b="1" dirty="0"/>
              <a:t> </a:t>
            </a:r>
            <a:r>
              <a:rPr lang="en-US" sz="4000" b="1" dirty="0" err="1"/>
              <a:t>degli</a:t>
            </a:r>
            <a:r>
              <a:rPr lang="en-US" sz="4000" b="1" dirty="0"/>
              <a:t> </a:t>
            </a:r>
            <a:r>
              <a:rPr lang="en-US" sz="4000" b="1" dirty="0" err="1"/>
              <a:t>stimatori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La variabile dipendente, essere attore di comportamenti legati al cyberbullismo è stata analizzata in un modello di regressione</a:t>
            </a:r>
          </a:p>
        </p:txBody>
      </p:sp>
    </p:spTree>
    <p:extLst>
      <p:ext uri="{BB962C8B-B14F-4D97-AF65-F5344CB8AC3E}">
        <p14:creationId xmlns:p14="http://schemas.microsoft.com/office/powerpoint/2010/main" val="405033449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/>
              <a:t>Analisi di regressione</a:t>
            </a:r>
            <a:br>
              <a:rPr lang="it-IT" b="1" dirty="0"/>
            </a:b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2400" dirty="0"/>
              <a:t>Norma </a:t>
            </a:r>
          </a:p>
          <a:p>
            <a:pPr>
              <a:buNone/>
            </a:pPr>
            <a:r>
              <a:rPr lang="it-IT" sz="2400" dirty="0"/>
              <a:t>Conoscenze legislative</a:t>
            </a:r>
          </a:p>
          <a:p>
            <a:pPr>
              <a:buNone/>
            </a:pPr>
            <a:r>
              <a:rPr lang="it-IT" sz="2400" dirty="0"/>
              <a:t>Tipicità</a:t>
            </a:r>
          </a:p>
          <a:p>
            <a:pPr>
              <a:buNone/>
            </a:pPr>
            <a:r>
              <a:rPr lang="it-IT" sz="2400" dirty="0"/>
              <a:t>Identificazione</a:t>
            </a:r>
          </a:p>
          <a:p>
            <a:pPr>
              <a:buNone/>
            </a:pPr>
            <a:r>
              <a:rPr lang="it-IT" sz="2400" b="1" dirty="0"/>
              <a:t>Norma X conoscenze legislative</a:t>
            </a:r>
          </a:p>
          <a:p>
            <a:pPr>
              <a:buNone/>
            </a:pPr>
            <a:r>
              <a:rPr lang="it-IT" sz="2400" b="1" dirty="0"/>
              <a:t>Norma X Tipicità				</a:t>
            </a:r>
          </a:p>
          <a:p>
            <a:pPr>
              <a:buNone/>
            </a:pPr>
            <a:r>
              <a:rPr lang="it-IT" sz="2400" b="1" dirty="0"/>
              <a:t>X Identificazione</a:t>
            </a:r>
          </a:p>
          <a:p>
            <a:pPr>
              <a:buNone/>
            </a:pPr>
            <a:r>
              <a:rPr lang="it-IT" sz="2400" dirty="0"/>
              <a:t>Vittima </a:t>
            </a:r>
          </a:p>
          <a:p>
            <a:pPr>
              <a:buNone/>
            </a:pPr>
            <a:r>
              <a:rPr lang="it-IT" sz="2400" dirty="0"/>
              <a:t>Bystander</a:t>
            </a:r>
          </a:p>
          <a:p>
            <a:pPr>
              <a:buNone/>
            </a:pPr>
            <a:r>
              <a:rPr lang="it-IT" sz="2400" dirty="0"/>
              <a:t>Genere dei partecipanti</a:t>
            </a:r>
          </a:p>
          <a:p>
            <a:pPr>
              <a:buNone/>
            </a:pPr>
            <a:r>
              <a:rPr lang="it-IT" sz="2400" dirty="0"/>
              <a:t>Utilizzo dei social network/smartphone</a:t>
            </a:r>
          </a:p>
          <a:p>
            <a:pPr>
              <a:buNone/>
            </a:pPr>
            <a:r>
              <a:rPr lang="it-IT" sz="2400" dirty="0"/>
              <a:t>Grado di istruzione dei genitori</a:t>
            </a:r>
          </a:p>
          <a:p>
            <a:pPr>
              <a:buNone/>
            </a:pPr>
            <a:endParaRPr lang="it-IT" sz="2600" b="1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sz="2600" dirty="0"/>
          </a:p>
          <a:p>
            <a:endParaRPr lang="it-IT" dirty="0"/>
          </a:p>
        </p:txBody>
      </p:sp>
      <p:sp>
        <p:nvSpPr>
          <p:cNvPr id="4" name="Right Arrow 3"/>
          <p:cNvSpPr/>
          <p:nvPr/>
        </p:nvSpPr>
        <p:spPr>
          <a:xfrm>
            <a:off x="4427984" y="3990879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extBox 4"/>
          <p:cNvSpPr txBox="1"/>
          <p:nvPr/>
        </p:nvSpPr>
        <p:spPr>
          <a:xfrm>
            <a:off x="5652120" y="3990879"/>
            <a:ext cx="3491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Attore di comportamenti legati al cyberbullismo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1496397"/>
            <a:ext cx="39604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/>
              <a:t>PREDITTORI</a:t>
            </a:r>
            <a:r>
              <a:rPr lang="it-IT" dirty="0"/>
              <a:t>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0032" y="1496397"/>
            <a:ext cx="40324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/>
              <a:t>		CRITERIO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Bullismo </a:t>
            </a:r>
            <a:r>
              <a:rPr lang="it-IT" sz="4000" b="1" i="1" dirty="0"/>
              <a:t>vs</a:t>
            </a:r>
            <a:r>
              <a:rPr lang="it-IT" sz="4000" b="1" dirty="0"/>
              <a:t>. </a:t>
            </a:r>
            <a:r>
              <a:rPr lang="it-IT" sz="4000" b="1" dirty="0" err="1"/>
              <a:t>Cyberbullismo</a:t>
            </a:r>
            <a:endParaRPr lang="it-IT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i="1" dirty="0"/>
              <a:t>Cosa non condividono?</a:t>
            </a:r>
          </a:p>
          <a:p>
            <a:r>
              <a:rPr lang="it-IT" sz="2800" dirty="0"/>
              <a:t>Le conseguenze del cyberbullismo non si vedono subito sulla vittima </a:t>
            </a:r>
          </a:p>
          <a:p>
            <a:r>
              <a:rPr lang="it-IT" sz="2800" dirty="0"/>
              <a:t>Accessibilità alla vittima (24 ore su 24, 7 giorni su 7)</a:t>
            </a:r>
          </a:p>
          <a:p>
            <a:r>
              <a:rPr lang="it-IT" sz="2800" dirty="0"/>
              <a:t>Maggiore audiance</a:t>
            </a:r>
          </a:p>
          <a:p>
            <a:r>
              <a:rPr lang="it-IT" sz="2800" dirty="0"/>
              <a:t>Permanenza del messaggio/video </a:t>
            </a:r>
            <a:endParaRPr lang="it-IT" sz="2800" i="1" dirty="0"/>
          </a:p>
          <a:p>
            <a:r>
              <a:rPr lang="it-IT" sz="2800" dirty="0"/>
              <a:t>Anonimato (perpetuare il comportamento)</a:t>
            </a:r>
          </a:p>
          <a:p>
            <a:r>
              <a:rPr lang="it-IT" sz="2800" dirty="0"/>
              <a:t>Difficoltà nel reperire il ‘bullo’</a:t>
            </a:r>
          </a:p>
          <a:p>
            <a:endParaRPr lang="it-IT" dirty="0"/>
          </a:p>
          <a:p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422866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b="1" dirty="0"/>
              <a:t>Risultati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809744"/>
              </p:ext>
            </p:extLst>
          </p:nvPr>
        </p:nvGraphicFramePr>
        <p:xfrm>
          <a:off x="251520" y="2492898"/>
          <a:ext cx="8229600" cy="3384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6626">
                <a:tc>
                  <a:txBody>
                    <a:bodyPr/>
                    <a:lstStyle/>
                    <a:p>
                      <a:r>
                        <a:rPr lang="it-IT" sz="1600" dirty="0" err="1"/>
                        <a:t>Predittori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Par</a:t>
                      </a:r>
                      <a:r>
                        <a:rPr lang="it-IT" baseline="0" dirty="0"/>
                        <a:t> corr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626">
                <a:tc>
                  <a:txBody>
                    <a:bodyPr/>
                    <a:lstStyle/>
                    <a:p>
                      <a:r>
                        <a:rPr lang="it-IT" sz="1600" dirty="0"/>
                        <a:t>Genere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.18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.03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6.19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95" marR="10795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.11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626">
                <a:tc>
                  <a:txBody>
                    <a:bodyPr/>
                    <a:lstStyle/>
                    <a:p>
                      <a:r>
                        <a:rPr lang="it-IT" sz="1600" dirty="0"/>
                        <a:t>Vittima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.22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.02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13.38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95" marR="10795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.23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626">
                <a:tc>
                  <a:txBody>
                    <a:bodyPr/>
                    <a:lstStyle/>
                    <a:p>
                      <a:r>
                        <a:rPr lang="it-IT" sz="1600" dirty="0"/>
                        <a:t>Bystander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.17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.02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10.15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95" marR="10795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.18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626">
                <a:tc>
                  <a:txBody>
                    <a:bodyPr/>
                    <a:lstStyle/>
                    <a:p>
                      <a:r>
                        <a:rPr lang="it-IT" sz="1600" dirty="0"/>
                        <a:t>Utilizzo</a:t>
                      </a:r>
                      <a:r>
                        <a:rPr lang="it-IT" sz="1600" baseline="0" dirty="0"/>
                        <a:t> S.N.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.09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.02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5.22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95" marR="10795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.09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622">
                <a:tc>
                  <a:txBody>
                    <a:bodyPr/>
                    <a:lstStyle/>
                    <a:p>
                      <a:r>
                        <a:rPr lang="it-IT" sz="1600" b="1" dirty="0"/>
                        <a:t>Conoscenze</a:t>
                      </a:r>
                      <a:r>
                        <a:rPr lang="it-IT" sz="1600" b="1" baseline="0" dirty="0"/>
                        <a:t> </a:t>
                      </a:r>
                      <a:r>
                        <a:rPr lang="it-IT" sz="1600" b="1" dirty="0"/>
                        <a:t>legilslativeXNorma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-.08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.01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5.86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95" marR="10795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-.10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622">
                <a:tc>
                  <a:txBody>
                    <a:bodyPr/>
                    <a:lstStyle/>
                    <a:p>
                      <a:r>
                        <a:rPr lang="it-IT" sz="1600" b="1" dirty="0"/>
                        <a:t>NormaXtipicitàX</a:t>
                      </a:r>
                    </a:p>
                    <a:p>
                      <a:r>
                        <a:rPr lang="it-IT" sz="1600" b="1" dirty="0"/>
                        <a:t>Identificazione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.03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.01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3.05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95" marR="10795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.05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148478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en-US" dirty="0"/>
              <a:t> = .411, </a:t>
            </a:r>
            <a:r>
              <a:rPr lang="en-US" i="1" dirty="0"/>
              <a:t>F</a:t>
            </a:r>
            <a:r>
              <a:rPr lang="en-US" dirty="0"/>
              <a:t>(16, 3165) = 137.88, </a:t>
            </a:r>
            <a:r>
              <a:rPr lang="en-US" i="1" dirty="0"/>
              <a:t>p</a:t>
            </a:r>
            <a:r>
              <a:rPr lang="en-US" dirty="0"/>
              <a:t> &lt; .001</a:t>
            </a:r>
            <a:endParaRPr lang="it-IT" sz="2000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Risultati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62880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Norma X conoscenze legislative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65DE3AB-0552-46E2-8C8C-16384E7DA1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52" y="2254005"/>
            <a:ext cx="6345536" cy="3767284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541B6813-63FA-4863-8CC1-5CA7B56A10BB}"/>
              </a:ext>
            </a:extLst>
          </p:cNvPr>
          <p:cNvSpPr/>
          <p:nvPr/>
        </p:nvSpPr>
        <p:spPr>
          <a:xfrm>
            <a:off x="1180304" y="5847060"/>
            <a:ext cx="5695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 	b = .26, SE = .01, </a:t>
            </a:r>
            <a:r>
              <a:rPr lang="en-US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p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 &lt; .001 </a:t>
            </a: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	b = .20, SE = .01, </a:t>
            </a:r>
            <a:r>
              <a:rPr lang="en-US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p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 &lt; .001 </a:t>
            </a: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	b = .17, SE = .01, </a:t>
            </a:r>
            <a:r>
              <a:rPr lang="en-US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p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 &lt; .001 </a:t>
            </a:r>
            <a:endParaRPr lang="it-IT" dirty="0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E63612C-9ADC-4F49-82FE-70BA0728D583}"/>
              </a:ext>
            </a:extLst>
          </p:cNvPr>
          <p:cNvCxnSpPr>
            <a:cxnSpLocks/>
          </p:cNvCxnSpPr>
          <p:nvPr/>
        </p:nvCxnSpPr>
        <p:spPr>
          <a:xfrm>
            <a:off x="1475656" y="6309320"/>
            <a:ext cx="404676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059AEE04-669B-429C-9C8C-7FF03681276A}"/>
              </a:ext>
            </a:extLst>
          </p:cNvPr>
          <p:cNvCxnSpPr/>
          <p:nvPr/>
        </p:nvCxnSpPr>
        <p:spPr>
          <a:xfrm>
            <a:off x="1518780" y="6597352"/>
            <a:ext cx="361552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416CC0C4-184A-462E-8141-4937495820E4}"/>
              </a:ext>
            </a:extLst>
          </p:cNvPr>
          <p:cNvCxnSpPr>
            <a:cxnSpLocks/>
          </p:cNvCxnSpPr>
          <p:nvPr/>
        </p:nvCxnSpPr>
        <p:spPr>
          <a:xfrm>
            <a:off x="1518780" y="6058295"/>
            <a:ext cx="404676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it-IT" sz="4000" b="1" dirty="0"/>
              <a:t>Risultati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dirty="0"/>
              <a:t>Norma X Tipicità X Identificazione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08104" y="2924944"/>
            <a:ext cx="1368152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id="{AD5F9DF9-7018-47AF-B4FF-ED6C5CBC636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40" y="2043608"/>
            <a:ext cx="7876575" cy="347362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053081A9-09C2-40AD-A463-BB37202F26B8}"/>
              </a:ext>
            </a:extLst>
          </p:cNvPr>
          <p:cNvSpPr/>
          <p:nvPr/>
        </p:nvSpPr>
        <p:spPr>
          <a:xfrm>
            <a:off x="439840" y="5625424"/>
            <a:ext cx="21323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ea typeface="MS Mincho" panose="02020609040205080304" pitchFamily="49" charset="-128"/>
              </a:rPr>
              <a:t>b = .03, SE = .01, </a:t>
            </a:r>
            <a:r>
              <a:rPr lang="en-US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p </a:t>
            </a:r>
            <a:r>
              <a:rPr lang="en-US" sz="1400" dirty="0">
                <a:latin typeface="Times New Roman" panose="02020603050405020304" pitchFamily="18" charset="0"/>
                <a:ea typeface="MS Mincho" panose="02020609040205080304" pitchFamily="49" charset="-128"/>
              </a:rPr>
              <a:t>&lt; .001 </a:t>
            </a:r>
            <a:endParaRPr lang="it-IT" sz="140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B5084966-43A9-405D-A426-1C0BB732E4A4}"/>
              </a:ext>
            </a:extLst>
          </p:cNvPr>
          <p:cNvSpPr/>
          <p:nvPr/>
        </p:nvSpPr>
        <p:spPr>
          <a:xfrm>
            <a:off x="3101148" y="5625424"/>
            <a:ext cx="22717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ea typeface="MS Mincho" panose="02020609040205080304" pitchFamily="49" charset="-128"/>
              </a:rPr>
              <a:t>:  b = .05, SE = .01, </a:t>
            </a:r>
            <a:r>
              <a:rPr lang="en-US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p </a:t>
            </a:r>
            <a:r>
              <a:rPr lang="en-US" sz="1400" dirty="0">
                <a:latin typeface="Times New Roman" panose="02020603050405020304" pitchFamily="18" charset="0"/>
                <a:ea typeface="MS Mincho" panose="02020609040205080304" pitchFamily="49" charset="-128"/>
              </a:rPr>
              <a:t>&lt; .001 </a:t>
            </a:r>
            <a:endParaRPr lang="it-IT" sz="140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D67DCE74-21B3-4DDC-8C85-80BF0BC8001A}"/>
              </a:ext>
            </a:extLst>
          </p:cNvPr>
          <p:cNvSpPr/>
          <p:nvPr/>
        </p:nvSpPr>
        <p:spPr>
          <a:xfrm>
            <a:off x="6014002" y="5608503"/>
            <a:ext cx="20874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ea typeface="MS Mincho" panose="02020609040205080304" pitchFamily="49" charset="-128"/>
              </a:rPr>
              <a:t>b = .07, SE = .01, </a:t>
            </a:r>
            <a:r>
              <a:rPr lang="en-US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p</a:t>
            </a:r>
            <a:r>
              <a:rPr lang="en-US" sz="1400" dirty="0">
                <a:latin typeface="Times New Roman" panose="02020603050405020304" pitchFamily="18" charset="0"/>
                <a:ea typeface="MS Mincho" panose="02020609040205080304" pitchFamily="49" charset="-128"/>
              </a:rPr>
              <a:t> = .001</a:t>
            </a:r>
            <a:endParaRPr lang="it-IT" sz="1400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Risultati:</a:t>
            </a:r>
            <a:br>
              <a:rPr lang="it-IT" b="1" dirty="0"/>
            </a:br>
            <a:r>
              <a:rPr lang="it-IT" b="1" dirty="0"/>
              <a:t>Influenza informativa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600" dirty="0"/>
          </a:p>
          <a:p>
            <a:r>
              <a:rPr lang="it-IT" sz="2400" dirty="0"/>
              <a:t>Più la norma dei pari prescrive comportamenti di cyberbullismo, più il/la partecipante mette in atto tali comportamenti;</a:t>
            </a:r>
          </a:p>
          <a:p>
            <a:r>
              <a:rPr lang="it-IT" sz="2400" dirty="0"/>
              <a:t>Questa relazione è in parte mitigata dalle conoscenze relative a ciò che è legale/illegale nel web;</a:t>
            </a:r>
          </a:p>
          <a:p>
            <a:r>
              <a:rPr lang="it-IT" sz="2400" dirty="0"/>
              <a:t> Il possesso delle conoscenze relative a ciò che è legale/illegale nel web riduce, ma non cancella, l’influenza della norma dei pari sul comportamento del/della partecipante</a:t>
            </a:r>
          </a:p>
          <a:p>
            <a:endParaRPr lang="it-IT" sz="2400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473973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Risultati:</a:t>
            </a:r>
            <a:br>
              <a:rPr lang="it-IT" b="1" dirty="0"/>
            </a:br>
            <a:r>
              <a:rPr lang="it-IT" b="1" dirty="0"/>
              <a:t>Influenza dell’identità sociale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600" dirty="0"/>
          </a:p>
          <a:p>
            <a:r>
              <a:rPr lang="it-IT" sz="2400" dirty="0"/>
              <a:t>Più la norma dei pari prescrive comportamenti di cyberbullismo, più il/la partecipante mette in atto tali comportamenti</a:t>
            </a:r>
          </a:p>
          <a:p>
            <a:pPr marL="0" indent="0">
              <a:buNone/>
            </a:pPr>
            <a:r>
              <a:rPr lang="it-IT" sz="2400" dirty="0"/>
              <a:t>  	- tanto più è identificato/a con il gruppo dei pari </a:t>
            </a:r>
          </a:p>
          <a:p>
            <a:pPr marL="0" indent="0">
              <a:buNone/>
            </a:pPr>
            <a:r>
              <a:rPr lang="it-IT" sz="2400" dirty="0"/>
              <a:t>	- tanto più è centrale all’interno del gruppo dei pari</a:t>
            </a:r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Risultati Ancillari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2600" dirty="0"/>
              <a:t>Le ragazze mettono in atto meno comportamenti legati al cyberbullismo rispetto i ragazzi;</a:t>
            </a:r>
          </a:p>
          <a:p>
            <a:pPr lvl="0"/>
            <a:r>
              <a:rPr lang="it-IT" sz="2600" dirty="0"/>
              <a:t>Chi è vittima di comportamenti di cyberbullismo è anche attore di comportamenti di cyberbullismo;</a:t>
            </a:r>
          </a:p>
          <a:p>
            <a:pPr lvl="0"/>
            <a:r>
              <a:rPr lang="it-IT" sz="2600" dirty="0"/>
              <a:t>Chi è assiste a comportamenti di cyberbullismo è anche attore di comportamenti di cyberbullismo;</a:t>
            </a:r>
          </a:p>
          <a:p>
            <a:pPr lvl="0"/>
            <a:r>
              <a:rPr lang="it-IT" sz="2600" dirty="0"/>
              <a:t>Maggiore è l’utilizzo di smartphone e internet, maggiore è la probabilità di metter in atto comportamenti legati al cyberbullismo</a:t>
            </a:r>
          </a:p>
        </p:txBody>
      </p:sp>
    </p:spTree>
    <p:extLst>
      <p:ext uri="{BB962C8B-B14F-4D97-AF65-F5344CB8AC3E}">
        <p14:creationId xmlns:p14="http://schemas.microsoft.com/office/powerpoint/2010/main" val="121263178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>
            <a:normAutofit/>
          </a:bodyPr>
          <a:lstStyle/>
          <a:p>
            <a:r>
              <a:rPr lang="it-IT" sz="4000" b="1" dirty="0"/>
              <a:t>Discussione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it-IT" sz="2800" dirty="0"/>
              <a:t>Norme sociali di comportamento: </a:t>
            </a:r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Potenziare le conoscenze legislative legate alle buone pratiche</a:t>
            </a:r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75557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Norme sociali legate al cyberbullismo</a:t>
            </a:r>
          </a:p>
        </p:txBody>
      </p:sp>
      <p:sp>
        <p:nvSpPr>
          <p:cNvPr id="5" name="Rettangolo 4"/>
          <p:cNvSpPr/>
          <p:nvPr/>
        </p:nvSpPr>
        <p:spPr>
          <a:xfrm>
            <a:off x="579613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Comportamenti di cyberbullismo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275856" y="2060848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Influenza Informativa</a:t>
            </a:r>
          </a:p>
        </p:txBody>
      </p:sp>
      <p:sp>
        <p:nvSpPr>
          <p:cNvPr id="11" name="Freccia curva 10"/>
          <p:cNvSpPr/>
          <p:nvPr/>
        </p:nvSpPr>
        <p:spPr>
          <a:xfrm>
            <a:off x="1979712" y="2348880"/>
            <a:ext cx="936104" cy="72008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curva 12"/>
          <p:cNvSpPr/>
          <p:nvPr/>
        </p:nvSpPr>
        <p:spPr>
          <a:xfrm rot="3810456">
            <a:off x="5909508" y="2354055"/>
            <a:ext cx="974310" cy="747026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5201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sz="4000" b="1" dirty="0"/>
              <a:t>Discussione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it-IT" sz="2800" dirty="0"/>
              <a:t>Norme sociali di comportamento: </a:t>
            </a:r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Azione sulla norma (modifica) </a:t>
            </a:r>
            <a:r>
              <a:rPr lang="mr-IN" sz="2800" dirty="0"/>
              <a:t>–</a:t>
            </a:r>
            <a:r>
              <a:rPr lang="it-IT" sz="2800" dirty="0"/>
              <a:t> Azione sui membri centrali (</a:t>
            </a:r>
            <a:r>
              <a:rPr lang="it-IT" sz="2800" dirty="0" err="1"/>
              <a:t>peer</a:t>
            </a:r>
            <a:r>
              <a:rPr lang="it-IT" sz="2800" dirty="0"/>
              <a:t> </a:t>
            </a:r>
            <a:r>
              <a:rPr lang="it-IT" sz="2800" dirty="0" err="1"/>
              <a:t>education</a:t>
            </a:r>
            <a:r>
              <a:rPr lang="it-IT" sz="2800" dirty="0"/>
              <a:t>)</a:t>
            </a:r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75557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r>
              <a:rPr lang="it-IT" dirty="0"/>
              <a:t>Norme sociali legate al cyberbullismo</a:t>
            </a:r>
          </a:p>
          <a:p>
            <a:pPr algn="ctr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579613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Comportamenti di cyberbullismo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275856" y="2060848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Influenza Identità Sociale</a:t>
            </a:r>
          </a:p>
        </p:txBody>
      </p:sp>
      <p:sp>
        <p:nvSpPr>
          <p:cNvPr id="11" name="Freccia curva 10"/>
          <p:cNvSpPr/>
          <p:nvPr/>
        </p:nvSpPr>
        <p:spPr>
          <a:xfrm>
            <a:off x="1979712" y="2348880"/>
            <a:ext cx="936104" cy="72008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curva 12"/>
          <p:cNvSpPr/>
          <p:nvPr/>
        </p:nvSpPr>
        <p:spPr>
          <a:xfrm rot="3810456">
            <a:off x="5909508" y="2354055"/>
            <a:ext cx="974310" cy="747026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3453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5F13FD-400D-4E75-85C4-6D92537E4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Discussione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A5ECE460-2DFC-4A29-AAE6-55BE8A57DF1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5" y="1916832"/>
            <a:ext cx="6336000" cy="41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325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197768"/>
            <a:ext cx="9036496" cy="1143000"/>
          </a:xfrm>
        </p:spPr>
        <p:txBody>
          <a:bodyPr>
            <a:noAutofit/>
          </a:bodyPr>
          <a:lstStyle/>
          <a:p>
            <a:r>
              <a:rPr lang="it-IT" sz="3200" b="1" dirty="0"/>
              <a:t>Ricerche nazionali e internazionali su cyberbullismo</a:t>
            </a:r>
            <a:endParaRPr lang="it-IT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23528" y="2132856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PERSONALI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3528" y="2906712"/>
            <a:ext cx="4040188" cy="3951288"/>
          </a:xfrm>
        </p:spPr>
        <p:txBody>
          <a:bodyPr/>
          <a:lstStyle/>
          <a:p>
            <a:r>
              <a:rPr lang="it-IT" dirty="0"/>
              <a:t>GENERE</a:t>
            </a:r>
          </a:p>
          <a:p>
            <a:r>
              <a:rPr lang="it-IT" dirty="0"/>
              <a:t>ETÀ</a:t>
            </a:r>
          </a:p>
          <a:p>
            <a:r>
              <a:rPr lang="it-IT" dirty="0"/>
              <a:t>ASPETTI DI PERSONALITÀ</a:t>
            </a:r>
          </a:p>
          <a:p>
            <a:r>
              <a:rPr lang="it-IT" dirty="0"/>
              <a:t>STATI PSICOLOGICI</a:t>
            </a:r>
          </a:p>
          <a:p>
            <a:r>
              <a:rPr lang="it-IT" dirty="0"/>
              <a:t>RENDIMENTO SCOLASTICO</a:t>
            </a:r>
          </a:p>
          <a:p>
            <a:r>
              <a:rPr lang="it-IT" dirty="0"/>
              <a:t>STATUS SOCIO-ECONOMICO</a:t>
            </a:r>
          </a:p>
          <a:p>
            <a:r>
              <a:rPr lang="it-IT" dirty="0"/>
              <a:t>UTILIZZO DELLA TECNOLOGIA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SITUAZIONALI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906712"/>
            <a:ext cx="4041775" cy="3951288"/>
          </a:xfrm>
        </p:spPr>
        <p:txBody>
          <a:bodyPr/>
          <a:lstStyle/>
          <a:p>
            <a:r>
              <a:rPr lang="it-IT" dirty="0"/>
              <a:t>RETI SOCIALI</a:t>
            </a:r>
          </a:p>
          <a:p>
            <a:r>
              <a:rPr lang="it-IT" dirty="0"/>
              <a:t>IL GRUPPO DEI PARI</a:t>
            </a:r>
          </a:p>
          <a:p>
            <a:r>
              <a:rPr lang="it-IT" dirty="0"/>
              <a:t>LA FAMIGLIA</a:t>
            </a:r>
          </a:p>
          <a:p>
            <a:r>
              <a:rPr lang="it-IT" dirty="0"/>
              <a:t>CLIMA SCOLASTICO</a:t>
            </a:r>
          </a:p>
          <a:p>
            <a:endParaRPr lang="it-IT" dirty="0"/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1373867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Fattori che promuovono/prevengono la messa in atto di comportamenti di cyberbullismo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10455</TotalTime>
  <Words>3850</Words>
  <Application>Microsoft Macintosh PowerPoint</Application>
  <PresentationFormat>Presentazione su schermo (4:3)</PresentationFormat>
  <Paragraphs>683</Paragraphs>
  <Slides>88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88</vt:i4>
      </vt:variant>
    </vt:vector>
  </HeadingPairs>
  <TitlesOfParts>
    <vt:vector size="95" baseType="lpstr">
      <vt:lpstr>MS Mincho</vt:lpstr>
      <vt:lpstr>Arial</vt:lpstr>
      <vt:lpstr>Calibri</vt:lpstr>
      <vt:lpstr>Mangal</vt:lpstr>
      <vt:lpstr>Times New Roman</vt:lpstr>
      <vt:lpstr>Wingdings</vt:lpstr>
      <vt:lpstr>Office Theme</vt:lpstr>
      <vt:lpstr>  Una ricerca empirica sul cyberbullismo in adolescenza funzionale ad un programma di intervento di comunità </vt:lpstr>
      <vt:lpstr>Bullismo tradizionale: definizione</vt:lpstr>
      <vt:lpstr>Bullismo tradizionale: diretto vs. indiretto</vt:lpstr>
      <vt:lpstr>Cyberbullismo: definizione</vt:lpstr>
      <vt:lpstr>Cyberbullismo: forme</vt:lpstr>
      <vt:lpstr>Bullismo vs. Cyberbullismo</vt:lpstr>
      <vt:lpstr>Bullismo vs. Cyberbullismo</vt:lpstr>
      <vt:lpstr>Bullismo vs. Cyberbullismo</vt:lpstr>
      <vt:lpstr>Ricerche nazionali e internazionali su cyberbullismo</vt:lpstr>
      <vt:lpstr>Fattori personali: Genere</vt:lpstr>
      <vt:lpstr>Fattori personali: Genere</vt:lpstr>
      <vt:lpstr>Fattori personali: Genere</vt:lpstr>
      <vt:lpstr>Fattori personali: Età</vt:lpstr>
      <vt:lpstr>Fattori personali: Aspetti di personalità</vt:lpstr>
      <vt:lpstr>Fattori personali: Stati psicologici</vt:lpstr>
      <vt:lpstr>Fattori personali: Stati psicologici</vt:lpstr>
      <vt:lpstr>Fattori personali: Stati psicologici</vt:lpstr>
      <vt:lpstr>Fattori personali: «Sociability» </vt:lpstr>
      <vt:lpstr>Presentazione standard di PowerPoint</vt:lpstr>
      <vt:lpstr>Fattori personali: Status socio-economico</vt:lpstr>
      <vt:lpstr>Fattori personali: Utilizzo della tecnologia</vt:lpstr>
      <vt:lpstr>Fattori personali: Stati psicologici (conseguenze)</vt:lpstr>
      <vt:lpstr>Fattori personali: ambito scolastico (conseguenze)</vt:lpstr>
      <vt:lpstr>Ricerche sul cyberbullismo</vt:lpstr>
      <vt:lpstr>Fattori situazionali: Il gruppo dei pari</vt:lpstr>
      <vt:lpstr>Fattori situazionali: Il gruppo dei pari</vt:lpstr>
      <vt:lpstr>Fattori situazionali: Il ruolo della famiglia</vt:lpstr>
      <vt:lpstr>Fattori situazionali: Il ruolo della famiglia</vt:lpstr>
      <vt:lpstr>Fattori situazionali: Il ruolo della famiglia</vt:lpstr>
      <vt:lpstr>Fattori situazionali: Clima scolastico</vt:lpstr>
      <vt:lpstr>Presentazione standard di PowerPoint</vt:lpstr>
      <vt:lpstr>Fattori personali</vt:lpstr>
      <vt:lpstr>Fattori personali</vt:lpstr>
      <vt:lpstr>Fattori personali</vt:lpstr>
      <vt:lpstr>Fattori personali</vt:lpstr>
      <vt:lpstr>Fattori situazionali</vt:lpstr>
      <vt:lpstr>Presentazione standard di PowerPoint</vt:lpstr>
      <vt:lpstr>Presentazione standard di PowerPoint</vt:lpstr>
      <vt:lpstr>Ricerche  nazionali e internazionali su cyberbullismo</vt:lpstr>
      <vt:lpstr>Scopi generali</vt:lpstr>
      <vt:lpstr>Il gruppo dei pari</vt:lpstr>
      <vt:lpstr>Il gruppo dei pari</vt:lpstr>
      <vt:lpstr>Il gruppo dei pari</vt:lpstr>
      <vt:lpstr>Il gruppo dei pari</vt:lpstr>
      <vt:lpstr>Il gruppo dei pari</vt:lpstr>
      <vt:lpstr>Influenza sociale informativa</vt:lpstr>
      <vt:lpstr>Influenza sociale informativa</vt:lpstr>
      <vt:lpstr>Ipotesi</vt:lpstr>
      <vt:lpstr>Influenza Identità Sociale</vt:lpstr>
      <vt:lpstr>Influenza Identità Sociale</vt:lpstr>
      <vt:lpstr>Influenza Identità Sociale</vt:lpstr>
      <vt:lpstr>Influenza Identità Sociale</vt:lpstr>
      <vt:lpstr>Influenza Identità Sociale</vt:lpstr>
      <vt:lpstr>Influenza Identità Sociale</vt:lpstr>
      <vt:lpstr>Influenza Identità Sociale</vt:lpstr>
      <vt:lpstr>Ipotesi</vt:lpstr>
      <vt:lpstr>Campione</vt:lpstr>
      <vt:lpstr>Campione</vt:lpstr>
      <vt:lpstr>Metodologia</vt:lpstr>
      <vt:lpstr>Metodologia</vt:lpstr>
      <vt:lpstr>Metodologia</vt:lpstr>
      <vt:lpstr>Metodologia</vt:lpstr>
      <vt:lpstr>Misure</vt:lpstr>
      <vt:lpstr>Misure</vt:lpstr>
      <vt:lpstr>Misure</vt:lpstr>
      <vt:lpstr>Misure</vt:lpstr>
      <vt:lpstr>Misure</vt:lpstr>
      <vt:lpstr>Misure</vt:lpstr>
      <vt:lpstr>Misure</vt:lpstr>
      <vt:lpstr>Ricapitolando: Misure</vt:lpstr>
      <vt:lpstr>Ricapitolando: Misure</vt:lpstr>
      <vt:lpstr>Analisi descrittive: Attore</vt:lpstr>
      <vt:lpstr>Analisi descrittive: Norma</vt:lpstr>
      <vt:lpstr>Analisi descrittive: Conoscenze legislative</vt:lpstr>
      <vt:lpstr>Analisi descrittive: Conoscenze legislative sulle conseguenze</vt:lpstr>
      <vt:lpstr>Analisi descrittive: Vittima</vt:lpstr>
      <vt:lpstr>Analisi descrittive: Bystander</vt:lpstr>
      <vt:lpstr>Analisi degli stimatori</vt:lpstr>
      <vt:lpstr> Analisi di regressione </vt:lpstr>
      <vt:lpstr>Risultati</vt:lpstr>
      <vt:lpstr>Risultati</vt:lpstr>
      <vt:lpstr>Risultati</vt:lpstr>
      <vt:lpstr>Risultati: Influenza informativa</vt:lpstr>
      <vt:lpstr>Risultati: Influenza dell’identità sociale</vt:lpstr>
      <vt:lpstr>Risultati Ancillari</vt:lpstr>
      <vt:lpstr>Discussione</vt:lpstr>
      <vt:lpstr>Discussione</vt:lpstr>
      <vt:lpstr>Discussione</vt:lpstr>
    </vt:vector>
  </TitlesOfParts>
  <Company>Grizli777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“CYBER-BULLYING AND SOCIAL INFLUENCE”  CyBUS   Valentina Piccoli &amp; Andrea Carnaghi</dc:title>
  <dc:creator>Valentina</dc:creator>
  <cp:lastModifiedBy>PICCOLI VALENTINA</cp:lastModifiedBy>
  <cp:revision>419</cp:revision>
  <dcterms:created xsi:type="dcterms:W3CDTF">2017-10-04T09:29:33Z</dcterms:created>
  <dcterms:modified xsi:type="dcterms:W3CDTF">2021-03-31T07:59:19Z</dcterms:modified>
</cp:coreProperties>
</file>