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6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3/29/2021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0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5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6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3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3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6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2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1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5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7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Piero%20e%20Teresa\Downloads\20-77-1-PB.pdf" TargetMode="External"/><Relationship Id="rId2" Type="http://schemas.openxmlformats.org/officeDocument/2006/relationships/hyperlink" Target="https://achievement.org/achiever/paul-farmer/#intervie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tructural_violence_in_Haiti" TargetMode="External"/><Relationship Id="rId5" Type="http://schemas.openxmlformats.org/officeDocument/2006/relationships/hyperlink" Target="https://www.youtube.com/watch?v=jISGjGkmWow" TargetMode="External"/><Relationship Id="rId4" Type="http://schemas.openxmlformats.org/officeDocument/2006/relationships/hyperlink" Target="http://www.jstor.org/stable/2002736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A121316-E4D0-41D7-9C79-9FF8F36D4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2E8FC8-8B16-4D75-B7BA-2869FF4AD2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80" r="25709" b="2"/>
          <a:stretch/>
        </p:blipFill>
        <p:spPr>
          <a:xfrm>
            <a:off x="1" y="10"/>
            <a:ext cx="6096000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7EE0F9E-42CB-4AE4-971C-7BD191D5D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AEB967B-31A3-42E3-8382-73443D264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7600" y="1371601"/>
            <a:ext cx="3390900" cy="411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7234928-3C6A-4912-AFA6-D234BCC5F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2936" y="1674629"/>
            <a:ext cx="2550941" cy="2057400"/>
          </a:xfrm>
        </p:spPr>
        <p:txBody>
          <a:bodyPr>
            <a:normAutofit/>
          </a:bodyPr>
          <a:lstStyle/>
          <a:p>
            <a:r>
              <a:rPr lang="en-GB" sz="2000">
                <a:latin typeface="Meiryo" panose="020B0604030504040204" pitchFamily="34" charset="-128"/>
                <a:ea typeface="Meiryo" panose="020B0604030504040204" pitchFamily="34" charset="-128"/>
              </a:rPr>
              <a:t>On suffering and structural violence: a view from below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42B7267-5292-446D-9F45-45EF391DE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2936" y="4114800"/>
            <a:ext cx="2466535" cy="1029286"/>
          </a:xfrm>
        </p:spPr>
        <p:txBody>
          <a:bodyPr>
            <a:normAutofit/>
          </a:bodyPr>
          <a:lstStyle/>
          <a:p>
            <a:r>
              <a:rPr lang="it-IT" sz="2000"/>
              <a:t>By Paul Farmer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93FF45-EBBA-4670-9BFB-8BC79D3B59AD}"/>
              </a:ext>
            </a:extLst>
          </p:cNvPr>
          <p:cNvSpPr txBox="1"/>
          <p:nvPr/>
        </p:nvSpPr>
        <p:spPr>
          <a:xfrm>
            <a:off x="7467600" y="1002267"/>
            <a:ext cx="509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i="1" dirty="0">
                <a:solidFill>
                  <a:schemeClr val="bg1"/>
                </a:solidFill>
              </a:rPr>
              <a:t>A </a:t>
            </a:r>
            <a:r>
              <a:rPr lang="it-IT" i="1" dirty="0" err="1">
                <a:solidFill>
                  <a:schemeClr val="bg1"/>
                </a:solidFill>
              </a:rPr>
              <a:t>critical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i="1" dirty="0" err="1">
                <a:solidFill>
                  <a:schemeClr val="bg1"/>
                </a:solidFill>
              </a:rPr>
              <a:t>analysis</a:t>
            </a:r>
            <a:r>
              <a:rPr lang="it-IT" i="1" dirty="0">
                <a:solidFill>
                  <a:schemeClr val="bg1"/>
                </a:solidFill>
              </a:rPr>
              <a:t> of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DE8E558-98A2-4C70-8D51-E4A7A8BAE138}"/>
              </a:ext>
            </a:extLst>
          </p:cNvPr>
          <p:cNvSpPr txBox="1"/>
          <p:nvPr/>
        </p:nvSpPr>
        <p:spPr>
          <a:xfrm>
            <a:off x="308137" y="3206450"/>
            <a:ext cx="5545195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dirty="0">
                <a:latin typeface="Meiryo" panose="020B0604030504040204" pitchFamily="34" charset="-128"/>
                <a:ea typeface="Meiryo" panose="020B0604030504040204" pitchFamily="34" charset="-128"/>
              </a:rPr>
              <a:t>Development </a:t>
            </a:r>
            <a:r>
              <a:rPr lang="it-IT" dirty="0" err="1">
                <a:latin typeface="Meiryo" panose="020B0604030504040204" pitchFamily="34" charset="-128"/>
                <a:ea typeface="Meiryo" panose="020B0604030504040204" pitchFamily="34" charset="-128"/>
              </a:rPr>
              <a:t>anthropology</a:t>
            </a:r>
            <a:endParaRPr lang="it-IT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spcAft>
                <a:spcPts val="600"/>
              </a:spcAft>
            </a:pPr>
            <a:r>
              <a:rPr lang="it-IT" dirty="0">
                <a:latin typeface="Meiryo" panose="020B0604030504040204" pitchFamily="34" charset="-128"/>
                <a:ea typeface="Meiryo" panose="020B0604030504040204" pitchFamily="34" charset="-128"/>
              </a:rPr>
              <a:t>University of Trieste</a:t>
            </a:r>
          </a:p>
          <a:p>
            <a:pPr algn="ctr">
              <a:spcAft>
                <a:spcPts val="600"/>
              </a:spcAft>
            </a:pPr>
            <a:r>
              <a:rPr lang="it-IT" dirty="0">
                <a:latin typeface="Meiryo" panose="020B0604030504040204" pitchFamily="34" charset="-128"/>
                <a:ea typeface="Meiryo" panose="020B0604030504040204" pitchFamily="34" charset="-128"/>
              </a:rPr>
              <a:t>MA in </a:t>
            </a:r>
            <a:r>
              <a:rPr lang="it-IT" dirty="0" err="1">
                <a:latin typeface="Meiryo" panose="020B0604030504040204" pitchFamily="34" charset="-128"/>
                <a:ea typeface="Meiryo" panose="020B0604030504040204" pitchFamily="34" charset="-128"/>
              </a:rPr>
              <a:t>diplomacy</a:t>
            </a:r>
            <a:r>
              <a:rPr lang="it-IT" dirty="0">
                <a:latin typeface="Meiryo" panose="020B0604030504040204" pitchFamily="34" charset="-128"/>
                <a:ea typeface="Meiryo" panose="020B0604030504040204" pitchFamily="34" charset="-128"/>
              </a:rPr>
              <a:t> and international </a:t>
            </a:r>
            <a:r>
              <a:rPr lang="it-IT" dirty="0" err="1">
                <a:latin typeface="Meiryo" panose="020B0604030504040204" pitchFamily="34" charset="-128"/>
                <a:ea typeface="Meiryo" panose="020B0604030504040204" pitchFamily="34" charset="-128"/>
              </a:rPr>
              <a:t>cooperation</a:t>
            </a:r>
            <a:endParaRPr lang="it-IT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spcAft>
                <a:spcPts val="600"/>
              </a:spcAft>
            </a:pPr>
            <a:r>
              <a:rPr lang="it-IT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740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7C836CD-47B2-4287-AE51-D866B8697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A50CAC8-10E2-4E31-9995-4EF170513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506" y="0"/>
            <a:ext cx="5426844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7E0BDAB-3E16-474B-9F1E-C7F56E807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442" y="1371600"/>
            <a:ext cx="3870251" cy="4114800"/>
          </a:xfrm>
        </p:spPr>
        <p:txBody>
          <a:bodyPr anchor="ctr">
            <a:normAutofit/>
          </a:bodyPr>
          <a:lstStyle/>
          <a:p>
            <a:pPr algn="ctr"/>
            <a:r>
              <a:rPr lang="it-IT">
                <a:solidFill>
                  <a:schemeClr val="bg1"/>
                </a:solidFill>
              </a:rPr>
              <a:t>ARGUMENT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D49968-42AE-48B9-9F4A-BAAFB2AD1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68842"/>
            <a:ext cx="5426845" cy="5773479"/>
          </a:xfrm>
        </p:spPr>
        <p:txBody>
          <a:bodyPr anchor="ctr">
            <a:normAutofit/>
          </a:bodyPr>
          <a:lstStyle/>
          <a:p>
            <a:r>
              <a:rPr lang="en-GB" i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Structural violence </a:t>
            </a:r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 a synonym for </a:t>
            </a:r>
            <a:r>
              <a:rPr lang="en-GB" i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unequal social structures</a:t>
            </a:r>
            <a:r>
              <a:rPr lang="en-GB" i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; </a:t>
            </a:r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attempt to distinguish their nature in order to analyse their role in the distribution of </a:t>
            </a:r>
            <a:r>
              <a:rPr lang="en-GB" i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human suffering. </a:t>
            </a:r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961784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7C836CD-47B2-4287-AE51-D866B8697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50CAC8-10E2-4E31-9995-4EF170513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506" y="0"/>
            <a:ext cx="5426844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543AD4F-0F3F-4C94-91C6-FDC6E1561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442" y="1371600"/>
            <a:ext cx="3870251" cy="4114800"/>
          </a:xfrm>
        </p:spPr>
        <p:txBody>
          <a:bodyPr anchor="ctr">
            <a:normAutofit/>
          </a:bodyPr>
          <a:lstStyle/>
          <a:p>
            <a:pPr algn="ctr"/>
            <a:r>
              <a:rPr lang="it-IT" dirty="0" err="1">
                <a:solidFill>
                  <a:schemeClr val="bg1"/>
                </a:solidFill>
              </a:rPr>
              <a:t>Quotes</a:t>
            </a:r>
            <a:r>
              <a:rPr lang="it-IT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9D31FA-981B-4933-87EE-CE7B503A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165" y="304800"/>
            <a:ext cx="6319386" cy="593697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1800" i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i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i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i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i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</a:t>
            </a:r>
            <a:r>
              <a:rPr lang="en-GB" sz="1800" i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agony of </a:t>
            </a:r>
            <a:r>
              <a:rPr lang="en-GB" sz="1800" i="1" dirty="0" err="1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Acéphie</a:t>
            </a:r>
            <a:r>
              <a:rPr lang="en-GB" sz="1800" i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GB" sz="1800" i="1" dirty="0" err="1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Chouchou</a:t>
            </a:r>
            <a:r>
              <a:rPr lang="en-GB" sz="1800" i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[the protagonists of the two examples Farmer made in the paper]  </a:t>
            </a:r>
            <a:r>
              <a:rPr lang="en-GB" sz="1800" i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was, in a sense, </a:t>
            </a:r>
            <a:r>
              <a:rPr lang="en-GB" sz="1800" i="1" u="sng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"modal" suffering</a:t>
            </a:r>
            <a:r>
              <a:rPr lang="en-GB" sz="1800" i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Haiti, AIDS and political violence are two leading causes of death among young adults. These afflictions were not the result of accident or of force majeure; they were the consequence, </a:t>
            </a:r>
            <a:r>
              <a:rPr lang="en-GB" sz="1800" i="1" u="sng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 or indirect, of human agency.” </a:t>
            </a:r>
            <a:r>
              <a:rPr lang="en-GB" sz="18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(p. 271)</a:t>
            </a:r>
          </a:p>
          <a:p>
            <a:pPr marL="0" indent="0">
              <a:buNone/>
            </a:pPr>
            <a:endParaRPr lang="en-GB" sz="1800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i="1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i="1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i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i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capacity to suffer is, clearly, part of being human. But not all suffering is equal, in spite of pernicious and often self-serving identity politics that suggest otherwise.”  </a:t>
            </a:r>
            <a:r>
              <a:rPr lang="en-GB" sz="18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(p. 279)</a:t>
            </a:r>
            <a:endParaRPr lang="en-GB" sz="1800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96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7C836CD-47B2-4287-AE51-D866B8697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50CAC8-10E2-4E31-9995-4EF170513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506" y="0"/>
            <a:ext cx="5426844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BD57BCA-48E3-41EA-90DE-3965B01E1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442" y="1371600"/>
            <a:ext cx="3870251" cy="4114800"/>
          </a:xfrm>
        </p:spPr>
        <p:txBody>
          <a:bodyPr anchor="ctr">
            <a:norm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Critical </a:t>
            </a:r>
            <a:r>
              <a:rPr lang="it-IT" dirty="0" err="1">
                <a:solidFill>
                  <a:schemeClr val="bg1"/>
                </a:solidFill>
              </a:rPr>
              <a:t>questions</a:t>
            </a:r>
            <a:r>
              <a:rPr lang="it-IT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5D63D6-E41D-48CC-8D34-1C41AD089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8649" y="896815"/>
            <a:ext cx="6156348" cy="2532185"/>
          </a:xfrm>
        </p:spPr>
        <p:txBody>
          <a:bodyPr anchor="ctr">
            <a:normAutofit/>
          </a:bodyPr>
          <a:lstStyle/>
          <a:p>
            <a:r>
              <a:rPr lang="en-GB" sz="1800" i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By what social mechanisms do social forces ranging from poverty to racism become embodied as individual experience? </a:t>
            </a:r>
            <a:r>
              <a:rPr lang="en-GB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(p. 261)</a:t>
            </a:r>
          </a:p>
          <a:p>
            <a:pPr marL="0" indent="0">
              <a:buNone/>
            </a:pPr>
            <a:endParaRPr lang="en-GB" sz="1800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i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every culture a law unto itself and a law unto nothing other than itself? </a:t>
            </a:r>
            <a:r>
              <a:rPr lang="en-GB" sz="18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(p. 277)</a:t>
            </a:r>
          </a:p>
          <a:p>
            <a:endParaRPr lang="it-IT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5A8F52A-8339-4E84-96C5-31C735C46D2D}"/>
              </a:ext>
            </a:extLst>
          </p:cNvPr>
          <p:cNvSpPr txBox="1"/>
          <p:nvPr/>
        </p:nvSpPr>
        <p:spPr>
          <a:xfrm>
            <a:off x="5688649" y="4192172"/>
            <a:ext cx="5705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My personal </a:t>
            </a:r>
            <a:r>
              <a:rPr lang="it-IT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critical</a:t>
            </a:r>
            <a:r>
              <a:rPr lang="it-IT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it-IT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question</a:t>
            </a:r>
            <a:r>
              <a:rPr lang="it-IT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</a:p>
          <a:p>
            <a:r>
              <a:rPr lang="en-GB" i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en-GB" sz="1800" i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the end, what is the best way or approach to help those who suffer</a:t>
            </a:r>
            <a:r>
              <a:rPr lang="en-GB" sz="18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r>
              <a:rPr lang="it-IT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1404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7C836CD-47B2-4287-AE51-D866B8697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50CAC8-10E2-4E31-9995-4EF170513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506" y="0"/>
            <a:ext cx="5426844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AEF584C-35A5-4126-B17A-AD1F86967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442" y="1371600"/>
            <a:ext cx="3870251" cy="4114800"/>
          </a:xfrm>
        </p:spPr>
        <p:txBody>
          <a:bodyPr anchor="ctr">
            <a:norm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Connections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9CB983-A219-4782-A13C-A0B46DD58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418" y="469452"/>
            <a:ext cx="6215270" cy="103467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it-IT" dirty="0"/>
              <a:t>PAUL FARMER AND MICHEL FOUCAULT </a:t>
            </a:r>
          </a:p>
          <a:p>
            <a:pPr marL="0" indent="0" algn="ctr">
              <a:buNone/>
            </a:pPr>
            <a:r>
              <a:rPr lang="it-IT" sz="1600" i="1" dirty="0" err="1"/>
              <a:t>Structural</a:t>
            </a:r>
            <a:r>
              <a:rPr lang="it-IT" sz="1600" i="1" dirty="0"/>
              <a:t> </a:t>
            </a:r>
            <a:r>
              <a:rPr lang="it-IT" sz="1600" i="1" dirty="0" err="1"/>
              <a:t>violence</a:t>
            </a:r>
            <a:r>
              <a:rPr lang="it-IT" sz="1600" i="1" dirty="0"/>
              <a:t> in Haiti &amp; </a:t>
            </a:r>
            <a:r>
              <a:rPr lang="it-IT" sz="1600" i="1" dirty="0" err="1"/>
              <a:t>Biopolitcs</a:t>
            </a:r>
            <a:r>
              <a:rPr lang="it-IT" sz="1600" i="1" dirty="0"/>
              <a:t> </a:t>
            </a:r>
            <a:r>
              <a:rPr lang="it-IT" sz="1600" i="1" dirty="0" err="1"/>
              <a:t>applied</a:t>
            </a:r>
            <a:r>
              <a:rPr lang="it-IT" sz="1600" i="1" dirty="0"/>
              <a:t> on the </a:t>
            </a:r>
            <a:r>
              <a:rPr lang="it-IT" sz="1600" i="1" dirty="0" err="1"/>
              <a:t>borderzone</a:t>
            </a:r>
            <a:r>
              <a:rPr lang="it-IT" sz="1600" i="1" dirty="0"/>
              <a:t> of Calais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981E8A0-3DCF-4853-A502-FFBFE35B79F2}"/>
              </a:ext>
            </a:extLst>
          </p:cNvPr>
          <p:cNvSpPr txBox="1"/>
          <p:nvPr/>
        </p:nvSpPr>
        <p:spPr>
          <a:xfrm>
            <a:off x="6281530" y="2570922"/>
            <a:ext cx="49430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 algn="ctr"/>
            <a:r>
              <a:rPr lang="it-IT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Contact</a:t>
            </a:r>
            <a:r>
              <a:rPr lang="it-IT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points</a:t>
            </a:r>
          </a:p>
          <a:p>
            <a:pPr algn="ctr"/>
            <a:endParaRPr lang="it-IT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Individuals</a:t>
            </a:r>
            <a:r>
              <a:rPr lang="it-IT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it-IT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belonging</a:t>
            </a:r>
            <a:r>
              <a:rPr lang="it-IT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to the </a:t>
            </a:r>
            <a:r>
              <a:rPr lang="it-IT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lowest</a:t>
            </a:r>
            <a:r>
              <a:rPr lang="it-IT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it-IT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rungs</a:t>
            </a:r>
            <a:r>
              <a:rPr lang="it-IT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of the social </a:t>
            </a:r>
            <a:r>
              <a:rPr lang="it-IT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ladder</a:t>
            </a:r>
            <a:r>
              <a:rPr lang="it-IT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it-IT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Application of </a:t>
            </a:r>
            <a:r>
              <a:rPr lang="it-IT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Farmer’s</a:t>
            </a:r>
            <a:r>
              <a:rPr lang="it-IT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it-IT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axes</a:t>
            </a:r>
            <a:r>
              <a:rPr lang="it-IT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refugees</a:t>
            </a:r>
            <a:r>
              <a:rPr lang="it-IT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status </a:t>
            </a:r>
            <a:r>
              <a:rPr lang="it-IT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to the case of Calais</a:t>
            </a:r>
            <a:r>
              <a:rPr lang="it-IT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ctr"/>
            <a:endParaRPr lang="it-IT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endParaRPr lang="it-IT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endParaRPr lang="it-IT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endParaRPr lang="it-IT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endParaRPr lang="it-IT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it-IT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1655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7C836CD-47B2-4287-AE51-D866B8697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50CAC8-10E2-4E31-9995-4EF170513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506" y="0"/>
            <a:ext cx="5426844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76C45AD-EAC4-4E27-9410-CD57DB32C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442" y="1371600"/>
            <a:ext cx="3870251" cy="4114800"/>
          </a:xfrm>
        </p:spPr>
        <p:txBody>
          <a:bodyPr anchor="ctr">
            <a:norm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IMPLICATIONS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2EA336-36CF-4E28-BC00-19CC06068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68842"/>
            <a:ext cx="5426845" cy="5773479"/>
          </a:xfrm>
        </p:spPr>
        <p:txBody>
          <a:bodyPr anchor="ctr">
            <a:normAutofit/>
          </a:bodyPr>
          <a:lstStyle/>
          <a:p>
            <a:r>
              <a:rPr lang="en-GB" sz="1800" i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does the use of the notion of structural violence allow for a more relevant analysis of the </a:t>
            </a:r>
            <a:r>
              <a:rPr lang="en-GB" sz="1800" i="1" u="sng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various forms of violence it describes</a:t>
            </a:r>
            <a:r>
              <a:rPr lang="en-GB" sz="1800" i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 </a:t>
            </a:r>
            <a:endParaRPr lang="it-IT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919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6A83AD7-8AB8-4815-9C9B-E3DEA1658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010097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en-GB" dirty="0"/>
              <a:t>List of references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430A98-3C89-4F83-8714-5C0C7F43C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257"/>
            <a:ext cx="9486901" cy="3540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Academy of Achievement, a Paul Farmer’s interview in 2009, </a:t>
            </a:r>
            <a:r>
              <a:rPr lang="en-US" sz="1600" dirty="0">
                <a:solidFill>
                  <a:schemeClr val="tx2">
                    <a:lumMod val="75000"/>
                    <a:lumOff val="2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Paul Farmer, M.D. | Academy of Achievement</a:t>
            </a:r>
            <a:endParaRPr lang="en-US" sz="16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it-IT" sz="16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Chignola</a:t>
            </a:r>
            <a:r>
              <a:rPr lang="it-IT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 S., </a:t>
            </a:r>
            <a:r>
              <a:rPr lang="it-IT" sz="16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Michel Foucault e la politica dei governati. </a:t>
            </a:r>
            <a:r>
              <a:rPr lang="it-IT" sz="1600" i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Governamentalità</a:t>
            </a:r>
            <a:r>
              <a:rPr lang="it-IT" sz="16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 forme di vita, soggettivazione, </a:t>
            </a:r>
            <a:r>
              <a:rPr lang="it-IT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Rivoluzioni Molecolari – Anno I, Numero 2 (2017) </a:t>
            </a:r>
            <a:r>
              <a:rPr lang="it-IT" sz="1200" dirty="0">
                <a:solidFill>
                  <a:schemeClr val="tx2">
                    <a:lumMod val="75000"/>
                    <a:lumOff val="2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20-77-1-PB.pdf</a:t>
            </a:r>
            <a:r>
              <a:rPr lang="it-IT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en-US" sz="1600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16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</a:rPr>
              <a:t>Farmer, P. (1996). On Suffering and Structural Violence: A View from Below. </a:t>
            </a:r>
            <a:r>
              <a:rPr lang="en-US" sz="1600" b="0" i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</a:rPr>
              <a:t>Daedalus,</a:t>
            </a:r>
            <a:r>
              <a:rPr lang="en-US" sz="16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</a:rPr>
              <a:t> </a:t>
            </a:r>
            <a:r>
              <a:rPr lang="en-US" sz="1600" b="0" i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</a:rPr>
              <a:t>125</a:t>
            </a:r>
            <a:r>
              <a:rPr lang="en-US" sz="16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</a:rPr>
              <a:t>(1), 261-283. Retrieved March 27, 2021, from </a:t>
            </a:r>
            <a:r>
              <a:rPr lang="en-US" sz="16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http://www.jstor.org/stable/20027362</a:t>
            </a:r>
            <a:r>
              <a:rPr lang="en-US" sz="16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</a:rPr>
              <a:t> </a:t>
            </a:r>
          </a:p>
          <a:p>
            <a:pPr marL="0" indent="0">
              <a:buNone/>
            </a:pPr>
            <a:r>
              <a:rPr lang="en-US" sz="16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</a:rPr>
              <a:t>Farmer, P. (2004). An Anthropology of Structural Violence. </a:t>
            </a:r>
            <a:r>
              <a:rPr lang="en-US" sz="1600" b="0" i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</a:rPr>
              <a:t>Current Anthropology,</a:t>
            </a:r>
            <a:r>
              <a:rPr lang="en-US" sz="16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</a:rPr>
              <a:t> </a:t>
            </a:r>
            <a:r>
              <a:rPr lang="en-US" sz="1600" b="0" i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</a:rPr>
              <a:t>45</a:t>
            </a:r>
            <a:r>
              <a:rPr lang="en-US" sz="16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</a:rPr>
              <a:t>(3), 305-325. doi:10.1086/382250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Farmer, P., </a:t>
            </a:r>
            <a:r>
              <a:rPr lang="en-US" sz="1600" b="0" i="0" dirty="0">
                <a:effectLst/>
              </a:rPr>
              <a:t>St</a:t>
            </a:r>
            <a:r>
              <a:rPr lang="en-US" sz="16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</a:rPr>
              <a:t>ructural interventions to address structural violence, Guest lecture 13,  University of Oslo, </a:t>
            </a:r>
            <a:r>
              <a:rPr lang="en-U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December 2016 </a:t>
            </a:r>
            <a:r>
              <a:rPr lang="en-US" sz="1600" dirty="0">
                <a:solidFill>
                  <a:schemeClr val="tx2">
                    <a:lumMod val="75000"/>
                    <a:lumOff val="2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Paul Farmer: Structural interventions to address structural violence – YouTube</a:t>
            </a:r>
            <a:r>
              <a:rPr lang="en-U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sz="1600" b="0" i="0" dirty="0" err="1">
                <a:solidFill>
                  <a:schemeClr val="tx2">
                    <a:lumMod val="75000"/>
                    <a:lumOff val="25000"/>
                  </a:schemeClr>
                </a:solidFill>
                <a:effectLst/>
              </a:rPr>
              <a:t>Q</a:t>
            </a:r>
            <a:r>
              <a:rPr lang="en-US" sz="16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uaranta</a:t>
            </a:r>
            <a:r>
              <a:rPr lang="en-U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 I., </a:t>
            </a:r>
            <a:r>
              <a:rPr lang="en-US" sz="1600" i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Antropologia</a:t>
            </a:r>
            <a:r>
              <a:rPr lang="en-US" sz="16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medica. I </a:t>
            </a:r>
            <a:r>
              <a:rPr lang="en-US" sz="1600" i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testi</a:t>
            </a:r>
            <a:r>
              <a:rPr lang="en-US" sz="16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i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fondamentali</a:t>
            </a:r>
            <a:r>
              <a:rPr lang="en-US" sz="16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6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Raffaello</a:t>
            </a:r>
            <a:r>
              <a:rPr lang="en-U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Cortina </a:t>
            </a:r>
            <a:r>
              <a:rPr lang="en-US" sz="16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Editore</a:t>
            </a:r>
            <a:r>
              <a:rPr lang="en-U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 2006 (pp. </a:t>
            </a:r>
            <a:r>
              <a:rPr lang="en-US" sz="1600">
                <a:solidFill>
                  <a:schemeClr val="tx2">
                    <a:lumMod val="75000"/>
                    <a:lumOff val="25000"/>
                  </a:schemeClr>
                </a:solidFill>
              </a:rPr>
              <a:t>IX-XXX)</a:t>
            </a:r>
            <a:endParaRPr lang="en-US" sz="1600" b="0" i="0" dirty="0">
              <a:solidFill>
                <a:schemeClr val="tx2">
                  <a:lumMod val="75000"/>
                  <a:lumOff val="25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it-IT" sz="1600" dirty="0" err="1">
                <a:solidFill>
                  <a:schemeClr val="tx2">
                    <a:lumMod val="75000"/>
                    <a:lumOff val="2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Structural</a:t>
            </a:r>
            <a:r>
              <a:rPr lang="it-IT" sz="1600" dirty="0">
                <a:solidFill>
                  <a:schemeClr val="tx2">
                    <a:lumMod val="75000"/>
                    <a:lumOff val="2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it-IT" sz="1600" dirty="0" err="1">
                <a:solidFill>
                  <a:schemeClr val="tx2">
                    <a:lumMod val="75000"/>
                    <a:lumOff val="2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violence</a:t>
            </a:r>
            <a:r>
              <a:rPr lang="it-IT" sz="1600" dirty="0">
                <a:solidFill>
                  <a:schemeClr val="tx2">
                    <a:lumMod val="75000"/>
                    <a:lumOff val="2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 Haiti – Wikipedia</a:t>
            </a:r>
            <a:endParaRPr lang="it-IT" sz="16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it-IT" sz="20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443911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LightSeedRightStep">
      <a:dk1>
        <a:srgbClr val="000000"/>
      </a:dk1>
      <a:lt1>
        <a:srgbClr val="FFFFFF"/>
      </a:lt1>
      <a:dk2>
        <a:srgbClr val="3D3522"/>
      </a:dk2>
      <a:lt2>
        <a:srgbClr val="E2E6E8"/>
      </a:lt2>
      <a:accent1>
        <a:srgbClr val="C89785"/>
      </a:accent1>
      <a:accent2>
        <a:srgbClr val="B59F6F"/>
      </a:accent2>
      <a:accent3>
        <a:srgbClr val="A2A776"/>
      </a:accent3>
      <a:accent4>
        <a:srgbClr val="8AAC6A"/>
      </a:accent4>
      <a:accent5>
        <a:srgbClr val="7CAF78"/>
      </a:accent5>
      <a:accent6>
        <a:srgbClr val="6DB285"/>
      </a:accent6>
      <a:hlink>
        <a:srgbClr val="5D8A9A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496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Meiryo</vt:lpstr>
      <vt:lpstr>Arial</vt:lpstr>
      <vt:lpstr>Calibri</vt:lpstr>
      <vt:lpstr>Gill Sans MT</vt:lpstr>
      <vt:lpstr>Goudy Old Style</vt:lpstr>
      <vt:lpstr>ClassicFrameVTI</vt:lpstr>
      <vt:lpstr>On suffering and structural violence: a view from below</vt:lpstr>
      <vt:lpstr>ARGUMENT </vt:lpstr>
      <vt:lpstr>Quotes </vt:lpstr>
      <vt:lpstr>Critical questions </vt:lpstr>
      <vt:lpstr>Connections </vt:lpstr>
      <vt:lpstr>IMPLICATIONS</vt:lpstr>
      <vt:lpstr>List of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suffering and structural violence: a view from below</dc:title>
  <dc:creator>CAPPADONNA ENRICA CHIARA [SP5400158]</dc:creator>
  <cp:lastModifiedBy>CAPPADONNA ENRICA CHIARA [SP5400158]</cp:lastModifiedBy>
  <cp:revision>12</cp:revision>
  <dcterms:created xsi:type="dcterms:W3CDTF">2021-03-27T10:03:44Z</dcterms:created>
  <dcterms:modified xsi:type="dcterms:W3CDTF">2021-03-29T16:11:52Z</dcterms:modified>
</cp:coreProperties>
</file>