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1" d="100"/>
          <a:sy n="41" d="100"/>
        </p:scale>
        <p:origin x="66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57C3F-0FB2-4B2E-BA6A-FEEEFF1AF7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7400" y="685801"/>
            <a:ext cx="8115300" cy="3046228"/>
          </a:xfrm>
        </p:spPr>
        <p:txBody>
          <a:bodyPr anchor="b">
            <a:normAutofit/>
          </a:bodyPr>
          <a:lstStyle>
            <a:lvl1pPr algn="ctr">
              <a:defRPr sz="36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583AE9-1CC1-4572-A6E5-E97F80E47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7400" y="4114800"/>
            <a:ext cx="8115300" cy="2057400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4DE7C-68AB-403D-B9D8-7398C292C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7E-7C1A-457B-A4CD-5DCEB057B502}" type="datetime1">
              <a:rPr lang="en-US" smtClean="0"/>
              <a:t>3/29/2021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03E50-6613-4D86-AA22-43B14E72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69AB5-A56D-471F-9236-EFA981E2E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88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2744C-12E6-455B-B646-2EA92DE0E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D71C4D-C062-4EEE-9A9A-31ADCC5C8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4DC97-C26E-407A-9E29-68C52D547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9749-A4CD-447F-8298-2B7988C91CEA}" type="datetime1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E9353-B771-47FF-975E-72337414E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5A858-B8B2-4364-A7D0-B2E8FAE0A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209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A6BABE-D80C-4F54-A03C-E1F9EBCA8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85191-EF5B-48BE-AB5D-B7BA4C3D09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A387A-1231-4FE3-8574-D4331A343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44D3-C0BA-4587-A56C-581AB9F841BE}" type="datetime1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21559-4901-4AD3-ABE7-DF0235457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6C18E-B751-4E7B-9CD8-1BF44DAB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54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9B412-EBAB-4569-B3D9-6B346BF83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</p:spPr>
        <p:txBody>
          <a:bodyPr>
            <a:normAutofit/>
          </a:bodyPr>
          <a:lstStyle>
            <a:lvl1pPr algn="l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C8AE-B0F4-404F-BCAD-A14C18E50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A9CAD-DAFB-4DE3-9C41-7FD03EA8D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F2CE-4F37-411C-A3EE-BBBE223265BF}" type="datetime1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E3137-8136-46C5-AC2F-49E5F55E4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AB6EF-A0B1-4706-AE44-253A6B182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561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02F68-BF19-468D-B422-54B6D189F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77407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CBF7D7-84D4-4A39-B44E-9B029EEB1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641624"/>
            <a:ext cx="10515600" cy="1448026"/>
          </a:xfrm>
        </p:spPr>
        <p:txBody>
          <a:bodyPr/>
          <a:lstStyle>
            <a:lvl1pPr marL="0" indent="0" algn="ctr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29709-D243-41E8-89FA-62FA7AEB5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83D4-708C-4BB5-B4FD-30CE9FA12FD5}" type="datetime1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B99C0-DC2A-4133-A10D-D43A1E05B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22EFD-A17E-47F5-8AC9-EFD6D813D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238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C668D-BFBE-4765-A294-8303931B5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071" y="566278"/>
            <a:ext cx="9512429" cy="965458"/>
          </a:xfrm>
        </p:spPr>
        <p:txBody>
          <a:bodyPr/>
          <a:lstStyle>
            <a:lvl1pPr algn="ctr">
              <a:defRPr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3C212-F55F-4D0D-BFA7-F00A33CAA1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9758" y="2057400"/>
            <a:ext cx="5031521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54BDD7-2575-4E82-887D-DCAF9EB15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5408" y="2057401"/>
            <a:ext cx="5016834" cy="41195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CAECC8-3C3A-4A5D-AB7A-1F99E5023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39B2-65BC-4C2A-A62B-3EABFE9590E4}" type="datetime1">
              <a:rPr lang="en-US" smtClean="0"/>
              <a:t>3/29/2021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7609B-ACA4-4323-9340-C7DB166D7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409EA3-C5C7-4AC6-956A-DB9A3B4F3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760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0CDE0-7431-4F05-AA47-F10EB46C9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276552" cy="1149350"/>
          </a:xfrm>
        </p:spPr>
        <p:txBody>
          <a:bodyPr>
            <a:normAutofit/>
          </a:bodyPr>
          <a:lstStyle>
            <a:lvl1pPr algn="ctr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D9FFA7-D3EA-4CB8-A471-94235AD62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5360D2-88E8-43C8-92D1-67AB23BBE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C768F6-20A1-47A1-90FE-903135EEFD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555EC1-268F-4324-A003-3608AA0D8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55C8E4-FCB8-4E06-9C43-0ACD949A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5F5A-E4A3-476F-A89E-C2B73F2431E4}" type="datetime1">
              <a:rPr lang="en-US" smtClean="0"/>
              <a:t>3/29/2021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1C005-C973-4D82-942A-334F1D431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FB6186-6570-4DE8-8603-70B0A51DF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330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5ADD3-88C8-4B01-8CC6-808C0E416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634E6A-1390-4101-B78E-759231340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1515-4A26-4F31-9F61-5A10B1FABBFC}" type="datetime1">
              <a:rPr lang="en-US" smtClean="0"/>
              <a:t>3/29/2021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BC7B90-4C99-4653-872A-3572A02DA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B03516-4D31-49D2-9488-33C734A7A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766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D8488-CF25-431B-A87A-AAF141BD0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DC65-7D1F-4BAB-9695-F7E734143E14}" type="datetime1">
              <a:rPr lang="en-US" smtClean="0"/>
              <a:t>3/29/2021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2F58E5-C92D-4C64-B867-0576B1EAD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216797-ABEC-4FE0-AFDE-36107B967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628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8F2B0-990D-418E-9D10-2464E9866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81131-AFFD-4339-9F30-D408B5105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C47F4-7968-4698-8BD3-A583099FA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12BC6F-3996-4B2B-B8F2-DD3A82CCF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4077-BD55-4036-8E92-6558FDF3B653}" type="datetime1">
              <a:rPr lang="en-US" smtClean="0"/>
              <a:t>3/29/2021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832E66-581A-4CF2-A40A-4E24FAAC4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B1C89-C625-4618-81A2-FB34E4DA0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113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1486F-443A-4F2D-AB1F-8B1F4C4DE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A21213-E7FB-406A-B8CD-735AAC7AD0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41A03-500E-49F7-8D99-A1EAFE4D3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91523D-69E9-4EAE-A610-B3A237B75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25F2-7107-4609-BCC2-77C63064A5E8}" type="datetime1">
              <a:rPr lang="en-US" smtClean="0"/>
              <a:t>3/29/2021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DB852F-4134-4AB5-BA87-483B1E1AD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34C5CB-918E-4A09-8222-D36E37B63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852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AA0686-7BAC-45C0-BA30-0D0CBCE5C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202DE-82CD-407D-8C68-174B0CBB5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599" y="2254103"/>
            <a:ext cx="9486901" cy="3918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4AC9D-6E1B-46D3-959F-A068A1EDBD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9800022" y="3223751"/>
            <a:ext cx="4114801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D3FE42E8-8B57-452D-A122-4DCE9AC771EF}" type="datetime1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C0015-9EFB-40F8-BC00-AC2483D609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08136" y="3223750"/>
            <a:ext cx="4114800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2C732-0E3E-49E0-A72E-D4C08CB445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6340" y="6356350"/>
            <a:ext cx="8718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spc="3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F8E28480-1C08-4458-AD97-0283E6FFD09D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776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1" r:id="rId6"/>
    <p:sldLayoutId id="2147483727" r:id="rId7"/>
    <p:sldLayoutId id="2147483728" r:id="rId8"/>
    <p:sldLayoutId id="2147483729" r:id="rId9"/>
    <p:sldLayoutId id="2147483730" r:id="rId10"/>
    <p:sldLayoutId id="214748373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7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Piero%20e%20Teresa\Downloads\20-77-1-PB.pdf" TargetMode="External"/><Relationship Id="rId2" Type="http://schemas.openxmlformats.org/officeDocument/2006/relationships/hyperlink" Target="https://achievement.org/achiever/paul-farmer/#interview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Structural_violence_in_Haiti" TargetMode="External"/><Relationship Id="rId5" Type="http://schemas.openxmlformats.org/officeDocument/2006/relationships/hyperlink" Target="https://www.youtube.com/watch?v=jISGjGkmWow" TargetMode="External"/><Relationship Id="rId4" Type="http://schemas.openxmlformats.org/officeDocument/2006/relationships/hyperlink" Target="http://www.jstor.org/stable/2002736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A121316-E4D0-41D7-9C79-9FF8F36D42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C2E8FC8-8B16-4D75-B7BA-2869FF4AD23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180" r="25709" b="2"/>
          <a:stretch/>
        </p:blipFill>
        <p:spPr>
          <a:xfrm>
            <a:off x="1" y="10"/>
            <a:ext cx="6096000" cy="685799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07EE0F9E-42CB-4AE4-971C-7BD191D5D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1AEB967B-31A3-42E3-8382-73443D2640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67600" y="1371601"/>
            <a:ext cx="3390900" cy="4114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7234928-3C6A-4912-AFA6-D234BCC5F8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52936" y="1674629"/>
            <a:ext cx="2550941" cy="2057400"/>
          </a:xfrm>
        </p:spPr>
        <p:txBody>
          <a:bodyPr>
            <a:normAutofit/>
          </a:bodyPr>
          <a:lstStyle/>
          <a:p>
            <a:r>
              <a:rPr lang="en-GB" sz="2000">
                <a:latin typeface="Meiryo" panose="020B0604030504040204" pitchFamily="34" charset="-128"/>
                <a:ea typeface="Meiryo" panose="020B0604030504040204" pitchFamily="34" charset="-128"/>
              </a:rPr>
              <a:t>On suffering and structural violence: a view from below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42B7267-5292-446D-9F45-45EF391DEA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2936" y="4114800"/>
            <a:ext cx="2466535" cy="1029286"/>
          </a:xfrm>
        </p:spPr>
        <p:txBody>
          <a:bodyPr>
            <a:normAutofit/>
          </a:bodyPr>
          <a:lstStyle/>
          <a:p>
            <a:r>
              <a:rPr lang="it-IT" sz="2000"/>
              <a:t>By Paul Farmer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B93FF45-EBBA-4670-9BFB-8BC79D3B59AD}"/>
              </a:ext>
            </a:extLst>
          </p:cNvPr>
          <p:cNvSpPr txBox="1"/>
          <p:nvPr/>
        </p:nvSpPr>
        <p:spPr>
          <a:xfrm>
            <a:off x="7467600" y="1002267"/>
            <a:ext cx="5093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i="1" dirty="0">
                <a:solidFill>
                  <a:schemeClr val="bg1"/>
                </a:solidFill>
              </a:rPr>
              <a:t>A </a:t>
            </a:r>
            <a:r>
              <a:rPr lang="it-IT" i="1" dirty="0" err="1">
                <a:solidFill>
                  <a:schemeClr val="bg1"/>
                </a:solidFill>
              </a:rPr>
              <a:t>critical</a:t>
            </a:r>
            <a:r>
              <a:rPr lang="it-IT" i="1" dirty="0">
                <a:solidFill>
                  <a:schemeClr val="bg1"/>
                </a:solidFill>
              </a:rPr>
              <a:t> </a:t>
            </a:r>
            <a:r>
              <a:rPr lang="it-IT" i="1" dirty="0" err="1">
                <a:solidFill>
                  <a:schemeClr val="bg1"/>
                </a:solidFill>
              </a:rPr>
              <a:t>analysis</a:t>
            </a:r>
            <a:r>
              <a:rPr lang="it-IT" i="1" dirty="0">
                <a:solidFill>
                  <a:schemeClr val="bg1"/>
                </a:solidFill>
              </a:rPr>
              <a:t> of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DE8E558-98A2-4C70-8D51-E4A7A8BAE138}"/>
              </a:ext>
            </a:extLst>
          </p:cNvPr>
          <p:cNvSpPr txBox="1"/>
          <p:nvPr/>
        </p:nvSpPr>
        <p:spPr>
          <a:xfrm>
            <a:off x="308137" y="3206450"/>
            <a:ext cx="5545195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it-IT" dirty="0">
                <a:latin typeface="Meiryo" panose="020B0604030504040204" pitchFamily="34" charset="-128"/>
                <a:ea typeface="Meiryo" panose="020B0604030504040204" pitchFamily="34" charset="-128"/>
              </a:rPr>
              <a:t>Development </a:t>
            </a:r>
            <a:r>
              <a:rPr lang="it-IT" dirty="0" err="1">
                <a:latin typeface="Meiryo" panose="020B0604030504040204" pitchFamily="34" charset="-128"/>
                <a:ea typeface="Meiryo" panose="020B0604030504040204" pitchFamily="34" charset="-128"/>
              </a:rPr>
              <a:t>anthropology</a:t>
            </a:r>
            <a:endParaRPr lang="it-IT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>
              <a:spcAft>
                <a:spcPts val="600"/>
              </a:spcAft>
            </a:pPr>
            <a:r>
              <a:rPr lang="it-IT" dirty="0">
                <a:latin typeface="Meiryo" panose="020B0604030504040204" pitchFamily="34" charset="-128"/>
                <a:ea typeface="Meiryo" panose="020B0604030504040204" pitchFamily="34" charset="-128"/>
              </a:rPr>
              <a:t>University of Trieste</a:t>
            </a:r>
          </a:p>
          <a:p>
            <a:pPr algn="ctr">
              <a:spcAft>
                <a:spcPts val="600"/>
              </a:spcAft>
            </a:pPr>
            <a:r>
              <a:rPr lang="it-IT" dirty="0">
                <a:latin typeface="Meiryo" panose="020B0604030504040204" pitchFamily="34" charset="-128"/>
                <a:ea typeface="Meiryo" panose="020B0604030504040204" pitchFamily="34" charset="-128"/>
              </a:rPr>
              <a:t>MA in </a:t>
            </a:r>
            <a:r>
              <a:rPr lang="it-IT" dirty="0" err="1">
                <a:latin typeface="Meiryo" panose="020B0604030504040204" pitchFamily="34" charset="-128"/>
                <a:ea typeface="Meiryo" panose="020B0604030504040204" pitchFamily="34" charset="-128"/>
              </a:rPr>
              <a:t>diplomacy</a:t>
            </a:r>
            <a:r>
              <a:rPr lang="it-IT" dirty="0">
                <a:latin typeface="Meiryo" panose="020B0604030504040204" pitchFamily="34" charset="-128"/>
                <a:ea typeface="Meiryo" panose="020B0604030504040204" pitchFamily="34" charset="-128"/>
              </a:rPr>
              <a:t> and international </a:t>
            </a:r>
            <a:r>
              <a:rPr lang="it-IT" dirty="0" err="1">
                <a:latin typeface="Meiryo" panose="020B0604030504040204" pitchFamily="34" charset="-128"/>
                <a:ea typeface="Meiryo" panose="020B0604030504040204" pitchFamily="34" charset="-128"/>
              </a:rPr>
              <a:t>cooperation</a:t>
            </a:r>
            <a:endParaRPr lang="it-IT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>
              <a:spcAft>
                <a:spcPts val="600"/>
              </a:spcAft>
            </a:pPr>
            <a:r>
              <a:rPr lang="it-IT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57401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27C836CD-47B2-4287-AE51-D866B8697A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A50CAC8-10E2-4E31-9995-4EF1705136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506" y="0"/>
            <a:ext cx="5426844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7E0BDAB-3E16-474B-9F1E-C7F56E807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442" y="1371600"/>
            <a:ext cx="3870251" cy="4114800"/>
          </a:xfrm>
        </p:spPr>
        <p:txBody>
          <a:bodyPr anchor="ctr">
            <a:normAutofit/>
          </a:bodyPr>
          <a:lstStyle/>
          <a:p>
            <a:pPr algn="ctr"/>
            <a:r>
              <a:rPr lang="it-IT">
                <a:solidFill>
                  <a:schemeClr val="bg1"/>
                </a:solidFill>
              </a:rPr>
              <a:t>ARGUMENT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D49968-42AE-48B9-9F4A-BAAFB2AD1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568842"/>
            <a:ext cx="5426845" cy="5773479"/>
          </a:xfrm>
        </p:spPr>
        <p:txBody>
          <a:bodyPr anchor="ctr">
            <a:normAutofit/>
          </a:bodyPr>
          <a:lstStyle/>
          <a:p>
            <a:r>
              <a:rPr lang="en-GB" i="1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Structural violence </a:t>
            </a:r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as a synonym for </a:t>
            </a:r>
            <a:r>
              <a:rPr lang="en-GB" i="1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unequal social structures</a:t>
            </a:r>
            <a:r>
              <a:rPr lang="en-GB" i="1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; </a:t>
            </a:r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attempt to distinguish their nature in order to analyse their role in the distribution of </a:t>
            </a:r>
            <a:r>
              <a:rPr lang="en-GB" i="1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human suffering. </a:t>
            </a:r>
          </a:p>
          <a:p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961784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7C836CD-47B2-4287-AE51-D866B8697A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A50CAC8-10E2-4E31-9995-4EF1705136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506" y="0"/>
            <a:ext cx="5426844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543AD4F-0F3F-4C94-91C6-FDC6E1561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442" y="1371600"/>
            <a:ext cx="3870251" cy="4114800"/>
          </a:xfrm>
        </p:spPr>
        <p:txBody>
          <a:bodyPr anchor="ctr">
            <a:normAutofit/>
          </a:bodyPr>
          <a:lstStyle/>
          <a:p>
            <a:pPr algn="ctr"/>
            <a:r>
              <a:rPr lang="it-IT" dirty="0" err="1">
                <a:solidFill>
                  <a:schemeClr val="bg1"/>
                </a:solidFill>
              </a:rPr>
              <a:t>Quotes</a:t>
            </a:r>
            <a:r>
              <a:rPr lang="it-IT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9D31FA-981B-4933-87EE-CE7B503A1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9165" y="304800"/>
            <a:ext cx="6319386" cy="593697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GB" sz="1800" i="1" dirty="0">
              <a:solidFill>
                <a:schemeClr val="tx2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1800" i="1" dirty="0">
              <a:solidFill>
                <a:schemeClr val="tx2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1800" i="1" dirty="0">
              <a:solidFill>
                <a:schemeClr val="tx2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1800" i="1" dirty="0">
              <a:solidFill>
                <a:schemeClr val="tx2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i="1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“T</a:t>
            </a:r>
            <a:r>
              <a:rPr lang="en-GB" sz="1800" i="1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agony of </a:t>
            </a:r>
            <a:r>
              <a:rPr lang="en-GB" sz="1800" i="1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Acéphie</a:t>
            </a:r>
            <a:r>
              <a:rPr lang="en-GB" sz="1800" i="1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GB" sz="1800" i="1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Chouchou</a:t>
            </a:r>
            <a:r>
              <a:rPr lang="en-GB" sz="1800" i="1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[the protagonists of the two examples Farmer made in the paper]  </a:t>
            </a:r>
            <a:r>
              <a:rPr lang="en-GB" sz="1800" i="1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was, in a sense, </a:t>
            </a:r>
            <a:r>
              <a:rPr lang="en-GB" sz="1800" i="1" u="sng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"modal" suffering</a:t>
            </a:r>
            <a:r>
              <a:rPr lang="en-GB" sz="1800" i="1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In Haiti, AIDS and political violence are two leading causes of death among young adults. These afflictions were not the result of accident or of force majeure; they were the consequence, </a:t>
            </a:r>
            <a:r>
              <a:rPr lang="en-GB" sz="1800" i="1" u="sng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direct or indirect, of human agency.” </a:t>
            </a:r>
            <a:r>
              <a:rPr lang="en-GB" sz="18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(p. 271)</a:t>
            </a:r>
          </a:p>
          <a:p>
            <a:pPr marL="0" indent="0">
              <a:buNone/>
            </a:pPr>
            <a:endParaRPr lang="en-GB" sz="1800" dirty="0">
              <a:solidFill>
                <a:schemeClr val="tx2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1800" i="1" dirty="0">
              <a:solidFill>
                <a:schemeClr val="tx2">
                  <a:lumMod val="75000"/>
                  <a:lumOff val="2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1800" i="1" dirty="0">
              <a:solidFill>
                <a:schemeClr val="tx2">
                  <a:lumMod val="75000"/>
                  <a:lumOff val="2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1800" i="1" dirty="0">
              <a:solidFill>
                <a:schemeClr val="tx2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i="1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“The capacity to suffer is, clearly, part of being human. But not all suffering is equal, in spite of pernicious and often self-serving identity politics that suggest otherwise.”  </a:t>
            </a:r>
            <a:r>
              <a:rPr lang="en-GB" sz="18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(p. 279)</a:t>
            </a:r>
            <a:endParaRPr lang="en-GB" sz="1800" dirty="0">
              <a:solidFill>
                <a:schemeClr val="tx2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1800" dirty="0">
              <a:solidFill>
                <a:schemeClr val="tx2">
                  <a:lumMod val="75000"/>
                  <a:lumOff val="2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1800" dirty="0">
              <a:solidFill>
                <a:schemeClr val="tx2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1800" dirty="0">
              <a:solidFill>
                <a:schemeClr val="tx2">
                  <a:lumMod val="75000"/>
                  <a:lumOff val="2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1800" dirty="0">
              <a:solidFill>
                <a:schemeClr val="tx2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966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7C836CD-47B2-4287-AE51-D866B8697A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A50CAC8-10E2-4E31-9995-4EF1705136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506" y="0"/>
            <a:ext cx="5426844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BD57BCA-48E3-41EA-90DE-3965B01E1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442" y="1371600"/>
            <a:ext cx="3870251" cy="4114800"/>
          </a:xfrm>
        </p:spPr>
        <p:txBody>
          <a:bodyPr anchor="ctr">
            <a:normAutofit/>
          </a:bodyPr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Critical </a:t>
            </a:r>
            <a:r>
              <a:rPr lang="it-IT" dirty="0" err="1">
                <a:solidFill>
                  <a:schemeClr val="bg1"/>
                </a:solidFill>
              </a:rPr>
              <a:t>questions</a:t>
            </a:r>
            <a:r>
              <a:rPr lang="it-IT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15D63D6-E41D-48CC-8D34-1C41AD089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8649" y="896815"/>
            <a:ext cx="6156348" cy="2532185"/>
          </a:xfrm>
        </p:spPr>
        <p:txBody>
          <a:bodyPr anchor="ctr">
            <a:normAutofit/>
          </a:bodyPr>
          <a:lstStyle/>
          <a:p>
            <a:r>
              <a:rPr lang="en-GB" sz="1800" i="1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By what social mechanisms do social forces ranging from poverty to racism become embodied as individual experience? </a:t>
            </a:r>
            <a:r>
              <a:rPr lang="en-GB" sz="180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(p. 261)</a:t>
            </a:r>
          </a:p>
          <a:p>
            <a:pPr marL="0" indent="0">
              <a:buNone/>
            </a:pPr>
            <a:endParaRPr lang="en-GB" sz="1800" dirty="0">
              <a:solidFill>
                <a:schemeClr val="tx2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GB" sz="1800" i="1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every culture a law unto itself and a law unto nothing other than itself? </a:t>
            </a:r>
            <a:r>
              <a:rPr lang="en-GB" sz="18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(p. 277)</a:t>
            </a:r>
          </a:p>
          <a:p>
            <a:endParaRPr lang="it-IT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5A8F52A-8339-4E84-96C5-31C735C46D2D}"/>
              </a:ext>
            </a:extLst>
          </p:cNvPr>
          <p:cNvSpPr txBox="1"/>
          <p:nvPr/>
        </p:nvSpPr>
        <p:spPr>
          <a:xfrm>
            <a:off x="5688649" y="4192172"/>
            <a:ext cx="57059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tx2">
                    <a:lumMod val="75000"/>
                    <a:lumOff val="25000"/>
                  </a:schemeClr>
                </a:solidFill>
              </a:rPr>
              <a:t>My personal </a:t>
            </a:r>
            <a:r>
              <a:rPr lang="it-IT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critical</a:t>
            </a:r>
            <a:r>
              <a:rPr lang="it-IT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it-IT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question</a:t>
            </a:r>
            <a:r>
              <a:rPr lang="it-IT" dirty="0">
                <a:solidFill>
                  <a:schemeClr val="tx2">
                    <a:lumMod val="75000"/>
                    <a:lumOff val="25000"/>
                  </a:schemeClr>
                </a:solidFill>
              </a:rPr>
              <a:t>:</a:t>
            </a:r>
          </a:p>
          <a:p>
            <a:r>
              <a:rPr lang="en-GB" i="1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In</a:t>
            </a:r>
            <a:r>
              <a:rPr lang="en-GB" sz="1800" i="1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the end, what is the best way or approach to help those who suffer</a:t>
            </a:r>
            <a:r>
              <a:rPr lang="en-GB" sz="18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?</a:t>
            </a:r>
            <a:r>
              <a:rPr lang="it-IT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41404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7C836CD-47B2-4287-AE51-D866B8697A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A50CAC8-10E2-4E31-9995-4EF1705136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506" y="0"/>
            <a:ext cx="5426844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AEF584C-35A5-4126-B17A-AD1F86967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442" y="1371600"/>
            <a:ext cx="3870251" cy="4114800"/>
          </a:xfrm>
        </p:spPr>
        <p:txBody>
          <a:bodyPr anchor="ctr">
            <a:normAutofit/>
          </a:bodyPr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Connections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9CB983-A219-4782-A13C-A0B46DD58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2418" y="469452"/>
            <a:ext cx="6215270" cy="1034671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it-IT" dirty="0"/>
              <a:t>PAUL FARMER AND MICHEL FOUCAULT </a:t>
            </a:r>
          </a:p>
          <a:p>
            <a:pPr marL="0" indent="0" algn="ctr">
              <a:buNone/>
            </a:pPr>
            <a:r>
              <a:rPr lang="it-IT" sz="1600" i="1" dirty="0" err="1"/>
              <a:t>Structural</a:t>
            </a:r>
            <a:r>
              <a:rPr lang="it-IT" sz="1600" i="1" dirty="0"/>
              <a:t> </a:t>
            </a:r>
            <a:r>
              <a:rPr lang="it-IT" sz="1600" i="1" dirty="0" err="1"/>
              <a:t>violence</a:t>
            </a:r>
            <a:r>
              <a:rPr lang="it-IT" sz="1600" i="1" dirty="0"/>
              <a:t> in Haiti &amp; </a:t>
            </a:r>
            <a:r>
              <a:rPr lang="it-IT" sz="1600" i="1" dirty="0" err="1"/>
              <a:t>Biopolitcs</a:t>
            </a:r>
            <a:r>
              <a:rPr lang="it-IT" sz="1600" i="1" dirty="0"/>
              <a:t> </a:t>
            </a:r>
            <a:r>
              <a:rPr lang="it-IT" sz="1600" i="1" dirty="0" err="1"/>
              <a:t>applied</a:t>
            </a:r>
            <a:r>
              <a:rPr lang="it-IT" sz="1600" i="1" dirty="0"/>
              <a:t> on the </a:t>
            </a:r>
            <a:r>
              <a:rPr lang="it-IT" sz="1600" i="1" dirty="0" err="1"/>
              <a:t>borderzone</a:t>
            </a:r>
            <a:r>
              <a:rPr lang="it-IT" sz="1600" i="1" dirty="0"/>
              <a:t> of Calais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981E8A0-3DCF-4853-A502-FFBFE35B79F2}"/>
              </a:ext>
            </a:extLst>
          </p:cNvPr>
          <p:cNvSpPr txBox="1"/>
          <p:nvPr/>
        </p:nvSpPr>
        <p:spPr>
          <a:xfrm>
            <a:off x="6281530" y="2570922"/>
            <a:ext cx="494306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pPr algn="ctr"/>
            <a:r>
              <a:rPr lang="it-IT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Contact</a:t>
            </a:r>
            <a:r>
              <a:rPr lang="it-IT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points</a:t>
            </a:r>
          </a:p>
          <a:p>
            <a:pPr algn="ctr"/>
            <a:endParaRPr lang="it-IT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Individuals</a:t>
            </a:r>
            <a:r>
              <a:rPr lang="it-IT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it-IT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belonging</a:t>
            </a:r>
            <a:r>
              <a:rPr lang="it-IT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to the </a:t>
            </a:r>
            <a:r>
              <a:rPr lang="it-IT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lowest</a:t>
            </a:r>
            <a:r>
              <a:rPr lang="it-IT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it-IT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rungs</a:t>
            </a:r>
            <a:r>
              <a:rPr lang="it-IT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of the social </a:t>
            </a:r>
            <a:r>
              <a:rPr lang="it-IT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ladder</a:t>
            </a:r>
            <a:r>
              <a:rPr lang="it-IT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it-IT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Application of </a:t>
            </a:r>
            <a:r>
              <a:rPr lang="it-IT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Farmer’s</a:t>
            </a:r>
            <a:r>
              <a:rPr lang="it-IT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it-IT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axes</a:t>
            </a:r>
            <a:r>
              <a:rPr lang="it-IT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it-IT" i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refugees</a:t>
            </a:r>
            <a:r>
              <a:rPr lang="it-IT" i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status </a:t>
            </a:r>
            <a:r>
              <a:rPr lang="it-IT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to the case of Calais</a:t>
            </a:r>
            <a:r>
              <a:rPr lang="it-IT" i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</a:p>
          <a:p>
            <a:pPr algn="ctr"/>
            <a:endParaRPr lang="it-IT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algn="ctr"/>
            <a:endParaRPr lang="it-IT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algn="ctr"/>
            <a:endParaRPr lang="it-IT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algn="ctr"/>
            <a:endParaRPr lang="it-IT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algn="ctr"/>
            <a:endParaRPr lang="it-IT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it-IT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81655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7C836CD-47B2-4287-AE51-D866B8697A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A50CAC8-10E2-4E31-9995-4EF1705136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506" y="0"/>
            <a:ext cx="5426844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76C45AD-EAC4-4E27-9410-CD57DB32C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442" y="1371600"/>
            <a:ext cx="3870251" cy="4114800"/>
          </a:xfrm>
        </p:spPr>
        <p:txBody>
          <a:bodyPr anchor="ctr">
            <a:normAutofit/>
          </a:bodyPr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IMPLICATIONS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2EA336-36CF-4E28-BC00-19CC060685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568842"/>
            <a:ext cx="5426845" cy="5773479"/>
          </a:xfrm>
        </p:spPr>
        <p:txBody>
          <a:bodyPr anchor="ctr">
            <a:normAutofit/>
          </a:bodyPr>
          <a:lstStyle/>
          <a:p>
            <a:r>
              <a:rPr lang="en-GB" sz="1800" i="1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How does the use of the notion of structural violence allow for a more relevant analysis of the </a:t>
            </a:r>
            <a:r>
              <a:rPr lang="en-GB" sz="1800" i="1" u="sng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various forms of violence it describes</a:t>
            </a:r>
            <a:r>
              <a:rPr lang="en-GB" sz="1800" i="1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? </a:t>
            </a:r>
            <a:endParaRPr lang="it-IT" i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919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FF9146B-4CCD-4CDB-AB9C-458005307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1FEFA6-7D4F-4746-AE64-D4D52FE7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F8DA3CF-9D4B-403A-9AD4-BB177DAB6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6A83AD7-8AB8-4815-9C9B-E3DEA1658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1010097"/>
            <a:ext cx="9486901" cy="1010088"/>
          </a:xfrm>
        </p:spPr>
        <p:txBody>
          <a:bodyPr anchor="b">
            <a:normAutofit/>
          </a:bodyPr>
          <a:lstStyle/>
          <a:p>
            <a:pPr algn="ctr"/>
            <a:r>
              <a:rPr lang="en-GB" dirty="0"/>
              <a:t>List of references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2430A98-3C89-4F83-8714-5C0C7F43C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06257"/>
            <a:ext cx="9486901" cy="35406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Academy of Achievement, a Paul Farmer’s interview in 2009, </a:t>
            </a:r>
            <a:r>
              <a:rPr lang="en-US" sz="1600" dirty="0">
                <a:solidFill>
                  <a:schemeClr val="tx2">
                    <a:lumMod val="75000"/>
                    <a:lumOff val="2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Paul Farmer, M.D. | Academy of Achievement</a:t>
            </a:r>
            <a:endParaRPr lang="en-US" sz="16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it-IT" sz="1600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Chignola</a:t>
            </a:r>
            <a:r>
              <a:rPr lang="it-IT" sz="1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, S., </a:t>
            </a:r>
            <a:r>
              <a:rPr lang="it-IT" sz="1600" i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Michel Foucault e la politica dei governati. </a:t>
            </a:r>
            <a:r>
              <a:rPr lang="it-IT" sz="1600" i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Governamentalità</a:t>
            </a:r>
            <a:r>
              <a:rPr lang="it-IT" sz="1600" i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, forme di vita, soggettivazione, </a:t>
            </a:r>
            <a:r>
              <a:rPr lang="it-IT" sz="1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Rivoluzioni Molecolari – Anno I, Numero 2 (2017) </a:t>
            </a:r>
            <a:r>
              <a:rPr lang="it-IT" sz="1200" dirty="0">
                <a:solidFill>
                  <a:schemeClr val="tx2">
                    <a:lumMod val="75000"/>
                    <a:lumOff val="2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20-77-1-PB.pdf</a:t>
            </a:r>
            <a:r>
              <a:rPr lang="it-IT" sz="1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endParaRPr lang="en-US" sz="1600" i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en-US" sz="1600" b="0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</a:rPr>
              <a:t>Farmer, P. (1996). On Suffering and Structural Violence: A View from Below. </a:t>
            </a:r>
            <a:r>
              <a:rPr lang="en-US" sz="1600" b="0" i="1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</a:rPr>
              <a:t>Daedalus,</a:t>
            </a:r>
            <a:r>
              <a:rPr lang="en-US" sz="1600" b="0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</a:rPr>
              <a:t> </a:t>
            </a:r>
            <a:r>
              <a:rPr lang="en-US" sz="1600" b="0" i="1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</a:rPr>
              <a:t>125</a:t>
            </a:r>
            <a:r>
              <a:rPr lang="en-US" sz="1600" b="0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</a:rPr>
              <a:t>(1), 261-283. Retrieved March 27, 2021, from </a:t>
            </a:r>
            <a:r>
              <a:rPr lang="en-US" sz="1600" b="0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http://www.jstor.org/stable/20027362</a:t>
            </a:r>
            <a:r>
              <a:rPr lang="en-US" sz="1600" b="0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</a:rPr>
              <a:t> </a:t>
            </a:r>
          </a:p>
          <a:p>
            <a:pPr marL="0" indent="0">
              <a:buNone/>
            </a:pPr>
            <a:r>
              <a:rPr lang="en-US" sz="1600" b="0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</a:rPr>
              <a:t>Farmer, P. (2004). An Anthropology of Structural Violence. </a:t>
            </a:r>
            <a:r>
              <a:rPr lang="en-US" sz="1600" b="0" i="1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</a:rPr>
              <a:t>Current Anthropology,</a:t>
            </a:r>
            <a:r>
              <a:rPr lang="en-US" sz="1600" b="0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</a:rPr>
              <a:t> </a:t>
            </a:r>
            <a:r>
              <a:rPr lang="en-US" sz="1600" b="0" i="1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</a:rPr>
              <a:t>45</a:t>
            </a:r>
            <a:r>
              <a:rPr lang="en-US" sz="1600" b="0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</a:rPr>
              <a:t>(3), 305-325. doi:10.1086/382250 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Farmer, P., </a:t>
            </a:r>
            <a:r>
              <a:rPr lang="en-US" sz="1600" b="0" i="0" dirty="0">
                <a:effectLst/>
              </a:rPr>
              <a:t>St</a:t>
            </a:r>
            <a:r>
              <a:rPr lang="en-US" sz="1600" b="0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</a:rPr>
              <a:t>ructural interventions to address structural violence, Guest lecture 13,  University of Oslo, </a:t>
            </a:r>
            <a:r>
              <a:rPr lang="en-US" sz="1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December 2016 </a:t>
            </a:r>
            <a:r>
              <a:rPr lang="en-US" sz="1600" dirty="0">
                <a:solidFill>
                  <a:schemeClr val="tx2">
                    <a:lumMod val="75000"/>
                    <a:lumOff val="25000"/>
                  </a:schemeClr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Paul Farmer: Structural interventions to address structural violence – YouTube</a:t>
            </a:r>
            <a:r>
              <a:rPr lang="en-US" sz="1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en-US" sz="1600" b="0" i="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</a:rPr>
              <a:t>Q</a:t>
            </a:r>
            <a:r>
              <a:rPr lang="en-US" sz="1600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uaranta</a:t>
            </a:r>
            <a:r>
              <a:rPr lang="en-US" sz="1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, I., </a:t>
            </a:r>
            <a:r>
              <a:rPr lang="en-US" sz="1600" i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Antropologia</a:t>
            </a:r>
            <a:r>
              <a:rPr lang="en-US" sz="1600" i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medica. I </a:t>
            </a:r>
            <a:r>
              <a:rPr lang="en-US" sz="1600" i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testi</a:t>
            </a:r>
            <a:r>
              <a:rPr lang="en-US" sz="1600" i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i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fondamentali</a:t>
            </a:r>
            <a:r>
              <a:rPr lang="en-US" sz="1600" i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600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Raffaello</a:t>
            </a:r>
            <a:r>
              <a:rPr lang="en-US" sz="1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Cortina </a:t>
            </a:r>
            <a:r>
              <a:rPr lang="en-US" sz="1600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Editore</a:t>
            </a:r>
            <a:r>
              <a:rPr lang="en-US" sz="1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, 2006 (pp. </a:t>
            </a:r>
            <a:r>
              <a:rPr lang="en-US" sz="1600">
                <a:solidFill>
                  <a:schemeClr val="tx2">
                    <a:lumMod val="75000"/>
                    <a:lumOff val="25000"/>
                  </a:schemeClr>
                </a:solidFill>
              </a:rPr>
              <a:t>IX-XXX)</a:t>
            </a:r>
            <a:endParaRPr lang="en-US" sz="1600" b="0" i="0" dirty="0">
              <a:solidFill>
                <a:schemeClr val="tx2">
                  <a:lumMod val="75000"/>
                  <a:lumOff val="25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it-IT" sz="1600" dirty="0" err="1">
                <a:solidFill>
                  <a:schemeClr val="tx2">
                    <a:lumMod val="75000"/>
                    <a:lumOff val="25000"/>
                  </a:schemeClr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Structural</a:t>
            </a:r>
            <a:r>
              <a:rPr lang="it-IT" sz="1600" dirty="0">
                <a:solidFill>
                  <a:schemeClr val="tx2">
                    <a:lumMod val="75000"/>
                    <a:lumOff val="25000"/>
                  </a:schemeClr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it-IT" sz="1600" dirty="0" err="1">
                <a:solidFill>
                  <a:schemeClr val="tx2">
                    <a:lumMod val="75000"/>
                    <a:lumOff val="25000"/>
                  </a:schemeClr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violence</a:t>
            </a:r>
            <a:r>
              <a:rPr lang="it-IT" sz="1600" dirty="0">
                <a:solidFill>
                  <a:schemeClr val="tx2">
                    <a:lumMod val="75000"/>
                    <a:lumOff val="25000"/>
                  </a:schemeClr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in Haiti – Wikipedia</a:t>
            </a:r>
            <a:endParaRPr lang="it-IT" sz="16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it-IT" sz="20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443911"/>
      </p:ext>
    </p:extLst>
  </p:cSld>
  <p:clrMapOvr>
    <a:masterClrMapping/>
  </p:clrMapOvr>
</p:sld>
</file>

<file path=ppt/theme/theme1.xml><?xml version="1.0" encoding="utf-8"?>
<a:theme xmlns:a="http://schemas.openxmlformats.org/drawingml/2006/main" name="ClassicFrameVTI">
  <a:themeElements>
    <a:clrScheme name="AnalogousFromLightSeedRightStep">
      <a:dk1>
        <a:srgbClr val="000000"/>
      </a:dk1>
      <a:lt1>
        <a:srgbClr val="FFFFFF"/>
      </a:lt1>
      <a:dk2>
        <a:srgbClr val="3D3522"/>
      </a:dk2>
      <a:lt2>
        <a:srgbClr val="E2E6E8"/>
      </a:lt2>
      <a:accent1>
        <a:srgbClr val="C89785"/>
      </a:accent1>
      <a:accent2>
        <a:srgbClr val="B59F6F"/>
      </a:accent2>
      <a:accent3>
        <a:srgbClr val="A2A776"/>
      </a:accent3>
      <a:accent4>
        <a:srgbClr val="8AAC6A"/>
      </a:accent4>
      <a:accent5>
        <a:srgbClr val="7CAF78"/>
      </a:accent5>
      <a:accent6>
        <a:srgbClr val="6DB285"/>
      </a:accent6>
      <a:hlink>
        <a:srgbClr val="5D8A9A"/>
      </a:hlink>
      <a:folHlink>
        <a:srgbClr val="7F7F7F"/>
      </a:folHlink>
    </a:clrScheme>
    <a:fontScheme name="Goudy and Gill Sans">
      <a:majorFont>
        <a:latin typeface="Goudy Old Style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lassicFrameVTI" id="{4FA2A165-EC65-4FB0-B019-8C8876A1D8E3}" vid="{9D78F1F1-8226-42FD-A1A3-975EDF6D60F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496</Words>
  <Application>Microsoft Office PowerPoint</Application>
  <PresentationFormat>Widescreen</PresentationFormat>
  <Paragraphs>54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Meiryo</vt:lpstr>
      <vt:lpstr>Arial</vt:lpstr>
      <vt:lpstr>Calibri</vt:lpstr>
      <vt:lpstr>Gill Sans MT</vt:lpstr>
      <vt:lpstr>Goudy Old Style</vt:lpstr>
      <vt:lpstr>ClassicFrameVTI</vt:lpstr>
      <vt:lpstr>On suffering and structural violence: a view from below</vt:lpstr>
      <vt:lpstr>ARGUMENT </vt:lpstr>
      <vt:lpstr>Quotes </vt:lpstr>
      <vt:lpstr>Critical questions </vt:lpstr>
      <vt:lpstr>Connections </vt:lpstr>
      <vt:lpstr>IMPLICATIONS</vt:lpstr>
      <vt:lpstr>List of 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suffering and structural violence: a view from below</dc:title>
  <dc:creator>CAPPADONNA ENRICA CHIARA [SP5400158]</dc:creator>
  <cp:lastModifiedBy>CAPPADONNA ENRICA CHIARA [SP5400158]</cp:lastModifiedBy>
  <cp:revision>12</cp:revision>
  <dcterms:created xsi:type="dcterms:W3CDTF">2021-03-27T10:03:44Z</dcterms:created>
  <dcterms:modified xsi:type="dcterms:W3CDTF">2021-03-29T16:11:52Z</dcterms:modified>
</cp:coreProperties>
</file>