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31/03/2021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31/03/2021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algn="ctr"/>
            <a:r>
              <a:rPr lang="it-IT" sz="1200" b="0" i="0" kern="1200" dirty="0">
                <a:solidFill>
                  <a:schemeClr val="tx1"/>
                </a:solidFill>
                <a:effectLst/>
                <a:latin typeface="+mn-lt"/>
                <a:ea typeface="+mn-ea"/>
                <a:cs typeface="+mn-cs"/>
              </a:rPr>
              <a:t>Blanchard O., </a:t>
            </a:r>
            <a:r>
              <a:rPr lang="it-IT" sz="1200" b="0" i="0" kern="1200" dirty="0" err="1">
                <a:solidFill>
                  <a:schemeClr val="tx1"/>
                </a:solidFill>
                <a:effectLst/>
                <a:latin typeface="+mn-lt"/>
                <a:ea typeface="+mn-ea"/>
                <a:cs typeface="+mn-cs"/>
              </a:rPr>
              <a:t>Amighini</a:t>
            </a:r>
            <a:r>
              <a:rPr lang="it-IT" sz="1200" b="0" i="0" kern="1200" dirty="0">
                <a:solidFill>
                  <a:schemeClr val="tx1"/>
                </a:solidFill>
                <a:effectLst/>
                <a:latin typeface="+mn-lt"/>
                <a:ea typeface="+mn-ea"/>
                <a:cs typeface="+mn-cs"/>
              </a:rPr>
              <a:t> A., Giavazzi F.</a:t>
            </a:r>
            <a:r>
              <a:rPr kumimoji="0" lang="it-IT" sz="1200" b="0" i="0" u="none" strike="noStrike" kern="0" cap="none" spc="0" normalizeH="0" baseline="0" noProof="0" dirty="0">
                <a:ln>
                  <a:noFill/>
                </a:ln>
                <a:solidFill>
                  <a:sysClr val="windowText" lastClr="000000"/>
                </a:solidFill>
                <a:effectLst/>
                <a:uLnTx/>
                <a:uFillTx/>
                <a:latin typeface="+mn-lt"/>
              </a:rPr>
              <a:t>, «</a:t>
            </a:r>
            <a:r>
              <a:rPr lang="it-IT" sz="1200" dirty="0">
                <a:latin typeface="+mn-lt"/>
              </a:rPr>
              <a:t>Macroeconomia</a:t>
            </a:r>
            <a:r>
              <a:rPr kumimoji="0" lang="it-IT" sz="1200" b="0" i="0" u="none" strike="noStrike" kern="0" cap="none" spc="0" normalizeH="0" baseline="0" noProof="0" dirty="0">
                <a:ln>
                  <a:noFill/>
                </a:ln>
                <a:solidFill>
                  <a:sysClr val="windowText" lastClr="000000"/>
                </a:solidFill>
                <a:effectLst/>
                <a:uLnTx/>
                <a:uFillTx/>
                <a:latin typeface="+mn-lt"/>
              </a:rPr>
              <a:t>» Il Mulino, 2020</a:t>
            </a:r>
            <a:br>
              <a:rPr kumimoji="0" lang="it-IT" sz="1200" b="0" i="0" u="none" strike="noStrike" kern="0" cap="none" spc="0" normalizeH="0" baseline="0" noProof="0" dirty="0">
                <a:ln>
                  <a:noFill/>
                </a:ln>
                <a:solidFill>
                  <a:sysClr val="windowText" lastClr="000000"/>
                </a:solidFill>
                <a:effectLst/>
                <a:uLnTx/>
                <a:uFillTx/>
                <a:latin typeface="+mn-lt"/>
              </a:rPr>
            </a:br>
            <a:r>
              <a:rPr kumimoji="0" lang="it-IT" sz="1200" b="0" i="0" u="none" strike="noStrike" kern="0" cap="none" spc="0" normalizeH="0" baseline="0" noProof="0" dirty="0">
                <a:ln>
                  <a:noFill/>
                </a:ln>
                <a:solidFill>
                  <a:sysClr val="windowText" lastClr="000000"/>
                </a:solidFill>
                <a:effectLst/>
                <a:uLnTx/>
                <a:uFillTx/>
                <a:latin typeface="+mn-lt"/>
              </a:rPr>
              <a:t>Capitolo VIII. La curva di Phillips, il tasso naturale di disoccupazione e l’inflazione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D83897C-F412-4B11-B736-29A3B090E8EE}"/>
              </a:ext>
            </a:extLst>
          </p:cNvPr>
          <p:cNvSpPr>
            <a:spLocks noGrp="1"/>
          </p:cNvSpPr>
          <p:nvPr>
            <p:ph type="ctrTitle"/>
          </p:nvPr>
        </p:nvSpPr>
        <p:spPr/>
        <p:txBody>
          <a:bodyPr/>
          <a:lstStyle/>
          <a:p>
            <a:r>
              <a:rPr lang="it-IT" dirty="0"/>
              <a:t>Capitolo VIII</a:t>
            </a:r>
          </a:p>
        </p:txBody>
      </p:sp>
      <p:sp>
        <p:nvSpPr>
          <p:cNvPr id="3" name="Sottotitolo 2">
            <a:extLst>
              <a:ext uri="{FF2B5EF4-FFF2-40B4-BE49-F238E27FC236}">
                <a16:creationId xmlns="" xmlns:a16="http://schemas.microsoft.com/office/drawing/2014/main" id="{00315AC0-5E1A-416E-806E-E4B7CE41C8EB}"/>
              </a:ext>
            </a:extLst>
          </p:cNvPr>
          <p:cNvSpPr>
            <a:spLocks noGrp="1"/>
          </p:cNvSpPr>
          <p:nvPr>
            <p:ph type="subTitle" idx="1"/>
          </p:nvPr>
        </p:nvSpPr>
        <p:spPr>
          <a:xfrm>
            <a:off x="0" y="3429000"/>
            <a:ext cx="9144000" cy="1752600"/>
          </a:xfrm>
        </p:spPr>
        <p:txBody>
          <a:bodyPr/>
          <a:lstStyle/>
          <a:p>
            <a:r>
              <a:rPr lang="it-IT" dirty="0"/>
              <a:t>La curva di Phillips,</a:t>
            </a:r>
            <a:br>
              <a:rPr lang="it-IT" dirty="0"/>
            </a:br>
            <a:r>
              <a:rPr lang="it-IT" dirty="0"/>
              <a:t>il tasso naturale di disoccupazione e l’inflazione</a:t>
            </a:r>
          </a:p>
        </p:txBody>
      </p:sp>
      <p:sp>
        <p:nvSpPr>
          <p:cNvPr id="4" name="Segnaposto numero diapositiva 3">
            <a:extLst>
              <a:ext uri="{FF2B5EF4-FFF2-40B4-BE49-F238E27FC236}">
                <a16:creationId xmlns="" xmlns:a16="http://schemas.microsoft.com/office/drawing/2014/main" id="{C374F829-32B3-4DE0-A276-045DD41D0E84}"/>
              </a:ext>
            </a:extLst>
          </p:cNvPr>
          <p:cNvSpPr>
            <a:spLocks noGrp="1"/>
          </p:cNvSpPr>
          <p:nvPr>
            <p:ph type="sldNum" sz="quarter" idx="12"/>
          </p:nvPr>
        </p:nvSpPr>
        <p:spPr/>
        <p:txBody>
          <a:bodyPr/>
          <a:lstStyle/>
          <a:p>
            <a:fld id="{E3AAEEB7-370C-4CD1-84ED-44A96922B98A}" type="slidenum">
              <a:rPr lang="it-IT" smtClean="0"/>
              <a:pPr/>
              <a:t>1</a:t>
            </a:fld>
            <a:endParaRPr lang="it-IT"/>
          </a:p>
        </p:txBody>
      </p:sp>
    </p:spTree>
    <p:extLst>
      <p:ext uri="{BB962C8B-B14F-4D97-AF65-F5344CB8AC3E}">
        <p14:creationId xmlns:p14="http://schemas.microsoft.com/office/powerpoint/2010/main" val="2750346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472897" y="409228"/>
            <a:ext cx="8229600" cy="1143000"/>
          </a:xfrm>
        </p:spPr>
        <p:txBody>
          <a:bodyPr/>
          <a:lstStyle/>
          <a:p>
            <a:r>
              <a:rPr lang="it-IT" sz="3200" dirty="0"/>
              <a:t>2.2 L’apparente trade-off e la sua scomparsa</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107504" y="1052736"/>
                <a:ext cx="9036495" cy="4752528"/>
              </a:xfrm>
            </p:spPr>
            <p:txBody>
              <a:bodyPr>
                <a:normAutofit/>
              </a:bodyPr>
              <a:lstStyle/>
              <a:p>
                <a:pPr marL="0" indent="0">
                  <a:buFontTx/>
                  <a:buNone/>
                </a:pPr>
                <a:r>
                  <a:rPr lang="it-IT" altLang="it-IT" sz="2400" dirty="0">
                    <a:solidFill>
                      <a:schemeClr val="tx1"/>
                    </a:solidFill>
                  </a:rPr>
                  <a:t>Supponiamo che </a:t>
                </a:r>
                <a:r>
                  <a:rPr lang="it-IT" altLang="it-IT" sz="2400" dirty="0">
                    <a:solidFill>
                      <a:srgbClr val="FF0000"/>
                    </a:solidFill>
                  </a:rPr>
                  <a:t>le aspettative si formino in base a</a:t>
                </a:r>
                <a:r>
                  <a:rPr lang="it-IT" altLang="it-IT" sz="2400" dirty="0">
                    <a:solidFill>
                      <a:schemeClr val="tx1"/>
                    </a:solidFill>
                  </a:rPr>
                  <a:t>:</a:t>
                </a:r>
              </a:p>
              <a:p>
                <a:pPr marL="0" indent="0" algn="ctr">
                  <a:buFontTx/>
                  <a:buNone/>
                </a:pPr>
                <a:r>
                  <a:rPr lang="en-US" altLang="it-IT" sz="2400" i="1" dirty="0">
                    <a:solidFill>
                      <a:schemeClr val="tx1"/>
                    </a:solidFill>
                    <a:sym typeface="Symbol" panose="05050102010706020507" pitchFamily="18" charset="2"/>
                  </a:rPr>
                  <a:t></a:t>
                </a:r>
                <a:r>
                  <a:rPr lang="en-US" altLang="it-IT" sz="2400" i="1" baseline="30000" dirty="0">
                    <a:solidFill>
                      <a:schemeClr val="tx1"/>
                    </a:solidFill>
                    <a:sym typeface="Symbol" panose="05050102010706020507" pitchFamily="18" charset="2"/>
                  </a:rPr>
                  <a:t>e</a:t>
                </a:r>
                <a:r>
                  <a:rPr lang="en-US" altLang="it-IT" sz="2400" i="1" baseline="-25000" dirty="0">
                    <a:solidFill>
                      <a:schemeClr val="tx1"/>
                    </a:solidFill>
                    <a:sym typeface="Symbol" panose="05050102010706020507" pitchFamily="18" charset="2"/>
                  </a:rPr>
                  <a:t>t</a:t>
                </a:r>
                <a:r>
                  <a:rPr lang="it-IT" altLang="it-IT" sz="2400" i="1" dirty="0">
                    <a:solidFill>
                      <a:schemeClr val="tx1"/>
                    </a:solidFill>
                  </a:rPr>
                  <a:t> =</a:t>
                </a:r>
                <a:r>
                  <a:rPr lang="it-IT" altLang="it-IT" sz="2400" dirty="0">
                    <a:solidFill>
                      <a:schemeClr val="tx1"/>
                    </a:solidFill>
                  </a:rPr>
                  <a:t> (1 </a:t>
                </a:r>
                <a:r>
                  <a:rPr lang="it-IT" altLang="it-IT" sz="2400" i="1" dirty="0">
                    <a:solidFill>
                      <a:schemeClr val="tx1"/>
                    </a:solidFill>
                  </a:rPr>
                  <a:t>–</a:t>
                </a:r>
                <a:r>
                  <a:rPr lang="it-IT" altLang="it-IT" sz="2400" dirty="0">
                    <a:solidFill>
                      <a:schemeClr val="tx1"/>
                    </a:solidFill>
                  </a:rPr>
                  <a:t> </a:t>
                </a:r>
                <a:r>
                  <a:rPr lang="el-GR" altLang="it-IT" sz="2400" dirty="0">
                    <a:solidFill>
                      <a:schemeClr val="tx1"/>
                    </a:solidFill>
                    <a:sym typeface="Symbol" panose="05050102010706020507" pitchFamily="18" charset="2"/>
                  </a:rPr>
                  <a:t>θ</a:t>
                </a:r>
                <a:r>
                  <a:rPr lang="it-IT" altLang="it-IT" sz="2400" i="1" dirty="0">
                    <a:solidFill>
                      <a:schemeClr val="tx1"/>
                    </a:solidFill>
                    <a:sym typeface="Symbol" panose="05050102010706020507" pitchFamily="18" charset="2"/>
                  </a:rPr>
                  <a:t>)</a:t>
                </a:r>
                <a:r>
                  <a:rPr lang="it-IT" altLang="it-IT" sz="2400" dirty="0">
                    <a:solidFill>
                      <a:schemeClr val="tx1"/>
                    </a:solidFill>
                  </a:rPr>
                  <a:t> </a:t>
                </a:r>
                <a14:m>
                  <m:oMath xmlns:m="http://schemas.openxmlformats.org/officeDocument/2006/math">
                    <m:acc>
                      <m:accPr>
                        <m:chr m:val="̅"/>
                        <m:ctrlPr>
                          <a:rPr lang="it-IT" sz="2400" i="1">
                            <a:solidFill>
                              <a:schemeClr val="tx1"/>
                            </a:solidFill>
                            <a:latin typeface="Cambria Math"/>
                          </a:rPr>
                        </m:ctrlPr>
                      </m:accPr>
                      <m:e>
                        <m:r>
                          <a:rPr lang="it-IT" sz="2400" i="1">
                            <a:solidFill>
                              <a:schemeClr val="tx1"/>
                            </a:solidFill>
                            <a:latin typeface="Cambria Math" panose="02040503050406030204" pitchFamily="18" charset="0"/>
                          </a:rPr>
                          <m:t>𝜋</m:t>
                        </m:r>
                      </m:e>
                    </m:acc>
                  </m:oMath>
                </a14:m>
                <a:r>
                  <a:rPr lang="en-US" altLang="it-IT" sz="2400" i="1" dirty="0">
                    <a:solidFill>
                      <a:schemeClr val="tx1"/>
                    </a:solidFill>
                    <a:sym typeface="Symbol" panose="05050102010706020507" pitchFamily="18" charset="2"/>
                  </a:rPr>
                  <a:t> + </a:t>
                </a:r>
                <a:r>
                  <a:rPr lang="el-GR" altLang="it-IT" sz="2400" dirty="0">
                    <a:solidFill>
                      <a:schemeClr val="tx1"/>
                    </a:solidFill>
                    <a:sym typeface="Symbol" panose="05050102010706020507" pitchFamily="18" charset="2"/>
                  </a:rPr>
                  <a:t>θ</a:t>
                </a:r>
                <a:r>
                  <a:rPr lang="en-US" altLang="it-IT" sz="2400" dirty="0">
                    <a:solidFill>
                      <a:schemeClr val="tx1"/>
                    </a:solidFill>
                    <a:sym typeface="Symbol" panose="05050102010706020507" pitchFamily="18" charset="2"/>
                  </a:rPr>
                  <a:t> </a:t>
                </a:r>
                <a:r>
                  <a:rPr lang="en-US" altLang="it-IT" sz="2400" i="1" dirty="0">
                    <a:solidFill>
                      <a:schemeClr val="tx1"/>
                    </a:solidFill>
                    <a:sym typeface="Symbol" panose="05050102010706020507" pitchFamily="18" charset="2"/>
                  </a:rPr>
                  <a:t></a:t>
                </a:r>
                <a:r>
                  <a:rPr lang="en-US" altLang="it-IT" sz="2400" i="1" baseline="-25000" dirty="0">
                    <a:solidFill>
                      <a:schemeClr val="tx1"/>
                    </a:solidFill>
                    <a:sym typeface="Symbol" panose="05050102010706020507" pitchFamily="18" charset="2"/>
                  </a:rPr>
                  <a:t>t-1</a:t>
                </a:r>
                <a:endParaRPr lang="it-IT" altLang="it-IT" sz="2400" baseline="-25000" dirty="0">
                  <a:solidFill>
                    <a:schemeClr val="tx1"/>
                  </a:solidFill>
                </a:endParaRPr>
              </a:p>
              <a:p>
                <a:pPr marL="0" indent="0">
                  <a:buFontTx/>
                  <a:buNone/>
                </a:pPr>
                <a:r>
                  <a:rPr lang="it-IT" altLang="it-IT" sz="2400" dirty="0">
                    <a:solidFill>
                      <a:schemeClr val="tx1"/>
                    </a:solidFill>
                  </a:rPr>
                  <a:t>Dunque: l’inflazione attesa dipende in parte da un valore costante, con peso (</a:t>
                </a:r>
                <a:r>
                  <a:rPr lang="it-IT" altLang="it-IT" sz="2400" i="1" dirty="0">
                    <a:solidFill>
                      <a:schemeClr val="tx1"/>
                    </a:solidFill>
                  </a:rPr>
                  <a:t>1 - </a:t>
                </a:r>
                <a:r>
                  <a:rPr lang="el-GR" altLang="it-IT" sz="2400" dirty="0">
                    <a:solidFill>
                      <a:schemeClr val="tx1"/>
                    </a:solidFill>
                    <a:sym typeface="Symbol" panose="05050102010706020507" pitchFamily="18" charset="2"/>
                  </a:rPr>
                  <a:t>θ</a:t>
                </a:r>
                <a:r>
                  <a:rPr lang="it-IT" altLang="it-IT" sz="2400" dirty="0">
                    <a:solidFill>
                      <a:schemeClr val="tx1"/>
                    </a:solidFill>
                  </a:rPr>
                  <a:t>), e in parte dall’inflazione dell’anno precedente, con peso </a:t>
                </a:r>
                <a:r>
                  <a:rPr lang="el-GR" altLang="it-IT" sz="2400" dirty="0">
                    <a:solidFill>
                      <a:schemeClr val="tx1"/>
                    </a:solidFill>
                    <a:sym typeface="Symbol" panose="05050102010706020507" pitchFamily="18" charset="2"/>
                  </a:rPr>
                  <a:t>θ</a:t>
                </a:r>
                <a:r>
                  <a:rPr lang="it-IT" altLang="it-IT" sz="2400" dirty="0">
                    <a:solidFill>
                      <a:schemeClr val="tx1"/>
                    </a:solidFill>
                    <a:sym typeface="Symbol" panose="05050102010706020507" pitchFamily="18" charset="2"/>
                  </a:rPr>
                  <a:t>. </a:t>
                </a:r>
                <a:r>
                  <a:rPr lang="it-IT" altLang="it-IT" sz="2400" dirty="0">
                    <a:solidFill>
                      <a:srgbClr val="FF0000"/>
                    </a:solidFill>
                    <a:sym typeface="Symbol" panose="05050102010706020507" pitchFamily="18" charset="2"/>
                  </a:rPr>
                  <a:t>Tanto maggiore è </a:t>
                </a:r>
                <a:r>
                  <a:rPr lang="el-GR" altLang="it-IT" sz="2400" dirty="0">
                    <a:solidFill>
                      <a:srgbClr val="FF0000"/>
                    </a:solidFill>
                    <a:sym typeface="Symbol" panose="05050102010706020507" pitchFamily="18" charset="2"/>
                  </a:rPr>
                  <a:t>θ</a:t>
                </a:r>
                <a:r>
                  <a:rPr lang="it-IT" altLang="it-IT" sz="2400" dirty="0">
                    <a:solidFill>
                      <a:srgbClr val="FF0000"/>
                    </a:solidFill>
                    <a:sym typeface="Symbol" panose="05050102010706020507" pitchFamily="18" charset="2"/>
                  </a:rPr>
                  <a:t> e tanto più l’inflazione passata spinge i lavoratori e le imprese a rivedere le proprie aspettative</a:t>
                </a:r>
                <a:r>
                  <a:rPr lang="it-IT" altLang="it-IT" sz="2400" dirty="0">
                    <a:solidFill>
                      <a:schemeClr val="tx1"/>
                    </a:solidFill>
                    <a:sym typeface="Symbol" panose="05050102010706020507" pitchFamily="18" charset="2"/>
                  </a:rPr>
                  <a:t>.</a:t>
                </a:r>
                <a:endParaRPr lang="it-IT" altLang="it-IT" sz="2400" dirty="0">
                  <a:solidFill>
                    <a:schemeClr val="tx1"/>
                  </a:solidFill>
                </a:endParaRPr>
              </a:p>
              <a:p>
                <a:pPr marL="0" indent="0">
                  <a:buFontTx/>
                  <a:buNone/>
                </a:pPr>
                <a:r>
                  <a:rPr lang="it-IT" altLang="it-IT" sz="2400" dirty="0">
                    <a:solidFill>
                      <a:schemeClr val="tx1"/>
                    </a:solidFill>
                  </a:rPr>
                  <a:t>Sostituiamo questa equazione nella relazione tra inflazione, inflazione attesa e disoccupazione:</a:t>
                </a:r>
              </a:p>
              <a:p>
                <a:pPr marL="0" indent="0" algn="ctr">
                  <a:buFontTx/>
                  <a:buNone/>
                </a:pPr>
                <a:r>
                  <a:rPr lang="en-US" altLang="it-IT" sz="2400" i="1" dirty="0">
                    <a:solidFill>
                      <a:schemeClr val="tx1"/>
                    </a:solidFill>
                    <a:sym typeface="Symbol" panose="05050102010706020507" pitchFamily="18" charset="2"/>
                  </a:rPr>
                  <a:t></a:t>
                </a:r>
                <a:r>
                  <a:rPr lang="en-US" altLang="it-IT" sz="2400" i="1" baseline="-25000" dirty="0">
                    <a:solidFill>
                      <a:schemeClr val="tx1"/>
                    </a:solidFill>
                    <a:sym typeface="Symbol" panose="05050102010706020507" pitchFamily="18" charset="2"/>
                  </a:rPr>
                  <a:t>t</a:t>
                </a:r>
                <a:r>
                  <a:rPr lang="it-IT" altLang="it-IT" sz="2400" i="1" dirty="0">
                    <a:solidFill>
                      <a:schemeClr val="tx1"/>
                    </a:solidFill>
                  </a:rPr>
                  <a:t> </a:t>
                </a:r>
                <a:r>
                  <a:rPr lang="it-IT" altLang="it-IT" sz="2400" dirty="0">
                    <a:solidFill>
                      <a:schemeClr val="tx1"/>
                    </a:solidFill>
                  </a:rPr>
                  <a:t>= (1 – </a:t>
                </a:r>
                <a:r>
                  <a:rPr lang="el-GR" altLang="it-IT" sz="2400" dirty="0">
                    <a:solidFill>
                      <a:schemeClr val="tx1"/>
                    </a:solidFill>
                    <a:sym typeface="Symbol" panose="05050102010706020507" pitchFamily="18" charset="2"/>
                  </a:rPr>
                  <a:t>θ</a:t>
                </a:r>
                <a:r>
                  <a:rPr lang="it-IT" altLang="it-IT" sz="2400" i="1" dirty="0">
                    <a:solidFill>
                      <a:schemeClr val="tx1"/>
                    </a:solidFill>
                    <a:sym typeface="Symbol" panose="05050102010706020507" pitchFamily="18" charset="2"/>
                  </a:rPr>
                  <a:t>)</a:t>
                </a:r>
                <a:r>
                  <a:rPr lang="it-IT" altLang="it-IT" sz="2400" dirty="0">
                    <a:solidFill>
                      <a:schemeClr val="tx1"/>
                    </a:solidFill>
                  </a:rPr>
                  <a:t> </a:t>
                </a:r>
                <a14:m>
                  <m:oMath xmlns:m="http://schemas.openxmlformats.org/officeDocument/2006/math">
                    <m:acc>
                      <m:accPr>
                        <m:chr m:val="̅"/>
                        <m:ctrlPr>
                          <a:rPr lang="it-IT" sz="2400" i="1">
                            <a:solidFill>
                              <a:schemeClr val="tx1"/>
                            </a:solidFill>
                            <a:latin typeface="Cambria Math"/>
                          </a:rPr>
                        </m:ctrlPr>
                      </m:accPr>
                      <m:e>
                        <m:r>
                          <a:rPr lang="it-IT" sz="2400" i="1">
                            <a:solidFill>
                              <a:schemeClr val="tx1"/>
                            </a:solidFill>
                            <a:latin typeface="Cambria Math" panose="02040503050406030204" pitchFamily="18" charset="0"/>
                          </a:rPr>
                          <m:t>𝜋</m:t>
                        </m:r>
                      </m:e>
                    </m:acc>
                  </m:oMath>
                </a14:m>
                <a:r>
                  <a:rPr lang="en-US" altLang="it-IT" sz="2400" i="1" dirty="0">
                    <a:solidFill>
                      <a:schemeClr val="tx1"/>
                    </a:solidFill>
                    <a:sym typeface="Symbol" panose="05050102010706020507" pitchFamily="18" charset="2"/>
                  </a:rPr>
                  <a:t> </a:t>
                </a:r>
                <a:r>
                  <a:rPr lang="en-US" altLang="it-IT" sz="2400" dirty="0">
                    <a:solidFill>
                      <a:schemeClr val="tx1"/>
                    </a:solidFill>
                    <a:sym typeface="Symbol" panose="05050102010706020507" pitchFamily="18" charset="2"/>
                  </a:rPr>
                  <a:t>+</a:t>
                </a:r>
                <a:r>
                  <a:rPr lang="en-US" altLang="it-IT" sz="2400" i="1" dirty="0">
                    <a:solidFill>
                      <a:schemeClr val="tx1"/>
                    </a:solidFill>
                    <a:sym typeface="Symbol" panose="05050102010706020507" pitchFamily="18" charset="2"/>
                  </a:rPr>
                  <a:t> </a:t>
                </a:r>
                <a:r>
                  <a:rPr lang="el-GR" altLang="it-IT" sz="2400" dirty="0">
                    <a:solidFill>
                      <a:schemeClr val="tx1"/>
                    </a:solidFill>
                    <a:sym typeface="Symbol" panose="05050102010706020507" pitchFamily="18" charset="2"/>
                  </a:rPr>
                  <a:t>θ</a:t>
                </a:r>
                <a:r>
                  <a:rPr lang="en-US" altLang="it-IT" sz="2400" dirty="0">
                    <a:solidFill>
                      <a:schemeClr val="tx1"/>
                    </a:solidFill>
                    <a:sym typeface="Symbol" panose="05050102010706020507" pitchFamily="18" charset="2"/>
                  </a:rPr>
                  <a:t> </a:t>
                </a:r>
                <a:r>
                  <a:rPr lang="en-US" altLang="it-IT" sz="2400" i="1" dirty="0">
                    <a:solidFill>
                      <a:schemeClr val="tx1"/>
                    </a:solidFill>
                    <a:sym typeface="Symbol" panose="05050102010706020507" pitchFamily="18" charset="2"/>
                  </a:rPr>
                  <a:t></a:t>
                </a:r>
                <a:r>
                  <a:rPr lang="en-US" altLang="it-IT" sz="2400" i="1" baseline="-25000" dirty="0">
                    <a:solidFill>
                      <a:schemeClr val="tx1"/>
                    </a:solidFill>
                    <a:sym typeface="Symbol" panose="05050102010706020507" pitchFamily="18" charset="2"/>
                  </a:rPr>
                  <a:t>t-1 </a:t>
                </a:r>
                <a:r>
                  <a:rPr lang="en-US" altLang="it-IT" sz="2400" dirty="0">
                    <a:solidFill>
                      <a:schemeClr val="tx1"/>
                    </a:solidFill>
                    <a:sym typeface="Symbol" panose="05050102010706020507" pitchFamily="18" charset="2"/>
                  </a:rPr>
                  <a:t>+ </a:t>
                </a:r>
                <a:r>
                  <a:rPr lang="en-US" altLang="it-IT" sz="2400" i="1" dirty="0">
                    <a:solidFill>
                      <a:schemeClr val="tx1"/>
                    </a:solidFill>
                    <a:sym typeface="Symbol" panose="05050102010706020507" pitchFamily="18" charset="2"/>
                  </a:rPr>
                  <a:t>(m </a:t>
                </a:r>
                <a:r>
                  <a:rPr lang="en-US" altLang="it-IT" sz="2400" dirty="0">
                    <a:solidFill>
                      <a:schemeClr val="tx1"/>
                    </a:solidFill>
                    <a:sym typeface="Symbol" panose="05050102010706020507" pitchFamily="18" charset="2"/>
                  </a:rPr>
                  <a:t>+</a:t>
                </a:r>
                <a:r>
                  <a:rPr lang="en-US" altLang="it-IT" sz="2400" i="1" dirty="0">
                    <a:solidFill>
                      <a:schemeClr val="tx1"/>
                    </a:solidFill>
                    <a:sym typeface="Symbol" panose="05050102010706020507" pitchFamily="18" charset="2"/>
                  </a:rPr>
                  <a:t> z) </a:t>
                </a:r>
                <a:r>
                  <a:rPr lang="en-US" altLang="it-IT" sz="2400" dirty="0">
                    <a:solidFill>
                      <a:schemeClr val="tx1"/>
                    </a:solidFill>
                    <a:sym typeface="Symbol" panose="05050102010706020507" pitchFamily="18" charset="2"/>
                  </a:rPr>
                  <a:t>-</a:t>
                </a:r>
                <a:r>
                  <a:rPr lang="en-US" altLang="it-IT" sz="2400" i="1" dirty="0">
                    <a:solidFill>
                      <a:schemeClr val="tx1"/>
                    </a:solidFill>
                    <a:sym typeface="Symbol" panose="05050102010706020507" pitchFamily="18" charset="2"/>
                  </a:rPr>
                  <a:t> </a:t>
                </a:r>
                <a:r>
                  <a:rPr lang="el-GR" altLang="it-IT" sz="2400" i="1" dirty="0">
                    <a:solidFill>
                      <a:schemeClr val="tx1"/>
                    </a:solidFill>
                    <a:sym typeface="Symbol" panose="05050102010706020507" pitchFamily="18" charset="2"/>
                  </a:rPr>
                  <a:t>α</a:t>
                </a:r>
                <a:r>
                  <a:rPr lang="it-IT" altLang="it-IT" sz="2400" i="1" dirty="0">
                    <a:solidFill>
                      <a:schemeClr val="tx1"/>
                    </a:solidFill>
                    <a:sym typeface="Symbol" panose="05050102010706020507" pitchFamily="18" charset="2"/>
                  </a:rPr>
                  <a:t>u</a:t>
                </a:r>
                <a:r>
                  <a:rPr lang="it-IT" altLang="it-IT" sz="2400" i="1" baseline="-25000" dirty="0">
                    <a:solidFill>
                      <a:schemeClr val="tx1"/>
                    </a:solidFill>
                    <a:sym typeface="Symbol" panose="05050102010706020507" pitchFamily="18" charset="2"/>
                  </a:rPr>
                  <a:t>t</a:t>
                </a:r>
                <a:endParaRPr lang="it-IT" altLang="it-IT" sz="2400" baseline="-25000" dirty="0">
                  <a:solidFill>
                    <a:schemeClr val="tx1"/>
                  </a:solidFill>
                </a:endParaRPr>
              </a:p>
              <a:p>
                <a:pPr marL="0" indent="0">
                  <a:buFontTx/>
                  <a:buNone/>
                </a:pPr>
                <a:endParaRPr lang="it-IT" altLang="it-IT" sz="2400" dirty="0"/>
              </a:p>
              <a:p>
                <a:pPr marL="0" indent="0">
                  <a:buFontTx/>
                  <a:buNone/>
                </a:pPr>
                <a:endParaRPr lang="it-IT" altLang="it-IT" sz="2600" i="1" dirty="0"/>
              </a:p>
              <a:p>
                <a:pPr marL="0" indent="0">
                  <a:buNone/>
                </a:pPr>
                <a:endParaRPr lang="it-IT" sz="2400" dirty="0"/>
              </a:p>
            </p:txBody>
          </p:sp>
        </mc:Choice>
        <mc:Fallback xmlns="">
          <p:sp>
            <p:nvSpPr>
              <p:cNvPr id="3" name="Segnaposto contenuto 2">
                <a:extLst>
                  <a:ext uri="{FF2B5EF4-FFF2-40B4-BE49-F238E27FC236}">
                    <a16:creationId xmlns:a16="http://schemas.microsoft.com/office/drawing/2014/main" xmlns:a14="http://schemas.microsoft.com/office/drawing/2010/main" xmlns="" id="{E5664D9D-CDA6-4B7C-BEDF-01F02745007A}"/>
                  </a:ext>
                </a:extLst>
              </p:cNvPr>
              <p:cNvSpPr>
                <a:spLocks noGrp="1" noRot="1" noChangeAspect="1" noMove="1" noResize="1" noEditPoints="1" noAdjustHandles="1" noChangeArrowheads="1" noChangeShapeType="1" noTextEdit="1"/>
              </p:cNvSpPr>
              <p:nvPr>
                <p:ph idx="1"/>
              </p:nvPr>
            </p:nvSpPr>
            <p:spPr>
              <a:xfrm>
                <a:off x="107504" y="1052736"/>
                <a:ext cx="9036495" cy="4752528"/>
              </a:xfrm>
              <a:blipFill rotWithShape="1">
                <a:blip r:embed="rId2"/>
                <a:stretch>
                  <a:fillRect l="-1080" t="-1027" r="-742"/>
                </a:stretch>
              </a:blipFill>
            </p:spPr>
            <p:txBody>
              <a:bodyPr/>
              <a:lstStyle/>
              <a:p>
                <a:r>
                  <a:rPr lang="it-IT">
                    <a:noFill/>
                  </a:rPr>
                  <a:t> </a:t>
                </a:r>
              </a:p>
            </p:txBody>
          </p:sp>
        </mc:Fallback>
      </mc:AlternateContent>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10</a:t>
            </a:fld>
            <a:endParaRPr lang="it-IT"/>
          </a:p>
        </p:txBody>
      </p:sp>
    </p:spTree>
    <p:extLst>
      <p:ext uri="{BB962C8B-B14F-4D97-AF65-F5344CB8AC3E}">
        <p14:creationId xmlns:p14="http://schemas.microsoft.com/office/powerpoint/2010/main" val="3879118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472897" y="409228"/>
            <a:ext cx="8229600" cy="1143000"/>
          </a:xfrm>
        </p:spPr>
        <p:txBody>
          <a:bodyPr/>
          <a:lstStyle/>
          <a:p>
            <a:r>
              <a:rPr lang="it-IT" sz="3200" dirty="0"/>
              <a:t>2.2 L’apparente trade-off e la sua scomparsa</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271446" y="1052736"/>
                <a:ext cx="8549026" cy="4752528"/>
              </a:xfrm>
            </p:spPr>
            <p:txBody>
              <a:bodyPr>
                <a:normAutofit/>
              </a:bodyPr>
              <a:lstStyle/>
              <a:p>
                <a:pPr marL="0" indent="0">
                  <a:buFontTx/>
                  <a:buNone/>
                  <a:defRPr/>
                </a:pPr>
                <a:r>
                  <a:rPr lang="it-IT" altLang="it-IT" sz="2400" dirty="0">
                    <a:solidFill>
                      <a:srgbClr val="FF0000"/>
                    </a:solidFill>
                  </a:rPr>
                  <a:t>Se l’inflazione è bassa </a:t>
                </a:r>
                <a:r>
                  <a:rPr lang="it-IT" altLang="it-IT" sz="2400" dirty="0"/>
                  <a:t>e non persistente, è ragionevole pensare che </a:t>
                </a:r>
                <a:r>
                  <a:rPr lang="it-IT" altLang="it-IT" sz="2400" i="1" dirty="0">
                    <a:sym typeface="Symbol" pitchFamily="18" charset="2"/>
                  </a:rPr>
                  <a:t> </a:t>
                </a:r>
                <a:r>
                  <a:rPr lang="it-IT" altLang="it-IT" sz="2400" dirty="0">
                    <a:sym typeface="Symbol" pitchFamily="18" charset="2"/>
                  </a:rPr>
                  <a:t>= 0 e che quindi l’inflazione attesa sia costante. In questo caso otteniamo la </a:t>
                </a:r>
                <a:r>
                  <a:rPr lang="it-IT" altLang="it-IT" sz="2400" dirty="0">
                    <a:solidFill>
                      <a:srgbClr val="FF0000"/>
                    </a:solidFill>
                    <a:sym typeface="Symbol" pitchFamily="18" charset="2"/>
                  </a:rPr>
                  <a:t>curva di Phillips originaria</a:t>
                </a:r>
                <a:r>
                  <a:rPr lang="it-IT" altLang="it-IT" sz="2400" dirty="0">
                    <a:sym typeface="Symbol" pitchFamily="18" charset="2"/>
                  </a:rPr>
                  <a:t>:</a:t>
                </a:r>
              </a:p>
              <a:p>
                <a:pPr marL="0" indent="0" algn="ctr">
                  <a:buFontTx/>
                  <a:buNone/>
                  <a:defRPr/>
                </a:pPr>
                <a:endParaRPr lang="it-IT" altLang="it-IT" sz="2400" i="1" dirty="0">
                  <a:sym typeface="Symbol" pitchFamily="18" charset="2"/>
                </a:endParaRPr>
              </a:p>
              <a:p>
                <a:pPr marL="0" indent="0" algn="ctr">
                  <a:buFontTx/>
                  <a:buNone/>
                  <a:defRPr/>
                </a:pPr>
                <a14:m>
                  <m:oMathPara xmlns:m="http://schemas.openxmlformats.org/officeDocument/2006/math">
                    <m:oMathParaPr>
                      <m:jc m:val="centerGroup"/>
                    </m:oMathParaPr>
                    <m:oMath xmlns:m="http://schemas.openxmlformats.org/officeDocument/2006/math">
                      <m:sSub>
                        <m:sSubPr>
                          <m:ctrlPr>
                            <a:rPr lang="it-IT" altLang="it-IT" sz="2400" i="1" smtClean="0">
                              <a:latin typeface="Cambria Math"/>
                              <a:sym typeface="Symbol" pitchFamily="18" charset="2"/>
                            </a:rPr>
                          </m:ctrlPr>
                        </m:sSubPr>
                        <m:e>
                          <m:r>
                            <a:rPr lang="it-IT" altLang="it-IT" sz="2400" i="1" smtClean="0">
                              <a:latin typeface="Cambria Math" panose="02040503050406030204" pitchFamily="18" charset="0"/>
                              <a:ea typeface="Cambria Math" panose="02040503050406030204" pitchFamily="18" charset="0"/>
                              <a:sym typeface="Symbol" pitchFamily="18" charset="2"/>
                            </a:rPr>
                            <m:t>𝜋</m:t>
                          </m:r>
                        </m:e>
                        <m:sub>
                          <m:r>
                            <a:rPr lang="it-IT" altLang="it-IT" sz="2400" b="0" i="1" smtClean="0">
                              <a:latin typeface="Cambria Math" panose="02040503050406030204" pitchFamily="18" charset="0"/>
                              <a:sym typeface="Symbol" pitchFamily="18" charset="2"/>
                            </a:rPr>
                            <m:t>𝑡</m:t>
                          </m:r>
                        </m:sub>
                      </m:sSub>
                      <m:r>
                        <a:rPr lang="it-IT" altLang="it-IT" sz="2400" b="0" i="1" smtClean="0">
                          <a:latin typeface="Cambria Math" panose="02040503050406030204" pitchFamily="18" charset="0"/>
                          <a:sym typeface="Symbol" pitchFamily="18" charset="2"/>
                        </a:rPr>
                        <m:t>=</m:t>
                      </m:r>
                      <m:acc>
                        <m:accPr>
                          <m:chr m:val="̅"/>
                          <m:ctrlPr>
                            <a:rPr lang="it-IT" altLang="it-IT" sz="2400" b="0" i="1" smtClean="0">
                              <a:latin typeface="Cambria Math"/>
                              <a:sym typeface="Symbol" pitchFamily="18" charset="2"/>
                            </a:rPr>
                          </m:ctrlPr>
                        </m:accPr>
                        <m:e>
                          <m:r>
                            <a:rPr lang="it-IT" altLang="it-IT" sz="2400" b="0" i="1" smtClean="0">
                              <a:latin typeface="Cambria Math" panose="02040503050406030204" pitchFamily="18" charset="0"/>
                              <a:ea typeface="Cambria Math" panose="02040503050406030204" pitchFamily="18" charset="0"/>
                              <a:sym typeface="Symbol" pitchFamily="18" charset="2"/>
                            </a:rPr>
                            <m:t>𝜋</m:t>
                          </m:r>
                        </m:e>
                      </m:acc>
                      <m:r>
                        <a:rPr lang="it-IT" altLang="it-IT" sz="2400" b="0" i="1" smtClean="0">
                          <a:latin typeface="Cambria Math" panose="02040503050406030204" pitchFamily="18" charset="0"/>
                          <a:sym typeface="Symbol" pitchFamily="18" charset="2"/>
                        </a:rPr>
                        <m:t>+</m:t>
                      </m:r>
                      <m:d>
                        <m:dPr>
                          <m:ctrlPr>
                            <a:rPr lang="it-IT" altLang="it-IT" sz="2400" b="0" i="1" smtClean="0">
                              <a:latin typeface="Cambria Math"/>
                              <a:sym typeface="Symbol" pitchFamily="18" charset="2"/>
                            </a:rPr>
                          </m:ctrlPr>
                        </m:dPr>
                        <m:e>
                          <m:r>
                            <a:rPr lang="it-IT" altLang="it-IT" sz="2400" b="0" i="1" smtClean="0">
                              <a:latin typeface="Cambria Math" panose="02040503050406030204" pitchFamily="18" charset="0"/>
                              <a:sym typeface="Symbol" pitchFamily="18" charset="2"/>
                            </a:rPr>
                            <m:t>𝑚</m:t>
                          </m:r>
                          <m:r>
                            <a:rPr lang="it-IT" altLang="it-IT" sz="2400" b="0" i="1" smtClean="0">
                              <a:latin typeface="Cambria Math" panose="02040503050406030204" pitchFamily="18" charset="0"/>
                              <a:sym typeface="Symbol" pitchFamily="18" charset="2"/>
                            </a:rPr>
                            <m:t>+</m:t>
                          </m:r>
                          <m:r>
                            <a:rPr lang="it-IT" altLang="it-IT" sz="2400" b="0" i="1" smtClean="0">
                              <a:latin typeface="Cambria Math" panose="02040503050406030204" pitchFamily="18" charset="0"/>
                              <a:sym typeface="Symbol" pitchFamily="18" charset="2"/>
                            </a:rPr>
                            <m:t>𝑧</m:t>
                          </m:r>
                        </m:e>
                      </m:d>
                      <m:r>
                        <a:rPr lang="it-IT" altLang="it-IT" sz="2400" b="0" i="1" smtClean="0">
                          <a:latin typeface="Cambria Math" panose="02040503050406030204" pitchFamily="18" charset="0"/>
                          <a:sym typeface="Symbol" pitchFamily="18" charset="2"/>
                        </a:rPr>
                        <m:t>−</m:t>
                      </m:r>
                      <m:r>
                        <a:rPr lang="it-IT" altLang="it-IT" sz="2400" b="0" i="1" smtClean="0">
                          <a:latin typeface="Cambria Math" panose="02040503050406030204" pitchFamily="18" charset="0"/>
                          <a:ea typeface="Cambria Math" panose="02040503050406030204" pitchFamily="18" charset="0"/>
                          <a:sym typeface="Symbol" pitchFamily="18" charset="2"/>
                        </a:rPr>
                        <m:t>𝛼</m:t>
                      </m:r>
                      <m:sSub>
                        <m:sSubPr>
                          <m:ctrlPr>
                            <a:rPr lang="it-IT" altLang="it-IT" sz="2400" b="0" i="1" smtClean="0">
                              <a:latin typeface="Cambria Math"/>
                              <a:ea typeface="Cambria Math" panose="02040503050406030204" pitchFamily="18" charset="0"/>
                              <a:sym typeface="Symbol" pitchFamily="18" charset="2"/>
                            </a:rPr>
                          </m:ctrlPr>
                        </m:sSubPr>
                        <m:e>
                          <m:r>
                            <a:rPr lang="it-IT" altLang="it-IT" sz="2400" b="0" i="1" smtClean="0">
                              <a:latin typeface="Cambria Math" panose="02040503050406030204" pitchFamily="18" charset="0"/>
                              <a:ea typeface="Cambria Math" panose="02040503050406030204" pitchFamily="18" charset="0"/>
                              <a:sym typeface="Symbol" pitchFamily="18" charset="2"/>
                            </a:rPr>
                            <m:t>𝑢</m:t>
                          </m:r>
                        </m:e>
                        <m:sub>
                          <m:r>
                            <a:rPr lang="it-IT" altLang="it-IT" sz="2400" b="0" i="1" smtClean="0">
                              <a:latin typeface="Cambria Math" panose="02040503050406030204" pitchFamily="18" charset="0"/>
                              <a:ea typeface="Cambria Math" panose="02040503050406030204" pitchFamily="18" charset="0"/>
                              <a:sym typeface="Symbol" pitchFamily="18" charset="2"/>
                            </a:rPr>
                            <m:t>𝑡</m:t>
                          </m:r>
                        </m:sub>
                      </m:sSub>
                    </m:oMath>
                  </m:oMathPara>
                </a14:m>
                <a:endParaRPr lang="it-IT" altLang="it-IT" sz="2400" dirty="0">
                  <a:sym typeface="Symbol" pitchFamily="18" charset="2"/>
                </a:endParaRPr>
              </a:p>
              <a:p>
                <a:pPr marL="0" indent="0">
                  <a:buFontTx/>
                  <a:buNone/>
                  <a:defRPr/>
                </a:pPr>
                <a:r>
                  <a:rPr lang="it-IT" altLang="it-IT" sz="2400" dirty="0">
                    <a:solidFill>
                      <a:srgbClr val="FF0000"/>
                    </a:solidFill>
                    <a:sym typeface="Symbol" pitchFamily="18" charset="2"/>
                  </a:rPr>
                  <a:t>Se l’inflazione è alta e persistente</a:t>
                </a:r>
                <a:r>
                  <a:rPr lang="it-IT" altLang="it-IT" sz="2800" dirty="0">
                    <a:sym typeface="Symbol" pitchFamily="18" charset="2"/>
                  </a:rPr>
                  <a:t>, </a:t>
                </a:r>
                <a:r>
                  <a:rPr lang="it-IT" altLang="it-IT" sz="2400" i="1" dirty="0">
                    <a:sym typeface="Symbol" pitchFamily="18" charset="2"/>
                  </a:rPr>
                  <a:t></a:t>
                </a:r>
                <a:r>
                  <a:rPr lang="it-IT" altLang="it-IT" sz="2400" dirty="0">
                    <a:sym typeface="Symbol" pitchFamily="18" charset="2"/>
                  </a:rPr>
                  <a:t> = </a:t>
                </a:r>
                <a:r>
                  <a:rPr lang="it-IT" altLang="it-IT" sz="2400" i="1" dirty="0">
                    <a:sym typeface="Symbol" pitchFamily="18" charset="2"/>
                  </a:rPr>
                  <a:t>1</a:t>
                </a:r>
                <a:r>
                  <a:rPr lang="it-IT" altLang="it-IT" sz="2400" dirty="0">
                    <a:sym typeface="Symbol" pitchFamily="18" charset="2"/>
                  </a:rPr>
                  <a:t>, come accadde a partire dagli anni Settanta negli Stati Uniti, otteniamo:</a:t>
                </a:r>
                <a:endParaRPr lang="it-IT" altLang="it-IT" sz="2400" dirty="0"/>
              </a:p>
              <a:p>
                <a:pPr marL="0" indent="0" algn="ctr">
                  <a:buFontTx/>
                  <a:buNone/>
                  <a:defRPr/>
                </a:pPr>
                <a:endParaRPr lang="it-IT" altLang="it-IT" sz="2400" i="1" dirty="0">
                  <a:sym typeface="Symbol" pitchFamily="18" charset="2"/>
                </a:endParaRPr>
              </a:p>
              <a:p>
                <a:pPr marL="0" indent="0">
                  <a:buFontTx/>
                  <a:buNone/>
                </a:pPr>
                <a14:m>
                  <m:oMathPara xmlns:m="http://schemas.openxmlformats.org/officeDocument/2006/math">
                    <m:oMathParaPr>
                      <m:jc m:val="centerGroup"/>
                    </m:oMathParaPr>
                    <m:oMath xmlns:m="http://schemas.openxmlformats.org/officeDocument/2006/math">
                      <m:sSub>
                        <m:sSubPr>
                          <m:ctrlPr>
                            <a:rPr lang="it-IT" altLang="it-IT" sz="2400" i="1" smtClean="0">
                              <a:solidFill>
                                <a:srgbClr val="FF0000"/>
                              </a:solidFill>
                              <a:latin typeface="Cambria Math"/>
                              <a:sym typeface="Symbol" pitchFamily="18" charset="2"/>
                            </a:rPr>
                          </m:ctrlPr>
                        </m:sSubPr>
                        <m:e>
                          <m:r>
                            <a:rPr lang="it-IT" altLang="it-IT" sz="2400" i="1">
                              <a:solidFill>
                                <a:srgbClr val="FF0000"/>
                              </a:solidFill>
                              <a:latin typeface="Cambria Math" panose="02040503050406030204" pitchFamily="18" charset="0"/>
                              <a:ea typeface="Cambria Math" panose="02040503050406030204" pitchFamily="18" charset="0"/>
                              <a:sym typeface="Symbol" pitchFamily="18" charset="2"/>
                            </a:rPr>
                            <m:t>𝜋</m:t>
                          </m:r>
                        </m:e>
                        <m:sub>
                          <m:r>
                            <a:rPr lang="it-IT" altLang="it-IT" sz="2400" i="1">
                              <a:solidFill>
                                <a:srgbClr val="FF0000"/>
                              </a:solidFill>
                              <a:latin typeface="Cambria Math" panose="02040503050406030204" pitchFamily="18" charset="0"/>
                              <a:sym typeface="Symbol" pitchFamily="18" charset="2"/>
                            </a:rPr>
                            <m:t>𝑡</m:t>
                          </m:r>
                        </m:sub>
                      </m:sSub>
                      <m:r>
                        <a:rPr lang="it-IT" altLang="it-IT" sz="2400" b="0" i="1" smtClean="0">
                          <a:solidFill>
                            <a:srgbClr val="FF0000"/>
                          </a:solidFill>
                          <a:latin typeface="Cambria Math" panose="02040503050406030204" pitchFamily="18" charset="0"/>
                          <a:sym typeface="Symbol" pitchFamily="18" charset="2"/>
                        </a:rPr>
                        <m:t>−</m:t>
                      </m:r>
                      <m:sSub>
                        <m:sSubPr>
                          <m:ctrlPr>
                            <a:rPr lang="it-IT" altLang="it-IT" sz="2400" i="1">
                              <a:solidFill>
                                <a:srgbClr val="FF0000"/>
                              </a:solidFill>
                              <a:latin typeface="Cambria Math"/>
                              <a:sym typeface="Symbol" pitchFamily="18" charset="2"/>
                            </a:rPr>
                          </m:ctrlPr>
                        </m:sSubPr>
                        <m:e>
                          <m:r>
                            <a:rPr lang="it-IT" altLang="it-IT" sz="2400" i="1">
                              <a:solidFill>
                                <a:srgbClr val="FF0000"/>
                              </a:solidFill>
                              <a:latin typeface="Cambria Math" panose="02040503050406030204" pitchFamily="18" charset="0"/>
                              <a:ea typeface="Cambria Math" panose="02040503050406030204" pitchFamily="18" charset="0"/>
                              <a:sym typeface="Symbol" pitchFamily="18" charset="2"/>
                            </a:rPr>
                            <m:t>𝜋</m:t>
                          </m:r>
                        </m:e>
                        <m:sub>
                          <m:r>
                            <a:rPr lang="it-IT" altLang="it-IT" sz="2400" i="1">
                              <a:solidFill>
                                <a:srgbClr val="FF0000"/>
                              </a:solidFill>
                              <a:latin typeface="Cambria Math" panose="02040503050406030204" pitchFamily="18" charset="0"/>
                              <a:sym typeface="Symbol" pitchFamily="18" charset="2"/>
                            </a:rPr>
                            <m:t>𝑡</m:t>
                          </m:r>
                          <m:r>
                            <a:rPr lang="it-IT" altLang="it-IT" sz="2400" b="0" i="1" smtClean="0">
                              <a:solidFill>
                                <a:srgbClr val="FF0000"/>
                              </a:solidFill>
                              <a:latin typeface="Cambria Math" panose="02040503050406030204" pitchFamily="18" charset="0"/>
                              <a:sym typeface="Symbol" pitchFamily="18" charset="2"/>
                            </a:rPr>
                            <m:t>−1</m:t>
                          </m:r>
                        </m:sub>
                      </m:sSub>
                      <m:r>
                        <a:rPr lang="it-IT" altLang="it-IT" sz="2400" b="0" i="1" smtClean="0">
                          <a:solidFill>
                            <a:srgbClr val="FF0000"/>
                          </a:solidFill>
                          <a:latin typeface="Cambria Math" panose="02040503050406030204" pitchFamily="18" charset="0"/>
                          <a:sym typeface="Symbol" pitchFamily="18" charset="2"/>
                        </a:rPr>
                        <m:t>=</m:t>
                      </m:r>
                      <m:d>
                        <m:dPr>
                          <m:ctrlPr>
                            <a:rPr lang="it-IT" altLang="it-IT" sz="2400" b="0" i="1" smtClean="0">
                              <a:solidFill>
                                <a:srgbClr val="FF0000"/>
                              </a:solidFill>
                              <a:latin typeface="Cambria Math"/>
                              <a:sym typeface="Symbol" pitchFamily="18" charset="2"/>
                            </a:rPr>
                          </m:ctrlPr>
                        </m:dPr>
                        <m:e>
                          <m:r>
                            <a:rPr lang="it-IT" altLang="it-IT" sz="2400" b="0" i="1" smtClean="0">
                              <a:solidFill>
                                <a:srgbClr val="FF0000"/>
                              </a:solidFill>
                              <a:latin typeface="Cambria Math" panose="02040503050406030204" pitchFamily="18" charset="0"/>
                              <a:sym typeface="Symbol" pitchFamily="18" charset="2"/>
                            </a:rPr>
                            <m:t>𝑚</m:t>
                          </m:r>
                          <m:r>
                            <a:rPr lang="it-IT" altLang="it-IT" sz="2400" b="0" i="1" smtClean="0">
                              <a:solidFill>
                                <a:srgbClr val="FF0000"/>
                              </a:solidFill>
                              <a:latin typeface="Cambria Math" panose="02040503050406030204" pitchFamily="18" charset="0"/>
                              <a:sym typeface="Symbol" pitchFamily="18" charset="2"/>
                            </a:rPr>
                            <m:t>+</m:t>
                          </m:r>
                          <m:r>
                            <a:rPr lang="it-IT" altLang="it-IT" sz="2400" b="0" i="1" smtClean="0">
                              <a:solidFill>
                                <a:srgbClr val="FF0000"/>
                              </a:solidFill>
                              <a:latin typeface="Cambria Math" panose="02040503050406030204" pitchFamily="18" charset="0"/>
                              <a:sym typeface="Symbol" pitchFamily="18" charset="2"/>
                            </a:rPr>
                            <m:t>𝑧</m:t>
                          </m:r>
                        </m:e>
                      </m:d>
                      <m:r>
                        <a:rPr lang="it-IT" altLang="it-IT" sz="2400" b="0" i="1" smtClean="0">
                          <a:solidFill>
                            <a:srgbClr val="FF0000"/>
                          </a:solidFill>
                          <a:latin typeface="Cambria Math" panose="02040503050406030204" pitchFamily="18" charset="0"/>
                          <a:sym typeface="Symbol" pitchFamily="18" charset="2"/>
                        </a:rPr>
                        <m:t>−</m:t>
                      </m:r>
                      <m:r>
                        <a:rPr lang="it-IT" altLang="it-IT" sz="2400" b="0" i="1" smtClean="0">
                          <a:solidFill>
                            <a:srgbClr val="FF0000"/>
                          </a:solidFill>
                          <a:latin typeface="Cambria Math" panose="02040503050406030204" pitchFamily="18" charset="0"/>
                          <a:ea typeface="Cambria Math" panose="02040503050406030204" pitchFamily="18" charset="0"/>
                          <a:sym typeface="Symbol" pitchFamily="18" charset="2"/>
                        </a:rPr>
                        <m:t>𝛼</m:t>
                      </m:r>
                      <m:sSub>
                        <m:sSubPr>
                          <m:ctrlPr>
                            <a:rPr lang="it-IT" altLang="it-IT" sz="2400" b="0" i="1" smtClean="0">
                              <a:solidFill>
                                <a:srgbClr val="FF0000"/>
                              </a:solidFill>
                              <a:latin typeface="Cambria Math"/>
                              <a:ea typeface="Cambria Math" panose="02040503050406030204" pitchFamily="18" charset="0"/>
                              <a:sym typeface="Symbol" pitchFamily="18" charset="2"/>
                            </a:rPr>
                          </m:ctrlPr>
                        </m:sSubPr>
                        <m:e>
                          <m:r>
                            <a:rPr lang="it-IT" altLang="it-IT" sz="2400" b="0" i="1" smtClean="0">
                              <a:solidFill>
                                <a:srgbClr val="FF0000"/>
                              </a:solidFill>
                              <a:latin typeface="Cambria Math" panose="02040503050406030204" pitchFamily="18" charset="0"/>
                              <a:ea typeface="Cambria Math" panose="02040503050406030204" pitchFamily="18" charset="0"/>
                              <a:sym typeface="Symbol" pitchFamily="18" charset="2"/>
                            </a:rPr>
                            <m:t>𝑢</m:t>
                          </m:r>
                        </m:e>
                        <m:sub>
                          <m:r>
                            <a:rPr lang="it-IT" altLang="it-IT" sz="2400" b="0" i="1" smtClean="0">
                              <a:solidFill>
                                <a:srgbClr val="FF0000"/>
                              </a:solidFill>
                              <a:latin typeface="Cambria Math" panose="02040503050406030204" pitchFamily="18" charset="0"/>
                              <a:ea typeface="Cambria Math" panose="02040503050406030204" pitchFamily="18" charset="0"/>
                              <a:sym typeface="Symbol" pitchFamily="18" charset="2"/>
                            </a:rPr>
                            <m:t>𝑡</m:t>
                          </m:r>
                        </m:sub>
                      </m:sSub>
                    </m:oMath>
                  </m:oMathPara>
                </a14:m>
                <a:endParaRPr lang="it-IT" altLang="it-IT" sz="2400" dirty="0">
                  <a:solidFill>
                    <a:srgbClr val="FF0000"/>
                  </a:solidFill>
                </a:endParaRPr>
              </a:p>
              <a:p>
                <a:pPr marL="0" indent="0">
                  <a:buFontTx/>
                  <a:buNone/>
                </a:pPr>
                <a:endParaRPr lang="it-IT" altLang="it-IT" sz="2600" i="1" dirty="0"/>
              </a:p>
              <a:p>
                <a:pPr marL="0" indent="0">
                  <a:buNone/>
                </a:pPr>
                <a:endParaRPr lang="it-IT" sz="2400" dirty="0"/>
              </a:p>
            </p:txBody>
          </p:sp>
        </mc:Choice>
        <mc:Fallback xmlns="">
          <p:sp>
            <p:nvSpPr>
              <p:cNvPr id="3" name="Segnaposto contenuto 2">
                <a:extLst>
                  <a:ext uri="{FF2B5EF4-FFF2-40B4-BE49-F238E27FC236}">
                    <a16:creationId xmlns:a16="http://schemas.microsoft.com/office/drawing/2014/main" xmlns:a14="http://schemas.microsoft.com/office/drawing/2010/main" xmlns="" id="{E5664D9D-CDA6-4B7C-BEDF-01F02745007A}"/>
                  </a:ext>
                </a:extLst>
              </p:cNvPr>
              <p:cNvSpPr>
                <a:spLocks noGrp="1" noRot="1" noChangeAspect="1" noMove="1" noResize="1" noEditPoints="1" noAdjustHandles="1" noChangeArrowheads="1" noChangeShapeType="1" noTextEdit="1"/>
              </p:cNvSpPr>
              <p:nvPr>
                <p:ph idx="1"/>
              </p:nvPr>
            </p:nvSpPr>
            <p:spPr>
              <a:xfrm>
                <a:off x="271446" y="1052736"/>
                <a:ext cx="8549026" cy="4752528"/>
              </a:xfrm>
              <a:blipFill rotWithShape="1">
                <a:blip r:embed="rId2"/>
                <a:stretch>
                  <a:fillRect l="-1141" t="-1027" r="-999"/>
                </a:stretch>
              </a:blipFill>
            </p:spPr>
            <p:txBody>
              <a:bodyPr/>
              <a:lstStyle/>
              <a:p>
                <a:r>
                  <a:rPr lang="it-IT">
                    <a:noFill/>
                  </a:rPr>
                  <a:t> </a:t>
                </a:r>
              </a:p>
            </p:txBody>
          </p:sp>
        </mc:Fallback>
      </mc:AlternateContent>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11</a:t>
            </a:fld>
            <a:endParaRPr lang="it-IT"/>
          </a:p>
        </p:txBody>
      </p:sp>
    </p:spTree>
    <p:extLst>
      <p:ext uri="{BB962C8B-B14F-4D97-AF65-F5344CB8AC3E}">
        <p14:creationId xmlns:p14="http://schemas.microsoft.com/office/powerpoint/2010/main" val="27973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472897" y="409228"/>
            <a:ext cx="8229600" cy="1143000"/>
          </a:xfrm>
        </p:spPr>
        <p:txBody>
          <a:bodyPr/>
          <a:lstStyle/>
          <a:p>
            <a:r>
              <a:rPr lang="it-IT" sz="3200" dirty="0"/>
              <a:t>2.2 L’apparente trade-off e la sua scomparsa</a:t>
            </a:r>
          </a:p>
        </p:txBody>
      </p:sp>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179512" y="1340768"/>
            <a:ext cx="8964487" cy="4752528"/>
          </a:xfrm>
        </p:spPr>
        <p:txBody>
          <a:bodyPr>
            <a:normAutofit/>
          </a:bodyPr>
          <a:lstStyle/>
          <a:p>
            <a:pPr marL="0" indent="0">
              <a:buFontTx/>
              <a:buNone/>
            </a:pPr>
            <a:r>
              <a:rPr lang="it-IT" altLang="it-IT" sz="2400" dirty="0"/>
              <a:t>Si ottiene così una </a:t>
            </a:r>
            <a:r>
              <a:rPr lang="it-IT" altLang="it-IT" sz="2400" dirty="0">
                <a:solidFill>
                  <a:srgbClr val="FF0000"/>
                </a:solidFill>
              </a:rPr>
              <a:t>relazione tra la variazione del tasso di inflazione e il tasso di disoccupazione</a:t>
            </a:r>
          </a:p>
          <a:p>
            <a:pPr marL="0" indent="0">
              <a:buFontTx/>
              <a:buNone/>
            </a:pPr>
            <a:r>
              <a:rPr lang="it-IT" altLang="it-IT" sz="2400" dirty="0"/>
              <a:t>Adesso:</a:t>
            </a:r>
          </a:p>
          <a:p>
            <a:r>
              <a:rPr lang="it-IT" altLang="it-IT" sz="2400" dirty="0"/>
              <a:t>una </a:t>
            </a:r>
            <a:r>
              <a:rPr lang="it-IT" altLang="it-IT" sz="2400" dirty="0">
                <a:solidFill>
                  <a:srgbClr val="FF0000"/>
                </a:solidFill>
              </a:rPr>
              <a:t>disoccupazione elevata comporta un’inflazione decrescente</a:t>
            </a:r>
            <a:r>
              <a:rPr lang="it-IT" altLang="it-IT" sz="2400" dirty="0"/>
              <a:t>;</a:t>
            </a:r>
          </a:p>
          <a:p>
            <a:r>
              <a:rPr lang="it-IT" altLang="it-IT" sz="2400" dirty="0"/>
              <a:t>una </a:t>
            </a:r>
            <a:r>
              <a:rPr lang="it-IT" altLang="it-IT" sz="2400" dirty="0">
                <a:solidFill>
                  <a:srgbClr val="FF0000"/>
                </a:solidFill>
              </a:rPr>
              <a:t>disoccupazione moderata comporta un’inflazione crescente</a:t>
            </a:r>
          </a:p>
          <a:p>
            <a:pPr marL="0" indent="0">
              <a:buFontTx/>
              <a:buNone/>
            </a:pPr>
            <a:endParaRPr lang="it-IT" altLang="it-IT" sz="2400" dirty="0"/>
          </a:p>
          <a:p>
            <a:pPr marL="0" indent="0">
              <a:buFontTx/>
              <a:buNone/>
            </a:pPr>
            <a:r>
              <a:rPr lang="it-IT" altLang="it-IT" sz="2400" dirty="0"/>
              <a:t>Per distinguerla dalla curva di Phillips originaria,  questa relazione è chiamata </a:t>
            </a:r>
            <a:r>
              <a:rPr lang="it-IT" altLang="it-IT" sz="2400" dirty="0">
                <a:solidFill>
                  <a:srgbClr val="FF0000"/>
                </a:solidFill>
              </a:rPr>
              <a:t>curva di Phillips modificata</a:t>
            </a:r>
            <a:r>
              <a:rPr lang="it-IT" altLang="it-IT" sz="2400" dirty="0"/>
              <a:t> o </a:t>
            </a:r>
            <a:r>
              <a:rPr lang="it-IT" altLang="it-IT" sz="2400" dirty="0">
                <a:solidFill>
                  <a:srgbClr val="FF0000"/>
                </a:solidFill>
              </a:rPr>
              <a:t>curva di Phillips corretta per le aspettative</a:t>
            </a:r>
            <a:r>
              <a:rPr lang="it-IT" altLang="it-IT" sz="2400" dirty="0"/>
              <a:t> o ancora </a:t>
            </a:r>
            <a:r>
              <a:rPr lang="it-IT" altLang="it-IT" sz="2400" dirty="0">
                <a:solidFill>
                  <a:srgbClr val="FF0000"/>
                </a:solidFill>
              </a:rPr>
              <a:t>curva di Phillips accelerata</a:t>
            </a:r>
          </a:p>
          <a:p>
            <a:pPr marL="0" indent="0">
              <a:buFontTx/>
              <a:buNone/>
            </a:pPr>
            <a:endParaRPr lang="it-IT" altLang="it-IT" sz="2600" i="1" dirty="0"/>
          </a:p>
          <a:p>
            <a:pPr marL="0" indent="0">
              <a:buNone/>
            </a:pPr>
            <a:endParaRPr lang="it-IT" sz="2400" dirty="0"/>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12</a:t>
            </a:fld>
            <a:endParaRPr lang="it-IT"/>
          </a:p>
        </p:txBody>
      </p:sp>
    </p:spTree>
    <p:extLst>
      <p:ext uri="{BB962C8B-B14F-4D97-AF65-F5344CB8AC3E}">
        <p14:creationId xmlns:p14="http://schemas.microsoft.com/office/powerpoint/2010/main" val="3541114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472897" y="409228"/>
            <a:ext cx="8229600" cy="1143000"/>
          </a:xfrm>
        </p:spPr>
        <p:txBody>
          <a:bodyPr/>
          <a:lstStyle/>
          <a:p>
            <a:r>
              <a:rPr lang="it-IT" sz="3200" dirty="0"/>
              <a:t>2.2 L’apparente trade-off e la sua scomparsa</a:t>
            </a:r>
          </a:p>
        </p:txBody>
      </p:sp>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458984" y="980728"/>
            <a:ext cx="8229600" cy="444896"/>
          </a:xfrm>
        </p:spPr>
        <p:txBody>
          <a:bodyPr>
            <a:normAutofit/>
          </a:bodyPr>
          <a:lstStyle/>
          <a:p>
            <a:pPr marL="0" indent="0">
              <a:buFontTx/>
              <a:buNone/>
            </a:pPr>
            <a:r>
              <a:rPr lang="it-IT" altLang="it-IT" sz="2200" dirty="0"/>
              <a:t>Variazione dell’inflazione e disoccupazione negli USA 1970-1995</a:t>
            </a:r>
          </a:p>
          <a:p>
            <a:pPr marL="0" indent="0">
              <a:buFontTx/>
              <a:buNone/>
            </a:pPr>
            <a:endParaRPr lang="it-IT" altLang="it-IT" sz="2600" i="1" dirty="0"/>
          </a:p>
          <a:p>
            <a:pPr marL="0" indent="0">
              <a:buNone/>
            </a:pPr>
            <a:endParaRPr lang="it-IT" sz="2400" dirty="0"/>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13</a:t>
            </a:fld>
            <a:endParaRPr lang="it-IT"/>
          </a:p>
        </p:txBody>
      </p:sp>
      <p:pic>
        <p:nvPicPr>
          <p:cNvPr id="6" name="Immagine 5">
            <a:extLst>
              <a:ext uri="{FF2B5EF4-FFF2-40B4-BE49-F238E27FC236}">
                <a16:creationId xmlns="" xmlns:a16="http://schemas.microsoft.com/office/drawing/2014/main" id="{9A346BA9-C9A8-48C1-BBA1-A6CFEE8E4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72" y="1787820"/>
            <a:ext cx="7951649" cy="4307144"/>
          </a:xfrm>
          <a:prstGeom prst="rect">
            <a:avLst/>
          </a:prstGeom>
        </p:spPr>
      </p:pic>
      <p:sp>
        <p:nvSpPr>
          <p:cNvPr id="7" name="Rettangolo 6">
            <a:extLst>
              <a:ext uri="{FF2B5EF4-FFF2-40B4-BE49-F238E27FC236}">
                <a16:creationId xmlns="" xmlns:a16="http://schemas.microsoft.com/office/drawing/2014/main" id="{4A8DF36E-7FA3-451D-B459-B57B6E22D514}"/>
              </a:ext>
            </a:extLst>
          </p:cNvPr>
          <p:cNvSpPr/>
          <p:nvPr/>
        </p:nvSpPr>
        <p:spPr>
          <a:xfrm>
            <a:off x="611872" y="1532339"/>
            <a:ext cx="1195648" cy="338554"/>
          </a:xfrm>
          <a:prstGeom prst="rect">
            <a:avLst/>
          </a:prstGeom>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1600" dirty="0"/>
              <a:t>Fonte: FRED</a:t>
            </a:r>
          </a:p>
        </p:txBody>
      </p:sp>
    </p:spTree>
    <p:extLst>
      <p:ext uri="{BB962C8B-B14F-4D97-AF65-F5344CB8AC3E}">
        <p14:creationId xmlns:p14="http://schemas.microsoft.com/office/powerpoint/2010/main" val="1554071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472897" y="409228"/>
            <a:ext cx="8229600" cy="1143000"/>
          </a:xfrm>
        </p:spPr>
        <p:txBody>
          <a:bodyPr/>
          <a:lstStyle/>
          <a:p>
            <a:r>
              <a:rPr lang="it-IT" sz="3200" dirty="0"/>
              <a:t>2.3 Il ritorno all’ancoraggio delle aspettative?</a:t>
            </a:r>
          </a:p>
        </p:txBody>
      </p:sp>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179512" y="1052736"/>
            <a:ext cx="8964487" cy="4752528"/>
          </a:xfrm>
        </p:spPr>
        <p:txBody>
          <a:bodyPr>
            <a:normAutofit/>
          </a:bodyPr>
          <a:lstStyle/>
          <a:p>
            <a:pPr marL="0" indent="0">
              <a:buFontTx/>
              <a:buNone/>
            </a:pPr>
            <a:r>
              <a:rPr lang="it-IT" altLang="it-IT" sz="2400" dirty="0">
                <a:solidFill>
                  <a:srgbClr val="FF0000"/>
                </a:solidFill>
              </a:rPr>
              <a:t>Dagli anni Novanta, la curva di Phillips è cambiata ancora</a:t>
            </a:r>
            <a:r>
              <a:rPr lang="it-IT" altLang="it-IT" sz="2400" dirty="0"/>
              <a:t>, a causa dell’impegno di molte banche centrali a mantenere livelli di inflazione bassi.</a:t>
            </a:r>
            <a:endParaRPr lang="it-IT" altLang="it-IT" sz="2400" i="1" dirty="0"/>
          </a:p>
          <a:p>
            <a:pPr marL="0" indent="0">
              <a:buNone/>
            </a:pPr>
            <a:endParaRPr lang="it-IT" sz="2400" dirty="0"/>
          </a:p>
          <a:p>
            <a:pPr marL="0" indent="0">
              <a:buNone/>
            </a:pPr>
            <a:r>
              <a:rPr lang="it-IT" sz="2400" dirty="0"/>
              <a:t>Difatti, a metà degli anni Novanta la Fed, negli Stati Uniti, raggiunse il suo obiettivo, rendendo l’inflazione stabile per un decennio, tornando a </a:t>
            </a:r>
            <a:r>
              <a:rPr lang="it-IT" altLang="it-IT" sz="2400" i="1" dirty="0">
                <a:sym typeface="Symbol" pitchFamily="18" charset="2"/>
              </a:rPr>
              <a:t> </a:t>
            </a:r>
            <a:r>
              <a:rPr lang="it-IT" altLang="it-IT" sz="2400" dirty="0">
                <a:sym typeface="Symbol" pitchFamily="18" charset="2"/>
              </a:rPr>
              <a:t>= 0.</a:t>
            </a:r>
          </a:p>
          <a:p>
            <a:pPr marL="0" indent="0">
              <a:buNone/>
            </a:pPr>
            <a:endParaRPr lang="it-IT" sz="2400" dirty="0">
              <a:sym typeface="Symbol" pitchFamily="18" charset="2"/>
            </a:endParaRPr>
          </a:p>
          <a:p>
            <a:pPr marL="0" indent="0">
              <a:buNone/>
            </a:pPr>
            <a:r>
              <a:rPr lang="it-IT" sz="2400" dirty="0">
                <a:solidFill>
                  <a:srgbClr val="FF0000"/>
                </a:solidFill>
                <a:sym typeface="Symbol" pitchFamily="18" charset="2"/>
              </a:rPr>
              <a:t>E’ un ritorno alla curva originale? Sì</a:t>
            </a:r>
            <a:r>
              <a:rPr lang="it-IT" sz="2400" dirty="0">
                <a:sym typeface="Symbol" pitchFamily="18" charset="2"/>
              </a:rPr>
              <a:t>, ma sapendo che se l’inflazione dovesse tornare a scostarsi per un periodo lungo, si tornerebbe alla relazione precedentemente analizzata.</a:t>
            </a:r>
            <a:endParaRPr lang="it-IT" sz="2400" dirty="0"/>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14</a:t>
            </a:fld>
            <a:endParaRPr lang="it-IT"/>
          </a:p>
        </p:txBody>
      </p:sp>
    </p:spTree>
    <p:extLst>
      <p:ext uri="{BB962C8B-B14F-4D97-AF65-F5344CB8AC3E}">
        <p14:creationId xmlns:p14="http://schemas.microsoft.com/office/powerpoint/2010/main" val="427796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0" y="481236"/>
            <a:ext cx="9143999" cy="1143000"/>
          </a:xfrm>
        </p:spPr>
        <p:txBody>
          <a:bodyPr/>
          <a:lstStyle/>
          <a:p>
            <a:r>
              <a:rPr lang="it-IT" sz="3000" dirty="0"/>
              <a:t>3. La curva di Phillips e il tasso naturale di disoccupazione</a:t>
            </a:r>
          </a:p>
        </p:txBody>
      </p:sp>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179513" y="1412776"/>
            <a:ext cx="8856984" cy="4752528"/>
          </a:xfrm>
        </p:spPr>
        <p:txBody>
          <a:bodyPr>
            <a:normAutofit/>
          </a:bodyPr>
          <a:lstStyle/>
          <a:p>
            <a:pPr marL="0" indent="0">
              <a:buNone/>
            </a:pPr>
            <a:r>
              <a:rPr lang="it-IT" sz="2300" dirty="0"/>
              <a:t>Milton Friedman ed Edmund Phelps si interrogarono sull’esistenza di un </a:t>
            </a:r>
            <a:r>
              <a:rPr lang="it-IT" sz="2300" i="1" dirty="0"/>
              <a:t>trade-off </a:t>
            </a:r>
            <a:r>
              <a:rPr lang="it-IT" sz="2300" dirty="0"/>
              <a:t>tra disoccupazione e inflazione, affermando che poteva esistere solo in presenza di una sottostima dell’inflazione nella determinazione dei salari. Essi sostenevano anche che, se il governo avesse tentato di sostenere un’occupazione elevata, accettando una maggiore inflazione, il </a:t>
            </a:r>
            <a:r>
              <a:rPr lang="it-IT" sz="2300" i="1" dirty="0"/>
              <a:t>trade-off </a:t>
            </a:r>
            <a:r>
              <a:rPr lang="it-IT" sz="2300" dirty="0"/>
              <a:t>alla fine sarebbe scomparso </a:t>
            </a:r>
            <a:r>
              <a:rPr lang="it-IT" sz="2300" dirty="0">
                <a:solidFill>
                  <a:srgbClr val="FF0000"/>
                </a:solidFill>
              </a:rPr>
              <a:t>e il tasso di disoccupazione non sarebbe sceso al di sotto di un certo livello, detto «tasso naturale di disoccupazione». Gli eventi diedero loro ragione</a:t>
            </a:r>
            <a:r>
              <a:rPr lang="it-IT" sz="2300" dirty="0"/>
              <a:t>.</a:t>
            </a:r>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15</a:t>
            </a:fld>
            <a:endParaRPr lang="it-IT"/>
          </a:p>
        </p:txBody>
      </p:sp>
    </p:spTree>
    <p:extLst>
      <p:ext uri="{BB962C8B-B14F-4D97-AF65-F5344CB8AC3E}">
        <p14:creationId xmlns:p14="http://schemas.microsoft.com/office/powerpoint/2010/main" val="317368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0" y="481236"/>
            <a:ext cx="9143999" cy="1143000"/>
          </a:xfrm>
        </p:spPr>
        <p:txBody>
          <a:bodyPr/>
          <a:lstStyle/>
          <a:p>
            <a:r>
              <a:rPr lang="it-IT" sz="3000" dirty="0"/>
              <a:t>3. La curva di Phillips e il tasso naturale di disoccupazione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179512" y="1268760"/>
                <a:ext cx="9073007" cy="4752528"/>
              </a:xfrm>
            </p:spPr>
            <p:txBody>
              <a:bodyPr>
                <a:normAutofit/>
              </a:bodyPr>
              <a:lstStyle/>
              <a:p>
                <a:pPr marL="0" indent="0">
                  <a:buNone/>
                  <a:defRPr/>
                </a:pPr>
                <a:r>
                  <a:rPr lang="it-IT" sz="2400" dirty="0"/>
                  <a:t>Il tasso naturale di disoccupazione è quel tasso di disoccupazione in corrispondenza del quale il livello effettivo dei prezzi è uguale al livello atteso dei prezzi (cap. 7).</a:t>
                </a:r>
              </a:p>
              <a:p>
                <a:pPr marL="0" indent="0">
                  <a:buNone/>
                  <a:defRPr/>
                </a:pPr>
                <a:r>
                  <a:rPr lang="it-IT" sz="2400" dirty="0"/>
                  <a:t>Imponendo la condizione di uguaglianza </a:t>
                </a:r>
                <a:r>
                  <a:rPr lang="en-US" altLang="it-IT" sz="2400" i="1" dirty="0">
                    <a:solidFill>
                      <a:srgbClr val="FF0000"/>
                    </a:solidFill>
                    <a:sym typeface="Symbol" pitchFamily="18" charset="2"/>
                  </a:rPr>
                  <a:t></a:t>
                </a:r>
                <a:r>
                  <a:rPr lang="en-US" altLang="it-IT" sz="2400" dirty="0">
                    <a:solidFill>
                      <a:srgbClr val="FF0000"/>
                    </a:solidFill>
                    <a:sym typeface="Symbol" pitchFamily="18" charset="2"/>
                  </a:rPr>
                  <a:t> </a:t>
                </a:r>
                <a:r>
                  <a:rPr lang="it-IT" sz="2400" dirty="0">
                    <a:solidFill>
                      <a:srgbClr val="FF0000"/>
                    </a:solidFill>
                  </a:rPr>
                  <a:t>=</a:t>
                </a:r>
                <a:r>
                  <a:rPr lang="en-US" altLang="it-IT" sz="2400" dirty="0">
                    <a:solidFill>
                      <a:srgbClr val="FF0000"/>
                    </a:solidFill>
                    <a:sym typeface="Symbol" pitchFamily="18" charset="2"/>
                  </a:rPr>
                  <a:t> </a:t>
                </a:r>
                <a:r>
                  <a:rPr lang="en-US" altLang="it-IT" sz="2400" i="1" dirty="0">
                    <a:solidFill>
                      <a:srgbClr val="FF0000"/>
                    </a:solidFill>
                    <a:sym typeface="Symbol" pitchFamily="18" charset="2"/>
                  </a:rPr>
                  <a:t></a:t>
                </a:r>
                <a:r>
                  <a:rPr lang="en-US" altLang="it-IT" sz="2400" i="1" baseline="30000" dirty="0">
                    <a:solidFill>
                      <a:srgbClr val="FF0000"/>
                    </a:solidFill>
                    <a:sym typeface="Symbol" pitchFamily="18" charset="2"/>
                  </a:rPr>
                  <a:t>e</a:t>
                </a:r>
                <a:r>
                  <a:rPr lang="it-IT" sz="2400" dirty="0"/>
                  <a:t>, otteniamo:</a:t>
                </a:r>
              </a:p>
              <a:p>
                <a:pPr marL="0" indent="0">
                  <a:buNone/>
                  <a:defRPr/>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rPr>
                        <m:t>0=</m:t>
                      </m:r>
                      <m:d>
                        <m:dPr>
                          <m:ctrlPr>
                            <a:rPr lang="it-IT" sz="2400" b="0" i="1" smtClean="0">
                              <a:latin typeface="Cambria Math"/>
                            </a:rPr>
                          </m:ctrlPr>
                        </m:dPr>
                        <m:e>
                          <m:r>
                            <a:rPr lang="it-IT" sz="2400" b="0" i="1" smtClean="0">
                              <a:latin typeface="Cambria Math" panose="02040503050406030204" pitchFamily="18" charset="0"/>
                            </a:rPr>
                            <m:t>𝑚</m:t>
                          </m:r>
                          <m:r>
                            <a:rPr lang="it-IT" sz="2400" b="0" i="1" smtClean="0">
                              <a:latin typeface="Cambria Math" panose="02040503050406030204" pitchFamily="18" charset="0"/>
                            </a:rPr>
                            <m:t>+</m:t>
                          </m:r>
                          <m:r>
                            <a:rPr lang="it-IT" sz="2400" b="0" i="1" smtClean="0">
                              <a:latin typeface="Cambria Math" panose="02040503050406030204" pitchFamily="18" charset="0"/>
                            </a:rPr>
                            <m:t>𝑧</m:t>
                          </m:r>
                        </m:e>
                      </m:d>
                      <m:r>
                        <a:rPr lang="it-IT" sz="2400" b="0" i="1" smtClean="0">
                          <a:latin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𝛼</m:t>
                      </m:r>
                      <m:sSub>
                        <m:sSubPr>
                          <m:ctrlPr>
                            <a:rPr lang="it-IT" sz="2400" b="0" i="1" smtClean="0">
                              <a:latin typeface="Cambria Math"/>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𝑢</m:t>
                          </m:r>
                        </m:e>
                        <m:sub>
                          <m:r>
                            <a:rPr lang="it-IT" sz="2400" b="0" i="1" smtClean="0">
                              <a:latin typeface="Cambria Math" panose="02040503050406030204" pitchFamily="18" charset="0"/>
                              <a:ea typeface="Cambria Math" panose="02040503050406030204" pitchFamily="18" charset="0"/>
                            </a:rPr>
                            <m:t>𝑛</m:t>
                          </m:r>
                        </m:sub>
                      </m:sSub>
                    </m:oMath>
                  </m:oMathPara>
                </a14:m>
                <a:endParaRPr lang="it-IT" sz="2400" dirty="0"/>
              </a:p>
              <a:p>
                <a:pPr marL="0" indent="0">
                  <a:buNone/>
                  <a:defRPr/>
                </a:pPr>
                <a:r>
                  <a:rPr lang="it-IT" sz="2400" dirty="0"/>
                  <a:t>Risolvendo per il tasso naturale otteniamo:</a:t>
                </a:r>
              </a:p>
              <a:p>
                <a:pPr marL="0" indent="0">
                  <a:buNone/>
                </a:pPr>
                <a14:m>
                  <m:oMathPara xmlns:m="http://schemas.openxmlformats.org/officeDocument/2006/math">
                    <m:oMathParaPr>
                      <m:jc m:val="centerGroup"/>
                    </m:oMathParaPr>
                    <m:oMath xmlns:m="http://schemas.openxmlformats.org/officeDocument/2006/math">
                      <m:sSub>
                        <m:sSubPr>
                          <m:ctrlPr>
                            <a:rPr lang="it-IT" sz="2400" i="1">
                              <a:latin typeface="Cambria Math"/>
                            </a:rPr>
                          </m:ctrlPr>
                        </m:sSubPr>
                        <m:e>
                          <m:r>
                            <a:rPr lang="it-IT" sz="2400" i="1">
                              <a:latin typeface="Cambria Math" panose="02040503050406030204" pitchFamily="18" charset="0"/>
                            </a:rPr>
                            <m:t>𝑢</m:t>
                          </m:r>
                        </m:e>
                        <m:sub>
                          <m:r>
                            <a:rPr lang="it-IT" sz="2400" i="1">
                              <a:latin typeface="Cambria Math" panose="02040503050406030204" pitchFamily="18" charset="0"/>
                            </a:rPr>
                            <m:t>𝑛</m:t>
                          </m:r>
                        </m:sub>
                      </m:sSub>
                      <m:r>
                        <a:rPr lang="it-IT" sz="2400" i="1">
                          <a:latin typeface="Cambria Math" panose="02040503050406030204" pitchFamily="18" charset="0"/>
                        </a:rPr>
                        <m:t>=</m:t>
                      </m:r>
                      <m:f>
                        <m:fPr>
                          <m:ctrlPr>
                            <a:rPr lang="it-IT" sz="2400" i="1">
                              <a:latin typeface="Cambria Math"/>
                            </a:rPr>
                          </m:ctrlPr>
                        </m:fPr>
                        <m:num>
                          <m:r>
                            <a:rPr lang="it-IT" sz="2400" i="1">
                              <a:latin typeface="Cambria Math" panose="02040503050406030204" pitchFamily="18" charset="0"/>
                            </a:rPr>
                            <m:t>𝑚</m:t>
                          </m:r>
                          <m:r>
                            <a:rPr lang="it-IT" sz="2400" i="1">
                              <a:latin typeface="Cambria Math" panose="02040503050406030204" pitchFamily="18" charset="0"/>
                            </a:rPr>
                            <m:t>+</m:t>
                          </m:r>
                          <m:r>
                            <a:rPr lang="it-IT" sz="2400" i="1">
                              <a:latin typeface="Cambria Math" panose="02040503050406030204" pitchFamily="18" charset="0"/>
                            </a:rPr>
                            <m:t>𝑧</m:t>
                          </m:r>
                        </m:num>
                        <m:den>
                          <m:r>
                            <a:rPr lang="it-IT" sz="2400" i="1">
                              <a:latin typeface="Cambria Math" panose="02040503050406030204" pitchFamily="18" charset="0"/>
                            </a:rPr>
                            <m:t>𝛼</m:t>
                          </m:r>
                        </m:den>
                      </m:f>
                    </m:oMath>
                  </m:oMathPara>
                </a14:m>
                <a:endParaRPr lang="it-IT" sz="2400" dirty="0"/>
              </a:p>
              <a:p>
                <a:pPr marL="0" indent="0">
                  <a:buNone/>
                  <a:defRPr/>
                </a:pPr>
                <a:r>
                  <a:rPr lang="it-IT" sz="2400" dirty="0">
                    <a:solidFill>
                      <a:srgbClr val="FF0000"/>
                    </a:solidFill>
                  </a:rPr>
                  <a:t>Quanto più elevato è il markup o quanto più elevati sono gli altri fattori della determinazione salariale, tanto maggiore è il tasso naturale di disoccupazione</a:t>
                </a:r>
                <a:r>
                  <a:rPr lang="it-IT" sz="2400" dirty="0"/>
                  <a:t>.</a:t>
                </a:r>
              </a:p>
            </p:txBody>
          </p:sp>
        </mc:Choice>
        <mc:Fallback xmlns="">
          <p:sp>
            <p:nvSpPr>
              <p:cNvPr id="3" name="Segnaposto contenuto 2">
                <a:extLst>
                  <a:ext uri="{FF2B5EF4-FFF2-40B4-BE49-F238E27FC236}">
                    <a16:creationId xmlns:a16="http://schemas.microsoft.com/office/drawing/2014/main" xmlns:a14="http://schemas.microsoft.com/office/drawing/2010/main" xmlns="" id="{E5664D9D-CDA6-4B7C-BEDF-01F02745007A}"/>
                  </a:ext>
                </a:extLst>
              </p:cNvPr>
              <p:cNvSpPr>
                <a:spLocks noGrp="1" noRot="1" noChangeAspect="1" noMove="1" noResize="1" noEditPoints="1" noAdjustHandles="1" noChangeArrowheads="1" noChangeShapeType="1" noTextEdit="1"/>
              </p:cNvSpPr>
              <p:nvPr>
                <p:ph idx="1"/>
              </p:nvPr>
            </p:nvSpPr>
            <p:spPr>
              <a:xfrm>
                <a:off x="179512" y="1268760"/>
                <a:ext cx="9073007" cy="4752528"/>
              </a:xfrm>
              <a:blipFill rotWithShape="1">
                <a:blip r:embed="rId2"/>
                <a:stretch>
                  <a:fillRect l="-1007" t="-1026" r="-269"/>
                </a:stretch>
              </a:blipFill>
            </p:spPr>
            <p:txBody>
              <a:bodyPr/>
              <a:lstStyle/>
              <a:p>
                <a:r>
                  <a:rPr lang="it-IT">
                    <a:noFill/>
                  </a:rPr>
                  <a:t> </a:t>
                </a:r>
              </a:p>
            </p:txBody>
          </p:sp>
        </mc:Fallback>
      </mc:AlternateContent>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16</a:t>
            </a:fld>
            <a:endParaRPr lang="it-IT"/>
          </a:p>
        </p:txBody>
      </p:sp>
    </p:spTree>
    <p:extLst>
      <p:ext uri="{BB962C8B-B14F-4D97-AF65-F5344CB8AC3E}">
        <p14:creationId xmlns:p14="http://schemas.microsoft.com/office/powerpoint/2010/main" val="1372743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0" y="481236"/>
            <a:ext cx="9143999" cy="1143000"/>
          </a:xfrm>
        </p:spPr>
        <p:txBody>
          <a:bodyPr/>
          <a:lstStyle/>
          <a:p>
            <a:r>
              <a:rPr lang="it-IT" sz="3000" dirty="0"/>
              <a:t>3. La curva di Phillips e il tasso naturale di disoccupazione</a:t>
            </a:r>
          </a:p>
        </p:txBody>
      </p:sp>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179512" y="1052736"/>
            <a:ext cx="8964487" cy="4752528"/>
          </a:xfrm>
        </p:spPr>
        <p:txBody>
          <a:bodyPr>
            <a:normAutofit/>
          </a:bodyPr>
          <a:lstStyle/>
          <a:p>
            <a:pPr marL="0" indent="0">
              <a:buNone/>
              <a:defRPr/>
            </a:pPr>
            <a:r>
              <a:rPr lang="it-IT" sz="2400" dirty="0"/>
              <a:t>Possiamo riscrivere la relazione tra inflazione, inflazione attesa e disoccupazione come segue:</a:t>
            </a:r>
          </a:p>
          <a:p>
            <a:pPr marL="0" indent="0" algn="ctr">
              <a:buNone/>
              <a:defRPr/>
            </a:pPr>
            <a:r>
              <a:rPr lang="en-US" altLang="it-IT" sz="2400" i="1" dirty="0">
                <a:sym typeface="Symbol" pitchFamily="18" charset="2"/>
              </a:rPr>
              <a:t></a:t>
            </a:r>
            <a:r>
              <a:rPr lang="en-US" altLang="it-IT" sz="2400" i="1" baseline="-25000" dirty="0">
                <a:sym typeface="Symbol" pitchFamily="18" charset="2"/>
              </a:rPr>
              <a:t>t</a:t>
            </a:r>
            <a:r>
              <a:rPr lang="it-IT" altLang="it-IT" sz="2400" i="1" dirty="0"/>
              <a:t> </a:t>
            </a:r>
            <a:r>
              <a:rPr lang="it-IT" altLang="it-IT" sz="2400" dirty="0"/>
              <a:t>–</a:t>
            </a:r>
            <a:r>
              <a:rPr lang="it-IT" altLang="it-IT" sz="2400" i="1" dirty="0"/>
              <a:t> </a:t>
            </a:r>
            <a:r>
              <a:rPr lang="en-US" altLang="it-IT" sz="2400" i="1" dirty="0">
                <a:sym typeface="Symbol" pitchFamily="18" charset="2"/>
              </a:rPr>
              <a:t></a:t>
            </a:r>
            <a:r>
              <a:rPr lang="en-US" altLang="it-IT" sz="2400" i="1" baseline="-25000" dirty="0">
                <a:sym typeface="Symbol" pitchFamily="18" charset="2"/>
              </a:rPr>
              <a:t>t</a:t>
            </a:r>
            <a:r>
              <a:rPr lang="it-IT" altLang="it-IT" sz="2400" i="1" baseline="30000" dirty="0"/>
              <a:t>e</a:t>
            </a:r>
            <a:r>
              <a:rPr lang="it-IT" altLang="it-IT" sz="2400" dirty="0"/>
              <a:t> = – </a:t>
            </a:r>
            <a:r>
              <a:rPr lang="el-GR" altLang="it-IT" sz="2400" i="1" dirty="0"/>
              <a:t>α</a:t>
            </a:r>
            <a:r>
              <a:rPr lang="it-IT" altLang="it-IT" sz="2400" i="1" dirty="0"/>
              <a:t>(u</a:t>
            </a:r>
            <a:r>
              <a:rPr lang="it-IT" altLang="it-IT" sz="2400" i="1" baseline="-25000" dirty="0"/>
              <a:t>t </a:t>
            </a:r>
            <a:r>
              <a:rPr lang="it-IT" altLang="it-IT" sz="2400" dirty="0"/>
              <a:t>– (</a:t>
            </a:r>
            <a:r>
              <a:rPr lang="it-IT" altLang="it-IT" sz="2400" i="1" dirty="0"/>
              <a:t>m</a:t>
            </a:r>
            <a:r>
              <a:rPr lang="it-IT" altLang="it-IT" sz="2400" dirty="0"/>
              <a:t> + </a:t>
            </a:r>
            <a:r>
              <a:rPr lang="it-IT" altLang="it-IT" sz="2400" i="1" dirty="0"/>
              <a:t>z</a:t>
            </a:r>
            <a:r>
              <a:rPr lang="it-IT" altLang="it-IT" sz="2400" dirty="0"/>
              <a:t>)/ </a:t>
            </a:r>
            <a:r>
              <a:rPr lang="el-GR" altLang="it-IT" sz="2400" i="1" dirty="0"/>
              <a:t>α</a:t>
            </a:r>
            <a:r>
              <a:rPr lang="it-IT" altLang="it-IT" sz="2400" i="1" dirty="0"/>
              <a:t>)</a:t>
            </a:r>
            <a:endParaRPr lang="it-IT" altLang="it-IT" sz="2400" i="1" baseline="-25000" dirty="0"/>
          </a:p>
          <a:p>
            <a:pPr marL="0" indent="0">
              <a:buNone/>
              <a:defRPr/>
            </a:pPr>
            <a:endParaRPr lang="it-IT" sz="2400" dirty="0"/>
          </a:p>
          <a:p>
            <a:pPr marL="0" indent="0">
              <a:buNone/>
              <a:defRPr/>
            </a:pPr>
            <a:r>
              <a:rPr lang="it-IT" sz="2400" dirty="0"/>
              <a:t>E possiamo sostituire il tasso di disoccupazione naturale nel lato destro:</a:t>
            </a:r>
          </a:p>
          <a:p>
            <a:pPr marL="0" indent="0" algn="ctr">
              <a:buNone/>
              <a:defRPr/>
            </a:pPr>
            <a:r>
              <a:rPr lang="en-US" altLang="it-IT" sz="2400" i="1" dirty="0">
                <a:sym typeface="Symbol" pitchFamily="18" charset="2"/>
              </a:rPr>
              <a:t></a:t>
            </a:r>
            <a:r>
              <a:rPr lang="en-US" altLang="it-IT" sz="2400" i="1" baseline="-25000" dirty="0">
                <a:sym typeface="Symbol" pitchFamily="18" charset="2"/>
              </a:rPr>
              <a:t>t</a:t>
            </a:r>
            <a:r>
              <a:rPr lang="it-IT" altLang="it-IT" sz="2400" i="1" dirty="0"/>
              <a:t> </a:t>
            </a:r>
            <a:r>
              <a:rPr lang="it-IT" altLang="it-IT" sz="2400" dirty="0"/>
              <a:t>–</a:t>
            </a:r>
            <a:r>
              <a:rPr lang="it-IT" altLang="it-IT" sz="2400" i="1" dirty="0"/>
              <a:t> </a:t>
            </a:r>
            <a:r>
              <a:rPr lang="en-US" altLang="it-IT" sz="2400" i="1" dirty="0">
                <a:sym typeface="Symbol" pitchFamily="18" charset="2"/>
              </a:rPr>
              <a:t></a:t>
            </a:r>
            <a:r>
              <a:rPr lang="en-US" altLang="it-IT" sz="2400" i="1" baseline="-25000" dirty="0">
                <a:sym typeface="Symbol" pitchFamily="18" charset="2"/>
              </a:rPr>
              <a:t>t</a:t>
            </a:r>
            <a:r>
              <a:rPr lang="it-IT" altLang="it-IT" sz="2400" i="1" baseline="30000" dirty="0"/>
              <a:t>e</a:t>
            </a:r>
            <a:r>
              <a:rPr lang="it-IT" altLang="it-IT" sz="2400" dirty="0"/>
              <a:t> = – </a:t>
            </a:r>
            <a:r>
              <a:rPr lang="el-GR" altLang="it-IT" sz="2400" i="1" dirty="0"/>
              <a:t>α</a:t>
            </a:r>
            <a:r>
              <a:rPr lang="it-IT" altLang="it-IT" sz="2400" i="1" dirty="0"/>
              <a:t>(u</a:t>
            </a:r>
            <a:r>
              <a:rPr lang="it-IT" altLang="it-IT" sz="2400" i="1" baseline="-25000" dirty="0"/>
              <a:t>t </a:t>
            </a:r>
            <a:r>
              <a:rPr lang="it-IT" altLang="it-IT" sz="2400" dirty="0"/>
              <a:t>– </a:t>
            </a:r>
            <a:r>
              <a:rPr lang="it-IT" altLang="it-IT" sz="2400" i="1" dirty="0"/>
              <a:t>u</a:t>
            </a:r>
            <a:r>
              <a:rPr lang="it-IT" altLang="it-IT" sz="2400" i="1" baseline="-25000" dirty="0"/>
              <a:t>n</a:t>
            </a:r>
            <a:r>
              <a:rPr lang="it-IT" altLang="it-IT" sz="2400" dirty="0"/>
              <a:t>)</a:t>
            </a:r>
            <a:endParaRPr lang="it-IT" sz="2400" dirty="0"/>
          </a:p>
          <a:p>
            <a:pPr marL="0" indent="0">
              <a:buNone/>
              <a:defRPr/>
            </a:pPr>
            <a:endParaRPr lang="it-IT" sz="2400" dirty="0"/>
          </a:p>
          <a:p>
            <a:pPr marL="0" indent="0">
              <a:buNone/>
              <a:defRPr/>
            </a:pPr>
            <a:r>
              <a:rPr lang="it-IT" sz="2400" dirty="0"/>
              <a:t>Se, come </a:t>
            </a:r>
            <a:r>
              <a:rPr lang="it-IT" sz="2400" dirty="0" smtClean="0"/>
              <a:t>accaduto dal 1970 al 1995, </a:t>
            </a:r>
            <a:r>
              <a:rPr lang="it-IT" sz="2400" dirty="0"/>
              <a:t>il tasso atteso d’inflazione è ben approssimato da quello dell’anno precedente, avremo: </a:t>
            </a:r>
          </a:p>
          <a:p>
            <a:pPr marL="0" indent="0" algn="ctr">
              <a:buNone/>
              <a:defRPr/>
            </a:pPr>
            <a:r>
              <a:rPr lang="en-US" altLang="it-IT" sz="2400" i="1" dirty="0">
                <a:sym typeface="Symbol" pitchFamily="18" charset="2"/>
              </a:rPr>
              <a:t></a:t>
            </a:r>
            <a:r>
              <a:rPr lang="en-US" altLang="it-IT" sz="2400" i="1" baseline="-25000" dirty="0">
                <a:sym typeface="Symbol" pitchFamily="18" charset="2"/>
              </a:rPr>
              <a:t>t</a:t>
            </a:r>
            <a:r>
              <a:rPr lang="it-IT" altLang="it-IT" sz="2400" i="1" dirty="0"/>
              <a:t> </a:t>
            </a:r>
            <a:r>
              <a:rPr lang="it-IT" altLang="it-IT" sz="2400" dirty="0"/>
              <a:t>–</a:t>
            </a:r>
            <a:r>
              <a:rPr lang="it-IT" altLang="it-IT" sz="2400" i="1" dirty="0"/>
              <a:t> </a:t>
            </a:r>
            <a:r>
              <a:rPr lang="en-US" altLang="it-IT" sz="2400" i="1" dirty="0">
                <a:sym typeface="Symbol" pitchFamily="18" charset="2"/>
              </a:rPr>
              <a:t></a:t>
            </a:r>
            <a:r>
              <a:rPr lang="en-US" altLang="it-IT" sz="2400" i="1" baseline="-25000" dirty="0">
                <a:sym typeface="Symbol" pitchFamily="18" charset="2"/>
              </a:rPr>
              <a:t>t-1</a:t>
            </a:r>
            <a:r>
              <a:rPr lang="it-IT" altLang="it-IT" sz="2400" dirty="0"/>
              <a:t> = – </a:t>
            </a:r>
            <a:r>
              <a:rPr lang="el-GR" altLang="it-IT" sz="2400" i="1" dirty="0"/>
              <a:t>α</a:t>
            </a:r>
            <a:r>
              <a:rPr lang="it-IT" altLang="it-IT" sz="2400" i="1" dirty="0"/>
              <a:t>(u</a:t>
            </a:r>
            <a:r>
              <a:rPr lang="it-IT" altLang="it-IT" sz="2400" i="1" baseline="-25000" dirty="0"/>
              <a:t>t </a:t>
            </a:r>
            <a:r>
              <a:rPr lang="it-IT" altLang="it-IT" sz="2400" dirty="0"/>
              <a:t>– </a:t>
            </a:r>
            <a:r>
              <a:rPr lang="it-IT" altLang="it-IT" sz="2400" i="1" dirty="0"/>
              <a:t>u</a:t>
            </a:r>
            <a:r>
              <a:rPr lang="it-IT" altLang="it-IT" sz="2400" i="1" baseline="-25000" dirty="0"/>
              <a:t>n</a:t>
            </a:r>
            <a:r>
              <a:rPr lang="it-IT" altLang="it-IT" sz="2400" dirty="0"/>
              <a:t>)</a:t>
            </a:r>
            <a:endParaRPr lang="it-IT" sz="2400" dirty="0"/>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17</a:t>
            </a:fld>
            <a:endParaRPr lang="it-IT"/>
          </a:p>
        </p:txBody>
      </p:sp>
    </p:spTree>
    <p:extLst>
      <p:ext uri="{BB962C8B-B14F-4D97-AF65-F5344CB8AC3E}">
        <p14:creationId xmlns:p14="http://schemas.microsoft.com/office/powerpoint/2010/main" val="4283442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0" y="481236"/>
            <a:ext cx="9143999" cy="1143000"/>
          </a:xfrm>
        </p:spPr>
        <p:txBody>
          <a:bodyPr/>
          <a:lstStyle/>
          <a:p>
            <a:r>
              <a:rPr lang="it-IT" sz="3000" dirty="0"/>
              <a:t>3. La curva di Phillips e il tasso naturale di disoccupazione</a:t>
            </a:r>
          </a:p>
        </p:txBody>
      </p:sp>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179512" y="1052736"/>
            <a:ext cx="8964487" cy="4752528"/>
          </a:xfrm>
        </p:spPr>
        <p:txBody>
          <a:bodyPr>
            <a:normAutofit/>
          </a:bodyPr>
          <a:lstStyle/>
          <a:p>
            <a:pPr marL="0" indent="0">
              <a:buNone/>
              <a:defRPr/>
            </a:pPr>
            <a:r>
              <a:rPr lang="it-IT" sz="2400" dirty="0"/>
              <a:t>Viene in questo modo </a:t>
            </a:r>
            <a:r>
              <a:rPr lang="it-IT" sz="2400" dirty="0">
                <a:solidFill>
                  <a:srgbClr val="FF0000"/>
                </a:solidFill>
              </a:rPr>
              <a:t>collegato il tasso di inflazione, il tasso atteso di inflazione e la deviazione del tasso di disoccupazione dal tasso naturale</a:t>
            </a:r>
            <a:r>
              <a:rPr lang="it-IT" sz="2400" dirty="0"/>
              <a:t>.</a:t>
            </a:r>
          </a:p>
          <a:p>
            <a:pPr algn="ctr">
              <a:defRPr/>
            </a:pPr>
            <a:r>
              <a:rPr lang="it-IT" altLang="it-IT" sz="2400" i="1" dirty="0"/>
              <a:t>Se u</a:t>
            </a:r>
            <a:r>
              <a:rPr lang="it-IT" altLang="it-IT" sz="2400" i="1" baseline="-25000" dirty="0"/>
              <a:t>t </a:t>
            </a:r>
            <a:r>
              <a:rPr lang="it-IT" altLang="it-IT" sz="2400" dirty="0"/>
              <a:t> = </a:t>
            </a:r>
            <a:r>
              <a:rPr lang="it-IT" altLang="it-IT" sz="2400" i="1" dirty="0"/>
              <a:t>u</a:t>
            </a:r>
            <a:r>
              <a:rPr lang="it-IT" altLang="it-IT" sz="2400" i="1" baseline="-25000" dirty="0"/>
              <a:t>n</a:t>
            </a:r>
            <a:r>
              <a:rPr lang="it-IT" altLang="it-IT" sz="2400" i="1" dirty="0"/>
              <a:t> ; </a:t>
            </a:r>
            <a:r>
              <a:rPr lang="en-US" altLang="it-IT" sz="2400" i="1" dirty="0">
                <a:sym typeface="Symbol" pitchFamily="18" charset="2"/>
              </a:rPr>
              <a:t></a:t>
            </a:r>
            <a:r>
              <a:rPr lang="en-US" altLang="it-IT" sz="2400" i="1" baseline="-25000" dirty="0">
                <a:sym typeface="Symbol" pitchFamily="18" charset="2"/>
              </a:rPr>
              <a:t>t</a:t>
            </a:r>
            <a:r>
              <a:rPr lang="it-IT" altLang="it-IT" sz="2400" i="1" dirty="0"/>
              <a:t> = </a:t>
            </a:r>
            <a:r>
              <a:rPr lang="en-US" altLang="it-IT" sz="2400" i="1" dirty="0">
                <a:sym typeface="Symbol" pitchFamily="18" charset="2"/>
              </a:rPr>
              <a:t></a:t>
            </a:r>
            <a:r>
              <a:rPr lang="en-US" altLang="it-IT" sz="2400" i="1" baseline="-25000" dirty="0">
                <a:sym typeface="Symbol" pitchFamily="18" charset="2"/>
              </a:rPr>
              <a:t>t</a:t>
            </a:r>
            <a:r>
              <a:rPr lang="it-IT" altLang="it-IT" sz="2400" i="1" baseline="30000" dirty="0"/>
              <a:t>e</a:t>
            </a:r>
            <a:endParaRPr lang="it-IT" altLang="it-IT" sz="2400" dirty="0"/>
          </a:p>
          <a:p>
            <a:pPr algn="ctr">
              <a:defRPr/>
            </a:pPr>
            <a:r>
              <a:rPr lang="it-IT" altLang="it-IT" sz="2400" i="1" dirty="0"/>
              <a:t>Se u</a:t>
            </a:r>
            <a:r>
              <a:rPr lang="it-IT" altLang="it-IT" sz="2400" i="1" baseline="-25000" dirty="0"/>
              <a:t>t </a:t>
            </a:r>
            <a:r>
              <a:rPr lang="it-IT" altLang="it-IT" sz="2400" dirty="0"/>
              <a:t> &lt; </a:t>
            </a:r>
            <a:r>
              <a:rPr lang="it-IT" altLang="it-IT" sz="2400" i="1" dirty="0"/>
              <a:t>u</a:t>
            </a:r>
            <a:r>
              <a:rPr lang="it-IT" altLang="it-IT" sz="2400" i="1" baseline="-25000" dirty="0"/>
              <a:t>n</a:t>
            </a:r>
            <a:r>
              <a:rPr lang="it-IT" altLang="it-IT" sz="2400" i="1" dirty="0"/>
              <a:t> ; </a:t>
            </a:r>
            <a:r>
              <a:rPr lang="en-US" altLang="it-IT" sz="2400" i="1" dirty="0">
                <a:sym typeface="Symbol" pitchFamily="18" charset="2"/>
              </a:rPr>
              <a:t></a:t>
            </a:r>
            <a:r>
              <a:rPr lang="en-US" altLang="it-IT" sz="2400" i="1" baseline="-25000" dirty="0">
                <a:sym typeface="Symbol" pitchFamily="18" charset="2"/>
              </a:rPr>
              <a:t>t</a:t>
            </a:r>
            <a:r>
              <a:rPr lang="it-IT" altLang="it-IT" sz="2400" i="1" dirty="0"/>
              <a:t> &gt; </a:t>
            </a:r>
            <a:r>
              <a:rPr lang="en-US" altLang="it-IT" sz="2400" i="1" dirty="0">
                <a:sym typeface="Symbol" pitchFamily="18" charset="2"/>
              </a:rPr>
              <a:t></a:t>
            </a:r>
            <a:r>
              <a:rPr lang="en-US" altLang="it-IT" sz="2400" i="1" baseline="-25000" dirty="0">
                <a:sym typeface="Symbol" pitchFamily="18" charset="2"/>
              </a:rPr>
              <a:t>t</a:t>
            </a:r>
            <a:r>
              <a:rPr lang="it-IT" altLang="it-IT" sz="2400" i="1" baseline="30000" dirty="0"/>
              <a:t>e </a:t>
            </a:r>
          </a:p>
          <a:p>
            <a:pPr algn="ctr">
              <a:defRPr/>
            </a:pPr>
            <a:r>
              <a:rPr lang="it-IT" altLang="it-IT" sz="2400" i="1" dirty="0"/>
              <a:t>Se u</a:t>
            </a:r>
            <a:r>
              <a:rPr lang="it-IT" altLang="it-IT" sz="2400" i="1" baseline="-25000" dirty="0"/>
              <a:t>t </a:t>
            </a:r>
            <a:r>
              <a:rPr lang="it-IT" altLang="it-IT" sz="2400" dirty="0"/>
              <a:t> &gt; </a:t>
            </a:r>
            <a:r>
              <a:rPr lang="it-IT" altLang="it-IT" sz="2400" i="1" dirty="0"/>
              <a:t>u</a:t>
            </a:r>
            <a:r>
              <a:rPr lang="it-IT" altLang="it-IT" sz="2400" i="1" baseline="-25000" dirty="0"/>
              <a:t>n</a:t>
            </a:r>
            <a:r>
              <a:rPr lang="it-IT" altLang="it-IT" sz="2400" i="1" dirty="0"/>
              <a:t> ; </a:t>
            </a:r>
            <a:r>
              <a:rPr lang="en-US" altLang="it-IT" sz="2400" i="1" dirty="0">
                <a:sym typeface="Symbol" pitchFamily="18" charset="2"/>
              </a:rPr>
              <a:t></a:t>
            </a:r>
            <a:r>
              <a:rPr lang="en-US" altLang="it-IT" sz="2400" i="1" baseline="-25000" dirty="0">
                <a:sym typeface="Symbol" pitchFamily="18" charset="2"/>
              </a:rPr>
              <a:t>t</a:t>
            </a:r>
            <a:r>
              <a:rPr lang="it-IT" altLang="it-IT" sz="2400" i="1" dirty="0"/>
              <a:t> &lt; </a:t>
            </a:r>
            <a:r>
              <a:rPr lang="en-US" altLang="it-IT" sz="2400" i="1" dirty="0">
                <a:sym typeface="Symbol" pitchFamily="18" charset="2"/>
              </a:rPr>
              <a:t></a:t>
            </a:r>
            <a:r>
              <a:rPr lang="en-US" altLang="it-IT" sz="2400" i="1" baseline="-25000" dirty="0">
                <a:sym typeface="Symbol" pitchFamily="18" charset="2"/>
              </a:rPr>
              <a:t>t</a:t>
            </a:r>
            <a:r>
              <a:rPr lang="it-IT" altLang="it-IT" sz="2400" i="1" baseline="30000" dirty="0"/>
              <a:t>e</a:t>
            </a:r>
            <a:endParaRPr lang="it-IT" altLang="it-IT" sz="2400" dirty="0"/>
          </a:p>
          <a:p>
            <a:pPr marL="0" indent="0">
              <a:buNone/>
              <a:defRPr/>
            </a:pPr>
            <a:endParaRPr lang="it-IT" sz="2400" dirty="0"/>
          </a:p>
          <a:p>
            <a:pPr marL="0" indent="0">
              <a:buNone/>
              <a:defRPr/>
            </a:pPr>
            <a:r>
              <a:rPr lang="it-IT" sz="2400" dirty="0"/>
              <a:t>Inoltre, tale equazione ci fornisce un modo alternativo di pensare al </a:t>
            </a:r>
            <a:r>
              <a:rPr lang="it-IT" sz="2400" dirty="0">
                <a:solidFill>
                  <a:srgbClr val="FF0000"/>
                </a:solidFill>
              </a:rPr>
              <a:t>tasso naturale di disoccupazione: è il tasso di disoccupazione che mantiene costante l’inflazione</a:t>
            </a:r>
            <a:endParaRPr lang="it-IT" altLang="it-IT" sz="2400" dirty="0">
              <a:solidFill>
                <a:srgbClr val="FF0000"/>
              </a:solidFill>
            </a:endParaRPr>
          </a:p>
          <a:p>
            <a:pPr>
              <a:defRPr/>
            </a:pPr>
            <a:endParaRPr lang="it-IT" altLang="it-IT" sz="2400" dirty="0">
              <a:solidFill>
                <a:srgbClr val="002060"/>
              </a:solidFill>
            </a:endParaRPr>
          </a:p>
          <a:p>
            <a:pPr marL="0" indent="0">
              <a:buNone/>
              <a:defRPr/>
            </a:pPr>
            <a:endParaRPr lang="it-IT" sz="2400" dirty="0"/>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18</a:t>
            </a:fld>
            <a:endParaRPr lang="it-IT"/>
          </a:p>
        </p:txBody>
      </p:sp>
    </p:spTree>
    <p:extLst>
      <p:ext uri="{BB962C8B-B14F-4D97-AF65-F5344CB8AC3E}">
        <p14:creationId xmlns:p14="http://schemas.microsoft.com/office/powerpoint/2010/main" val="467836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0" y="481236"/>
            <a:ext cx="9143999" cy="1143000"/>
          </a:xfrm>
        </p:spPr>
        <p:txBody>
          <a:bodyPr/>
          <a:lstStyle/>
          <a:p>
            <a:r>
              <a:rPr lang="it-IT" sz="3000" dirty="0"/>
              <a:t>4.1 Il tasso naturale di disoccupazione varia nel tempo</a:t>
            </a:r>
          </a:p>
        </p:txBody>
      </p:sp>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179512" y="1052736"/>
            <a:ext cx="8964487" cy="4752528"/>
          </a:xfrm>
        </p:spPr>
        <p:txBody>
          <a:bodyPr>
            <a:normAutofit/>
          </a:bodyPr>
          <a:lstStyle/>
          <a:p>
            <a:pPr marL="0" indent="0">
              <a:buNone/>
              <a:defRPr/>
            </a:pPr>
            <a:r>
              <a:rPr lang="it-IT" sz="2400" dirty="0">
                <a:solidFill>
                  <a:srgbClr val="FF0000"/>
                </a:solidFill>
              </a:rPr>
              <a:t>Sinora, abbiamo trattato le variabili </a:t>
            </a:r>
            <a:r>
              <a:rPr lang="it-IT" sz="2400" i="1" dirty="0">
                <a:solidFill>
                  <a:srgbClr val="FF0000"/>
                </a:solidFill>
              </a:rPr>
              <a:t>m</a:t>
            </a:r>
            <a:r>
              <a:rPr lang="it-IT" sz="2400" dirty="0">
                <a:solidFill>
                  <a:srgbClr val="FF0000"/>
                </a:solidFill>
              </a:rPr>
              <a:t> e </a:t>
            </a:r>
            <a:r>
              <a:rPr lang="it-IT" sz="2400" i="1" dirty="0">
                <a:solidFill>
                  <a:srgbClr val="FF0000"/>
                </a:solidFill>
              </a:rPr>
              <a:t>z</a:t>
            </a:r>
            <a:r>
              <a:rPr lang="it-IT" sz="2400" dirty="0">
                <a:solidFill>
                  <a:srgbClr val="FF0000"/>
                </a:solidFill>
              </a:rPr>
              <a:t> come costanti, ma esse non lo sono, a causa di variazioni del potere di mercato delle imprese, nella contrattazione e nei sussidi</a:t>
            </a:r>
            <a:r>
              <a:rPr lang="it-IT" sz="2400" dirty="0"/>
              <a:t>; e ciò ha effetto sul tasso naturale di disoccupazione.</a:t>
            </a:r>
            <a:endParaRPr lang="it-IT" altLang="it-IT" sz="2400" dirty="0"/>
          </a:p>
          <a:p>
            <a:pPr marL="0" indent="0">
              <a:buNone/>
              <a:defRPr/>
            </a:pPr>
            <a:endParaRPr lang="it-IT" altLang="it-IT" sz="2400" dirty="0"/>
          </a:p>
          <a:p>
            <a:pPr marL="0" indent="0">
              <a:buNone/>
              <a:defRPr/>
            </a:pPr>
            <a:r>
              <a:rPr lang="it-IT" altLang="it-IT" sz="2400" dirty="0"/>
              <a:t>Risulta inoltre particolarmente complesso capire l’effetto della pandemia sulla disoccupazione. Il modello finora analizzato non basta, perché non tiene conto dell’effetto sull’offerta del lavoro dato dal </a:t>
            </a:r>
            <a:r>
              <a:rPr lang="it-IT" altLang="it-IT" sz="2400" dirty="0" err="1"/>
              <a:t>lockdown</a:t>
            </a:r>
            <a:r>
              <a:rPr lang="it-IT" altLang="it-IT" sz="2400" dirty="0"/>
              <a:t>.</a:t>
            </a:r>
          </a:p>
          <a:p>
            <a:pPr marL="0" indent="0">
              <a:buNone/>
              <a:defRPr/>
            </a:pPr>
            <a:endParaRPr lang="it-IT" sz="2400" dirty="0"/>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19</a:t>
            </a:fld>
            <a:endParaRPr lang="it-IT"/>
          </a:p>
        </p:txBody>
      </p:sp>
    </p:spTree>
    <p:extLst>
      <p:ext uri="{BB962C8B-B14F-4D97-AF65-F5344CB8AC3E}">
        <p14:creationId xmlns:p14="http://schemas.microsoft.com/office/powerpoint/2010/main" val="182248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9A8D1CAF-BE15-427C-AEE5-15CF3D182809}"/>
              </a:ext>
            </a:extLst>
          </p:cNvPr>
          <p:cNvSpPr>
            <a:spLocks noGrp="1"/>
          </p:cNvSpPr>
          <p:nvPr>
            <p:ph idx="1"/>
          </p:nvPr>
        </p:nvSpPr>
        <p:spPr>
          <a:xfrm>
            <a:off x="0" y="507361"/>
            <a:ext cx="9144000" cy="1121439"/>
          </a:xfrm>
        </p:spPr>
        <p:txBody>
          <a:bodyPr>
            <a:normAutofit/>
          </a:bodyPr>
          <a:lstStyle/>
          <a:p>
            <a:pPr marL="0" indent="0">
              <a:buNone/>
            </a:pPr>
            <a:r>
              <a:rPr lang="it-IT" sz="2400" dirty="0"/>
              <a:t>La relazione studiata da Phillips, denominata da Samuelson e </a:t>
            </a:r>
            <a:r>
              <a:rPr lang="it-IT" sz="2400" dirty="0" err="1"/>
              <a:t>Solow</a:t>
            </a:r>
            <a:r>
              <a:rPr lang="it-IT" sz="2400" dirty="0"/>
              <a:t> «Curva di Phillips», ricopre un ruolo centrale nel pensiero economico.</a:t>
            </a:r>
          </a:p>
          <a:p>
            <a:pPr marL="0" indent="0">
              <a:buNone/>
            </a:pPr>
            <a:endParaRPr lang="it-IT" sz="2400" dirty="0"/>
          </a:p>
        </p:txBody>
      </p:sp>
      <p:sp>
        <p:nvSpPr>
          <p:cNvPr id="4" name="Segnaposto numero diapositiva 3">
            <a:extLst>
              <a:ext uri="{FF2B5EF4-FFF2-40B4-BE49-F238E27FC236}">
                <a16:creationId xmlns="" xmlns:a16="http://schemas.microsoft.com/office/drawing/2014/main" id="{0C45C99F-ED69-47A3-8759-64E5A7936F2C}"/>
              </a:ext>
            </a:extLst>
          </p:cNvPr>
          <p:cNvSpPr>
            <a:spLocks noGrp="1"/>
          </p:cNvSpPr>
          <p:nvPr>
            <p:ph type="sldNum" sz="quarter" idx="12"/>
          </p:nvPr>
        </p:nvSpPr>
        <p:spPr/>
        <p:txBody>
          <a:bodyPr/>
          <a:lstStyle/>
          <a:p>
            <a:fld id="{E3AAEEB7-370C-4CD1-84ED-44A96922B98A}" type="slidenum">
              <a:rPr lang="it-IT" smtClean="0"/>
              <a:pPr/>
              <a:t>2</a:t>
            </a:fld>
            <a:endParaRPr lang="it-IT"/>
          </a:p>
        </p:txBody>
      </p:sp>
      <p:pic>
        <p:nvPicPr>
          <p:cNvPr id="5" name="Immagine 4">
            <a:extLst>
              <a:ext uri="{FF2B5EF4-FFF2-40B4-BE49-F238E27FC236}">
                <a16:creationId xmlns="" xmlns:a16="http://schemas.microsoft.com/office/drawing/2014/main" id="{B21EA4D0-0CC5-4C73-A1B3-A206C4D8E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728" y="1916832"/>
            <a:ext cx="7182544" cy="4010254"/>
          </a:xfrm>
          <a:prstGeom prst="rect">
            <a:avLst/>
          </a:prstGeom>
        </p:spPr>
      </p:pic>
      <p:sp>
        <p:nvSpPr>
          <p:cNvPr id="6" name="Rettangolo 5">
            <a:extLst>
              <a:ext uri="{FF2B5EF4-FFF2-40B4-BE49-F238E27FC236}">
                <a16:creationId xmlns="" xmlns:a16="http://schemas.microsoft.com/office/drawing/2014/main" id="{066C1019-C57D-4E83-B82D-FBD06EA56EF5}"/>
              </a:ext>
            </a:extLst>
          </p:cNvPr>
          <p:cNvSpPr/>
          <p:nvPr/>
        </p:nvSpPr>
        <p:spPr>
          <a:xfrm>
            <a:off x="980728" y="1578278"/>
            <a:ext cx="4118820" cy="338554"/>
          </a:xfrm>
          <a:prstGeom prst="rect">
            <a:avLst/>
          </a:prstGeom>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1600" dirty="0"/>
              <a:t>Fonte: </a:t>
            </a:r>
            <a:r>
              <a:rPr lang="it-IT" altLang="it-IT" sz="1600" dirty="0" err="1"/>
              <a:t>Historical</a:t>
            </a:r>
            <a:r>
              <a:rPr lang="it-IT" altLang="it-IT" sz="1600" dirty="0"/>
              <a:t> </a:t>
            </a:r>
            <a:r>
              <a:rPr lang="it-IT" altLang="it-IT" sz="1600" dirty="0" err="1"/>
              <a:t>Statistics</a:t>
            </a:r>
            <a:r>
              <a:rPr lang="it-IT" altLang="it-IT" sz="1600" dirty="0"/>
              <a:t> of the United States</a:t>
            </a:r>
          </a:p>
        </p:txBody>
      </p:sp>
    </p:spTree>
    <p:extLst>
      <p:ext uri="{BB962C8B-B14F-4D97-AF65-F5344CB8AC3E}">
        <p14:creationId xmlns:p14="http://schemas.microsoft.com/office/powerpoint/2010/main" val="75187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0" y="481236"/>
            <a:ext cx="9143999" cy="1143000"/>
          </a:xfrm>
        </p:spPr>
        <p:txBody>
          <a:bodyPr/>
          <a:lstStyle/>
          <a:p>
            <a:r>
              <a:rPr lang="it-IT" sz="2900" dirty="0"/>
              <a:t>4.2 Differenze nel tasso naturale di disoccupazione tra paesi</a:t>
            </a:r>
          </a:p>
        </p:txBody>
      </p:sp>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179512" y="1052736"/>
            <a:ext cx="9000999" cy="5040560"/>
          </a:xfrm>
        </p:spPr>
        <p:txBody>
          <a:bodyPr>
            <a:normAutofit/>
          </a:bodyPr>
          <a:lstStyle/>
          <a:p>
            <a:pPr marL="0" indent="0">
              <a:buNone/>
              <a:defRPr/>
            </a:pPr>
            <a:r>
              <a:rPr lang="it-IT" sz="2400" dirty="0"/>
              <a:t>Abbiamo quindi appreso che i fattori m e z sono fondamentali per formare il </a:t>
            </a:r>
            <a:r>
              <a:rPr lang="it-IT" sz="2400" dirty="0" smtClean="0"/>
              <a:t>tasso </a:t>
            </a:r>
            <a:r>
              <a:rPr lang="it-IT" sz="2400" dirty="0"/>
              <a:t>naturale di disoccupazione.</a:t>
            </a:r>
          </a:p>
          <a:p>
            <a:pPr marL="0" indent="0">
              <a:buNone/>
              <a:defRPr/>
            </a:pPr>
            <a:endParaRPr lang="it-IT" altLang="it-IT" sz="2400" dirty="0"/>
          </a:p>
          <a:p>
            <a:pPr marL="0" indent="0">
              <a:buNone/>
              <a:defRPr/>
            </a:pPr>
            <a:r>
              <a:rPr lang="it-IT" altLang="it-IT" sz="2400" dirty="0"/>
              <a:t>Prendiamo il caso dell’Europa, con in media un tasso di disoccupazione del 10% dal 1990, per cui si incolpa spesso la </a:t>
            </a:r>
            <a:r>
              <a:rPr lang="it-IT" altLang="it-IT" sz="2400" dirty="0">
                <a:solidFill>
                  <a:srgbClr val="FF0000"/>
                </a:solidFill>
              </a:rPr>
              <a:t>rigidità del mercato del lavoro</a:t>
            </a:r>
            <a:r>
              <a:rPr lang="it-IT" altLang="it-IT" sz="2400" dirty="0"/>
              <a:t>, riferendosi a:</a:t>
            </a:r>
            <a:endParaRPr lang="it-IT" sz="2400" dirty="0"/>
          </a:p>
          <a:p>
            <a:pPr>
              <a:defRPr/>
            </a:pPr>
            <a:r>
              <a:rPr lang="it-IT" sz="2400" dirty="0"/>
              <a:t>a un generoso sistema di sussidi di disoccupazione;</a:t>
            </a:r>
          </a:p>
          <a:p>
            <a:pPr>
              <a:defRPr/>
            </a:pPr>
            <a:r>
              <a:rPr lang="it-IT" sz="2400" dirty="0"/>
              <a:t>a un elevato livello di tutela del lavoro;</a:t>
            </a:r>
          </a:p>
          <a:p>
            <a:pPr>
              <a:defRPr/>
            </a:pPr>
            <a:r>
              <a:rPr lang="it-IT" sz="2400" dirty="0"/>
              <a:t>al minimo salariale;</a:t>
            </a:r>
          </a:p>
          <a:p>
            <a:pPr>
              <a:defRPr/>
            </a:pPr>
            <a:r>
              <a:rPr lang="it-IT" sz="2400" dirty="0"/>
              <a:t>alle regole di contrattazione.</a:t>
            </a:r>
          </a:p>
          <a:p>
            <a:pPr marL="0" indent="0">
              <a:buNone/>
              <a:defRPr/>
            </a:pPr>
            <a:endParaRPr lang="it-IT" altLang="it-IT" sz="2400" dirty="0"/>
          </a:p>
          <a:p>
            <a:pPr marL="0" indent="0">
              <a:buNone/>
              <a:defRPr/>
            </a:pPr>
            <a:endParaRPr lang="it-IT" sz="2400" dirty="0"/>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20</a:t>
            </a:fld>
            <a:endParaRPr lang="it-IT"/>
          </a:p>
        </p:txBody>
      </p:sp>
    </p:spTree>
    <p:extLst>
      <p:ext uri="{BB962C8B-B14F-4D97-AF65-F5344CB8AC3E}">
        <p14:creationId xmlns:p14="http://schemas.microsoft.com/office/powerpoint/2010/main" val="799022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0" y="481236"/>
            <a:ext cx="9143999" cy="1143000"/>
          </a:xfrm>
        </p:spPr>
        <p:txBody>
          <a:bodyPr/>
          <a:lstStyle/>
          <a:p>
            <a:r>
              <a:rPr lang="it-IT" sz="2900" dirty="0"/>
              <a:t>4.3 Inflazione elevata e curva di Phillips</a:t>
            </a:r>
          </a:p>
        </p:txBody>
      </p:sp>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179512" y="1052736"/>
            <a:ext cx="8964487" cy="5040560"/>
          </a:xfrm>
        </p:spPr>
        <p:txBody>
          <a:bodyPr>
            <a:normAutofit fontScale="92500"/>
          </a:bodyPr>
          <a:lstStyle/>
          <a:p>
            <a:pPr marL="0" indent="0">
              <a:buNone/>
              <a:defRPr/>
            </a:pPr>
            <a:r>
              <a:rPr lang="it-IT" sz="2400" dirty="0"/>
              <a:t>Le contrattazioni salariali cambiano al variare dell’inflazione. L’indicizzazione dei salari è un meccanismo che adegua automaticamente i salari all’inflazione. Se la proporzione di contratti indicizzata è data da </a:t>
            </a:r>
            <a:r>
              <a:rPr lang="it-IT" sz="2400" dirty="0">
                <a:sym typeface="Symbol" pitchFamily="18" charset="2"/>
              </a:rPr>
              <a:t>, l’equazione diventa:</a:t>
            </a:r>
          </a:p>
          <a:p>
            <a:pPr>
              <a:defRPr/>
            </a:pPr>
            <a:endParaRPr lang="it-IT" sz="2400" dirty="0">
              <a:sym typeface="Symbol" pitchFamily="18" charset="2"/>
            </a:endParaRPr>
          </a:p>
          <a:p>
            <a:pPr>
              <a:defRPr/>
            </a:pPr>
            <a:endParaRPr lang="it-IT" sz="2400" dirty="0">
              <a:sym typeface="Symbol" pitchFamily="18" charset="2"/>
            </a:endParaRPr>
          </a:p>
          <a:p>
            <a:pPr marL="0" indent="0">
              <a:buNone/>
              <a:defRPr/>
            </a:pPr>
            <a:r>
              <a:rPr lang="it-IT" sz="2400" dirty="0">
                <a:sym typeface="Symbol" pitchFamily="18" charset="2"/>
              </a:rPr>
              <a:t>Assumendo che  l’inflazione attesa sia uguale a quella dell’anno precedente e che  sia positivo, otteniamo:</a:t>
            </a:r>
          </a:p>
          <a:p>
            <a:pPr>
              <a:defRPr/>
            </a:pPr>
            <a:endParaRPr lang="it-IT" sz="2400" dirty="0">
              <a:sym typeface="Symbol" pitchFamily="18" charset="2"/>
            </a:endParaRPr>
          </a:p>
          <a:p>
            <a:pPr>
              <a:defRPr/>
            </a:pPr>
            <a:endParaRPr lang="it-IT" sz="2400" dirty="0">
              <a:sym typeface="Symbol" pitchFamily="18" charset="2"/>
            </a:endParaRPr>
          </a:p>
          <a:p>
            <a:pPr marL="0" indent="0">
              <a:buNone/>
              <a:defRPr/>
            </a:pPr>
            <a:r>
              <a:rPr lang="it-IT" sz="2400" i="1" dirty="0">
                <a:solidFill>
                  <a:srgbClr val="FF0000"/>
                </a:solidFill>
                <a:sym typeface="Symbol" pitchFamily="18" charset="2"/>
              </a:rPr>
              <a:t>L’indicizzazione salariale aumenta l’effetto della disoccupazione sull’inflazione</a:t>
            </a:r>
            <a:r>
              <a:rPr lang="it-IT" sz="2400" dirty="0">
                <a:solidFill>
                  <a:srgbClr val="FF0000"/>
                </a:solidFill>
                <a:sym typeface="Symbol" pitchFamily="18" charset="2"/>
              </a:rPr>
              <a:t>. In presenza di indicizzazione, un aumento dei prezzi porta a un aumento dei salari che porta a un ulteriore aumento dei prezzi e così via</a:t>
            </a:r>
            <a:r>
              <a:rPr lang="it-IT" sz="2400" dirty="0">
                <a:sym typeface="Symbol" pitchFamily="18" charset="2"/>
              </a:rPr>
              <a:t>…</a:t>
            </a:r>
            <a:endParaRPr lang="it-IT" sz="2400" dirty="0"/>
          </a:p>
          <a:p>
            <a:pPr marL="0" indent="0">
              <a:buNone/>
              <a:defRPr/>
            </a:pPr>
            <a:endParaRPr lang="it-IT" sz="2400" dirty="0"/>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21</a:t>
            </a:fld>
            <a:endParaRPr lang="it-IT"/>
          </a:p>
        </p:txBody>
      </p:sp>
      <p:graphicFrame>
        <p:nvGraphicFramePr>
          <p:cNvPr id="5" name="Object 2">
            <a:extLst>
              <a:ext uri="{FF2B5EF4-FFF2-40B4-BE49-F238E27FC236}">
                <a16:creationId xmlns="" xmlns:a16="http://schemas.microsoft.com/office/drawing/2014/main" id="{194D8B66-46AE-4945-8F56-006CE524E07C}"/>
              </a:ext>
            </a:extLst>
          </p:cNvPr>
          <p:cNvGraphicFramePr>
            <a:graphicFrameLocks noChangeAspect="1"/>
          </p:cNvGraphicFramePr>
          <p:nvPr>
            <p:extLst>
              <p:ext uri="{D42A27DB-BD31-4B8C-83A1-F6EECF244321}">
                <p14:modId xmlns:p14="http://schemas.microsoft.com/office/powerpoint/2010/main" val="1864885062"/>
              </p:ext>
            </p:extLst>
          </p:nvPr>
        </p:nvGraphicFramePr>
        <p:xfrm>
          <a:off x="2699543" y="3642998"/>
          <a:ext cx="3744912" cy="855663"/>
        </p:xfrm>
        <a:graphic>
          <a:graphicData uri="http://schemas.openxmlformats.org/presentationml/2006/ole">
            <mc:AlternateContent xmlns:mc="http://schemas.openxmlformats.org/markup-compatibility/2006">
              <mc:Choice xmlns:v="urn:schemas-microsoft-com:vml" Requires="v">
                <p:oleObj spid="_x0000_s1094" name="Equation" r:id="rId3" imgW="1828800" imgH="419100" progId="Equation.COEE2">
                  <p:embed/>
                </p:oleObj>
              </mc:Choice>
              <mc:Fallback>
                <p:oleObj name="Equation" r:id="rId3" imgW="1828800" imgH="419100" progId="Equation.COEE2">
                  <p:embed/>
                  <p:pic>
                    <p:nvPicPr>
                      <p:cNvPr id="38914" name="Object 2">
                        <a:extLst>
                          <a:ext uri="{FF2B5EF4-FFF2-40B4-BE49-F238E27FC236}">
                            <a16:creationId xmlns="" xmlns:a16="http://schemas.microsoft.com/office/drawing/2014/main" id="{08F2F6BE-C4EA-4EB9-BAC9-F6FF86B3C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543" y="3642998"/>
                        <a:ext cx="37449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3">
            <a:extLst>
              <a:ext uri="{FF2B5EF4-FFF2-40B4-BE49-F238E27FC236}">
                <a16:creationId xmlns="" xmlns:a16="http://schemas.microsoft.com/office/drawing/2014/main" id="{70034F52-F62A-4B83-BB2A-F53EAAED21F9}"/>
              </a:ext>
            </a:extLst>
          </p:cNvPr>
          <p:cNvGraphicFramePr>
            <a:graphicFrameLocks noChangeAspect="1"/>
          </p:cNvGraphicFramePr>
          <p:nvPr>
            <p:extLst>
              <p:ext uri="{D42A27DB-BD31-4B8C-83A1-F6EECF244321}">
                <p14:modId xmlns:p14="http://schemas.microsoft.com/office/powerpoint/2010/main" val="2747809866"/>
              </p:ext>
            </p:extLst>
          </p:nvPr>
        </p:nvGraphicFramePr>
        <p:xfrm>
          <a:off x="2210481" y="2420888"/>
          <a:ext cx="4723037" cy="483140"/>
        </p:xfrm>
        <a:graphic>
          <a:graphicData uri="http://schemas.openxmlformats.org/presentationml/2006/ole">
            <mc:AlternateContent xmlns:mc="http://schemas.openxmlformats.org/markup-compatibility/2006">
              <mc:Choice xmlns:v="urn:schemas-microsoft-com:vml" Requires="v">
                <p:oleObj spid="_x0000_s1095" name="Equation" r:id="rId5" imgW="2235200" imgH="228600" progId="Equation.COEE2">
                  <p:embed/>
                </p:oleObj>
              </mc:Choice>
              <mc:Fallback>
                <p:oleObj name="Equation" r:id="rId5" imgW="2235200" imgH="228600" progId="Equation.COEE2">
                  <p:embed/>
                  <p:pic>
                    <p:nvPicPr>
                      <p:cNvPr id="38915" name="Object 3">
                        <a:extLst>
                          <a:ext uri="{FF2B5EF4-FFF2-40B4-BE49-F238E27FC236}">
                            <a16:creationId xmlns="" xmlns:a16="http://schemas.microsoft.com/office/drawing/2014/main" id="{5C113F52-1449-47EC-9E96-1516D058CB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0481" y="2420888"/>
                        <a:ext cx="4723037" cy="48314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0660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0" y="481236"/>
            <a:ext cx="9143999" cy="1143000"/>
          </a:xfrm>
        </p:spPr>
        <p:txBody>
          <a:bodyPr/>
          <a:lstStyle/>
          <a:p>
            <a:r>
              <a:rPr lang="it-IT" sz="2900" dirty="0"/>
              <a:t>4.4 Deflazione e curva di Phillips</a:t>
            </a:r>
          </a:p>
        </p:txBody>
      </p:sp>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179512" y="1052736"/>
            <a:ext cx="8964487" cy="5040560"/>
          </a:xfrm>
        </p:spPr>
        <p:txBody>
          <a:bodyPr>
            <a:normAutofit/>
          </a:bodyPr>
          <a:lstStyle/>
          <a:p>
            <a:pPr marL="0" indent="0">
              <a:buNone/>
              <a:defRPr/>
            </a:pPr>
            <a:r>
              <a:rPr lang="it-IT" sz="2400" dirty="0"/>
              <a:t>Adesso ci chiediamo cosa succede quando c’è deflazione.</a:t>
            </a:r>
          </a:p>
          <a:p>
            <a:pPr marL="0" indent="0">
              <a:buNone/>
              <a:defRPr/>
            </a:pPr>
            <a:r>
              <a:rPr lang="it-IT" sz="2400" dirty="0"/>
              <a:t>In presenza di un’elevata disoccupazione ci aspetteremo quindi una forte deflazione</a:t>
            </a:r>
          </a:p>
          <a:p>
            <a:pPr marL="0" indent="0">
              <a:buNone/>
              <a:defRPr/>
            </a:pPr>
            <a:r>
              <a:rPr lang="it-IT" sz="2400" dirty="0"/>
              <a:t>Tuttavia, durante la Grande Depressione degli anni Trenta, un’elevata disoccupazione fu accompagnata solamente da qualche episodio di moderata deflazione. Perché?</a:t>
            </a:r>
          </a:p>
          <a:p>
            <a:pPr>
              <a:defRPr/>
            </a:pPr>
            <a:r>
              <a:rPr lang="it-IT" sz="2400" dirty="0">
                <a:solidFill>
                  <a:srgbClr val="FF0000"/>
                </a:solidFill>
              </a:rPr>
              <a:t>Una ragione è che la Grande Depressione portò con sé anche un aumento del tasso naturale di disoccupazione</a:t>
            </a:r>
          </a:p>
          <a:p>
            <a:pPr>
              <a:defRPr/>
            </a:pPr>
            <a:r>
              <a:rPr lang="it-IT" sz="2400" dirty="0">
                <a:solidFill>
                  <a:srgbClr val="FF0000"/>
                </a:solidFill>
              </a:rPr>
              <a:t>Una seconda ragione è che in episodi di deflazione la curva di Phillips non vale più </a:t>
            </a:r>
            <a:r>
              <a:rPr lang="it-IT" sz="2400" dirty="0"/>
              <a:t>(</a:t>
            </a:r>
            <a:r>
              <a:rPr lang="it-IT" sz="2400" dirty="0">
                <a:solidFill>
                  <a:srgbClr val="FF0000"/>
                </a:solidFill>
              </a:rPr>
              <a:t>o vale meno</a:t>
            </a:r>
            <a:r>
              <a:rPr lang="it-IT" sz="2400" dirty="0"/>
              <a:t>), </a:t>
            </a:r>
            <a:r>
              <a:rPr lang="it-IT" sz="2400" dirty="0">
                <a:solidFill>
                  <a:srgbClr val="FF0000"/>
                </a:solidFill>
              </a:rPr>
              <a:t>probabilmente a causa della riluttanza dei lavoratori ad accettare riduzioni dei propri salari nominali</a:t>
            </a:r>
          </a:p>
          <a:p>
            <a:pPr marL="0" indent="0">
              <a:buNone/>
              <a:defRPr/>
            </a:pPr>
            <a:endParaRPr lang="it-IT" sz="2400" dirty="0"/>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22</a:t>
            </a:fld>
            <a:endParaRPr lang="it-IT"/>
          </a:p>
        </p:txBody>
      </p:sp>
    </p:spTree>
    <p:extLst>
      <p:ext uri="{BB962C8B-B14F-4D97-AF65-F5344CB8AC3E}">
        <p14:creationId xmlns:p14="http://schemas.microsoft.com/office/powerpoint/2010/main" val="140037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0" y="481236"/>
            <a:ext cx="9143999" cy="1143000"/>
          </a:xfrm>
        </p:spPr>
        <p:txBody>
          <a:bodyPr/>
          <a:lstStyle/>
          <a:p>
            <a:r>
              <a:rPr lang="it-IT" sz="2900"/>
              <a:t>4.4 Deflazione e curva di Phillips</a:t>
            </a:r>
            <a:endParaRPr lang="it-IT" sz="2900" dirty="0"/>
          </a:p>
        </p:txBody>
      </p:sp>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179512" y="1052736"/>
            <a:ext cx="3960439" cy="2952328"/>
          </a:xfrm>
        </p:spPr>
        <p:txBody>
          <a:bodyPr>
            <a:normAutofit/>
          </a:bodyPr>
          <a:lstStyle/>
          <a:p>
            <a:pPr marL="0" indent="0">
              <a:buNone/>
              <a:defRPr/>
            </a:pPr>
            <a:r>
              <a:rPr lang="it-IT" sz="2400" dirty="0"/>
              <a:t>Distribuzione delle variazioni nei salari in Portogallo, in tempi di alta inflazione (riquadro superiore) e bassa inflazione (inferiore).</a:t>
            </a:r>
          </a:p>
          <a:p>
            <a:pPr marL="0" indent="0">
              <a:buNone/>
              <a:defRPr/>
            </a:pPr>
            <a:endParaRPr lang="it-IT" sz="2400" dirty="0"/>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23</a:t>
            </a:fld>
            <a:endParaRPr lang="it-IT"/>
          </a:p>
        </p:txBody>
      </p:sp>
      <p:pic>
        <p:nvPicPr>
          <p:cNvPr id="6" name="Immagine 5">
            <a:extLst>
              <a:ext uri="{FF2B5EF4-FFF2-40B4-BE49-F238E27FC236}">
                <a16:creationId xmlns="" xmlns:a16="http://schemas.microsoft.com/office/drawing/2014/main" id="{6230FD02-529B-411C-83C7-DA9157C56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1052736"/>
            <a:ext cx="4752528" cy="5055321"/>
          </a:xfrm>
          <a:prstGeom prst="rect">
            <a:avLst/>
          </a:prstGeom>
        </p:spPr>
      </p:pic>
      <p:sp>
        <p:nvSpPr>
          <p:cNvPr id="7" name="Rettangolo 6">
            <a:extLst>
              <a:ext uri="{FF2B5EF4-FFF2-40B4-BE49-F238E27FC236}">
                <a16:creationId xmlns="" xmlns:a16="http://schemas.microsoft.com/office/drawing/2014/main" id="{0A025C6C-377F-42BE-BA3A-254904C75320}"/>
              </a:ext>
            </a:extLst>
          </p:cNvPr>
          <p:cNvSpPr/>
          <p:nvPr/>
        </p:nvSpPr>
        <p:spPr>
          <a:xfrm>
            <a:off x="1642850" y="5769503"/>
            <a:ext cx="1993046" cy="338554"/>
          </a:xfrm>
          <a:prstGeom prst="rect">
            <a:avLst/>
          </a:prstGeom>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1600" dirty="0"/>
              <a:t>Fonte: Pedro Portugal</a:t>
            </a:r>
          </a:p>
        </p:txBody>
      </p:sp>
    </p:spTree>
    <p:extLst>
      <p:ext uri="{BB962C8B-B14F-4D97-AF65-F5344CB8AC3E}">
        <p14:creationId xmlns:p14="http://schemas.microsoft.com/office/powerpoint/2010/main" val="2118358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256705" y="2060848"/>
            <a:ext cx="8887295" cy="1143000"/>
          </a:xfrm>
        </p:spPr>
        <p:txBody>
          <a:bodyPr/>
          <a:lstStyle/>
          <a:p>
            <a:pPr algn="l"/>
            <a:r>
              <a:rPr lang="it-IT" sz="3200" dirty="0"/>
              <a:t>Il punto principale di questo capitolo è:</a:t>
            </a:r>
            <a:br>
              <a:rPr lang="it-IT" sz="3200" dirty="0"/>
            </a:br>
            <a:r>
              <a:rPr lang="it-IT" sz="3200" dirty="0"/>
              <a:t>una bassa disoccupazione fa aumentare l’inflazione, ma questa relazione dipende molto da come le persone e le imprese formulano le loro aspettative.</a:t>
            </a:r>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24</a:t>
            </a:fld>
            <a:endParaRPr lang="it-IT"/>
          </a:p>
        </p:txBody>
      </p:sp>
    </p:spTree>
    <p:extLst>
      <p:ext uri="{BB962C8B-B14F-4D97-AF65-F5344CB8AC3E}">
        <p14:creationId xmlns:p14="http://schemas.microsoft.com/office/powerpoint/2010/main" val="75704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472897" y="409228"/>
            <a:ext cx="8229600" cy="1143000"/>
          </a:xfrm>
        </p:spPr>
        <p:txBody>
          <a:bodyPr/>
          <a:lstStyle/>
          <a:p>
            <a:r>
              <a:rPr lang="it-IT" sz="3200" dirty="0"/>
              <a:t>1. Inflazione, inflazione attesa e disoccupazione</a:t>
            </a:r>
          </a:p>
        </p:txBody>
      </p:sp>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457200" y="1052736"/>
            <a:ext cx="8229600" cy="4752528"/>
          </a:xfrm>
        </p:spPr>
        <p:txBody>
          <a:bodyPr>
            <a:normAutofit fontScale="92500" lnSpcReduction="20000"/>
          </a:bodyPr>
          <a:lstStyle/>
          <a:p>
            <a:pPr marL="0" indent="0">
              <a:buNone/>
            </a:pPr>
            <a:r>
              <a:rPr lang="it-IT" sz="2600" dirty="0"/>
              <a:t>Ricordiamo dal capitolo 7 che:</a:t>
            </a:r>
          </a:p>
          <a:p>
            <a:pPr marL="0" indent="0" algn="ctr">
              <a:buNone/>
            </a:pPr>
            <a:r>
              <a:rPr lang="it-IT" sz="2600" i="1" dirty="0"/>
              <a:t>W = </a:t>
            </a:r>
            <a:r>
              <a:rPr lang="it-IT" altLang="it-IT" sz="2600" i="1" dirty="0"/>
              <a:t>P</a:t>
            </a:r>
            <a:r>
              <a:rPr lang="it-IT" altLang="it-IT" sz="2600" i="1" baseline="30000" dirty="0"/>
              <a:t>e </a:t>
            </a:r>
            <a:r>
              <a:rPr lang="it-IT" altLang="it-IT" sz="2600" i="1" dirty="0"/>
              <a:t>F(u, z)</a:t>
            </a:r>
          </a:p>
          <a:p>
            <a:pPr marL="0" indent="0" algn="ctr">
              <a:buNone/>
            </a:pPr>
            <a:r>
              <a:rPr lang="it-IT" altLang="it-IT" sz="2600" i="1" dirty="0"/>
              <a:t>P = (1 + m)W</a:t>
            </a:r>
          </a:p>
          <a:p>
            <a:pPr marL="0" indent="0" algn="ctr">
              <a:buNone/>
            </a:pPr>
            <a:endParaRPr lang="it-IT" altLang="it-IT" sz="2600" i="1" dirty="0"/>
          </a:p>
          <a:p>
            <a:pPr marL="0" indent="0">
              <a:buNone/>
            </a:pPr>
            <a:r>
              <a:rPr lang="it-IT" altLang="it-IT" sz="2600" dirty="0"/>
              <a:t>E assumiamo che</a:t>
            </a:r>
            <a:r>
              <a:rPr lang="it-IT" altLang="it-IT" sz="2600" i="1" dirty="0"/>
              <a:t>: 	F(u, z) = 1</a:t>
            </a:r>
            <a:r>
              <a:rPr lang="it-IT" altLang="it-IT" sz="2600" dirty="0"/>
              <a:t> – </a:t>
            </a:r>
            <a:r>
              <a:rPr lang="el-GR" altLang="it-IT" sz="2600" i="1" dirty="0"/>
              <a:t>α</a:t>
            </a:r>
            <a:r>
              <a:rPr lang="it-IT" altLang="it-IT" sz="2600" i="1" dirty="0"/>
              <a:t>u</a:t>
            </a:r>
            <a:r>
              <a:rPr lang="it-IT" altLang="it-IT" sz="2600" dirty="0"/>
              <a:t> +</a:t>
            </a:r>
            <a:r>
              <a:rPr lang="it-IT" altLang="it-IT" sz="2600" i="1" dirty="0"/>
              <a:t> </a:t>
            </a:r>
            <a:r>
              <a:rPr lang="it-IT" altLang="it-IT" sz="2600" i="1" dirty="0" smtClean="0"/>
              <a:t>z</a:t>
            </a:r>
            <a:r>
              <a:rPr lang="it-IT" altLang="it-IT" sz="2600" dirty="0" smtClean="0"/>
              <a:t>,</a:t>
            </a:r>
          </a:p>
          <a:p>
            <a:pPr marL="0" indent="0">
              <a:buNone/>
            </a:pPr>
            <a:r>
              <a:rPr lang="it-IT" altLang="it-IT" sz="2600" dirty="0" smtClean="0"/>
              <a:t>Possiamo scrivere:        </a:t>
            </a:r>
            <a:r>
              <a:rPr lang="it-IT" sz="2600" i="1" dirty="0" smtClean="0"/>
              <a:t>W </a:t>
            </a:r>
            <a:r>
              <a:rPr lang="it-IT" sz="2600" i="1" dirty="0"/>
              <a:t>= </a:t>
            </a:r>
            <a:r>
              <a:rPr lang="it-IT" altLang="it-IT" sz="2600" i="1" dirty="0" smtClean="0"/>
              <a:t>P</a:t>
            </a:r>
            <a:r>
              <a:rPr lang="it-IT" altLang="it-IT" sz="2600" i="1" baseline="30000" dirty="0" smtClean="0"/>
              <a:t>e</a:t>
            </a:r>
            <a:r>
              <a:rPr lang="it-IT" altLang="it-IT" sz="2600" i="1" dirty="0" smtClean="0"/>
              <a:t> (1</a:t>
            </a:r>
            <a:r>
              <a:rPr lang="it-IT" altLang="it-IT" sz="2600" dirty="0" smtClean="0"/>
              <a:t> </a:t>
            </a:r>
            <a:r>
              <a:rPr lang="it-IT" altLang="it-IT" sz="2600" dirty="0"/>
              <a:t>– </a:t>
            </a:r>
            <a:r>
              <a:rPr lang="el-GR" altLang="it-IT" sz="2600" i="1" dirty="0"/>
              <a:t>α</a:t>
            </a:r>
            <a:r>
              <a:rPr lang="it-IT" altLang="it-IT" sz="2600" i="1" dirty="0"/>
              <a:t>u</a:t>
            </a:r>
            <a:r>
              <a:rPr lang="it-IT" altLang="it-IT" sz="2600" dirty="0"/>
              <a:t> +</a:t>
            </a:r>
            <a:r>
              <a:rPr lang="it-IT" altLang="it-IT" sz="2600" i="1" dirty="0"/>
              <a:t> </a:t>
            </a:r>
            <a:r>
              <a:rPr lang="it-IT" altLang="it-IT" sz="2600" i="1" dirty="0" smtClean="0"/>
              <a:t>z)</a:t>
            </a:r>
            <a:endParaRPr lang="it-IT" altLang="it-IT" sz="2600" dirty="0"/>
          </a:p>
          <a:p>
            <a:pPr marL="0" indent="0">
              <a:buNone/>
            </a:pPr>
            <a:endParaRPr lang="it-IT" altLang="it-IT" sz="2600" i="1" dirty="0"/>
          </a:p>
          <a:p>
            <a:pPr marL="0" indent="0" algn="ctr">
              <a:buNone/>
            </a:pPr>
            <a:endParaRPr lang="it-IT" altLang="it-IT" sz="2600" i="1" dirty="0"/>
          </a:p>
          <a:p>
            <a:pPr marL="0" indent="0">
              <a:buNone/>
            </a:pPr>
            <a:r>
              <a:rPr lang="it-IT" altLang="it-IT" sz="2600" i="1" dirty="0"/>
              <a:t>Compiendo delle semplici sostituzioni, otteniamo:</a:t>
            </a:r>
          </a:p>
          <a:p>
            <a:pPr marL="0" indent="0" algn="ctr">
              <a:buNone/>
            </a:pPr>
            <a:r>
              <a:rPr lang="it-IT" altLang="it-IT" sz="2600" i="1" dirty="0"/>
              <a:t>P</a:t>
            </a:r>
            <a:r>
              <a:rPr lang="it-IT" altLang="it-IT" sz="2600" dirty="0"/>
              <a:t> = </a:t>
            </a:r>
            <a:r>
              <a:rPr lang="it-IT" altLang="it-IT" sz="2600" i="1" dirty="0"/>
              <a:t>P</a:t>
            </a:r>
            <a:r>
              <a:rPr lang="it-IT" altLang="it-IT" sz="2600" i="1" baseline="30000" dirty="0"/>
              <a:t>e</a:t>
            </a:r>
            <a:r>
              <a:rPr lang="it-IT" altLang="it-IT" sz="2600" dirty="0"/>
              <a:t> (</a:t>
            </a:r>
            <a:r>
              <a:rPr lang="it-IT" altLang="it-IT" sz="2600" i="1" dirty="0"/>
              <a:t>1</a:t>
            </a:r>
            <a:r>
              <a:rPr lang="it-IT" altLang="it-IT" sz="2600" dirty="0"/>
              <a:t> + </a:t>
            </a:r>
            <a:r>
              <a:rPr lang="it-IT" altLang="it-IT" sz="2600" i="1" dirty="0"/>
              <a:t>m</a:t>
            </a:r>
            <a:r>
              <a:rPr lang="it-IT" altLang="it-IT" sz="2600" dirty="0"/>
              <a:t>) (</a:t>
            </a:r>
            <a:r>
              <a:rPr lang="it-IT" altLang="it-IT" sz="2600" i="1" dirty="0"/>
              <a:t>1</a:t>
            </a:r>
            <a:r>
              <a:rPr lang="it-IT" altLang="it-IT" sz="2600" dirty="0"/>
              <a:t> – </a:t>
            </a:r>
            <a:r>
              <a:rPr lang="el-GR" altLang="it-IT" sz="2600" i="1" dirty="0"/>
              <a:t>α</a:t>
            </a:r>
            <a:r>
              <a:rPr lang="it-IT" altLang="it-IT" sz="2600" i="1" dirty="0"/>
              <a:t>u</a:t>
            </a:r>
            <a:r>
              <a:rPr lang="it-IT" altLang="it-IT" sz="2600" dirty="0"/>
              <a:t> +</a:t>
            </a:r>
            <a:r>
              <a:rPr lang="it-IT" altLang="it-IT" sz="2600" i="1" dirty="0"/>
              <a:t> z</a:t>
            </a:r>
            <a:r>
              <a:rPr lang="it-IT" altLang="it-IT" sz="2600" dirty="0"/>
              <a:t> )</a:t>
            </a:r>
          </a:p>
          <a:p>
            <a:pPr marL="0" indent="0">
              <a:buNone/>
            </a:pPr>
            <a:endParaRPr lang="it-IT" altLang="it-IT" sz="2600" dirty="0"/>
          </a:p>
          <a:p>
            <a:pPr marL="0" indent="0">
              <a:buNone/>
            </a:pPr>
            <a:r>
              <a:rPr lang="it-IT" altLang="it-IT" sz="2600" i="1" dirty="0"/>
              <a:t>Ossia la relazione tra il livello dei prezzi, il livello atteso dei prezzi e il tasso di disoccupazione</a:t>
            </a:r>
          </a:p>
          <a:p>
            <a:pPr marL="0" indent="0">
              <a:buNone/>
            </a:pPr>
            <a:endParaRPr lang="it-IT" sz="2400" dirty="0"/>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3</a:t>
            </a:fld>
            <a:endParaRPr lang="it-IT"/>
          </a:p>
        </p:txBody>
      </p:sp>
    </p:spTree>
    <p:extLst>
      <p:ext uri="{BB962C8B-B14F-4D97-AF65-F5344CB8AC3E}">
        <p14:creationId xmlns:p14="http://schemas.microsoft.com/office/powerpoint/2010/main" val="170001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472897" y="409228"/>
            <a:ext cx="8229600" cy="1143000"/>
          </a:xfrm>
        </p:spPr>
        <p:txBody>
          <a:bodyPr/>
          <a:lstStyle/>
          <a:p>
            <a:r>
              <a:rPr lang="it-IT" sz="3200" dirty="0"/>
              <a:t>1. Inflazione, inflazione attesa e disoccupazione</a:t>
            </a:r>
          </a:p>
        </p:txBody>
      </p:sp>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457200" y="1052736"/>
            <a:ext cx="8229600" cy="4752528"/>
          </a:xfrm>
        </p:spPr>
        <p:txBody>
          <a:bodyPr>
            <a:normAutofit/>
          </a:bodyPr>
          <a:lstStyle/>
          <a:p>
            <a:pPr marL="0" indent="0">
              <a:buNone/>
            </a:pPr>
            <a:r>
              <a:rPr lang="it-IT" sz="2600" dirty="0"/>
              <a:t>Con pochi passaggi, possiamo ora ottenere una relazione tra inflazione, inflazione attesa e disoccupazione:</a:t>
            </a:r>
          </a:p>
          <a:p>
            <a:pPr algn="ctr">
              <a:buFont typeface="Symbol" panose="05050102010706020507" pitchFamily="18" charset="2"/>
              <a:buChar char="p"/>
            </a:pPr>
            <a:r>
              <a:rPr lang="it-IT" altLang="it-IT" sz="2400" dirty="0"/>
              <a:t>= </a:t>
            </a:r>
            <a:r>
              <a:rPr lang="it-IT" altLang="it-IT" sz="2400" i="1" dirty="0">
                <a:sym typeface="Symbol" panose="05050102010706020507" pitchFamily="18" charset="2"/>
              </a:rPr>
              <a:t> </a:t>
            </a:r>
            <a:r>
              <a:rPr lang="it-IT" altLang="it-IT" sz="2400" i="1" baseline="30000" dirty="0"/>
              <a:t>e</a:t>
            </a:r>
            <a:r>
              <a:rPr lang="it-IT" altLang="it-IT" sz="2400" dirty="0"/>
              <a:t> + (</a:t>
            </a:r>
            <a:r>
              <a:rPr lang="it-IT" altLang="it-IT" sz="2400" i="1" dirty="0"/>
              <a:t>m</a:t>
            </a:r>
            <a:r>
              <a:rPr lang="it-IT" altLang="it-IT" sz="2400" dirty="0"/>
              <a:t> + </a:t>
            </a:r>
            <a:r>
              <a:rPr lang="it-IT" altLang="it-IT" sz="2400" i="1" dirty="0"/>
              <a:t>z</a:t>
            </a:r>
            <a:r>
              <a:rPr lang="it-IT" altLang="it-IT" sz="2400" dirty="0"/>
              <a:t>) – </a:t>
            </a:r>
            <a:r>
              <a:rPr lang="it-IT" altLang="it-IT" sz="2400" i="1" dirty="0"/>
              <a:t>αu</a:t>
            </a:r>
          </a:p>
          <a:p>
            <a:pPr marL="0" indent="0">
              <a:buNone/>
            </a:pPr>
            <a:endParaRPr lang="it-IT" altLang="it-IT" sz="2400" dirty="0"/>
          </a:p>
          <a:p>
            <a:pPr marL="0" indent="0">
              <a:buNone/>
            </a:pPr>
            <a:r>
              <a:rPr lang="it-IT" altLang="it-IT" sz="2400" dirty="0"/>
              <a:t>Con </a:t>
            </a:r>
            <a:r>
              <a:rPr lang="it-IT" altLang="it-IT" sz="2400" i="1" dirty="0">
                <a:sym typeface="Symbol" panose="05050102010706020507" pitchFamily="18" charset="2"/>
              </a:rPr>
              <a:t>: </a:t>
            </a:r>
            <a:r>
              <a:rPr lang="it-IT" altLang="it-IT" sz="2400" dirty="0">
                <a:sym typeface="Symbol" panose="05050102010706020507" pitchFamily="18" charset="2"/>
              </a:rPr>
              <a:t>inflazione e </a:t>
            </a:r>
            <a:r>
              <a:rPr lang="it-IT" altLang="it-IT" sz="2400" i="1" dirty="0">
                <a:sym typeface="Symbol" panose="05050102010706020507" pitchFamily="18" charset="2"/>
              </a:rPr>
              <a:t> </a:t>
            </a:r>
            <a:r>
              <a:rPr lang="it-IT" altLang="it-IT" sz="2400" i="1" baseline="30000" dirty="0"/>
              <a:t>e</a:t>
            </a:r>
            <a:r>
              <a:rPr lang="it-IT" altLang="it-IT" sz="2400" i="1" dirty="0"/>
              <a:t>: </a:t>
            </a:r>
            <a:r>
              <a:rPr lang="it-IT" altLang="it-IT" sz="2400" dirty="0"/>
              <a:t>inflazione attesa</a:t>
            </a:r>
          </a:p>
          <a:p>
            <a:pPr marL="0" indent="0">
              <a:buNone/>
            </a:pPr>
            <a:r>
              <a:rPr lang="it-IT" altLang="it-IT" sz="2400" dirty="0"/>
              <a:t>Essa ci indica che:</a:t>
            </a:r>
          </a:p>
          <a:p>
            <a:r>
              <a:rPr lang="it-IT" altLang="it-IT" sz="2400" dirty="0"/>
              <a:t>se </a:t>
            </a:r>
            <a:r>
              <a:rPr lang="it-IT" altLang="it-IT" sz="2400" i="1" dirty="0">
                <a:sym typeface="Symbol" panose="05050102010706020507" pitchFamily="18" charset="2"/>
              </a:rPr>
              <a:t> </a:t>
            </a:r>
            <a:r>
              <a:rPr lang="it-IT" altLang="it-IT" sz="2400" i="1" baseline="30000" dirty="0"/>
              <a:t>e</a:t>
            </a:r>
            <a:r>
              <a:rPr lang="it-IT" altLang="it-IT" sz="2400" dirty="0"/>
              <a:t> aumenta, aumenta </a:t>
            </a:r>
            <a:r>
              <a:rPr lang="it-IT" altLang="it-IT" sz="2400" i="1" dirty="0">
                <a:sym typeface="Symbol" panose="05050102010706020507" pitchFamily="18" charset="2"/>
              </a:rPr>
              <a:t>;</a:t>
            </a:r>
          </a:p>
          <a:p>
            <a:r>
              <a:rPr lang="it-IT" altLang="it-IT" sz="2400" dirty="0">
                <a:sym typeface="Symbol" panose="05050102010706020507" pitchFamily="18" charset="2"/>
              </a:rPr>
              <a:t>se</a:t>
            </a:r>
            <a:r>
              <a:rPr lang="it-IT" altLang="it-IT" sz="2400" i="1" dirty="0">
                <a:sym typeface="Symbol" panose="05050102010706020507" pitchFamily="18" charset="2"/>
              </a:rPr>
              <a:t> m </a:t>
            </a:r>
            <a:r>
              <a:rPr lang="it-IT" altLang="it-IT" sz="2400" dirty="0">
                <a:sym typeface="Symbol" panose="05050102010706020507" pitchFamily="18" charset="2"/>
              </a:rPr>
              <a:t>o</a:t>
            </a:r>
            <a:r>
              <a:rPr lang="it-IT" altLang="it-IT" sz="2400" i="1" dirty="0">
                <a:sym typeface="Symbol" panose="05050102010706020507" pitchFamily="18" charset="2"/>
              </a:rPr>
              <a:t> z </a:t>
            </a:r>
            <a:r>
              <a:rPr lang="it-IT" altLang="it-IT" sz="2400" dirty="0">
                <a:sym typeface="Symbol" panose="05050102010706020507" pitchFamily="18" charset="2"/>
              </a:rPr>
              <a:t>aumentano, aumenta </a:t>
            </a:r>
            <a:r>
              <a:rPr lang="it-IT" altLang="it-IT" sz="2400" i="1" dirty="0">
                <a:sym typeface="Symbol" panose="05050102010706020507" pitchFamily="18" charset="2"/>
              </a:rPr>
              <a:t>;</a:t>
            </a:r>
          </a:p>
          <a:p>
            <a:r>
              <a:rPr lang="it-IT" altLang="it-IT" sz="2400" dirty="0">
                <a:sym typeface="Symbol" panose="05050102010706020507" pitchFamily="18" charset="2"/>
              </a:rPr>
              <a:t>se aumenta il tasso di disoccupazione, si reduce </a:t>
            </a:r>
            <a:r>
              <a:rPr lang="it-IT" altLang="it-IT" sz="2400" i="1" dirty="0">
                <a:sym typeface="Symbol" panose="05050102010706020507" pitchFamily="18" charset="2"/>
              </a:rPr>
              <a:t> .</a:t>
            </a:r>
            <a:endParaRPr lang="it-IT" altLang="it-IT" sz="2400" dirty="0"/>
          </a:p>
          <a:p>
            <a:pPr marL="0" indent="0">
              <a:buNone/>
            </a:pPr>
            <a:endParaRPr lang="it-IT" altLang="it-IT" sz="2600" i="1" dirty="0"/>
          </a:p>
          <a:p>
            <a:pPr marL="0" indent="0">
              <a:buNone/>
            </a:pPr>
            <a:endParaRPr lang="it-IT" sz="2400" dirty="0"/>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4</a:t>
            </a:fld>
            <a:endParaRPr lang="it-IT"/>
          </a:p>
        </p:txBody>
      </p:sp>
    </p:spTree>
    <p:extLst>
      <p:ext uri="{BB962C8B-B14F-4D97-AF65-F5344CB8AC3E}">
        <p14:creationId xmlns:p14="http://schemas.microsoft.com/office/powerpoint/2010/main" val="70720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472897" y="409228"/>
            <a:ext cx="8229600" cy="1143000"/>
          </a:xfrm>
        </p:spPr>
        <p:txBody>
          <a:bodyPr/>
          <a:lstStyle/>
          <a:p>
            <a:r>
              <a:rPr lang="it-IT" sz="3200" dirty="0"/>
              <a:t>1. Inflazione, inflazione attesa e disoccupazione</a:t>
            </a:r>
          </a:p>
        </p:txBody>
      </p:sp>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457200" y="1268760"/>
            <a:ext cx="8229600" cy="4752528"/>
          </a:xfrm>
        </p:spPr>
        <p:txBody>
          <a:bodyPr>
            <a:normAutofit/>
          </a:bodyPr>
          <a:lstStyle/>
          <a:p>
            <a:pPr marL="0" indent="0">
              <a:buFontTx/>
              <a:buNone/>
            </a:pPr>
            <a:endParaRPr lang="it-IT" altLang="it-IT" sz="2400" dirty="0"/>
          </a:p>
          <a:p>
            <a:pPr marL="0" indent="0">
              <a:buFontTx/>
              <a:buNone/>
            </a:pPr>
            <a:r>
              <a:rPr lang="it-IT" altLang="it-IT" sz="2400" dirty="0"/>
              <a:t>Utilizzando degli indici temporali:</a:t>
            </a:r>
          </a:p>
          <a:p>
            <a:pPr marL="0" indent="0">
              <a:buFontTx/>
              <a:buNone/>
            </a:pPr>
            <a:endParaRPr lang="it-IT" altLang="it-IT" sz="2400" dirty="0"/>
          </a:p>
          <a:p>
            <a:pPr marL="0" indent="0" algn="ctr">
              <a:buFontTx/>
              <a:buNone/>
            </a:pPr>
            <a:r>
              <a:rPr lang="en-US" altLang="it-IT" sz="2400" i="1" dirty="0">
                <a:sym typeface="Symbol" panose="05050102010706020507" pitchFamily="18" charset="2"/>
              </a:rPr>
              <a:t></a:t>
            </a:r>
            <a:r>
              <a:rPr lang="en-US" altLang="it-IT" sz="2400" i="1" baseline="-25000" dirty="0">
                <a:sym typeface="Symbol" panose="05050102010706020507" pitchFamily="18" charset="2"/>
              </a:rPr>
              <a:t>t</a:t>
            </a:r>
            <a:r>
              <a:rPr lang="it-IT" altLang="it-IT" sz="2400" i="1" dirty="0"/>
              <a:t> </a:t>
            </a:r>
            <a:r>
              <a:rPr lang="it-IT" altLang="it-IT" sz="2400" dirty="0"/>
              <a:t>= </a:t>
            </a:r>
            <a:r>
              <a:rPr lang="en-US" altLang="it-IT" sz="2400" i="1" dirty="0">
                <a:sym typeface="Symbol" panose="05050102010706020507" pitchFamily="18" charset="2"/>
              </a:rPr>
              <a:t></a:t>
            </a:r>
            <a:r>
              <a:rPr lang="en-US" altLang="it-IT" sz="2400" i="1" baseline="-25000" dirty="0">
                <a:sym typeface="Symbol" panose="05050102010706020507" pitchFamily="18" charset="2"/>
              </a:rPr>
              <a:t>t</a:t>
            </a:r>
            <a:r>
              <a:rPr lang="it-IT" altLang="it-IT" sz="2400" i="1" baseline="30000" dirty="0"/>
              <a:t>e</a:t>
            </a:r>
            <a:r>
              <a:rPr lang="it-IT" altLang="it-IT" sz="2400" dirty="0"/>
              <a:t> + (</a:t>
            </a:r>
            <a:r>
              <a:rPr lang="it-IT" altLang="it-IT" sz="2400" i="1" dirty="0"/>
              <a:t>m</a:t>
            </a:r>
            <a:r>
              <a:rPr lang="it-IT" altLang="it-IT" sz="2400" dirty="0"/>
              <a:t> + </a:t>
            </a:r>
            <a:r>
              <a:rPr lang="it-IT" altLang="it-IT" sz="2400" i="1" dirty="0"/>
              <a:t>z</a:t>
            </a:r>
            <a:r>
              <a:rPr lang="it-IT" altLang="it-IT" sz="2400" dirty="0"/>
              <a:t>) – </a:t>
            </a:r>
            <a:r>
              <a:rPr lang="el-GR" altLang="it-IT" sz="2400" i="1" dirty="0"/>
              <a:t>α</a:t>
            </a:r>
            <a:r>
              <a:rPr lang="it-IT" altLang="it-IT" sz="2400" i="1" dirty="0"/>
              <a:t>u</a:t>
            </a:r>
            <a:r>
              <a:rPr lang="it-IT" altLang="it-IT" sz="2400" i="1" baseline="-25000" dirty="0"/>
              <a:t>t</a:t>
            </a:r>
          </a:p>
          <a:p>
            <a:pPr marL="0" indent="0">
              <a:buFontTx/>
              <a:buNone/>
            </a:pPr>
            <a:endParaRPr lang="it-IT" altLang="it-IT" sz="2400" dirty="0"/>
          </a:p>
          <a:p>
            <a:pPr marL="0" indent="0">
              <a:buFontTx/>
              <a:buNone/>
            </a:pPr>
            <a:r>
              <a:rPr lang="it-IT" altLang="it-IT" sz="2400" dirty="0"/>
              <a:t>notate che non ci sono indici temporali per </a:t>
            </a:r>
            <a:r>
              <a:rPr lang="it-IT" altLang="it-IT" sz="2400" i="1" dirty="0"/>
              <a:t>m</a:t>
            </a:r>
            <a:r>
              <a:rPr lang="it-IT" altLang="it-IT" sz="2400" dirty="0"/>
              <a:t> e </a:t>
            </a:r>
            <a:r>
              <a:rPr lang="it-IT" altLang="it-IT" sz="2400" i="1" dirty="0"/>
              <a:t>z</a:t>
            </a:r>
            <a:r>
              <a:rPr lang="it-IT" altLang="it-IT" sz="2400" dirty="0"/>
              <a:t>. Questo perché </a:t>
            </a:r>
            <a:r>
              <a:rPr lang="it-IT" altLang="it-IT" sz="2400" i="1" dirty="0"/>
              <a:t>m</a:t>
            </a:r>
            <a:r>
              <a:rPr lang="it-IT" altLang="it-IT" sz="2400" dirty="0"/>
              <a:t> e </a:t>
            </a:r>
            <a:r>
              <a:rPr lang="it-IT" altLang="it-IT" sz="2400" i="1" dirty="0"/>
              <a:t>z</a:t>
            </a:r>
            <a:r>
              <a:rPr lang="it-IT" altLang="it-IT" sz="2400" dirty="0"/>
              <a:t> variano molto lentamente nel tempo.</a:t>
            </a:r>
          </a:p>
          <a:p>
            <a:pPr marL="0" indent="0">
              <a:buNone/>
            </a:pPr>
            <a:endParaRPr lang="it-IT" altLang="it-IT" sz="2600" i="1" dirty="0"/>
          </a:p>
          <a:p>
            <a:pPr marL="0" indent="0">
              <a:buNone/>
            </a:pPr>
            <a:endParaRPr lang="it-IT" sz="2400" dirty="0"/>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5</a:t>
            </a:fld>
            <a:endParaRPr lang="it-IT"/>
          </a:p>
        </p:txBody>
      </p:sp>
    </p:spTree>
    <p:extLst>
      <p:ext uri="{BB962C8B-B14F-4D97-AF65-F5344CB8AC3E}">
        <p14:creationId xmlns:p14="http://schemas.microsoft.com/office/powerpoint/2010/main" val="2949114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472897" y="409228"/>
            <a:ext cx="8229600" cy="1143000"/>
          </a:xfrm>
        </p:spPr>
        <p:txBody>
          <a:bodyPr/>
          <a:lstStyle/>
          <a:p>
            <a:r>
              <a:rPr lang="it-IT" sz="3200" dirty="0"/>
              <a:t>2.1 La curva di Phillips: la prima riformulazione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179512" y="1268760"/>
                <a:ext cx="8964488" cy="4752528"/>
              </a:xfrm>
            </p:spPr>
            <p:txBody>
              <a:bodyPr>
                <a:normAutofit fontScale="92500" lnSpcReduction="10000"/>
              </a:bodyPr>
              <a:lstStyle/>
              <a:p>
                <a:pPr marL="0" indent="0">
                  <a:buFontTx/>
                  <a:buNone/>
                </a:pPr>
                <a:r>
                  <a:rPr lang="it-IT" altLang="it-IT" sz="2800" dirty="0">
                    <a:solidFill>
                      <a:schemeClr val="tx1"/>
                    </a:solidFill>
                  </a:rPr>
                  <a:t>Ipotizziamo che:</a:t>
                </a:r>
              </a:p>
              <a:p>
                <a:r>
                  <a:rPr lang="it-IT" altLang="it-IT" sz="2800" dirty="0">
                    <a:solidFill>
                      <a:schemeClr val="tx1"/>
                    </a:solidFill>
                  </a:rPr>
                  <a:t>l’</a:t>
                </a:r>
                <a:r>
                  <a:rPr lang="it-IT" altLang="it-IT" sz="2800" dirty="0">
                    <a:solidFill>
                      <a:srgbClr val="FF0000"/>
                    </a:solidFill>
                  </a:rPr>
                  <a:t>inflazione</a:t>
                </a:r>
                <a:r>
                  <a:rPr lang="it-IT" altLang="it-IT" sz="2800" dirty="0">
                    <a:solidFill>
                      <a:schemeClr val="tx1"/>
                    </a:solidFill>
                  </a:rPr>
                  <a:t> </a:t>
                </a:r>
                <a:r>
                  <a:rPr lang="it-IT" altLang="it-IT" sz="2800" dirty="0" smtClean="0">
                    <a:solidFill>
                      <a:srgbClr val="FF0000"/>
                    </a:solidFill>
                  </a:rPr>
                  <a:t>fluttui di anno in anno intorno a un certo valore </a:t>
                </a:r>
                <a14:m>
                  <m:oMath xmlns:m="http://schemas.openxmlformats.org/officeDocument/2006/math">
                    <m:acc>
                      <m:accPr>
                        <m:chr m:val="̅"/>
                        <m:ctrlPr>
                          <a:rPr lang="it-IT" sz="2800" i="1">
                            <a:solidFill>
                              <a:srgbClr val="FF0000"/>
                            </a:solidFill>
                            <a:latin typeface="Cambria Math"/>
                          </a:rPr>
                        </m:ctrlPr>
                      </m:accPr>
                      <m:e>
                        <m:r>
                          <a:rPr lang="it-IT" sz="2800" i="1">
                            <a:solidFill>
                              <a:srgbClr val="FF0000"/>
                            </a:solidFill>
                            <a:latin typeface="Cambria Math" panose="02040503050406030204" pitchFamily="18" charset="0"/>
                          </a:rPr>
                          <m:t>𝜋</m:t>
                        </m:r>
                      </m:e>
                    </m:acc>
                  </m:oMath>
                </a14:m>
                <a:endParaRPr lang="it-IT" altLang="it-IT" sz="2800" dirty="0">
                  <a:solidFill>
                    <a:schemeClr val="tx1"/>
                  </a:solidFill>
                </a:endParaRPr>
              </a:p>
              <a:p>
                <a:r>
                  <a:rPr lang="it-IT" altLang="it-IT" sz="2800" dirty="0">
                    <a:solidFill>
                      <a:schemeClr val="tx1"/>
                    </a:solidFill>
                  </a:rPr>
                  <a:t>l’</a:t>
                </a:r>
                <a:r>
                  <a:rPr lang="it-IT" altLang="it-IT" sz="2800" dirty="0">
                    <a:solidFill>
                      <a:srgbClr val="FF0000"/>
                    </a:solidFill>
                  </a:rPr>
                  <a:t>inflazione non sia persistente </a:t>
                </a:r>
                <a:r>
                  <a:rPr lang="it-IT" altLang="it-IT" sz="2800" dirty="0">
                    <a:solidFill>
                      <a:schemeClr val="tx1"/>
                    </a:solidFill>
                  </a:rPr>
                  <a:t>(l’inflazione di ieri non è un buon indicatore dell’inflazione di oggi)</a:t>
                </a:r>
              </a:p>
              <a:p>
                <a:pPr marL="0" indent="0">
                  <a:buFontTx/>
                  <a:buNone/>
                </a:pPr>
                <a:endParaRPr lang="it-IT" altLang="it-IT" sz="2800" dirty="0">
                  <a:solidFill>
                    <a:schemeClr val="tx1"/>
                  </a:solidFill>
                </a:endParaRPr>
              </a:p>
              <a:p>
                <a:pPr marL="0" indent="0">
                  <a:buFontTx/>
                  <a:buNone/>
                </a:pPr>
                <a:r>
                  <a:rPr lang="it-IT" altLang="it-IT" sz="2800" dirty="0">
                    <a:solidFill>
                      <a:schemeClr val="tx1"/>
                    </a:solidFill>
                  </a:rPr>
                  <a:t>Ha senso quindi, in fase di determinazione salariale, assumere che l’inflazione attesa quest’anno sia pari a </a:t>
                </a:r>
                <a14:m>
                  <m:oMath xmlns:m="http://schemas.openxmlformats.org/officeDocument/2006/math">
                    <m:acc>
                      <m:accPr>
                        <m:chr m:val="̅"/>
                        <m:ctrlPr>
                          <a:rPr lang="it-IT" sz="2800" i="1">
                            <a:solidFill>
                              <a:schemeClr val="tx1"/>
                            </a:solidFill>
                            <a:latin typeface="Cambria Math"/>
                          </a:rPr>
                        </m:ctrlPr>
                      </m:accPr>
                      <m:e>
                        <m:r>
                          <a:rPr lang="it-IT" sz="2800" i="1">
                            <a:solidFill>
                              <a:schemeClr val="tx1"/>
                            </a:solidFill>
                            <a:latin typeface="Cambria Math" panose="02040503050406030204" pitchFamily="18" charset="0"/>
                          </a:rPr>
                          <m:t>𝜋</m:t>
                        </m:r>
                      </m:e>
                    </m:acc>
                  </m:oMath>
                </a14:m>
                <a:r>
                  <a:rPr lang="it-IT" altLang="it-IT" sz="2800" dirty="0">
                    <a:solidFill>
                      <a:schemeClr val="tx1"/>
                    </a:solidFill>
                  </a:rPr>
                  <a:t>. La nostra equazione diventa quindi:</a:t>
                </a:r>
              </a:p>
              <a:p>
                <a:pPr marL="0" indent="0" algn="ctr">
                  <a:buFontTx/>
                  <a:buNone/>
                </a:pPr>
                <a:r>
                  <a:rPr lang="en-US" altLang="it-IT" sz="2800" i="1" dirty="0">
                    <a:solidFill>
                      <a:schemeClr val="tx1"/>
                    </a:solidFill>
                    <a:sym typeface="Symbol" panose="05050102010706020507" pitchFamily="18" charset="2"/>
                  </a:rPr>
                  <a:t></a:t>
                </a:r>
                <a:r>
                  <a:rPr lang="en-US" altLang="it-IT" sz="2800" i="1" baseline="-25000" dirty="0">
                    <a:solidFill>
                      <a:schemeClr val="tx1"/>
                    </a:solidFill>
                    <a:sym typeface="Symbol" panose="05050102010706020507" pitchFamily="18" charset="2"/>
                  </a:rPr>
                  <a:t>t</a:t>
                </a:r>
                <a:r>
                  <a:rPr lang="it-IT" altLang="it-IT" sz="2800" i="1" dirty="0">
                    <a:solidFill>
                      <a:schemeClr val="tx1"/>
                    </a:solidFill>
                  </a:rPr>
                  <a:t> </a:t>
                </a:r>
                <a:r>
                  <a:rPr lang="it-IT" altLang="it-IT" sz="2800" dirty="0">
                    <a:solidFill>
                      <a:schemeClr val="tx1"/>
                    </a:solidFill>
                  </a:rPr>
                  <a:t>= </a:t>
                </a:r>
                <a14:m>
                  <m:oMath xmlns:m="http://schemas.openxmlformats.org/officeDocument/2006/math">
                    <m:acc>
                      <m:accPr>
                        <m:chr m:val="̅"/>
                        <m:ctrlPr>
                          <a:rPr lang="it-IT" sz="2800" i="1">
                            <a:solidFill>
                              <a:schemeClr val="tx1"/>
                            </a:solidFill>
                            <a:latin typeface="Cambria Math"/>
                          </a:rPr>
                        </m:ctrlPr>
                      </m:accPr>
                      <m:e>
                        <m:r>
                          <a:rPr lang="it-IT" sz="2800" i="1">
                            <a:solidFill>
                              <a:schemeClr val="tx1"/>
                            </a:solidFill>
                            <a:latin typeface="Cambria Math" panose="02040503050406030204" pitchFamily="18" charset="0"/>
                          </a:rPr>
                          <m:t>𝜋</m:t>
                        </m:r>
                      </m:e>
                    </m:acc>
                  </m:oMath>
                </a14:m>
                <a:r>
                  <a:rPr lang="it-IT" altLang="it-IT" sz="2800" dirty="0">
                    <a:solidFill>
                      <a:schemeClr val="tx1"/>
                    </a:solidFill>
                  </a:rPr>
                  <a:t> + (</a:t>
                </a:r>
                <a:r>
                  <a:rPr lang="it-IT" altLang="it-IT" sz="2800" i="1" dirty="0">
                    <a:solidFill>
                      <a:schemeClr val="tx1"/>
                    </a:solidFill>
                  </a:rPr>
                  <a:t>m</a:t>
                </a:r>
                <a:r>
                  <a:rPr lang="it-IT" altLang="it-IT" sz="2800" dirty="0">
                    <a:solidFill>
                      <a:schemeClr val="tx1"/>
                    </a:solidFill>
                  </a:rPr>
                  <a:t> + </a:t>
                </a:r>
                <a:r>
                  <a:rPr lang="it-IT" altLang="it-IT" sz="2800" i="1" dirty="0">
                    <a:solidFill>
                      <a:schemeClr val="tx1"/>
                    </a:solidFill>
                  </a:rPr>
                  <a:t>z</a:t>
                </a:r>
                <a:r>
                  <a:rPr lang="it-IT" altLang="it-IT" sz="2800" dirty="0">
                    <a:solidFill>
                      <a:schemeClr val="tx1"/>
                    </a:solidFill>
                  </a:rPr>
                  <a:t>) – </a:t>
                </a:r>
                <a:r>
                  <a:rPr lang="el-GR" altLang="it-IT" sz="2800" i="1" dirty="0">
                    <a:solidFill>
                      <a:schemeClr val="tx1"/>
                    </a:solidFill>
                  </a:rPr>
                  <a:t>α</a:t>
                </a:r>
                <a:r>
                  <a:rPr lang="it-IT" altLang="it-IT" sz="2800" i="1" dirty="0">
                    <a:solidFill>
                      <a:schemeClr val="tx1"/>
                    </a:solidFill>
                  </a:rPr>
                  <a:t>u</a:t>
                </a:r>
                <a:r>
                  <a:rPr lang="it-IT" altLang="it-IT" sz="2800" i="1" baseline="-25000" dirty="0">
                    <a:solidFill>
                      <a:schemeClr val="tx1"/>
                    </a:solidFill>
                  </a:rPr>
                  <a:t>t</a:t>
                </a:r>
              </a:p>
              <a:p>
                <a:pPr marL="0" indent="0">
                  <a:buFontTx/>
                  <a:buNone/>
                </a:pPr>
                <a:endParaRPr lang="it-IT" altLang="it-IT" sz="2800" dirty="0">
                  <a:solidFill>
                    <a:schemeClr val="tx1"/>
                  </a:solidFill>
                </a:endParaRPr>
              </a:p>
              <a:p>
                <a:pPr marL="0" indent="0">
                  <a:buFontTx/>
                  <a:buNone/>
                </a:pPr>
                <a:r>
                  <a:rPr lang="it-IT" altLang="it-IT" sz="2800" dirty="0">
                    <a:solidFill>
                      <a:schemeClr val="tx1"/>
                    </a:solidFill>
                  </a:rPr>
                  <a:t>E’ questa la </a:t>
                </a:r>
                <a:r>
                  <a:rPr lang="it-IT" altLang="it-IT" sz="2800" dirty="0">
                    <a:solidFill>
                      <a:srgbClr val="FF0000"/>
                    </a:solidFill>
                  </a:rPr>
                  <a:t>curva di Phillips nella sua formulazione originaria</a:t>
                </a:r>
                <a:r>
                  <a:rPr lang="it-IT" altLang="it-IT" sz="2800" dirty="0">
                    <a:solidFill>
                      <a:schemeClr val="tx1"/>
                    </a:solidFill>
                  </a:rPr>
                  <a:t>.</a:t>
                </a:r>
                <a:endParaRPr lang="it-IT" altLang="it-IT" sz="2800" i="1" baseline="-25000" dirty="0">
                  <a:solidFill>
                    <a:schemeClr val="tx1"/>
                  </a:solidFill>
                </a:endParaRPr>
              </a:p>
              <a:p>
                <a:pPr marL="0" indent="0">
                  <a:buNone/>
                </a:pPr>
                <a:endParaRPr lang="it-IT" altLang="it-IT" sz="2600" i="1" dirty="0"/>
              </a:p>
              <a:p>
                <a:pPr marL="0" indent="0">
                  <a:buNone/>
                </a:pPr>
                <a:endParaRPr lang="it-IT" sz="2400" dirty="0"/>
              </a:p>
            </p:txBody>
          </p:sp>
        </mc:Choice>
        <mc:Fallback xmlns="">
          <p:sp>
            <p:nvSpPr>
              <p:cNvPr id="3" name="Segnaposto contenuto 2">
                <a:extLst>
                  <a:ext uri="{FF2B5EF4-FFF2-40B4-BE49-F238E27FC236}">
                    <a16:creationId xmlns:a16="http://schemas.microsoft.com/office/drawing/2014/main" xmlns:a14="http://schemas.microsoft.com/office/drawing/2010/main" xmlns="" id="{E5664D9D-CDA6-4B7C-BEDF-01F02745007A}"/>
                  </a:ext>
                </a:extLst>
              </p:cNvPr>
              <p:cNvSpPr>
                <a:spLocks noGrp="1" noRot="1" noChangeAspect="1" noMove="1" noResize="1" noEditPoints="1" noAdjustHandles="1" noChangeArrowheads="1" noChangeShapeType="1" noTextEdit="1"/>
              </p:cNvSpPr>
              <p:nvPr>
                <p:ph idx="1"/>
              </p:nvPr>
            </p:nvSpPr>
            <p:spPr>
              <a:xfrm>
                <a:off x="179512" y="1268760"/>
                <a:ext cx="8964488" cy="4752528"/>
              </a:xfrm>
              <a:blipFill rotWithShape="1">
                <a:blip r:embed="rId2"/>
                <a:stretch>
                  <a:fillRect l="-1156" t="-1923"/>
                </a:stretch>
              </a:blipFill>
            </p:spPr>
            <p:txBody>
              <a:bodyPr/>
              <a:lstStyle/>
              <a:p>
                <a:r>
                  <a:rPr lang="it-IT">
                    <a:noFill/>
                  </a:rPr>
                  <a:t> </a:t>
                </a:r>
              </a:p>
            </p:txBody>
          </p:sp>
        </mc:Fallback>
      </mc:AlternateContent>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6</a:t>
            </a:fld>
            <a:endParaRPr lang="it-IT"/>
          </a:p>
        </p:txBody>
      </p:sp>
    </p:spTree>
    <p:extLst>
      <p:ext uri="{BB962C8B-B14F-4D97-AF65-F5344CB8AC3E}">
        <p14:creationId xmlns:p14="http://schemas.microsoft.com/office/powerpoint/2010/main" val="148728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472897" y="409228"/>
            <a:ext cx="8229600" cy="1143000"/>
          </a:xfrm>
        </p:spPr>
        <p:txBody>
          <a:bodyPr/>
          <a:lstStyle/>
          <a:p>
            <a:r>
              <a:rPr lang="it-IT" sz="3200" dirty="0"/>
              <a:t>2.1 La curva di Phillips: la prima riformulazione</a:t>
            </a:r>
          </a:p>
        </p:txBody>
      </p:sp>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457200" y="1084176"/>
            <a:ext cx="8229600" cy="936104"/>
          </a:xfrm>
        </p:spPr>
        <p:txBody>
          <a:bodyPr>
            <a:normAutofit/>
          </a:bodyPr>
          <a:lstStyle/>
          <a:p>
            <a:pPr marL="0" indent="0">
              <a:buFontTx/>
              <a:buNone/>
            </a:pPr>
            <a:r>
              <a:rPr lang="it-IT" altLang="it-IT" sz="2400" dirty="0"/>
              <a:t>Dovremmo quindi osservare un relazione negativa tra tasso di disoccupazione e tasso di inflazione, un trade-off.</a:t>
            </a:r>
          </a:p>
          <a:p>
            <a:pPr marL="0" indent="0">
              <a:buNone/>
            </a:pPr>
            <a:endParaRPr lang="it-IT" sz="2400" dirty="0"/>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7</a:t>
            </a:fld>
            <a:endParaRPr lang="it-IT"/>
          </a:p>
        </p:txBody>
      </p:sp>
      <p:pic>
        <p:nvPicPr>
          <p:cNvPr id="6" name="Immagine 5">
            <a:extLst>
              <a:ext uri="{FF2B5EF4-FFF2-40B4-BE49-F238E27FC236}">
                <a16:creationId xmlns="" xmlns:a16="http://schemas.microsoft.com/office/drawing/2014/main" id="{E7E493CE-827B-4F55-8631-78565722A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94" y="2226890"/>
            <a:ext cx="6960405" cy="3828223"/>
          </a:xfrm>
          <a:prstGeom prst="rect">
            <a:avLst/>
          </a:prstGeom>
        </p:spPr>
      </p:pic>
      <p:sp>
        <p:nvSpPr>
          <p:cNvPr id="8" name="Rettangolo 7">
            <a:extLst>
              <a:ext uri="{FF2B5EF4-FFF2-40B4-BE49-F238E27FC236}">
                <a16:creationId xmlns="" xmlns:a16="http://schemas.microsoft.com/office/drawing/2014/main" id="{4464F0C6-BFE4-46C7-9FAE-28B0C03387DA}"/>
              </a:ext>
            </a:extLst>
          </p:cNvPr>
          <p:cNvSpPr/>
          <p:nvPr/>
        </p:nvSpPr>
        <p:spPr>
          <a:xfrm>
            <a:off x="1055359" y="1999862"/>
            <a:ext cx="1195648" cy="338554"/>
          </a:xfrm>
          <a:prstGeom prst="rect">
            <a:avLst/>
          </a:prstGeom>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1600" dirty="0"/>
              <a:t>Fonte: FRED</a:t>
            </a:r>
          </a:p>
        </p:txBody>
      </p:sp>
    </p:spTree>
    <p:extLst>
      <p:ext uri="{BB962C8B-B14F-4D97-AF65-F5344CB8AC3E}">
        <p14:creationId xmlns:p14="http://schemas.microsoft.com/office/powerpoint/2010/main" val="12665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472897" y="409228"/>
            <a:ext cx="8229600" cy="1143000"/>
          </a:xfrm>
        </p:spPr>
        <p:txBody>
          <a:bodyPr/>
          <a:lstStyle/>
          <a:p>
            <a:r>
              <a:rPr lang="it-IT" sz="3200" dirty="0"/>
              <a:t>2.2 L’apparente trade-off e la sua scomparsa</a:t>
            </a:r>
          </a:p>
        </p:txBody>
      </p:sp>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576065" y="980728"/>
            <a:ext cx="8100391" cy="792088"/>
          </a:xfrm>
        </p:spPr>
        <p:txBody>
          <a:bodyPr>
            <a:normAutofit lnSpcReduction="10000"/>
          </a:bodyPr>
          <a:lstStyle/>
          <a:p>
            <a:pPr marL="0" indent="0">
              <a:buFontTx/>
              <a:buNone/>
            </a:pPr>
            <a:r>
              <a:rPr lang="it-IT" altLang="it-IT" sz="2400" dirty="0"/>
              <a:t>Dal 1970 in poi, come si nota nella figura, il trade-off tra tasso di inflazione e tasso di disoccupazione scomparve.</a:t>
            </a:r>
          </a:p>
          <a:p>
            <a:pPr marL="0" indent="0">
              <a:buFontTx/>
              <a:buNone/>
            </a:pPr>
            <a:endParaRPr lang="it-IT" altLang="it-IT" sz="2400" i="1" dirty="0"/>
          </a:p>
          <a:p>
            <a:pPr marL="0" indent="0">
              <a:buNone/>
            </a:pPr>
            <a:endParaRPr lang="it-IT" sz="2400" dirty="0"/>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8</a:t>
            </a:fld>
            <a:endParaRPr lang="it-IT"/>
          </a:p>
        </p:txBody>
      </p:sp>
      <p:pic>
        <p:nvPicPr>
          <p:cNvPr id="6" name="Immagine 5">
            <a:extLst>
              <a:ext uri="{FF2B5EF4-FFF2-40B4-BE49-F238E27FC236}">
                <a16:creationId xmlns="" xmlns:a16="http://schemas.microsoft.com/office/drawing/2014/main" id="{4E0E683E-3180-4F92-BAB3-CF70CDB4A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14" y="2040727"/>
            <a:ext cx="7434572" cy="4047711"/>
          </a:xfrm>
          <a:prstGeom prst="rect">
            <a:avLst/>
          </a:prstGeom>
        </p:spPr>
      </p:pic>
      <p:sp>
        <p:nvSpPr>
          <p:cNvPr id="7" name="Rettangolo 6">
            <a:extLst>
              <a:ext uri="{FF2B5EF4-FFF2-40B4-BE49-F238E27FC236}">
                <a16:creationId xmlns="" xmlns:a16="http://schemas.microsoft.com/office/drawing/2014/main" id="{305A0C08-33F0-4755-AC61-74A317A59181}"/>
              </a:ext>
            </a:extLst>
          </p:cNvPr>
          <p:cNvSpPr/>
          <p:nvPr/>
        </p:nvSpPr>
        <p:spPr>
          <a:xfrm>
            <a:off x="855997" y="1785174"/>
            <a:ext cx="1195648" cy="338554"/>
          </a:xfrm>
          <a:prstGeom prst="rect">
            <a:avLst/>
          </a:prstGeom>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1600" dirty="0"/>
              <a:t>Fonte: FRED</a:t>
            </a:r>
          </a:p>
        </p:txBody>
      </p:sp>
    </p:spTree>
    <p:extLst>
      <p:ext uri="{BB962C8B-B14F-4D97-AF65-F5344CB8AC3E}">
        <p14:creationId xmlns:p14="http://schemas.microsoft.com/office/powerpoint/2010/main" val="58420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3112CC2-73D2-48D8-AD5A-7257DB4804D6}"/>
              </a:ext>
            </a:extLst>
          </p:cNvPr>
          <p:cNvSpPr>
            <a:spLocks noGrp="1"/>
          </p:cNvSpPr>
          <p:nvPr>
            <p:ph type="title"/>
          </p:nvPr>
        </p:nvSpPr>
        <p:spPr>
          <a:xfrm>
            <a:off x="472897" y="409228"/>
            <a:ext cx="8229600" cy="1143000"/>
          </a:xfrm>
        </p:spPr>
        <p:txBody>
          <a:bodyPr/>
          <a:lstStyle/>
          <a:p>
            <a:r>
              <a:rPr lang="it-IT" sz="3200" dirty="0"/>
              <a:t>2.2 L’apparente trade-off e la sua scomparsa</a:t>
            </a:r>
          </a:p>
        </p:txBody>
      </p:sp>
      <p:sp>
        <p:nvSpPr>
          <p:cNvPr id="3" name="Segnaposto contenuto 2">
            <a:extLst>
              <a:ext uri="{FF2B5EF4-FFF2-40B4-BE49-F238E27FC236}">
                <a16:creationId xmlns="" xmlns:a16="http://schemas.microsoft.com/office/drawing/2014/main" id="{E5664D9D-CDA6-4B7C-BEDF-01F02745007A}"/>
              </a:ext>
            </a:extLst>
          </p:cNvPr>
          <p:cNvSpPr>
            <a:spLocks noGrp="1"/>
          </p:cNvSpPr>
          <p:nvPr>
            <p:ph idx="1"/>
          </p:nvPr>
        </p:nvSpPr>
        <p:spPr>
          <a:xfrm>
            <a:off x="251520" y="1052736"/>
            <a:ext cx="8702496" cy="4752528"/>
          </a:xfrm>
        </p:spPr>
        <p:txBody>
          <a:bodyPr>
            <a:normAutofit/>
          </a:bodyPr>
          <a:lstStyle/>
          <a:p>
            <a:pPr marL="0" indent="0">
              <a:buFontTx/>
              <a:buNone/>
            </a:pPr>
            <a:r>
              <a:rPr lang="it-IT" altLang="it-IT" sz="2400" dirty="0"/>
              <a:t>La domanda che ci poniamo è: perché scomparve la curva di Phillips originaria?</a:t>
            </a:r>
          </a:p>
          <a:p>
            <a:pPr marL="0" indent="0">
              <a:buFontTx/>
              <a:buNone/>
            </a:pPr>
            <a:endParaRPr lang="it-IT" altLang="it-IT" sz="2400" dirty="0"/>
          </a:p>
          <a:p>
            <a:r>
              <a:rPr lang="it-IT" altLang="it-IT" sz="2400" dirty="0"/>
              <a:t>Il </a:t>
            </a:r>
            <a:r>
              <a:rPr lang="it-IT" altLang="it-IT" sz="2400" dirty="0">
                <a:solidFill>
                  <a:srgbClr val="FF0000"/>
                </a:solidFill>
              </a:rPr>
              <a:t>tasso di inflazione divenne più persistente</a:t>
            </a:r>
          </a:p>
          <a:p>
            <a:r>
              <a:rPr lang="it-IT" altLang="it-IT" sz="2400" dirty="0"/>
              <a:t>Divenne più probabile che un’elevata inflazione in un anno fosse seguita da elevata inflazione l’anno successivo</a:t>
            </a:r>
          </a:p>
          <a:p>
            <a:r>
              <a:rPr lang="it-IT" altLang="it-IT" sz="2400" dirty="0"/>
              <a:t>Individui e imprese iniziarono a </a:t>
            </a:r>
            <a:r>
              <a:rPr lang="it-IT" altLang="it-IT" sz="2400" dirty="0">
                <a:solidFill>
                  <a:srgbClr val="FF0000"/>
                </a:solidFill>
              </a:rPr>
              <a:t>tenere conto della persistenza dell’inflazione</a:t>
            </a:r>
          </a:p>
          <a:p>
            <a:r>
              <a:rPr lang="it-IT" altLang="it-IT" sz="2400" dirty="0"/>
              <a:t>Il meccanismo di formazione delle aspettative cambiò, alterando la relazione stessa tra inflazione e disoccupazione</a:t>
            </a:r>
          </a:p>
          <a:p>
            <a:pPr marL="0" indent="0">
              <a:buFontTx/>
              <a:buNone/>
            </a:pPr>
            <a:endParaRPr lang="it-IT" altLang="it-IT" sz="2400" dirty="0"/>
          </a:p>
          <a:p>
            <a:pPr marL="0" indent="0">
              <a:buFontTx/>
              <a:buNone/>
            </a:pPr>
            <a:endParaRPr lang="it-IT" altLang="it-IT" sz="2600" i="1" dirty="0"/>
          </a:p>
          <a:p>
            <a:pPr marL="0" indent="0">
              <a:buNone/>
            </a:pPr>
            <a:endParaRPr lang="it-IT" sz="2400" dirty="0"/>
          </a:p>
        </p:txBody>
      </p:sp>
      <p:sp>
        <p:nvSpPr>
          <p:cNvPr id="4" name="Segnaposto numero diapositiva 3">
            <a:extLst>
              <a:ext uri="{FF2B5EF4-FFF2-40B4-BE49-F238E27FC236}">
                <a16:creationId xmlns="" xmlns:a16="http://schemas.microsoft.com/office/drawing/2014/main" id="{A9405AA7-53BE-48C9-B2ED-0E6027048D15}"/>
              </a:ext>
            </a:extLst>
          </p:cNvPr>
          <p:cNvSpPr>
            <a:spLocks noGrp="1"/>
          </p:cNvSpPr>
          <p:nvPr>
            <p:ph type="sldNum" sz="quarter" idx="12"/>
          </p:nvPr>
        </p:nvSpPr>
        <p:spPr/>
        <p:txBody>
          <a:bodyPr/>
          <a:lstStyle/>
          <a:p>
            <a:fld id="{E3AAEEB7-370C-4CD1-84ED-44A96922B98A}" type="slidenum">
              <a:rPr lang="it-IT" smtClean="0"/>
              <a:pPr/>
              <a:t>9</a:t>
            </a:fld>
            <a:endParaRPr lang="it-IT"/>
          </a:p>
        </p:txBody>
      </p:sp>
    </p:spTree>
    <p:extLst>
      <p:ext uri="{BB962C8B-B14F-4D97-AF65-F5344CB8AC3E}">
        <p14:creationId xmlns:p14="http://schemas.microsoft.com/office/powerpoint/2010/main" val="331676238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1687</Words>
  <Application>Microsoft Office PowerPoint</Application>
  <PresentationFormat>Presentazione su schermo (4:3)</PresentationFormat>
  <Paragraphs>165</Paragraphs>
  <Slides>24</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24</vt:i4>
      </vt:variant>
    </vt:vector>
  </HeadingPairs>
  <TitlesOfParts>
    <vt:vector size="26" baseType="lpstr">
      <vt:lpstr>Tema di Office</vt:lpstr>
      <vt:lpstr>Equation</vt:lpstr>
      <vt:lpstr>Capitolo VIII</vt:lpstr>
      <vt:lpstr>Presentazione standard di PowerPoint</vt:lpstr>
      <vt:lpstr>1. Inflazione, inflazione attesa e disoccupazione</vt:lpstr>
      <vt:lpstr>1. Inflazione, inflazione attesa e disoccupazione</vt:lpstr>
      <vt:lpstr>1. Inflazione, inflazione attesa e disoccupazione</vt:lpstr>
      <vt:lpstr>2.1 La curva di Phillips: la prima riformulazione</vt:lpstr>
      <vt:lpstr>2.1 La curva di Phillips: la prima riformulazione</vt:lpstr>
      <vt:lpstr>2.2 L’apparente trade-off e la sua scomparsa</vt:lpstr>
      <vt:lpstr>2.2 L’apparente trade-off e la sua scomparsa</vt:lpstr>
      <vt:lpstr>2.2 L’apparente trade-off e la sua scomparsa</vt:lpstr>
      <vt:lpstr>2.2 L’apparente trade-off e la sua scomparsa</vt:lpstr>
      <vt:lpstr>2.2 L’apparente trade-off e la sua scomparsa</vt:lpstr>
      <vt:lpstr>2.2 L’apparente trade-off e la sua scomparsa</vt:lpstr>
      <vt:lpstr>2.3 Il ritorno all’ancoraggio delle aspettative?</vt:lpstr>
      <vt:lpstr>3. La curva di Phillips e il tasso naturale di disoccupazione</vt:lpstr>
      <vt:lpstr>3. La curva di Phillips e il tasso naturale di disoccupazione</vt:lpstr>
      <vt:lpstr>3. La curva di Phillips e il tasso naturale di disoccupazione</vt:lpstr>
      <vt:lpstr>3. La curva di Phillips e il tasso naturale di disoccupazione</vt:lpstr>
      <vt:lpstr>4.1 Il tasso naturale di disoccupazione varia nel tempo</vt:lpstr>
      <vt:lpstr>4.2 Differenze nel tasso naturale di disoccupazione tra paesi</vt:lpstr>
      <vt:lpstr>4.3 Inflazione elevata e curva di Phillips</vt:lpstr>
      <vt:lpstr>4.4 Deflazione e curva di Phillips</vt:lpstr>
      <vt:lpstr>4.4 Deflazione e curva di Phillips</vt:lpstr>
      <vt:lpstr>Il punto principale di questo capitolo è: una bassa disoccupazione fa aumentare l’inflazione, ma questa relazione dipende molto da come le persone e le imprese formulano le loro aspettative.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Utente</cp:lastModifiedBy>
  <cp:revision>64</cp:revision>
  <dcterms:created xsi:type="dcterms:W3CDTF">2014-07-28T14:21:47Z</dcterms:created>
  <dcterms:modified xsi:type="dcterms:W3CDTF">2021-03-31T16:52:24Z</dcterms:modified>
</cp:coreProperties>
</file>