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sldIdLst>
    <p:sldId id="257" r:id="rId4"/>
    <p:sldId id="260" r:id="rId5"/>
    <p:sldId id="275" r:id="rId6"/>
    <p:sldId id="276" r:id="rId7"/>
    <p:sldId id="277" r:id="rId8"/>
    <p:sldId id="278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724182-A9DB-4823-A9BD-C164BE2B2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60A496-E443-4E9C-BFF5-6BE4CEA40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2757E3-B711-4618-8634-FA60BFA0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1DBBB9-7A83-43FA-86A9-0DF75302B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ADB817-7B7B-4315-9126-8A82966D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34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F3458-95A6-418A-9BC5-82725B00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C022E7-3971-487C-A3AC-731B35AE7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6DD6AE-A606-4729-86A1-4A42395FE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6C6B01-ACFC-4123-B634-1B1C8FF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4D54D7-B417-480C-AFFD-B4BF80C8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46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CEF7898-85DF-402D-8C3A-CCC86CF44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50155A-9AAC-40F5-90E0-051C72DF7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F352D4-0992-4C2E-ADDE-655C9E21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405F7F-4360-4646-B333-E1501984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EDD917-1A11-4FBF-AB29-FCD15EE0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19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BA6BCACA-55AC-4807-9E79-CD6391A7D8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72288"/>
            <a:chOff x="0" y="0"/>
            <a:chExt cx="12188825" cy="6872226"/>
          </a:xfrm>
        </p:grpSpPr>
        <p:pic>
          <p:nvPicPr>
            <p:cNvPr id="5" name="Picture 8" descr="HD-PanelTitle-V.png">
              <a:extLst>
                <a:ext uri="{FF2B5EF4-FFF2-40B4-BE49-F238E27FC236}">
                  <a16:creationId xmlns:a16="http://schemas.microsoft.com/office/drawing/2014/main" id="{C3472D38-8542-4D5B-A777-7809543F5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2CBDC6A0-0C07-46C0-BF65-83475F60E306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E8006B53-0F8A-40A9-9BF2-1CBAF1290B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>
              <a:fillRect/>
            </a:stretch>
          </p:blipFill>
          <p:spPr bwMode="auto">
            <a:xfrm rot="5400000">
              <a:off x="5245268" y="530352"/>
              <a:ext cx="1673352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HDRibbonTitle-UniformTrim.png">
              <a:extLst>
                <a:ext uri="{FF2B5EF4-FFF2-40B4-BE49-F238E27FC236}">
                  <a16:creationId xmlns:a16="http://schemas.microsoft.com/office/drawing/2014/main" id="{11A672E8-ABC6-46BC-BFF8-5378578BC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>
              <a:fillRect/>
            </a:stretch>
          </p:blipFill>
          <p:spPr bwMode="auto">
            <a:xfrm rot="5400000">
              <a:off x="5263556" y="5747514"/>
              <a:ext cx="1636776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823D1A10-EAB0-4FE3-891D-CD0C8E94115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995188D-E49F-4706-BE10-D60C4F720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4720-3F9B-4F24-AA9A-DB6776BB52EE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8109A26-8164-4AF4-9918-15CF3570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B10ABD-1738-4D5B-9990-7F3FD15B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D45EB-4D24-4AAB-8F0E-87378A9C75C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8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405DC9E0-B083-4F9A-B5BE-FDC314C9696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6311EF-0EA7-4F35-B377-8F523851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87D56-EA0D-4BE8-8B4E-15E5847D0CD9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A6BB24-4936-45D4-B011-931AFC4C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2EFF3B-2A5C-40C3-A4AF-E85522F1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8702-4BD3-49AE-B1C7-9F19AF453FC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83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BA1B5DF3-66F1-435E-9A42-D64FA615FEBB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F0EFA9-7E69-4189-8B92-D7A22E9F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44FC-9D55-4577-AD77-781B4265ED3D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1CD1C0-2E3C-4D97-8210-E6319E4A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4D3741-DBFE-4BE0-BAE5-4B241DDF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4CB4-05C0-44BD-9D46-87A09728250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7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513F1A36-247A-48F1-8726-2917F1B94297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6AF2B1-DBF1-4512-9371-424FD82F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B0B70-9666-4642-AB3E-5D211975C641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B222275-E1C7-422E-80E2-C9CB4DA4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12DE3D1-D0CA-416C-A2F5-27907803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19713-37DA-4BB7-A0AF-A254C7E572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7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0A361922-4DAB-4EAE-8761-1B112BF9CB8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ACAF1FA-AD6A-4438-82F2-E3DA5526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E843-34BC-4635-8DB2-CA22E02E8900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5870884-44BA-466D-9B72-73AA2AA6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3B02AE8-E7F9-4C1D-A25E-CD908ED9B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C25B-E4B8-42F3-BDAE-B2D9AFFB5E0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57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CF9B14A2-CF2A-44D7-BD11-05615F165E93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7E86AE4-B92C-421A-972C-2EA77C60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261E-57F5-4D52-86AD-3F1CF6503607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415D37-E319-41E5-B083-5A69B0F5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5E0423F-9B4A-443C-BEE0-7229FDC0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469A-641E-41C2-BBD2-3DAE93066FD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37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031CD8-AF7C-4B3A-9837-65940828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93830-C795-45AA-BFAD-168E5A2221E6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8E3B85-D2C5-48D6-8A03-1754368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BA687C-93EE-41BE-AD63-B9024DDB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AC006-2A15-4AD3-8DBA-70B11AA8520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7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45C19701-421A-4327-ADB1-FE8BBD126055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67C522-2520-40D1-A7EE-663EF615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BB26-E225-4883-BDC6-7BCDADCA896E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F4A8733-25E0-4A0B-8728-13378F70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984FE10-BD57-4084-A067-C44FC529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6FEE3-65C3-4896-BC2F-CF423E6DF5B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9F15E-980B-4614-927C-5498EF0D3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5DC86-602F-4EB0-A7E6-7871A9FB2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57CCCC-B45C-4078-9384-5A90B1864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58C688-7707-46D3-8696-9FB50B5A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EFF5A4-083F-41E1-9AAF-3B45E81B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509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D0011D-F75A-488A-A211-C4AE8F62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870C4-F83E-4A61-B571-B713E2076270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4E28BA-4247-417B-A390-50A13302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50A1BF-BB24-4DA3-9F12-5FAE170F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F1F9-EDC8-452B-B214-98101B0AFA3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15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A9D303-E60A-46AC-B72A-4F964FE4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C273E-CBCE-4142-9416-A236BD6B9900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F624B4-2081-4647-94EF-44D6A3F0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1EA3B-5334-4576-A14B-68235D74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48E7D-5D64-4CB5-9327-F700069B31B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48BD17C5-4114-4937-B84A-5FDB0186DC51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652ACB-B331-4407-994E-08D325C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8464E-2269-4B3F-B3D4-92E2231D51AE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E6F28A-FDA8-41BF-A8D3-456EF296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73EB6F-F67F-4524-9541-B4D6BCFE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8FF0-34DE-4222-98A2-98BD91D845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08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D453AEAD-BFD6-4B64-8FCB-03CA3C1E3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F244D9F-4371-417B-B02A-085264A0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173658CD-264D-4585-98AC-8C181DC5AB9B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2719BE4-CF7C-412F-A6F6-EAD171AE67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9AC62-A548-4B0D-8823-A07ADAF3DA72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0AC12F5-C83C-417F-AF6B-FEA3A8C2BF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A4ABC8-157C-415D-BEF7-BA0D8C63B2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98F86-37D9-4B2B-BE94-B256DEF84D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70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A87EC-5ED6-436E-AF96-82B780E2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CB82-1E7A-4D00-B299-CB8AF50D78B4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0BB-CB8B-4B4C-9514-5B8E8A0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D584-5FDF-464F-B2E0-F453B14C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4EE2E-0C00-42F3-9564-9F1A011020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70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2C02B68-CCC6-4E28-8C33-39A39CC5E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0F3CD30-7635-4BE8-A430-F425EF590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9F339F15-9284-48A2-94C3-281CCBA79CEC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F07545F-B51D-4351-A5FD-F0476745C5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6C167-597D-4BC3-9A5B-0119FCECEDF8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E05806C-1C1F-49C5-A95E-2EF97C2E52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84FBB0-45AD-4BB6-AEF6-5061E9493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176B-D9BF-438F-93AA-764F118F910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03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F64D380F-B20C-4924-84FA-25571FF88DA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CA42C9B-7755-4857-80A1-95B1072D8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DDADC-63A2-4D7D-B3B4-51559E985386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5A4709E-F56E-4F80-8158-7A0C8E1872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C7F9F5-E943-474B-951D-1031570FD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038E-D95C-4682-916B-5B0D86455CE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11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3A6CA795-5B37-4B96-9F7C-062F61C3EE16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4DFC64-DD4C-4C0E-B654-A4B3AAAD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7EE0D-A659-4C90-AC80-07BDCB680FF5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92C0F-9B62-43DD-8320-58C49B97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CBC8A-87DB-4995-BC3E-128B37909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E77B0-6B7C-4E80-B63B-2906C42ADFE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64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F0E8554E-63F4-480C-9623-C9C24A0BE6D7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829F4B-8229-401C-B158-9E7DC9EF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F6D12-EE8D-4C88-8C00-D64620BE61FE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6FC5B-E0B8-4B73-B288-D8F4C9FF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2BBB16-5DE0-48AE-8FB4-E8030D06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1C2E4-F989-44E8-AF40-C07044FE874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3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6509AB8C-4800-4820-A7F7-73C0AB54AB21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0"/>
            <a:ext cx="12231688" cy="6856413"/>
            <a:chOff x="-16934" y="0"/>
            <a:chExt cx="12231160" cy="6856214"/>
          </a:xfrm>
        </p:grpSpPr>
        <p:pic>
          <p:nvPicPr>
            <p:cNvPr id="5" name="Picture 15" descr="HD-PanelTitleR1.png">
              <a:extLst>
                <a:ext uri="{FF2B5EF4-FFF2-40B4-BE49-F238E27FC236}">
                  <a16:creationId xmlns:a16="http://schemas.microsoft.com/office/drawing/2014/main" id="{87DDD3AD-832B-4466-8B37-C78CBFD22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A330A247-96F7-48DE-9B3A-E310CF5C4C1C}"/>
                </a:ext>
              </a:extLst>
            </p:cNvPr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>
              <a:extLst>
                <a:ext uri="{FF2B5EF4-FFF2-40B4-BE49-F238E27FC236}">
                  <a16:creationId xmlns:a16="http://schemas.microsoft.com/office/drawing/2014/main" id="{DDC09C92-A46A-4F8B-BCCC-D0CE77E97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 descr="HDRibbonTitle-UniformTrim.png">
              <a:extLst>
                <a:ext uri="{FF2B5EF4-FFF2-40B4-BE49-F238E27FC236}">
                  <a16:creationId xmlns:a16="http://schemas.microsoft.com/office/drawing/2014/main" id="{B317A774-6A4C-437E-B891-EF2A2FBB3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14">
            <a:extLst>
              <a:ext uri="{FF2B5EF4-FFF2-40B4-BE49-F238E27FC236}">
                <a16:creationId xmlns:a16="http://schemas.microsoft.com/office/drawing/2014/main" id="{CF17889F-C2DF-490E-91A3-ED12D392A6DC}"/>
              </a:ext>
            </a:extLst>
          </p:cNvPr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355D08E-5013-477B-9A51-0151727A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32185-F8BC-48A8-95B2-2D133B6D3BDF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0184AB2-CEAB-45D6-B8DE-66600C7D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FE81F96-F6EB-4F9B-8C32-EC7B95F6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46BDF-AAFF-416E-8AAF-A4E4533530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67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84900-57EC-4899-AFB0-3902A00D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FA054B-9068-457C-BFB6-07C8E81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C3BC20-5876-4279-BD0E-868D5ED6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5D3FE-8F6A-4FE3-9D8D-B1F6F1F3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1E8E84-110B-47C4-9DE6-CFB42964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667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30C2418-D05B-4067-92BF-8C74C68517DE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C20CD4-7A03-4CE8-8B47-2AD64314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9593C-1DAF-4B1F-9DF5-B92FE03B960B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02B8AC-9BE7-4B2E-A026-57A3ED53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23334D-42A4-4D99-AD6B-856E5934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B78B-5FEE-4846-A0E7-1E5F7C97BB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074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C81A3C9A-B8DD-48E8-8DD2-C56675BC71DA}"/>
              </a:ext>
            </a:extLst>
          </p:cNvPr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05A1FB-CBAF-4055-B591-2956EACF7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842DF-2AB2-41AA-B1F7-3F85DD1C107A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88A3A4-F071-476E-96C5-9420C679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11DF65-FB26-4B5A-B028-957D81D8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C55B-9F6A-41E0-A045-4D1332C342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7262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183D91F7-890F-4B6F-AF36-818BBC7BCBAC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0B10136-F4B8-4D24-B8C4-D4E2E174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E3D4F-74E9-4E45-A018-43907C49D9D2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881BD0-6370-464E-9B36-861071A9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0D32DCE-C7EC-43C4-AE7B-A6316205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1284C-CAF9-47B4-A9ED-251E16A2A3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503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>
            <a:extLst>
              <a:ext uri="{FF2B5EF4-FFF2-40B4-BE49-F238E27FC236}">
                <a16:creationId xmlns:a16="http://schemas.microsoft.com/office/drawing/2014/main" id="{B5592FC4-E5DC-4F3A-98C6-2AA5FB1F58E5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BC90D72-0CB4-4212-8304-5790D4D7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19A8-8AB8-4FB7-B6B6-979361353E50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B0FC3196-0CD8-4818-929A-0129AD886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951F2479-1CB4-43CA-9464-21E8B587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F851F-9318-478E-995E-75C30AF69E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436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BD14AD05-9EA9-4189-99F8-D9149BCA6011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4F77E53-75BC-437D-826D-7CB5FDD0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542BF-004F-4F8D-8674-C5E4D1982E37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F18E620-42E1-474E-A0AE-D9C8052F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90FFD7D-EB51-4514-BCDE-162360A9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0EEA3-7878-43FF-AD86-17A99AF024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641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CCD038-A9D0-4502-A738-96C22D2F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97D6-F61B-46CA-BAC8-A4B258F5C0B6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E9715B-F51D-4D4D-A1FB-97FEDF7B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B5CF72-78AF-48BE-8850-6FA23D52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5226B-6F3E-4A24-AF8D-AC3A90866C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495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>
            <a:extLst>
              <a:ext uri="{FF2B5EF4-FFF2-40B4-BE49-F238E27FC236}">
                <a16:creationId xmlns:a16="http://schemas.microsoft.com/office/drawing/2014/main" id="{06DA379E-4297-4920-B33F-5B8B4835AF0B}"/>
              </a:ext>
            </a:extLst>
          </p:cNvPr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6B8E0C7-5B1B-484E-ACD8-4CFDCD08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57EAE-13E0-473B-A197-320A1EB5CC1F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3066337-1013-42BA-9344-B44BD256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C688638-4D0D-4988-97BF-A17BBF99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4A9D-CE73-4210-AFA5-31ED75E519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95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7D2DE5-D701-4DBF-AD28-52F82F24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A3DD-5824-4838-89D1-92302A645AD6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7529FF-3298-4AFF-940B-519B000D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A5235B-8F1C-4EFD-9A0C-03B92DE3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5E83C-9E16-48B5-AB72-3D84FFD45F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542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DDE2C6-DA19-49F4-9F30-2E4BF6DC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EDE59-4A8C-490A-8117-F47E996B981F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3760C8-E6CE-4EFB-A7EA-EDA92921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37E09-095E-4C43-B473-EE06170B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212B2-5CC3-44C0-A5AD-595AAD9F3C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386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231D2F52-2E19-4AA9-9938-8130C8D1ACC8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017B02-7EBC-4FC6-8567-F0D080A9E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7A97C-C356-4525-B571-B1E99E5705F0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9FD800-0636-4158-87A4-190AA8DF8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63D5D4-D1B9-4ED0-A844-5BD816C3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774D0-EA93-4C35-A9FA-6E0BB2DCCA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85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CAC405-A1C8-48DE-887E-8B6BC50F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E0DB93-0E14-4A00-A3DA-5435D1DDD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F3754D-6A27-4F41-808B-287E9A7F4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0D50A7-B029-4C1E-B3CF-A50BD591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C8D9069-DFBD-4690-9BC9-DD83BB09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788C42-E66A-435C-B076-2E9F274F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450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>
            <a:extLst>
              <a:ext uri="{FF2B5EF4-FFF2-40B4-BE49-F238E27FC236}">
                <a16:creationId xmlns:a16="http://schemas.microsoft.com/office/drawing/2014/main" id="{CA52E25F-16AC-4555-B912-310C0FF9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it-IT" sz="8000"/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3F277F9-66A5-4E55-AEF6-926A4F6F1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it-IT" sz="8000"/>
              <a:t>”</a:t>
            </a:r>
          </a:p>
        </p:txBody>
      </p:sp>
      <p:cxnSp>
        <p:nvCxnSpPr>
          <p:cNvPr id="7" name="Straight Connector 18">
            <a:extLst>
              <a:ext uri="{FF2B5EF4-FFF2-40B4-BE49-F238E27FC236}">
                <a16:creationId xmlns:a16="http://schemas.microsoft.com/office/drawing/2014/main" id="{EE398778-9AFC-44D0-86AE-E5D9217B2707}"/>
              </a:ext>
            </a:extLst>
          </p:cNvPr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8EFB471-2AE5-4A1A-8DB5-4F872587A1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3995-063C-4CEE-855C-C93344E25384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351002-0674-43F6-B3BC-AC1972FF8A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6CE911-BBD7-4C87-A00D-AD940F67E8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3762-DEDB-461D-851D-91A936E129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09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A47FD-F342-4EA6-B602-CAA2400B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2CC6-4159-43EA-9A2A-F1F550C36E18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51A54-CAEE-461C-BF75-EDFCE1CED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0FDB7-E50C-4A4E-99FD-A6AA90CC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AB7A7-22CC-4F14-836F-DCA647E3F3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085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383AA839-B368-4C1A-8713-3C27FBA06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it-IT" sz="8000"/>
              <a:t>“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592EAF7-B99B-4C71-BA16-9BACBCCF0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it-IT" sz="8000"/>
              <a:t>”</a:t>
            </a:r>
          </a:p>
        </p:txBody>
      </p:sp>
      <p:cxnSp>
        <p:nvCxnSpPr>
          <p:cNvPr id="7" name="Straight Connector 25">
            <a:extLst>
              <a:ext uri="{FF2B5EF4-FFF2-40B4-BE49-F238E27FC236}">
                <a16:creationId xmlns:a16="http://schemas.microsoft.com/office/drawing/2014/main" id="{DA61D4AC-DEA8-4C1C-9643-64DABD1938BD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467D976-3399-4090-BB40-2E46F1F261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7ED6C-EDAB-4EF4-A401-DB3E2E209F21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CBF5C86-E1CE-4512-9702-AF903AE917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F38BED-B28E-4B99-AE9E-AB91D5A79C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C1EBC-CFFA-4606-B8AC-D05BE11945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449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F5FCAFAF-072E-4188-9D31-30285C6DB942}"/>
              </a:ext>
            </a:extLst>
          </p:cNvPr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5A58701-6F29-47CD-BAAA-A5B8C39C00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B72D0-6B85-445C-9D99-B6A5C18FC575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AF8A1E-171A-42AB-98E1-1B5E970069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8556D1-7627-4416-90C6-023A2C7B23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4D8C-70CD-4C02-A2C5-FA64939FFF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585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D1BE2999-4BBE-43E8-9905-2744F3712CB8}"/>
              </a:ext>
            </a:extLst>
          </p:cNvPr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747A35-AE49-496A-BBD7-43F209C0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63508-F0FD-446D-A555-4DE86B287235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C74AA8-60F0-4982-9F10-82E52B28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0B8F46-228F-44F1-B888-B03A8E1B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96B36-693A-4E1C-941A-5CE2A25D61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445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8E2A9181-EC43-4D64-B5FB-4B25EE902ACE}"/>
              </a:ext>
            </a:extLst>
          </p:cNvPr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351C6D-E92D-4BF1-A476-53CC6B86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89107-C2BC-445C-99FD-D94371AC544D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361D88-C16D-4404-B3D3-26E29362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E18ADE-C90A-4ABC-8E2C-6F8B0893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3E23-6268-4603-A7A5-362E01DFD0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5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86411-EA05-4D13-8543-8FF7313CC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8A095B-85D0-4ECF-B541-ED3D3131D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A86A9E-F597-413B-8679-3F4B11994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E8D15A-7383-4D49-B11C-1F7DDA7F6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0CC51E-BD09-447A-ADEB-139B23E838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E3ADE2D-5CFB-4939-A7CA-32D714E6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C59A67C-E872-4ED5-8036-1BFFFDD9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7B4D449-2F83-4C36-BE1F-60BB41868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22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8A98C5-C1AE-4B9B-86AF-1449804A7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582D29-2054-4C59-8362-CDC66CFE2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C9991D5-F76E-4BF4-8CF7-D2474F11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30035D-1A04-4A07-B63B-AC26814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2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4F32BF1-AED7-478F-A5EF-636B06EA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3C33310-1577-4A85-B272-B151FF15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F9D33F-08AB-4F2D-BD9D-55AD72E9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26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253971-C648-42F3-88E8-F8F767CDF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30E81E-A365-4BAD-8C95-07D7857D0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839CE4-1AAA-4DB1-87B3-3E82106E9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BF661A-3DE2-48CF-9F9C-CA89DF29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2FDFFA-2316-4602-A1CE-65DF9978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9CFC60-27A2-4A5F-8B06-E19F3E70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772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BF54A-A0FD-4228-B12F-A875AFA0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3CD5E5C-4F9D-4993-92CB-AAB6A9A7E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05D84C-8F15-48E2-8D79-22087564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688C644-D0C6-424F-A091-99439071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0266D2-A142-4D97-8BD0-043A3F0A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CBA20E-6D6C-4708-ADEB-1D749622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33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56BA70-D62B-49E0-839A-50B348A9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9DF63E-799E-460C-85EE-0FD4A027E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51E5BC-D7FE-4AD0-9050-216857839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E4508-CC9A-4A45-B2FD-1BF425A0EFD7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521C41-55D7-48D1-9973-A2AAAED45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B77675-B5EC-4AE7-8B5E-6F1863A3D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860D6-8097-4E9F-A69F-220A640E57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24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55B0FE4D-4BB2-4E37-92F2-4C0CCC91BC2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12188825" cy="6856215"/>
          </a:xfrm>
        </p:grpSpPr>
        <p:pic>
          <p:nvPicPr>
            <p:cNvPr id="1032" name="Picture 7" descr="HD-PanelContent-V.png">
              <a:extLst>
                <a:ext uri="{FF2B5EF4-FFF2-40B4-BE49-F238E27FC236}">
                  <a16:creationId xmlns:a16="http://schemas.microsoft.com/office/drawing/2014/main" id="{E3C946D0-C23F-41C6-BEB8-4ED117FA3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3C4B02-60E8-4B23-89C1-E26FEDAB6451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>
              <a:extLst>
                <a:ext uri="{FF2B5EF4-FFF2-40B4-BE49-F238E27FC236}">
                  <a16:creationId xmlns:a16="http://schemas.microsoft.com/office/drawing/2014/main" id="{099FB818-9AED-43F6-A504-0CFFCEE58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1" y="76265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0" descr="HDRibbonContent-UniformTrim.png">
              <a:extLst>
                <a:ext uri="{FF2B5EF4-FFF2-40B4-BE49-F238E27FC236}">
                  <a16:creationId xmlns:a16="http://schemas.microsoft.com/office/drawing/2014/main" id="{9C4610E6-1CB0-44BD-AB5B-24C0F04A6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 bwMode="auto">
            <a:xfrm rot="5400000">
              <a:off x="5706470" y="6173526"/>
              <a:ext cx="758952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37C9A23-19C9-4136-A778-1F0F2F44D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C8B79FC-3FC3-401F-938A-846D15390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11319-684D-4E1F-B5BA-AA1D01177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07918E30-1A9E-4A4E-8A7C-D3EE5E32DFF9}" type="datetimeFigureOut">
              <a:rPr lang="en-US"/>
              <a:pPr>
                <a:defRPr/>
              </a:pPr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10E70-0134-4C8A-BA06-DD9F3BC0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47E96-4C39-4D8F-93AD-445AE2395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6608873-3DAE-4357-9166-6CA727DD533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>
            <a:extLst>
              <a:ext uri="{FF2B5EF4-FFF2-40B4-BE49-F238E27FC236}">
                <a16:creationId xmlns:a16="http://schemas.microsoft.com/office/drawing/2014/main" id="{948F9EAC-D998-4182-8ECF-327535AF0896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0"/>
            <a:ext cx="12230100" cy="6856413"/>
            <a:chOff x="-15736" y="0"/>
            <a:chExt cx="12229962" cy="6856214"/>
          </a:xfrm>
        </p:grpSpPr>
        <p:pic>
          <p:nvPicPr>
            <p:cNvPr id="2056" name="Picture 7" descr="HD-PanelContent.png">
              <a:extLst>
                <a:ext uri="{FF2B5EF4-FFF2-40B4-BE49-F238E27FC236}">
                  <a16:creationId xmlns:a16="http://schemas.microsoft.com/office/drawing/2014/main" id="{89CD014E-4595-4D57-B9D3-7868144055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DC7D96-0AF5-4C01-9980-EC7583A59492}"/>
                </a:ext>
              </a:extLst>
            </p:cNvPr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>
              <a:extLst>
                <a:ext uri="{FF2B5EF4-FFF2-40B4-BE49-F238E27FC236}">
                  <a16:creationId xmlns:a16="http://schemas.microsoft.com/office/drawing/2014/main" id="{B83869D0-A039-40B5-AF63-27A2E38CB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0" descr="HDRibbonContent-UniformTrim.png">
              <a:extLst>
                <a:ext uri="{FF2B5EF4-FFF2-40B4-BE49-F238E27FC236}">
                  <a16:creationId xmlns:a16="http://schemas.microsoft.com/office/drawing/2014/main" id="{7D572F2F-C012-4368-8711-2CD0CF168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4667841B-2793-4FB9-BAC3-65C4B299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29C43271-2E34-444D-ACFE-AE61D98E2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D6413-B405-4047-BE7B-F6EA99301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8B6668E-4C87-4966-B697-5A00FF74EBF9}" type="datetimeFigureOut">
              <a:rPr lang="it-IT"/>
              <a:pPr>
                <a:defRPr/>
              </a:pPr>
              <a:t>31/03/2021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AADDB-E268-47A8-8829-49D917995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A3558-24C7-4244-8850-AFE5A4FAD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A804FA4-A249-42BE-BDA1-C1D8864FB4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94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6A698D10-03CB-4FC0-A0DD-852F86987F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92400" y="1670050"/>
            <a:ext cx="6815138" cy="1758950"/>
          </a:xfrm>
        </p:spPr>
        <p:txBody>
          <a:bodyPr/>
          <a:lstStyle/>
          <a:p>
            <a:pPr eaLnBrk="1" hangingPunct="1"/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Corso di </a:t>
            </a:r>
            <a:b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9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  <a:t>Grammatica Latina </a:t>
            </a:r>
            <a:br>
              <a:rPr lang="it-IT" altLang="it-IT" sz="2800" i="1">
                <a:ln>
                  <a:noFill/>
                </a:ln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  <a:t>(a.a. 2020-2021)</a:t>
            </a:r>
            <a:br>
              <a:rPr lang="it-IT" altLang="it-IT" sz="2000" i="1">
                <a:ln>
                  <a:noFill/>
                </a:ln>
                <a:cs typeface="Times New Roman" panose="02020603050405020304" pitchFamily="18" charset="0"/>
              </a:rPr>
            </a:br>
            <a:endParaRPr lang="it-IT" altLang="it-IT" sz="2000">
              <a:ln>
                <a:noFill/>
              </a:ln>
            </a:endParaRPr>
          </a:p>
        </p:txBody>
      </p:sp>
      <p:sp>
        <p:nvSpPr>
          <p:cNvPr id="29699" name="Sottotitolo 4">
            <a:extLst>
              <a:ext uri="{FF2B5EF4-FFF2-40B4-BE49-F238E27FC236}">
                <a16:creationId xmlns:a16="http://schemas.microsoft.com/office/drawing/2014/main" id="{A1E604BA-ABF6-4FF4-B8E6-2AA9A12F0B0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692400" y="3657600"/>
            <a:ext cx="6815138" cy="1530350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Storia della lingua latina (III)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 b="1">
                <a:cs typeface="Times New Roman" panose="02020603050405020304" pitchFamily="18" charset="0"/>
              </a:rPr>
              <a:t>La fase arcaica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700" b="1"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700">
                <a:cs typeface="Times New Roman" panose="02020603050405020304" pitchFamily="18" charset="0"/>
              </a:rPr>
              <a:t>Docente:   </a:t>
            </a:r>
            <a:r>
              <a:rPr lang="it-IT" altLang="it-IT" sz="1700" i="1">
                <a:cs typeface="Times New Roman" panose="02020603050405020304" pitchFamily="18" charset="0"/>
              </a:rPr>
              <a:t>Luciana Furbetta </a:t>
            </a:r>
            <a:r>
              <a:rPr lang="it-IT" altLang="it-IT" sz="1700"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(lfurbetta@units.it)</a:t>
            </a:r>
            <a:endParaRPr lang="it-IT" altLang="it-IT"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7ECA97-5318-4827-ABDD-A69D0BEE1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tile tx="0" ty="0" sx="100000" sy="100000" flip="none" algn="tl"/>
          </a:blipFill>
        </p:spPr>
        <p:txBody>
          <a:bodyPr rtlCol="0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28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fasi della storia del latino 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Algerian" panose="04020705040A02060702" pitchFamily="82" charset="0"/>
            </a:endParaRPr>
          </a:p>
          <a:p>
            <a:pPr algn="just" fontAlgn="auto">
              <a:buFontTx/>
              <a:buChar char="-"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predocumentaria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preletteraria 	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(VI sec. a.C. – 240 a.C. ‘inizio’ della letteratura latina)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 sz="2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 classico</a:t>
            </a: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                                    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(78 a.C. morte di Silla – 14 d.C. morte di Augusto)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Fase letteraria 				                            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latino post-classico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 d.C. avvento di Tiberio – 193 d.C. morte di Commodo)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 tardo    </a:t>
            </a: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(fine II sec. d.C. – VI sec. d.C.)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it-IT" sz="2000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      </a:t>
            </a:r>
            <a:r>
              <a:rPr lang="it-IT" i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latino medievale </a:t>
            </a:r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(da VII sec d.C.)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it-IT" sz="20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buFont typeface="Arial"/>
              <a:buNone/>
              <a:defRPr/>
            </a:pPr>
            <a:endParaRPr lang="it-IT">
              <a:solidFill>
                <a:schemeClr val="tx1">
                  <a:lumMod val="85000"/>
                  <a:lumOff val="15000"/>
                </a:schemeClr>
              </a:solidFill>
              <a:latin typeface="Algerian" panose="04020705040A02060702" pitchFamily="82" charset="0"/>
            </a:endParaRPr>
          </a:p>
          <a:p>
            <a:pPr marL="0" indent="0" algn="ctr" fontAlgn="auto">
              <a:buFont typeface="Arial"/>
              <a:buNone/>
              <a:defRPr/>
            </a:pPr>
            <a:endParaRPr lang="it-IT" i="1">
              <a:solidFill>
                <a:schemeClr val="tx1">
                  <a:lumMod val="85000"/>
                  <a:lumOff val="15000"/>
                </a:schemeClr>
              </a:solidFill>
              <a:latin typeface="Algerian" panose="04020705040A02060702" pitchFamily="82" charset="0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431B9C9-3F5E-4C8A-B0B4-809554862FA4}"/>
              </a:ext>
            </a:extLst>
          </p:cNvPr>
          <p:cNvCxnSpPr/>
          <p:nvPr/>
        </p:nvCxnSpPr>
        <p:spPr>
          <a:xfrm flipV="1">
            <a:off x="3355975" y="2339975"/>
            <a:ext cx="2038350" cy="1728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7C6152F-67DB-40B5-9E75-08EB3C787D2F}"/>
              </a:ext>
            </a:extLst>
          </p:cNvPr>
          <p:cNvCxnSpPr/>
          <p:nvPr/>
        </p:nvCxnSpPr>
        <p:spPr>
          <a:xfrm flipV="1">
            <a:off x="3363913" y="3305175"/>
            <a:ext cx="2030412" cy="763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211BA65-5C9A-461C-925C-9BACBD958518}"/>
              </a:ext>
            </a:extLst>
          </p:cNvPr>
          <p:cNvCxnSpPr/>
          <p:nvPr/>
        </p:nvCxnSpPr>
        <p:spPr>
          <a:xfrm>
            <a:off x="3355975" y="4068763"/>
            <a:ext cx="2038350" cy="344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7C5744A-A1BF-4CA5-B4A9-F263FFC2FB06}"/>
              </a:ext>
            </a:extLst>
          </p:cNvPr>
          <p:cNvCxnSpPr/>
          <p:nvPr/>
        </p:nvCxnSpPr>
        <p:spPr>
          <a:xfrm>
            <a:off x="3363913" y="4068763"/>
            <a:ext cx="2030412" cy="1376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11E095E-C316-4BF9-989C-C42B9625F6FD}"/>
              </a:ext>
            </a:extLst>
          </p:cNvPr>
          <p:cNvCxnSpPr/>
          <p:nvPr/>
        </p:nvCxnSpPr>
        <p:spPr>
          <a:xfrm>
            <a:off x="3355975" y="4068763"/>
            <a:ext cx="2038350" cy="2324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02E97B-24CE-4909-A3E9-04C9746B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it-IT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latino arcaico: principali caratteristiche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(241 a.C. fine prima guerra punica – 81-79 a.C. dittatura di Silla)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Quadro storico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(I fase) espansione e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grandi conquiste                                                                       </a:t>
            </a:r>
            <a:r>
              <a:rPr lang="it-IT" sz="1100">
                <a:latin typeface="Times New Roman" panose="02020603050405020304" pitchFamily="18" charset="0"/>
                <a:cs typeface="Times New Roman" panose="02020603050405020304" pitchFamily="18" charset="0"/>
              </a:rPr>
              <a:t>(audio)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totale sottomissione dell’Italia e dominio del Mediterraneo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direttrice di espansione nell’Adriatico per controllo dell’Illirico (229-219 a.C.) 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invasione della Gallia Cisalpina (223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Seconda guerra punica contro Annibale (218-202 a.C., vittoria di Publio Cornelio Scipione a Zama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nel 202 a.C.)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costituzione della provincia di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Hispania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(218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Prima e seconda guerra Macedonica (215-205 e 200-196 a.C., vittoria di Tito Quinzio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Flaminino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a Cinocefale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 Filippo V)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operazioni militari contro i Liguri e contro gli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annessione della Liguria e dell’Istria (187-177 a.C.)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fondazione della colonia di Aquileia (181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Terza guerra Macedonica contro Perseo (172-167 a.C., vittoria di Lucio Emilio Paolo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Pidna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 167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spedizioni contro i Dalmati (156-155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Terza guerra punica (149-146 a.C. nella seconda fase della guerra è protagonista Publio Cornelio Scipione Emiliano, distruzione di Cartagine nel 146 a.C. e nello stesso anno distruzione di Corinto e provincializzazione dell’Africa)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› istituzione provincia d’Asia (129 a.C.) e istituzione provincia della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Narbonensis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(118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(II fase) conflitti politici e sociali            Guerra sociale o Italica  (91-89 a.C.)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468C021A-5FA2-452A-8E81-8E06C9B4855F}"/>
              </a:ext>
            </a:extLst>
          </p:cNvPr>
          <p:cNvSpPr/>
          <p:nvPr/>
        </p:nvSpPr>
        <p:spPr>
          <a:xfrm>
            <a:off x="6233260" y="6144449"/>
            <a:ext cx="477078" cy="132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08D5F9DC-A67E-4278-AD1E-AE7EAE9BD2BE}"/>
              </a:ext>
            </a:extLst>
          </p:cNvPr>
          <p:cNvSpPr/>
          <p:nvPr/>
        </p:nvSpPr>
        <p:spPr>
          <a:xfrm rot="5400000">
            <a:off x="6610947" y="1115800"/>
            <a:ext cx="596348" cy="39756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5" name="per slide 1 lez 11 7 aprile">
            <a:hlinkClick r:id="" action="ppaction://media"/>
            <a:extLst>
              <a:ext uri="{FF2B5EF4-FFF2-40B4-BE49-F238E27FC236}">
                <a16:creationId xmlns:a16="http://schemas.microsoft.com/office/drawing/2014/main" id="{92CF5CE2-B902-4BBE-806E-E9476A784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78268" y="337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2AD89B-7993-4F2B-B22A-B81B563A5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Espansione del latino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maggiore latinizzazione in tutto il territorio italiano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diffusione del latino nelle nuove aree di conquista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romanizzazione linguistica dei territori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extraitalici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dopo lunghe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fasi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pluriliguismo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di contatto con lingue </a:t>
            </a:r>
            <a:r>
              <a:rPr lang="it-IT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-romane                          </a:t>
            </a:r>
            <a:r>
              <a:rPr lang="it-IT" sz="1600">
                <a:latin typeface="Times New Roman" panose="02020603050405020304" pitchFamily="18" charset="0"/>
                <a:cs typeface="Times New Roman" panose="02020603050405020304" pitchFamily="18" charset="0"/>
              </a:rPr>
              <a:t>(audio)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Latinizzazione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spontanea, nessuna adozione di una politica ‘linguistica’ romana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Rapporto con l’Oriente e il greco: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III e II secolo a.C. crescente ellenizzazione del ceto colto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bilinguismo e affermazione di prestigio culturale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› reazione antiellenica da parte dell’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élite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più conservatrice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Nascita della letteratura latina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grande operazione di adattamento di modelli letterari greci alla lingua e alla società romana grazie a veri e propri ‘mediatori culturali’ perfettamente bilingui come Livio Andronico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1425607E-5365-40E5-920A-DE436763F946}"/>
              </a:ext>
            </a:extLst>
          </p:cNvPr>
          <p:cNvSpPr/>
          <p:nvPr/>
        </p:nvSpPr>
        <p:spPr>
          <a:xfrm>
            <a:off x="762000" y="450575"/>
            <a:ext cx="165652" cy="1775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0EBC8531-058F-4E42-9875-E1CEA42B1A5F}"/>
              </a:ext>
            </a:extLst>
          </p:cNvPr>
          <p:cNvSpPr/>
          <p:nvPr/>
        </p:nvSpPr>
        <p:spPr>
          <a:xfrm>
            <a:off x="4495244" y="5225321"/>
            <a:ext cx="316194" cy="10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ngolare in su 4">
            <a:extLst>
              <a:ext uri="{FF2B5EF4-FFF2-40B4-BE49-F238E27FC236}">
                <a16:creationId xmlns:a16="http://schemas.microsoft.com/office/drawing/2014/main" id="{0D55E9B5-A02D-499B-9889-5C72EDBDD7F5}"/>
              </a:ext>
            </a:extLst>
          </p:cNvPr>
          <p:cNvSpPr/>
          <p:nvPr/>
        </p:nvSpPr>
        <p:spPr>
          <a:xfrm rot="10800000">
            <a:off x="1606609" y="3537955"/>
            <a:ext cx="331248" cy="13696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slide 2 lez 11 7 aprile">
            <a:hlinkClick r:id="" action="ppaction://media"/>
            <a:extLst>
              <a:ext uri="{FF2B5EF4-FFF2-40B4-BE49-F238E27FC236}">
                <a16:creationId xmlns:a16="http://schemas.microsoft.com/office/drawing/2014/main" id="{6691B1CC-1E80-449A-9CA2-987BC1FE0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58088" y="921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B7779E-7203-45B7-B1DD-697065A6E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6858001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 letteratura arcaica è in realtà una letteratura estremamente ‘moderna’: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legame con l’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élite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e risposta alle esigenze culturali della società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attenzione alle tendenze e novità della produzione greca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confronto – in un’ottica di autonomia e superamento – con la letteratura greca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› sperimentazione di generi diversi e continuo rinnovamento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 lingua letteraria arcaica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ricerca continua di mezzi espressivi attingendo a ogni possibile risorsa del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patrimonio linguistico e alle possibilità della lingua</a:t>
            </a:r>
          </a:p>
          <a:p>
            <a:pPr marL="0" indent="0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incremento costante del patrimonio lessicale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Lingua dei generi ‘alti’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innovazioni (da greco) + elementi tradizionali e procedimenti stilistici della lingua poetica latina        grecismi e allitterazioni, onomatopee, arcaismi e neoformazioni ai limiti dello sperimentalismo, ricorso al latino ‘parlato’ (sul piano lessicale e sintattico) + lingue tecniche a fini espressivi   </a:t>
            </a:r>
          </a:p>
          <a:p>
            <a:pPr marL="0" indent="0" algn="just">
              <a:buNone/>
            </a:pP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es. Ennio: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 Sk. </a:t>
            </a:r>
            <a:r>
              <a:rPr lang="pt-BR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usae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 quae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edibus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agnum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ulsatis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Olympum;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451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uba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erribili soni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taratantara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dixi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31 Sk.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lli respondit rex Alb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76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servat genus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altivolantum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184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it-IT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cauponantes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bellum sed belligerantes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139-140 Sk.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densis aquila pennis obnixa volabat /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vento, quem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perhibent Graium genus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aera lingua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fr. 346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Leucatan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campsant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ann. </a:t>
            </a:r>
            <a:r>
              <a:rPr lang="pt-B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289 Sk. 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summus ibi capitur </a:t>
            </a:r>
            <a:r>
              <a:rPr 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meddix</a:t>
            </a:r>
            <a:r>
              <a:rPr lang="pt-BR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, occiditur alter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Lingua dei generi ‘bassi’          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es. commedie di Plauto e Terenzio</a:t>
            </a: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109B239-7748-4F2E-9334-1BEB9D2D95DC}"/>
              </a:ext>
            </a:extLst>
          </p:cNvPr>
          <p:cNvSpPr/>
          <p:nvPr/>
        </p:nvSpPr>
        <p:spPr>
          <a:xfrm>
            <a:off x="3670418" y="1965300"/>
            <a:ext cx="264920" cy="111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F9FC8B1A-0503-4E54-B4B2-CA4CFA000852}"/>
              </a:ext>
            </a:extLst>
          </p:cNvPr>
          <p:cNvSpPr/>
          <p:nvPr/>
        </p:nvSpPr>
        <p:spPr>
          <a:xfrm>
            <a:off x="3670418" y="2730263"/>
            <a:ext cx="264920" cy="111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27A121DD-16E8-4FC3-9D23-8D12B5095C11}"/>
              </a:ext>
            </a:extLst>
          </p:cNvPr>
          <p:cNvSpPr/>
          <p:nvPr/>
        </p:nvSpPr>
        <p:spPr>
          <a:xfrm>
            <a:off x="3368414" y="3270899"/>
            <a:ext cx="302004" cy="76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5A2A2F9-CB05-4216-AEC7-2D3A5B371B38}"/>
              </a:ext>
            </a:extLst>
          </p:cNvPr>
          <p:cNvSpPr/>
          <p:nvPr/>
        </p:nvSpPr>
        <p:spPr>
          <a:xfrm>
            <a:off x="1573910" y="3589074"/>
            <a:ext cx="470019" cy="70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38CB8FA5-6CB3-4DFB-9B0F-2D5ED47DC721}"/>
              </a:ext>
            </a:extLst>
          </p:cNvPr>
          <p:cNvSpPr/>
          <p:nvPr/>
        </p:nvSpPr>
        <p:spPr>
          <a:xfrm>
            <a:off x="1845892" y="2338001"/>
            <a:ext cx="196553" cy="743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bidirezionale verticale 13">
            <a:extLst>
              <a:ext uri="{FF2B5EF4-FFF2-40B4-BE49-F238E27FC236}">
                <a16:creationId xmlns:a16="http://schemas.microsoft.com/office/drawing/2014/main" id="{41206253-288C-4D64-A3DA-0F8E5901B14F}"/>
              </a:ext>
            </a:extLst>
          </p:cNvPr>
          <p:cNvSpPr/>
          <p:nvPr/>
        </p:nvSpPr>
        <p:spPr>
          <a:xfrm>
            <a:off x="1845892" y="427289"/>
            <a:ext cx="196553" cy="147701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E9943B8-1083-43F3-87C9-377BB94FC1A6}"/>
              </a:ext>
            </a:extLst>
          </p:cNvPr>
          <p:cNvSpPr/>
          <p:nvPr/>
        </p:nvSpPr>
        <p:spPr>
          <a:xfrm>
            <a:off x="3561459" y="6010985"/>
            <a:ext cx="482838" cy="1012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Elaborazione alternativa 15">
            <a:extLst>
              <a:ext uri="{FF2B5EF4-FFF2-40B4-BE49-F238E27FC236}">
                <a16:creationId xmlns:a16="http://schemas.microsoft.com/office/drawing/2014/main" id="{A4BC4441-AED8-451A-BC61-2B06D8B08385}"/>
              </a:ext>
            </a:extLst>
          </p:cNvPr>
          <p:cNvSpPr/>
          <p:nvPr/>
        </p:nvSpPr>
        <p:spPr>
          <a:xfrm>
            <a:off x="0" y="4139212"/>
            <a:ext cx="12158443" cy="1254093"/>
          </a:xfrm>
          <a:prstGeom prst="flowChartAlternateProcess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tella a 4 punte 16">
            <a:extLst>
              <a:ext uri="{FF2B5EF4-FFF2-40B4-BE49-F238E27FC236}">
                <a16:creationId xmlns:a16="http://schemas.microsoft.com/office/drawing/2014/main" id="{11AA13EC-8DFA-4B5D-B857-317239AABD05}"/>
              </a:ext>
            </a:extLst>
          </p:cNvPr>
          <p:cNvSpPr/>
          <p:nvPr/>
        </p:nvSpPr>
        <p:spPr>
          <a:xfrm>
            <a:off x="182239" y="3270899"/>
            <a:ext cx="91226" cy="7009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4 punte 17">
            <a:extLst>
              <a:ext uri="{FF2B5EF4-FFF2-40B4-BE49-F238E27FC236}">
                <a16:creationId xmlns:a16="http://schemas.microsoft.com/office/drawing/2014/main" id="{9B747565-1435-4971-8807-5B074B5CFD22}"/>
              </a:ext>
            </a:extLst>
          </p:cNvPr>
          <p:cNvSpPr/>
          <p:nvPr/>
        </p:nvSpPr>
        <p:spPr>
          <a:xfrm>
            <a:off x="182239" y="5973509"/>
            <a:ext cx="91226" cy="7495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650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F9762-8241-4D21-9236-A7F83BBC5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4"/>
            <a:tile tx="0" ty="0" sx="100000" sy="100000" flip="none" algn="tl"/>
          </a:blipFill>
        </p:spPr>
        <p:txBody>
          <a:bodyPr/>
          <a:lstStyle/>
          <a:p>
            <a:pPr>
              <a:buFontTx/>
              <a:buChar char="-"/>
            </a:pPr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Da seconda metà del II sec. a.C.  esigenza e ricerca di stabilità e uniformità del latino che ormai è lingua universale al pari del greco e che deve rispondere alle esigenze ‘ufficiali’ della potenza dominatrice di Roma </a:t>
            </a:r>
          </a:p>
          <a:p>
            <a:pPr marL="0" indent="0">
              <a:buNone/>
            </a:pPr>
            <a:endParaRPr 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della variabilità interna e inizio di selezione e regolarizzazione </a:t>
            </a:r>
          </a:p>
          <a:p>
            <a:pPr marL="0" indent="0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verso una lingua ‘standard’ basata su un modello di prestigio quale la lingua della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‘classe dirigente’ di Roma</a:t>
            </a:r>
          </a:p>
          <a:p>
            <a:pPr marL="0" indent="0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it-IT" sz="2400"/>
              <a:t>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processo di regolarizzazione e aggiornamento dell’ortografia favorito dallo sviluppo di una sensibilità e scienza linguistica e dal crescente ruolo della riflessione grammaticale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									</a:t>
            </a:r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 (audio)</a:t>
            </a:r>
          </a:p>
          <a:p>
            <a:pPr marL="0" indent="0" algn="ctr">
              <a:buNone/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</a:t>
            </a:r>
            <a:endParaRPr lang="it-IT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A4EB3FE4-0705-4333-B522-D24CBD12F7C5}"/>
              </a:ext>
            </a:extLst>
          </p:cNvPr>
          <p:cNvSpPr/>
          <p:nvPr/>
        </p:nvSpPr>
        <p:spPr>
          <a:xfrm rot="5400000">
            <a:off x="2921464" y="1465984"/>
            <a:ext cx="801151" cy="4530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BDA9C166-9745-4C2B-B509-BECD0CFDB3F6}"/>
              </a:ext>
            </a:extLst>
          </p:cNvPr>
          <p:cNvSpPr/>
          <p:nvPr/>
        </p:nvSpPr>
        <p:spPr>
          <a:xfrm>
            <a:off x="5835942" y="2808216"/>
            <a:ext cx="260058" cy="6207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60E65CE5-B71E-405C-90CA-85BD490C891E}"/>
              </a:ext>
            </a:extLst>
          </p:cNvPr>
          <p:cNvSpPr/>
          <p:nvPr/>
        </p:nvSpPr>
        <p:spPr>
          <a:xfrm>
            <a:off x="2959914" y="4028821"/>
            <a:ext cx="271244" cy="8934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sl ultima lez. 11 7 aprile">
            <a:hlinkClick r:id="" action="ppaction://media"/>
            <a:extLst>
              <a:ext uri="{FF2B5EF4-FFF2-40B4-BE49-F238E27FC236}">
                <a16:creationId xmlns:a16="http://schemas.microsoft.com/office/drawing/2014/main" id="{F6374598-0506-4112-980B-94A4206A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3318" y="6105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4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3.xml><?xml version="1.0" encoding="utf-8"?>
<a:theme xmlns:a="http://schemas.openxmlformats.org/drawingml/2006/main" name="1_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1066</Words>
  <Application>Microsoft Office PowerPoint</Application>
  <PresentationFormat>Widescreen</PresentationFormat>
  <Paragraphs>91</Paragraphs>
  <Slides>6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6</vt:i4>
      </vt:variant>
    </vt:vector>
  </HeadingPairs>
  <TitlesOfParts>
    <vt:vector size="15" baseType="lpstr">
      <vt:lpstr>Algerian</vt:lpstr>
      <vt:lpstr>Arial</vt:lpstr>
      <vt:lpstr>Calibri</vt:lpstr>
      <vt:lpstr>Calibri Light</vt:lpstr>
      <vt:lpstr>Garamond</vt:lpstr>
      <vt:lpstr>Times New Roman</vt:lpstr>
      <vt:lpstr>Tema di Office</vt:lpstr>
      <vt:lpstr>Organico</vt:lpstr>
      <vt:lpstr>1_Organico</vt:lpstr>
      <vt:lpstr>  Corso di  Grammatica Latina  (a.a. 2020-2021)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Grammatica Latina  (a.a. 2020-2021)</dc:title>
  <dc:creator>Luciana Furbetta</dc:creator>
  <cp:lastModifiedBy>Luciana Furbetta</cp:lastModifiedBy>
  <cp:revision>4</cp:revision>
  <dcterms:created xsi:type="dcterms:W3CDTF">2021-03-30T09:32:55Z</dcterms:created>
  <dcterms:modified xsi:type="dcterms:W3CDTF">2021-03-31T10:27:26Z</dcterms:modified>
</cp:coreProperties>
</file>