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5" r:id="rId10"/>
    <p:sldId id="274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51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87DF-A276-4B10-9829-91718C221D48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1E53-7D0D-45E5-AA44-2B03D5BD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67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87DF-A276-4B10-9829-91718C221D48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1E53-7D0D-45E5-AA44-2B03D5BD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30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87DF-A276-4B10-9829-91718C221D48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1E53-7D0D-45E5-AA44-2B03D5BD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24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87DF-A276-4B10-9829-91718C221D48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1E53-7D0D-45E5-AA44-2B03D5BD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24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87DF-A276-4B10-9829-91718C221D48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1E53-7D0D-45E5-AA44-2B03D5BD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1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87DF-A276-4B10-9829-91718C221D48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1E53-7D0D-45E5-AA44-2B03D5BD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49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87DF-A276-4B10-9829-91718C221D48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1E53-7D0D-45E5-AA44-2B03D5BD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85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87DF-A276-4B10-9829-91718C221D48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1E53-7D0D-45E5-AA44-2B03D5BD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34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87DF-A276-4B10-9829-91718C221D48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1E53-7D0D-45E5-AA44-2B03D5BD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46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87DF-A276-4B10-9829-91718C221D48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1E53-7D0D-45E5-AA44-2B03D5BD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74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87DF-A276-4B10-9829-91718C221D48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1E53-7D0D-45E5-AA44-2B03D5BD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38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C87DF-A276-4B10-9829-91718C221D48}" type="datetimeFigureOut">
              <a:rPr lang="it-IT" smtClean="0"/>
              <a:t>02/04/2021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61E53-7D0D-45E5-AA44-2B03D5BDB1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1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5457" y="-158867"/>
            <a:ext cx="6417453" cy="652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pitchFamily="-65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pitchFamily="-65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pitchFamily="-65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pitchFamily="-65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pitchFamily="-65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Palatino" pitchFamily="-65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Palatino" pitchFamily="-65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Palatino" pitchFamily="-65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Palatino" pitchFamily="-65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Il modello di</a:t>
            </a:r>
            <a:r>
              <a:rPr kumimoji="0" lang="it-IT" sz="1800" b="1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regressione lineare (con errore normale)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800" kern="0" baseline="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0" cap="none" spc="0" normalizeH="0" noProof="0" dirty="0" smtClean="0">
              <a:ln>
                <a:noFill/>
              </a:ln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800" kern="0" baseline="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0" cap="none" spc="0" normalizeH="0" noProof="0" dirty="0" smtClean="0">
              <a:ln>
                <a:noFill/>
              </a:ln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800" kern="0" baseline="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0" cap="none" spc="0" normalizeH="0" noProof="0" dirty="0" smtClean="0">
              <a:ln>
                <a:noFill/>
              </a:ln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800" kern="0" baseline="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0" cap="none" spc="0" normalizeH="0" noProof="0" dirty="0" smtClean="0">
              <a:ln>
                <a:noFill/>
              </a:ln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800" kern="0" baseline="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0" cap="none" spc="0" normalizeH="0" noProof="0" dirty="0" smtClean="0">
              <a:ln>
                <a:noFill/>
              </a:ln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800" kern="0" baseline="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0" cap="none" spc="0" normalizeH="0" noProof="0" dirty="0" smtClean="0">
              <a:ln>
                <a:noFill/>
              </a:ln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0" cap="none" spc="0" normalizeH="0" noProof="0" dirty="0" smtClean="0">
              <a:ln>
                <a:noFill/>
              </a:ln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800" kern="0" baseline="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0" cap="none" spc="0" normalizeH="0" noProof="0" dirty="0" smtClean="0">
              <a:ln>
                <a:noFill/>
              </a:ln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800" kern="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0" cap="none" spc="0" normalizeH="0" noProof="0" dirty="0" smtClean="0">
              <a:ln>
                <a:noFill/>
              </a:ln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0" cap="none" spc="0" normalizeH="0" noProof="0" dirty="0" smtClean="0">
              <a:ln>
                <a:noFill/>
              </a:ln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0" cap="none" spc="0" normalizeH="0" noProof="0" dirty="0" smtClean="0">
              <a:ln>
                <a:noFill/>
              </a:ln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La regressione lineare multipla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316" y="6168542"/>
            <a:ext cx="3590095" cy="332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5270" y="643534"/>
            <a:ext cx="3537825" cy="24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t="16492"/>
          <a:stretch/>
        </p:blipFill>
        <p:spPr>
          <a:xfrm>
            <a:off x="1284303" y="3102176"/>
            <a:ext cx="4640123" cy="231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566338" y="513244"/>
                <a:ext cx="5881658" cy="951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/>
                  <a:t>1.</a:t>
                </a:r>
                <a:r>
                  <a:rPr lang="it-IT" dirty="0" smtClean="0"/>
                  <a:t> Ricavate con le formule di massima verosimiglianza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𝑬𝒒</m:t>
                    </m:r>
                    <m:d>
                      <m:dPr>
                        <m:ctrlPr>
                          <a:rPr lang="it-I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it-IT" dirty="0" smtClean="0"/>
                  <a:t> e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𝑬𝒒</m:t>
                    </m:r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 i coefficienti di regressione lineare e la stima della varianza costante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/>
                  <a:t> (corretta per i gradi di libertà) per le seguenti variabili. </a:t>
                </a:r>
              </a:p>
              <a:p>
                <a:endParaRPr lang="it-IT" dirty="0"/>
              </a:p>
              <a:p>
                <a:r>
                  <a:rPr lang="es-ES" dirty="0"/>
                  <a:t>Y	X</a:t>
                </a:r>
              </a:p>
              <a:p>
                <a:r>
                  <a:rPr lang="es-ES" dirty="0"/>
                  <a:t>3	2</a:t>
                </a:r>
              </a:p>
              <a:p>
                <a:r>
                  <a:rPr lang="es-ES" dirty="0"/>
                  <a:t>2	3</a:t>
                </a:r>
              </a:p>
              <a:p>
                <a:r>
                  <a:rPr lang="es-ES" dirty="0"/>
                  <a:t>2	1</a:t>
                </a:r>
              </a:p>
              <a:p>
                <a:r>
                  <a:rPr lang="es-ES" dirty="0"/>
                  <a:t>7	4</a:t>
                </a:r>
              </a:p>
              <a:p>
                <a:r>
                  <a:rPr lang="es-ES" dirty="0"/>
                  <a:t>6	5</a:t>
                </a:r>
              </a:p>
              <a:p>
                <a:r>
                  <a:rPr lang="es-ES" dirty="0"/>
                  <a:t>7	8</a:t>
                </a:r>
              </a:p>
              <a:p>
                <a:endParaRPr lang="it-IT" dirty="0" smtClean="0"/>
              </a:p>
              <a:p>
                <a:endParaRPr lang="it-IT" dirty="0"/>
              </a:p>
              <a:p>
                <a:r>
                  <a:rPr lang="it-IT" b="1" dirty="0" smtClean="0"/>
                  <a:t>2. </a:t>
                </a:r>
                <a:r>
                  <a:rPr lang="it-IT" dirty="0" smtClean="0"/>
                  <a:t>Date le seguenti matrici,</a:t>
                </a:r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 smtClean="0"/>
              </a:p>
              <a:p>
                <a:pPr marL="342900" indent="-342900">
                  <a:buAutoNum type="alphaLcParenR"/>
                </a:pPr>
                <a:r>
                  <a:rPr lang="it-IT" dirty="0" smtClean="0"/>
                  <a:t>Stima con le soluzioni della massima verosimiglianza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𝜷</m:t>
                    </m:r>
                  </m:oMath>
                </a14:m>
                <a:r>
                  <a:rPr lang="it-IT" dirty="0" smtClean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/>
                  <a:t>, fornendo per quest’ultimo anche il valore corretto per i gradi di libertà.</a:t>
                </a:r>
              </a:p>
              <a:p>
                <a:pPr marL="342900" indent="-342900">
                  <a:buAutoNum type="alphaLcParenR"/>
                </a:pPr>
                <a:r>
                  <a:rPr lang="it-IT" dirty="0" smtClean="0"/>
                  <a:t>Per calcolare la varianza delle stime di massima verosimiglianza di cosa avreste bisogno? Provate a rispondere in modo esteso, rivedendo il materiale delle lezioni precedenti.</a:t>
                </a:r>
              </a:p>
              <a:p>
                <a:endParaRPr lang="it-IT" b="1" dirty="0"/>
              </a:p>
              <a:p>
                <a:r>
                  <a:rPr lang="it-IT" dirty="0"/>
                  <a:t>(Svolgete in Excel e inviatemi)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38" y="513244"/>
                <a:ext cx="5881658" cy="9510296"/>
              </a:xfrm>
              <a:prstGeom prst="rect">
                <a:avLst/>
              </a:prstGeom>
              <a:blipFill>
                <a:blip r:embed="rId2"/>
                <a:stretch>
                  <a:fillRect l="-933" t="-3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022" y="4708476"/>
            <a:ext cx="3819553" cy="215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50" y="428040"/>
            <a:ext cx="5105437" cy="3467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741603" y="4016887"/>
                <a:ext cx="5389173" cy="5612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>
                    <a:cs typeface="Times New Roman" panose="02020603050405020304" pitchFamily="18" charset="0"/>
                  </a:rPr>
                  <a:t>Calcoliamo </a:t>
                </a:r>
                <a:r>
                  <a:rPr lang="it-IT" dirty="0">
                    <a:cs typeface="Times New Roman" panose="02020603050405020304" pitchFamily="18" charset="0"/>
                  </a:rPr>
                  <a:t>la derivata </a:t>
                </a:r>
                <a:r>
                  <a:rPr lang="it-IT" dirty="0" smtClean="0">
                    <a:cs typeface="Times New Roman" panose="02020603050405020304" pitchFamily="18" charset="0"/>
                  </a:rPr>
                  <a:t>parziale di </a:t>
                </a:r>
                <a:r>
                  <a:rPr lang="it-IT" dirty="0">
                    <a:cs typeface="Times New Roman" panose="02020603050405020304" pitchFamily="18" charset="0"/>
                  </a:rPr>
                  <a:t>ordine </a:t>
                </a:r>
                <a:r>
                  <a:rPr lang="it-IT" dirty="0" smtClean="0">
                    <a:cs typeface="Times New Roman" panose="02020603050405020304" pitchFamily="18" charset="0"/>
                  </a:rPr>
                  <a:t>secondo in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𝜷</m:t>
                    </m:r>
                  </m:oMath>
                </a14:m>
                <a:r>
                  <a:rPr lang="it-IT" dirty="0" smtClean="0">
                    <a:cs typeface="Times New Roman" panose="02020603050405020304" pitchFamily="18" charset="0"/>
                  </a:rPr>
                  <a:t> </a:t>
                </a:r>
                <a:r>
                  <a:rPr lang="it-IT" dirty="0">
                    <a:cs typeface="Times New Roman" panose="02020603050405020304" pitchFamily="18" charset="0"/>
                  </a:rPr>
                  <a:t>(derivata </a:t>
                </a:r>
                <a:r>
                  <a:rPr lang="it-IT" dirty="0" smtClean="0">
                    <a:cs typeface="Times New Roman" panose="02020603050405020304" pitchFamily="18" charset="0"/>
                  </a:rPr>
                  <a:t>parziale della </a:t>
                </a:r>
                <a:r>
                  <a:rPr lang="it-IT" dirty="0">
                    <a:cs typeface="Times New Roman" panose="02020603050405020304" pitchFamily="18" charset="0"/>
                  </a:rPr>
                  <a:t>funzione derivata </a:t>
                </a:r>
                <a:r>
                  <a:rPr lang="it-IT" dirty="0" smtClean="0">
                    <a:cs typeface="Times New Roman" panose="02020603050405020304" pitchFamily="18" charset="0"/>
                  </a:rPr>
                  <a:t>prima):</a:t>
                </a:r>
              </a:p>
              <a:p>
                <a:endParaRPr lang="it-IT" dirty="0"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,</m:t>
                              </m:r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𝑿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𝛿</m:t>
                              </m:r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𝛿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it-IT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it-IT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 </m:t>
                              </m:r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</m:e>
                          </m:d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𝛿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</m:den>
                      </m:f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it-IT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 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</m:e>
                        <m:sup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it-IT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𝐗</m:t>
                      </m:r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  <a:p>
                <a:endParaRPr lang="it-IT" dirty="0" smtClean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r>
                  <a:rPr lang="it-IT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Sostituendo con la stima di massima verosimiglianza prima ottenuta,</a:t>
                </a:r>
              </a:p>
              <a:p>
                <a:endParaRPr lang="it-IT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it-IT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</m:e>
                          </m:d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</m:e>
                      </m:d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𝑆𝑄𝐸𝑟𝑟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it-IT" dirty="0" smtClean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endParaRPr lang="it-IT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r>
                  <a:rPr lang="it-IT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che rappresenta la stima della varianza </a:t>
                </a:r>
                <a:r>
                  <a:rPr lang="it-IT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costante (</a:t>
                </a:r>
                <a:r>
                  <a:rPr lang="it-IT" dirty="0" err="1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omoschedasticità</a:t>
                </a:r>
                <a:r>
                  <a:rPr lang="it-IT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delle </a:t>
                </a:r>
                <a:r>
                  <a:rPr lang="it-IT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distribuzioni gaussiane di punteggi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it-IT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attorno </a:t>
                </a:r>
                <a:r>
                  <a:rPr lang="it-IT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al valore previsto dal modello di </a:t>
                </a:r>
                <a:r>
                  <a:rPr lang="it-IT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regressione, </a:t>
                </a:r>
                <a:r>
                  <a:rPr lang="it-IT" u="sng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ricaviamo la matrice </a:t>
                </a:r>
                <a14:m>
                  <m:oMath xmlns:m="http://schemas.openxmlformats.org/officeDocument/2006/math">
                    <m:r>
                      <a:rPr lang="it-IT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+1)×</m:t>
                    </m:r>
                    <m:d>
                      <m:dPr>
                        <m:ctrlPr>
                          <a:rPr lang="it-IT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it-IT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it-IT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</a:t>
                </a:r>
                <a:endParaRPr lang="it-IT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endParaRPr lang="it-IT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𝛿</m:t>
                              </m:r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</m:e>
                      </m:d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it-IT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 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𝑆𝑄𝐸𝑟𝑟</m:t>
                          </m:r>
                        </m:den>
                      </m:f>
                      <m:sSup>
                        <m:sSup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</m:e>
                        <m:sup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it-IT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𝐗</m:t>
                      </m:r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03" y="4016887"/>
                <a:ext cx="5389173" cy="5612114"/>
              </a:xfrm>
              <a:prstGeom prst="rect">
                <a:avLst/>
              </a:prstGeom>
              <a:blipFill>
                <a:blip r:embed="rId3"/>
                <a:stretch>
                  <a:fillRect l="-1018" t="-6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5826612" y="9117760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612" y="9117760"/>
                <a:ext cx="995785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42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557191" y="5281091"/>
                <a:ext cx="5862019" cy="4559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Calcoliamo </a:t>
                </a:r>
                <a:r>
                  <a:rPr lang="it-IT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la derivata </a:t>
                </a:r>
                <a:r>
                  <a:rPr lang="it-IT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parziale di </a:t>
                </a:r>
                <a:r>
                  <a:rPr lang="it-IT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ordine secondo </a:t>
                </a:r>
                <a:r>
                  <a:rPr lang="it-IT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(derivata parziale della </a:t>
                </a:r>
                <a:r>
                  <a:rPr lang="it-IT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funzione derivata </a:t>
                </a:r>
                <a:r>
                  <a:rPr lang="it-IT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prima):</a:t>
                </a:r>
              </a:p>
              <a:p>
                <a:endParaRPr lang="it-IT" dirty="0"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,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it-IT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𝛿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𝐲</m:t>
                                      </m:r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−</m:t>
                                      </m:r>
                                      <m:r>
                                        <a:rPr lang="it-IT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𝐗</m:t>
                                      </m:r>
                                      <m:r>
                                        <a:rPr lang="it-IT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𝜷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it-IT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𝐲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it-IT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𝐗</m:t>
                                  </m:r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𝛿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it-IT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𝐲</m:t>
                                      </m:r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−</m:t>
                                      </m:r>
                                      <m:r>
                                        <a:rPr lang="it-IT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𝐗</m:t>
                                      </m:r>
                                      <m:r>
                                        <a:rPr lang="it-IT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𝜷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it-IT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𝐲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it-IT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𝐗</m:t>
                                  </m:r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𝜷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  <m:sup/>
                      </m:sSup>
                    </m:oMath>
                  </m:oMathPara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endParaRPr lang="it-IT" dirty="0">
                  <a:solidFill>
                    <a:srgbClr val="FF0000"/>
                  </a:solidFill>
                </a:endParaRPr>
              </a:p>
              <a:p>
                <a:r>
                  <a:rPr lang="it-IT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Sostituendo con la stima di massima verosimiglianza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𝑛</m:t>
                    </m:r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p>
                    </m:sSup>
                    <m:r>
                      <a:rPr lang="it-IT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it-IT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𝐲</m:t>
                            </m:r>
                            <m:r>
                              <a:rPr lang="it-I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it-IT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𝐗</m:t>
                            </m:r>
                            <m:r>
                              <a:rPr lang="it-IT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/>
                              </a:rPr>
                              <m:t>𝜷</m:t>
                            </m:r>
                          </m:e>
                        </m:d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it-IT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𝐲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it-IT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𝐗</m:t>
                        </m:r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𝜷</m:t>
                        </m:r>
                      </m:e>
                    </m:d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, ricaviamo lo scalare</a:t>
                </a:r>
              </a:p>
              <a:p>
                <a:endParaRPr lang="it-I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,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         </m:t>
                      </m:r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  <a:p>
                <a:endParaRPr lang="it-IT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91" y="5281091"/>
                <a:ext cx="5862019" cy="4559005"/>
              </a:xfrm>
              <a:prstGeom prst="rect">
                <a:avLst/>
              </a:prstGeom>
              <a:blipFill>
                <a:blip r:embed="rId2"/>
                <a:stretch>
                  <a:fillRect l="-832" t="-6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91" y="448999"/>
            <a:ext cx="5743617" cy="4724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5979011" y="7249014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𝟐𝟔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011" y="7249014"/>
                <a:ext cx="99578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5979012" y="9063686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𝟐𝟕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012" y="9063686"/>
                <a:ext cx="99578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99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03" y="428040"/>
            <a:ext cx="5648366" cy="4114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623136" y="4685811"/>
                <a:ext cx="5885299" cy="5107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>
                    <a:cs typeface="Times New Roman" panose="02020603050405020304" pitchFamily="18" charset="0"/>
                  </a:rPr>
                  <a:t>Calcoliamo le due derivate cross-parziali di </a:t>
                </a:r>
                <a:r>
                  <a:rPr lang="it-IT" dirty="0">
                    <a:cs typeface="Times New Roman" panose="02020603050405020304" pitchFamily="18" charset="0"/>
                  </a:rPr>
                  <a:t>ordine </a:t>
                </a:r>
                <a:r>
                  <a:rPr lang="it-IT" dirty="0" smtClean="0">
                    <a:cs typeface="Times New Roman" panose="02020603050405020304" pitchFamily="18" charset="0"/>
                  </a:rPr>
                  <a:t>secondo (derivata parziale </a:t>
                </a:r>
                <a:r>
                  <a:rPr lang="it-IT" dirty="0">
                    <a:cs typeface="Times New Roman" panose="02020603050405020304" pitchFamily="18" charset="0"/>
                  </a:rPr>
                  <a:t>in </a:t>
                </a:r>
                <a:r>
                  <a:rPr lang="it-IT" dirty="0" smtClean="0">
                    <a:cs typeface="Times New Roman" panose="02020603050405020304" pitchFamily="18" charset="0"/>
                  </a:rPr>
                  <a:t>𝜷 della </a:t>
                </a:r>
                <a:r>
                  <a:rPr lang="it-IT" dirty="0">
                    <a:cs typeface="Times New Roman" panose="02020603050405020304" pitchFamily="18" charset="0"/>
                  </a:rPr>
                  <a:t>funzione derivata </a:t>
                </a:r>
                <a:r>
                  <a:rPr lang="it-IT" dirty="0" smtClean="0">
                    <a:cs typeface="Times New Roman" panose="02020603050405020304" pitchFamily="18" charset="0"/>
                  </a:rPr>
                  <a:t>prima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>
                    <a:cs typeface="Times New Roman" panose="02020603050405020304" pitchFamily="18" charset="0"/>
                  </a:rPr>
                  <a:t>):</a:t>
                </a:r>
              </a:p>
              <a:p>
                <a:endParaRPr lang="it-IT" dirty="0"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,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𝛿</m:t>
                              </m:r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p/>
                          </m:sSup>
                        </m:den>
                      </m:f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𝛿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𝐲</m:t>
                                      </m:r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−</m:t>
                                      </m:r>
                                      <m:r>
                                        <a:rPr lang="it-IT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𝐗</m:t>
                                      </m:r>
                                      <m:r>
                                        <a:rPr lang="it-IT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𝜷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it-IT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𝐲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it-IT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𝐗</m:t>
                                  </m:r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𝛿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</m:den>
                      </m:f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</m:e>
                      </m:d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</m:e>
                      </m:d>
                    </m:oMath>
                  </m:oMathPara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endParaRPr lang="it-IT" dirty="0">
                  <a:solidFill>
                    <a:srgbClr val="FF0000"/>
                  </a:solidFill>
                </a:endParaRPr>
              </a:p>
              <a:p>
                <a:r>
                  <a:rPr lang="it-IT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Sostituendo con la stima di massima verosimiglianza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it-IT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it-IT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it-IT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𝐗</m:t>
                            </m:r>
                          </m:e>
                        </m:d>
                      </m:e>
                      <m:sup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it-IT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𝐗</m:t>
                        </m:r>
                      </m:e>
                      <m:sup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it-IT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𝐲</m:t>
                    </m:r>
                    <m:r>
                      <a:rPr lang="it-I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𝜷</m:t>
                        </m:r>
                        <m:r>
                          <m:rPr>
                            <m:nor/>
                          </m:rPr>
                          <a:rPr lang="it-IT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 </m:t>
                        </m:r>
                      </m:e>
                    </m:acc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, ricaviamo il vettore «nullo» (composto da valori zero, di ordine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+1)×1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) </a:t>
                </a:r>
              </a:p>
              <a:p>
                <a:endParaRPr lang="it-IT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,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𝛿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  <m:sSup>
                            <m:sSupPr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𝐗</m:t>
                                      </m:r>
                                    </m:e>
                                    <m:sup>
                                      <m:r>
                                        <a:rPr lang="it-IT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it-IT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𝐗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𝟏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lang="it-IT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</m:e>
                      </m:d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36" y="4685811"/>
                <a:ext cx="5885299" cy="5107809"/>
              </a:xfrm>
              <a:prstGeom prst="rect">
                <a:avLst/>
              </a:prstGeom>
              <a:blipFill>
                <a:blip r:embed="rId3"/>
                <a:stretch>
                  <a:fillRect l="-828" t="-7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5979011" y="6670598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𝟐𝟖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011" y="6670598"/>
                <a:ext cx="99578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5979012" y="9234768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𝟐𝟗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012" y="9234768"/>
                <a:ext cx="99578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795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10" y="210551"/>
            <a:ext cx="5086387" cy="3514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581822" y="4518507"/>
                <a:ext cx="6161139" cy="4474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>
                    <a:cs typeface="Times New Roman" panose="02020603050405020304" pitchFamily="18" charset="0"/>
                  </a:rPr>
                  <a:t>(derivata parziale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>
                    <a:cs typeface="Times New Roman" panose="02020603050405020304" pitchFamily="18" charset="0"/>
                  </a:rPr>
                  <a:t> della funzione derivata prima </a:t>
                </a:r>
                <a:r>
                  <a:rPr lang="it-IT" dirty="0" smtClean="0">
                    <a:cs typeface="Times New Roman" panose="02020603050405020304" pitchFamily="18" charset="0"/>
                  </a:rPr>
                  <a:t>in </a:t>
                </a:r>
                <a:r>
                  <a:rPr lang="it-IT" dirty="0">
                    <a:cs typeface="Times New Roman" panose="02020603050405020304" pitchFamily="18" charset="0"/>
                  </a:rPr>
                  <a:t>𝜷</a:t>
                </a:r>
                <a:r>
                  <a:rPr lang="it-IT" dirty="0" smtClean="0">
                    <a:cs typeface="Times New Roman" panose="02020603050405020304" pitchFamily="18" charset="0"/>
                  </a:rPr>
                  <a:t>):</a:t>
                </a:r>
                <a:endParaRPr lang="it-IT" dirty="0">
                  <a:cs typeface="Times New Roman" panose="02020603050405020304" pitchFamily="18" charset="0"/>
                </a:endParaRPr>
              </a:p>
              <a:p>
                <a:endParaRPr lang="it-IT" dirty="0"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b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b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,</m:t>
                              </m:r>
                              <m:r>
                                <a:rPr lang="it-IT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𝛿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</m:e>
                            <m:sup/>
                          </m:sSup>
                        </m:den>
                      </m:f>
                      <m:r>
                        <a:rPr lang="it-IT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𝛿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𝛿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it-IT" b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b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 − </m:t>
                              </m:r>
                              <m:r>
                                <a:rPr lang="it-IT" b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  <m:r>
                                <a:rPr lang="it-IT" b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 </m:t>
                              </m:r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  <m:r>
                                <m:rPr>
                                  <m:nor/>
                                </m:rPr>
                                <a:rPr lang="it-IT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it-IT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it-IT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</m:e>
                      </m:d>
                      <m:r>
                        <a:rPr lang="it-IT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</m:e>
                      </m:d>
                    </m:oMath>
                  </m:oMathPara>
                </a14:m>
                <a:endParaRPr lang="it-IT" dirty="0">
                  <a:solidFill>
                    <a:srgbClr val="FF0000"/>
                  </a:solidFill>
                </a:endParaRPr>
              </a:p>
              <a:p>
                <a:endParaRPr lang="it-IT" dirty="0">
                  <a:solidFill>
                    <a:srgbClr val="FF0000"/>
                  </a:solidFill>
                </a:endParaRPr>
              </a:p>
              <a:p>
                <a:r>
                  <a:rPr lang="it-IT" dirty="0">
                    <a:cs typeface="Times New Roman" panose="02020603050405020304" pitchFamily="18" charset="0"/>
                  </a:rPr>
                  <a:t>Sostituendo con la stima di massima verosimiglianza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it-IT" b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it-IT" b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it-IT" b="1">
                                <a:latin typeface="Cambria Math" panose="02040503050406030204" pitchFamily="18" charset="0"/>
                                <a:cs typeface="Times New Roman"/>
                              </a:rPr>
                              <m:t>𝐗</m:t>
                            </m:r>
                          </m:e>
                        </m:d>
                      </m:e>
                      <m:sup>
                        <m:r>
                          <a:rPr lang="it-IT" b="1" i="1"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it-IT" b="1" i="1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it-IT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it-IT" b="1">
                            <a:latin typeface="Cambria Math" panose="02040503050406030204" pitchFamily="18" charset="0"/>
                            <a:cs typeface="Times New Roman"/>
                          </a:rPr>
                          <m:t>𝐗</m:t>
                        </m:r>
                      </m:e>
                      <m:sup>
                        <m:r>
                          <a:rPr lang="it-IT" b="1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it-IT" b="1">
                        <a:latin typeface="Cambria Math" panose="02040503050406030204" pitchFamily="18" charset="0"/>
                        <a:cs typeface="Times New Roman"/>
                      </a:rPr>
                      <m:t>𝐲</m:t>
                    </m:r>
                    <m:r>
                      <a:rPr lang="it-IT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it-I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𝜷</m:t>
                        </m:r>
                        <m:r>
                          <m:rPr>
                            <m:nor/>
                          </m:rPr>
                          <a:rPr lang="it-IT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 </m:t>
                        </m:r>
                      </m:e>
                    </m:acc>
                  </m:oMath>
                </a14:m>
                <a:r>
                  <a:rPr lang="it-IT" dirty="0"/>
                  <a:t>, ricaviamo il vettore «nullo» (composto da valori zero, di ordine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+1)×1</m:t>
                    </m:r>
                  </m:oMath>
                </a14:m>
                <a:r>
                  <a:rPr lang="it-IT" dirty="0"/>
                  <a:t>) </a:t>
                </a:r>
              </a:p>
              <a:p>
                <a:endParaRPr lang="it-IT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b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b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,</m:t>
                              </m:r>
                              <m:r>
                                <a:rPr lang="it-IT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𝛿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</m:den>
                      </m:f>
                      <m:r>
                        <a:rPr lang="it-IT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  <m:sSup>
                            <m:sSupPr>
                              <m:ctrlPr>
                                <a:rPr lang="it-IT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𝐗</m:t>
                                      </m:r>
                                    </m:e>
                                    <m:sup>
                                      <m:r>
                                        <a:rPr lang="it-IT" b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it-IT" b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𝐗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it-IT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𝟏</m:t>
                              </m:r>
                            </m:sup>
                          </m:sSup>
                          <m:sSup>
                            <m:sSupPr>
                              <m:ctrlPr>
                                <a:rPr lang="it-IT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it-IT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</m:e>
                      </m:d>
                    </m:oMath>
                  </m:oMathPara>
                </a14:m>
                <a:endParaRPr lang="it-IT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it-IT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</m:e>
                      </m:d>
                      <m:r>
                        <a:rPr lang="it-IT" b="1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it-IT" b="1" i="1"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22" y="4518507"/>
                <a:ext cx="6161139" cy="4474815"/>
              </a:xfrm>
              <a:prstGeom prst="rect">
                <a:avLst/>
              </a:prstGeom>
              <a:blipFill>
                <a:blip r:embed="rId3"/>
                <a:stretch>
                  <a:fillRect l="-791" t="-9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5979011" y="8440404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𝟑𝟏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011" y="8440404"/>
                <a:ext cx="995785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5979011" y="5873201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011" y="5873201"/>
                <a:ext cx="995785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636369" y="5347564"/>
            <a:ext cx="1068426" cy="728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636369" y="6389000"/>
            <a:ext cx="1068426" cy="2241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 rot="5400000">
            <a:off x="4382467" y="5597736"/>
            <a:ext cx="728771" cy="2284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480979" y="223532"/>
                <a:ext cx="5858451" cy="9530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b="1" dirty="0" smtClean="0"/>
                  <a:t>Stima iterativa, metodo (più rapido) </a:t>
                </a:r>
                <a:r>
                  <a:rPr lang="it-IT" b="1" u="sng" dirty="0" smtClean="0"/>
                  <a:t>Fisher </a:t>
                </a:r>
                <a:r>
                  <a:rPr lang="it-IT" b="1" u="sng" dirty="0" err="1" smtClean="0"/>
                  <a:t>scoring</a:t>
                </a:r>
                <a:r>
                  <a:rPr lang="it-IT" b="1" u="sng" dirty="0" smtClean="0"/>
                  <a:t>.</a:t>
                </a:r>
              </a:p>
              <a:p>
                <a:endParaRPr lang="it-IT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it-IT" dirty="0" smtClean="0"/>
                  <a:t>Vettore delle derivate prime, di dimensione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+2)×1</m:t>
                    </m:r>
                  </m:oMath>
                </a14:m>
                <a:r>
                  <a:rPr lang="it-IT" dirty="0" smtClean="0"/>
                  <a:t>, formato dalle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b="0" i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Eq</m:t>
                    </m:r>
                    <m:r>
                      <a:rPr lang="it-IT" b="0" i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(21 </m:t>
                    </m:r>
                    <m:r>
                      <m:rPr>
                        <m:sty m:val="p"/>
                      </m:rPr>
                      <a:rPr lang="it-I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it-I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24)</m:t>
                    </m:r>
                  </m:oMath>
                </a14:m>
                <a:r>
                  <a:rPr lang="it-IT" dirty="0" smtClean="0"/>
                  <a:t>,</a:t>
                </a:r>
                <a:endParaRPr lang="it-IT" dirty="0"/>
              </a:p>
              <a:p>
                <a:endParaRPr lang="it-IT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groupChr>
                                        <m:groupChrPr>
                                          <m:chr m:val="⏟"/>
                                          <m:ctrlPr>
                                            <a:rPr lang="it-IT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groupChrPr>
                                        <m:e>
                                          <m:f>
                                            <m:f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𝛿</m:t>
                                              </m:r>
                                              <m:r>
                                                <a:rPr lang="it-IT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it-IT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it-IT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𝜷</m:t>
                                                  </m:r>
                                                  <m:r>
                                                    <a:rPr lang="it-IT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it-IT" i="1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it-IT" i="1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it-IT" i="1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it-IT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;</m:t>
                                                  </m:r>
                                                  <m:r>
                                                    <a:rPr lang="it-IT" b="1">
                                                      <a:latin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𝐲</m:t>
                                                  </m:r>
                                                  <m:r>
                                                    <a:rPr lang="it-IT" b="1">
                                                      <a:latin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it-IT" b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𝐗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𝛿</m:t>
                                              </m:r>
                                              <m:r>
                                                <a:rPr lang="it-IT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𝜷</m:t>
                                              </m:r>
                                            </m:den>
                                          </m:f>
                                        </m:e>
                                      </m:groupChr>
                                    </m:e>
                                  </m:mr>
                                  <m:m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+1)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 </m:t>
                                      </m:r>
                                    </m:e>
                                  </m:m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it-IT" b="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groupChr>
                                            <m:groupChrPr>
                                              <m:chr m:val="⏟"/>
                                              <m:ctrlPr>
                                                <a:rPr lang="it-IT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groupChr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it-IT" i="1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𝑙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it-IT" i="1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it-IT" b="1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  <a:cs typeface="Times New Roman"/>
                                                        </a:rPr>
                                                        <m:t>𝜷</m:t>
                                                      </m:r>
                                                      <m:r>
                                                        <a:rPr lang="it-IT" i="1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,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it-IT" i="1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it-IT" i="1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  <a:ea typeface="Cambria Math" panose="02040503050406030204" pitchFamily="18" charset="0"/>
                                                            </a:rPr>
                                                            <m:t>𝜎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it-IT" i="1">
                                                              <a:solidFill>
                                                                <a:sysClr val="windowText" lastClr="000000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2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it-IT" i="1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;</m:t>
                                                      </m:r>
                                                      <m:r>
                                                        <a:rPr lang="it-IT" b="1">
                                                          <a:latin typeface="Cambria Math" panose="02040503050406030204" pitchFamily="18" charset="0"/>
                                                          <a:cs typeface="Times New Roman"/>
                                                        </a:rPr>
                                                        <m:t>𝐲</m:t>
                                                      </m:r>
                                                      <m:r>
                                                        <a:rPr lang="it-IT" b="1">
                                                          <a:latin typeface="Cambria Math" panose="02040503050406030204" pitchFamily="18" charset="0"/>
                                                          <a:cs typeface="Times New Roman"/>
                                                        </a:rPr>
                                                        <m:t>,</m:t>
                                                      </m:r>
                                                      <m:r>
                                                        <a:rPr lang="it-IT" b="1">
                                                          <a:solidFill>
                                                            <a:sysClr val="windowText" lastClr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𝐗</m:t>
                                                      </m:r>
                                                    </m:e>
                                                  </m:d>
                                                </m:num>
                                                <m:den>
                                                  <m:r>
                                                    <a:rPr lang="it-IT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  <a:cs typeface="Times New Roman"/>
                                                    </a:rPr>
                                                    <m:t>𝛿</m:t>
                                                  </m:r>
                                                  <m:sSup>
                                                    <m:sSupPr>
                                                      <m:ctrlP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  <a:cs typeface="Times New Roman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  <a:cs typeface="Times New Roman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it-IT" i="1"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  <a:cs typeface="Times New Roman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</m:e>
                                          </m:groupChr>
                                        </m:e>
                                        <m:e>
                                          <m:r>
                                            <a:rPr lang="it-IT" b="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(1)</m:t>
                                          </m:r>
                                        </m:e>
                                      </m:eqAr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it-IT" b="1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it-IT" b="1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it-IT" b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𝐲</m:t>
                                </m:r>
                                <m:r>
                                  <a:rPr lang="it-IT" b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 − </m:t>
                                </m:r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it-IT" b="1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it-IT" b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it-IT" b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𝐗</m:t>
                                </m:r>
                                <m:r>
                                  <a:rPr lang="it-IT" b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 </m:t>
                                </m:r>
                                <m:r>
                                  <a:rPr lang="it-IT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𝜷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it-IT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𝑆𝑄𝐸𝑟𝑟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num>
                                  <m:den>
                                    <m:r>
                                      <a:rPr lang="it-IT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i="1" dirty="0" smtClean="0"/>
              </a:p>
              <a:p>
                <a:endParaRPr lang="it-IT" i="1" dirty="0"/>
              </a:p>
              <a:p>
                <a:r>
                  <a:rPr lang="it-IT" dirty="0"/>
                  <a:t>Matrice </a:t>
                </a:r>
                <a:r>
                  <a:rPr lang="it-IT" dirty="0" smtClean="0"/>
                  <a:t>a blocchi (Hessiana</a:t>
                </a:r>
                <a:r>
                  <a:rPr lang="it-IT" dirty="0"/>
                  <a:t>) delle derivate </a:t>
                </a:r>
                <a:r>
                  <a:rPr lang="it-IT" dirty="0" smtClean="0"/>
                  <a:t>seconde, nella quale inseriamo i risultati delle 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𝑬𝒒</m:t>
                    </m:r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  <m:r>
                      <a:rPr lang="it-I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it-I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𝟐𝟕</m:t>
                    </m:r>
                    <m:r>
                      <a:rPr lang="it-I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𝟐𝟗</m:t>
                    </m:r>
                    <m:r>
                      <a:rPr lang="it-I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it-IT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𝟑𝟏</m:t>
                    </m:r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, ottenuti sostituendo le stime di massima verosimiglianza nelle 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𝑬𝒒</m:t>
                    </m:r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𝟐𝟔</m:t>
                    </m:r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𝟐𝟖</m:t>
                    </m:r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  <m:r>
                      <a:rPr lang="it-IT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,</a:t>
                </a:r>
                <a:endParaRPr lang="it-IT" dirty="0"/>
              </a:p>
              <a:p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𝐸</m:t>
                      </m:r>
                      <m:r>
                        <a:rPr lang="it-IT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a:rPr lang="it-IT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𝑯</m:t>
                      </m:r>
                      <m:r>
                        <a:rPr lang="it-IT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it-IT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⋯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it-IT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it-IT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⋯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it-IT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⋯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it-IT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⋱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it-IT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⋯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it-IT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⋯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it-IT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⋮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it-IT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⋯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+1)×</m:t>
                                    </m:r>
                                    <m:d>
                                      <m:d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it-IT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it-IT" i="1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it-IT" i="1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⋯</m:t>
                                          </m:r>
                                        </m:e>
                                        <m:e>
                                          <m:r>
                                            <a:rPr lang="it-IT" i="1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it-IT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eqArr>
                                            <m:eqArrPr>
                                              <m:ctrlP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+1)×1</m:t>
                                              </m:r>
                                            </m:e>
                                          </m:eqArr>
                                        </m:e>
                                      </m:mr>
                                    </m:m>
                                  </m:e>
                                  <m:e/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×(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  <m:e>
                                <m:r>
                                  <a:rPr lang="it-IT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×1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i="1" dirty="0" smtClean="0"/>
              </a:p>
              <a:p>
                <a:endParaRPr lang="it-IT" i="1" dirty="0" smtClean="0"/>
              </a:p>
              <a:p>
                <a:endParaRPr lang="it-IT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𝐸</m:t>
                      </m:r>
                      <m:d>
                        <m:d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𝑯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𝑆𝑄𝐸𝑟𝑟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it-IT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𝐗</m:t>
                                    </m:r>
                                  </m:e>
                                  <m:sup>
                                    <m:r>
                                      <a:rPr lang="it-IT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it-IT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𝐗</m:t>
                                </m:r>
                                <m:r>
                                  <m:rPr>
                                    <m:nor/>
                                  </m:rPr>
                                  <a:rPr lang="it-IT" dirty="0">
                                    <a:solidFill>
                                      <a:schemeClr val="tx1"/>
                                    </a:solidFill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it-IT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m:rPr>
                                    <m:nor/>
                                  </m:rPr>
                                  <a:rPr lang="it-IT" dirty="0">
                                    <a:solidFill>
                                      <a:srgbClr val="FF0000"/>
                                    </a:solidFill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b="1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𝟎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it-IT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it-IT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it-IT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it-IT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it-IT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Times New Roman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it-IT" i="1" dirty="0" smtClean="0"/>
              </a:p>
              <a:p>
                <a:endParaRPr lang="it-IT" i="1" dirty="0"/>
              </a:p>
              <a:p>
                <a:r>
                  <a:rPr lang="it-IT" dirty="0" smtClean="0">
                    <a:solidFill>
                      <a:schemeClr val="tx1"/>
                    </a:solidFill>
                  </a:rPr>
                  <a:t>Dove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𝟎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 è un </a:t>
                </a:r>
                <a:r>
                  <a:rPr lang="it-IT" dirty="0">
                    <a:solidFill>
                      <a:schemeClr val="tx1"/>
                    </a:solidFill>
                  </a:rPr>
                  <a:t>vettore 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(riga o colonna) «</a:t>
                </a:r>
                <a:r>
                  <a:rPr lang="it-IT" dirty="0">
                    <a:solidFill>
                      <a:schemeClr val="tx1"/>
                    </a:solidFill>
                  </a:rPr>
                  <a:t>nullo» (composto da valori 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zero) di dimensione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+1)×1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×(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.</a:t>
                </a:r>
                <a:endParaRPr lang="it-IT" dirty="0">
                  <a:solidFill>
                    <a:schemeClr val="tx1"/>
                  </a:solidFill>
                </a:endParaRPr>
              </a:p>
              <a:p>
                <a:endParaRPr lang="it-IT" i="1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9" y="223532"/>
                <a:ext cx="5858451" cy="9530686"/>
              </a:xfrm>
              <a:prstGeom prst="rect">
                <a:avLst/>
              </a:prstGeom>
              <a:blipFill>
                <a:blip r:embed="rId2"/>
                <a:stretch>
                  <a:fillRect l="-937" t="-384" r="-13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tangolo 12"/>
          <p:cNvSpPr/>
          <p:nvPr/>
        </p:nvSpPr>
        <p:spPr>
          <a:xfrm rot="5400000">
            <a:off x="4634763" y="6386874"/>
            <a:ext cx="224177" cy="2284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tangolo 15"/>
              <p:cNvSpPr/>
              <p:nvPr/>
            </p:nvSpPr>
            <p:spPr>
              <a:xfrm>
                <a:off x="5979011" y="7756079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𝟑𝟑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6" name="Rettango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011" y="7756079"/>
                <a:ext cx="995785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5979011" y="2475173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011" y="2475173"/>
                <a:ext cx="995785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7330" y="197478"/>
                <a:ext cx="6793954" cy="898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solidFill>
                      <a:schemeClr val="tx1"/>
                    </a:solidFill>
                  </a:rPr>
                  <a:t>Vettore dei parametri ignoti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it-IT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it-IT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it-IT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ＭＳ Ｐゴシック" pitchFamily="-65" charset="-128"/>
                                                      <a:cs typeface="Calibri" panose="020F0502020204030204" pitchFamily="34" charset="0"/>
                                                    </a:rPr>
                                                    <m:t>⋮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it-IT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𝛽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 smtClean="0">
                  <a:solidFill>
                    <a:schemeClr val="tx1"/>
                  </a:solidFill>
                </a:endParaRPr>
              </a:p>
              <a:p>
                <a:endParaRPr lang="it-IT" dirty="0" smtClean="0">
                  <a:solidFill>
                    <a:schemeClr val="tx1"/>
                  </a:solidFill>
                </a:endParaRP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Il valore della Log-verosimiglianza sostituendo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it-IT" b="1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endParaRPr lang="it-IT" b="1" dirty="0">
                  <a:solidFill>
                    <a:schemeClr val="tx1"/>
                  </a:solidFill>
                </a:endParaRPr>
              </a:p>
              <a:p>
                <a:endParaRPr lang="it-IT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it-IT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𝑙𝑛</m:t>
                      </m:r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𝜋</m:t>
                          </m:r>
                        </m:e>
                      </m:d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𝑙𝑛</m:t>
                      </m:r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  <m:sSup>
                                <m:sSupPr>
                                  <m:ctrlPr>
                                    <a:rPr lang="it-IT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  <m:sSup>
                            <m:sSupPr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 smtClean="0">
                  <a:solidFill>
                    <a:schemeClr val="tx1"/>
                  </a:solidFill>
                </a:endParaRPr>
              </a:p>
              <a:p>
                <a:endParaRPr lang="it-IT" dirty="0">
                  <a:solidFill>
                    <a:schemeClr val="tx1"/>
                  </a:solidFill>
                </a:endParaRPr>
              </a:p>
              <a:p>
                <a:endParaRPr lang="it-IT" dirty="0">
                  <a:solidFill>
                    <a:schemeClr val="tx1"/>
                  </a:solidFill>
                </a:endParaRP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verrà confrontato con quello della stima successiva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endParaRPr lang="it-IT" dirty="0">
                  <a:solidFill>
                    <a:schemeClr val="tx1"/>
                  </a:solidFill>
                </a:endParaRPr>
              </a:p>
              <a:p>
                <a:endParaRPr lang="it-I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+1)</m:t>
                                  </m:r>
                                </m:sup>
                              </m:s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𝑙𝑛</m:t>
                      </m:r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𝜋</m:t>
                          </m:r>
                        </m:e>
                      </m:d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𝑙𝑛</m:t>
                      </m:r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  <m:sSup>
                                <m:sSupPr>
                                  <m:ctrlP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  <m:sSup>
                            <m:sSupPr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 smtClean="0">
                  <a:solidFill>
                    <a:schemeClr val="tx1"/>
                  </a:solidFill>
                </a:endParaRPr>
              </a:p>
              <a:p>
                <a:endParaRPr lang="it-IT" dirty="0">
                  <a:solidFill>
                    <a:schemeClr val="tx1"/>
                  </a:solidFill>
                </a:endParaRPr>
              </a:p>
              <a:p>
                <a:endParaRPr lang="it-IT" dirty="0">
                  <a:solidFill>
                    <a:schemeClr val="tx1"/>
                  </a:solidFill>
                </a:endParaRP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ottenuto mediante la funzione generale («Newton-</a:t>
                </a:r>
                <a:r>
                  <a:rPr lang="it-IT" dirty="0" err="1">
                    <a:solidFill>
                      <a:schemeClr val="tx1"/>
                    </a:solidFill>
                  </a:rPr>
                  <a:t>Raphson</a:t>
                </a:r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  <a:r>
                  <a:rPr lang="it-IT" dirty="0" err="1">
                    <a:solidFill>
                      <a:schemeClr val="tx1"/>
                    </a:solidFill>
                  </a:rPr>
                  <a:t>step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»),</a:t>
                </a:r>
                <a:endParaRPr lang="it-IT" dirty="0">
                  <a:solidFill>
                    <a:schemeClr val="tx1"/>
                  </a:solidFill>
                </a:endParaRPr>
              </a:p>
              <a:p>
                <a:endParaRPr lang="it-IT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it-I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+2)×1</m:t>
                          </m:r>
                        </m:lim>
                      </m:limLow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+2)×1</m:t>
                          </m:r>
                        </m:lim>
                      </m:limLow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 </m:t>
                                  </m:r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d>
                                        <m:dPr>
                                          <m:ctrlP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𝑯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it-IT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it-IT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groupChr>
                        </m:e>
                        <m:lim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×1</m:t>
                          </m:r>
                        </m:lim>
                      </m:limLow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dirty="0" smtClean="0"/>
              </a:p>
              <a:p>
                <a:endParaRPr lang="it-IT" dirty="0"/>
              </a:p>
              <a:p>
                <a:r>
                  <a:rPr lang="it-IT" dirty="0" smtClean="0"/>
                  <a:t>Vediamo un esempio in Excel.</a:t>
                </a: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0" y="197478"/>
                <a:ext cx="6793954" cy="8988486"/>
              </a:xfrm>
              <a:prstGeom prst="rect">
                <a:avLst/>
              </a:prstGeom>
              <a:blipFill>
                <a:blip r:embed="rId2"/>
                <a:stretch>
                  <a:fillRect l="-717" t="-339" b="-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5979011" y="7885865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𝟑𝟒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011" y="7885865"/>
                <a:ext cx="99578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2"/>
          <a:srcRect t="3275"/>
          <a:stretch/>
        </p:blipFill>
        <p:spPr>
          <a:xfrm>
            <a:off x="141415" y="294968"/>
            <a:ext cx="6634163" cy="5661398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15" y="6552546"/>
            <a:ext cx="4857786" cy="3333774"/>
          </a:xfrm>
          <a:prstGeom prst="rect">
            <a:avLst/>
          </a:prstGeom>
        </p:spPr>
      </p:pic>
      <p:sp>
        <p:nvSpPr>
          <p:cNvPr id="22" name="Ovale 21"/>
          <p:cNvSpPr/>
          <p:nvPr/>
        </p:nvSpPr>
        <p:spPr>
          <a:xfrm>
            <a:off x="2900831" y="9645592"/>
            <a:ext cx="357341" cy="260408"/>
          </a:xfrm>
          <a:prstGeom prst="ellipse">
            <a:avLst/>
          </a:prstGeom>
          <a:solidFill>
            <a:srgbClr val="FF0000">
              <a:alpha val="46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7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985"/>
            <a:ext cx="6858000" cy="7203975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3059537" y="5043530"/>
            <a:ext cx="503673" cy="354379"/>
          </a:xfrm>
          <a:prstGeom prst="ellipse">
            <a:avLst/>
          </a:prstGeom>
          <a:solidFill>
            <a:srgbClr val="FF0000">
              <a:alpha val="46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196913" y="743722"/>
            <a:ext cx="578673" cy="359458"/>
          </a:xfrm>
          <a:prstGeom prst="ellipse">
            <a:avLst/>
          </a:prstGeom>
          <a:solidFill>
            <a:srgbClr val="0070C0">
              <a:alpha val="46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655932" y="1020992"/>
            <a:ext cx="440574" cy="340821"/>
          </a:xfrm>
          <a:prstGeom prst="ellipse">
            <a:avLst/>
          </a:prstGeom>
          <a:solidFill>
            <a:srgbClr val="0070C0">
              <a:alpha val="46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413991" y="7184833"/>
            <a:ext cx="824636" cy="572817"/>
          </a:xfrm>
          <a:prstGeom prst="ellipse">
            <a:avLst/>
          </a:prstGeom>
          <a:solidFill>
            <a:srgbClr val="0070C0">
              <a:alpha val="46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6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666975" y="419353"/>
                <a:ext cx="5580402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Nel modello della regressione multipla il valore atteso della variabile dipendente viene predetto da una combinazione lineare di </a:t>
                </a:r>
                <a:r>
                  <a:rPr lang="it-IT" sz="1800" i="1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j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variabili indipendenti.  </a:t>
                </a:r>
              </a:p>
              <a:p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Anziché trovare la retta che giunge il più vicino possibile a ciascuno di </a:t>
                </a:r>
                <a:r>
                  <a:rPr lang="it-IT" sz="1800" i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n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punti posti in uno spazio bidimensionale, il problema diventa quello di trovare l’iperpiano </a:t>
                </a:r>
                <a:r>
                  <a:rPr lang="it-IT" sz="1800" i="1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j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-dimensionale che giunge il più vicino possibile a </a:t>
                </a:r>
                <a:r>
                  <a:rPr lang="it-IT" sz="1800" i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n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punti posti in uno spazio di dimensioni </a:t>
                </a:r>
                <a:r>
                  <a:rPr lang="it-IT" sz="1800" i="1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j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+1.  </a:t>
                </a:r>
              </a:p>
              <a:p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Nel caso di due variabili indipendenti, ad esempio, l'analisi della regressione multipla individua un piano che minimizza le distanze rispetto ad </a:t>
                </a:r>
                <a:r>
                  <a:rPr lang="it-IT" sz="1800" i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n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punti posti in uno spazio tridimensionale. </a:t>
                </a:r>
                <a:endParaRPr lang="it-IT" sz="18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r>
                  <a:rPr lang="it-IT" sz="1800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Per una singola osservazione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, il modello della regressione multipla 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è</a:t>
                </a:r>
              </a:p>
              <a:p>
                <a:pPr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None/>
                </a:pPr>
                <a:endParaRPr lang="it-IT" sz="18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 algn="ctr">
                  <a:buFontTx/>
                  <a:buNone/>
                </a:pP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800" b="0" i="1" smtClean="0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  <m:t>𝑗𝑖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it-IT" sz="1800" b="0" i="1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sz="1800" b="0" i="1" smtClean="0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it-IT" sz="1800" b="0" i="1" smtClean="0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it-IT" sz="1800" b="0" i="1" smtClean="0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8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8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it-IT" sz="1800" b="0" i="1" smtClean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it-IT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r>
                  <a:rPr lang="it-IT" sz="1800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Il coefficiente parziale della regressione multipla β0  denota il valore atteso della variabile dipendente quando tutte le variabili indipendenti sono uguali a zero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it-IT" sz="1800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Il coefficiente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denota </a:t>
                </a:r>
                <a:r>
                  <a:rPr lang="it-IT" sz="1800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l'incremento atteso di </a:t>
                </a:r>
                <a:r>
                  <a:rPr lang="it-IT" sz="1800" i="1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Y</a:t>
                </a:r>
                <a:r>
                  <a:rPr lang="it-IT" sz="1800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in corrispondenza di un incremento unitario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sz="1800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, quando tutte le altre variabili indipendenti sono tenute costanti,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 </a:t>
                </a:r>
                <a:r>
                  <a:rPr lang="it-IT" sz="1800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è una variabile aleatoria avente le stesse proprietà del termine d’errore del modello della regressione 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lineare </a:t>
                </a:r>
                <a:r>
                  <a:rPr lang="it-IT" sz="1800" dirty="0" err="1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bivariata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. </a:t>
                </a:r>
                <a:endParaRPr lang="it-IT" sz="18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 algn="ctr"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75" y="419353"/>
                <a:ext cx="5580402" cy="9203325"/>
              </a:xfrm>
              <a:prstGeom prst="rect">
                <a:avLst/>
              </a:prstGeom>
              <a:blipFill>
                <a:blip r:embed="rId3"/>
                <a:stretch>
                  <a:fillRect l="-655" t="-662" r="-1638" b="-11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9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>
              <a:xfrm>
                <a:off x="761488" y="425490"/>
                <a:ext cx="5406108" cy="92033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Per un campione di </a:t>
                </a:r>
                <a:r>
                  <a:rPr lang="it-IT" sz="1800" i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n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osservazioni ci sono </a:t>
                </a:r>
                <a:r>
                  <a:rPr lang="it-IT" sz="1800" i="1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n</a:t>
                </a:r>
                <a:r>
                  <a:rPr lang="it-IT" sz="1800" dirty="0" smtClean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 equazioni come la precedente, che  possono essere espresse in forma di matrice come:</a:t>
                </a:r>
              </a:p>
              <a:p>
                <a:pPr>
                  <a:buFontTx/>
                  <a:buNone/>
                </a:pPr>
                <a:endParaRPr lang="it-IT" sz="1800" b="1" i="1" dirty="0" smtClean="0">
                  <a:latin typeface="Cambria Math" panose="02040503050406030204" pitchFamily="18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it-IT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it-IT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it-IT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it-IT" sz="18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it-IT" sz="18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it-IT" sz="1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itchFamily="-65" charset="-128"/>
                                                <a:cs typeface="Calibri" panose="020F0502020204030204" pitchFamily="34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8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𝐲</m:t>
                              </m:r>
                            </m:e>
                          </m:mr>
                          <m:mr>
                            <m:e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×1</m:t>
                              </m:r>
                            </m:e>
                          </m:mr>
                        </m:m>
                      </m:lim>
                    </m:limLow>
                    <m:r>
                      <a:rPr lang="it-IT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it-IT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it-IT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it-IT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it-IT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it-IT" sz="18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itchFamily="-65" charset="-128"/>
                                                <a:cs typeface="Calibri" panose="020F0502020204030204" pitchFamily="34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it-IT" sz="18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itchFamily="-65" charset="-128"/>
                                                <a:cs typeface="Calibri" panose="020F0502020204030204" pitchFamily="34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it-IT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it-IT" sz="18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itchFamily="-65" charset="-128"/>
                                                <a:cs typeface="Calibri" panose="020F0502020204030204" pitchFamily="34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it-IT" sz="18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itchFamily="-65" charset="-128"/>
                                                <a:cs typeface="Calibri" panose="020F0502020204030204" pitchFamily="34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it-IT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it-IT" sz="18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itchFamily="-65" charset="-128"/>
                                                <a:cs typeface="Calibri" panose="020F0502020204030204" pitchFamily="34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it-IT" sz="18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itchFamily="-65" charset="-128"/>
                                                <a:cs typeface="Calibri" panose="020F0502020204030204" pitchFamily="34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it-IT" sz="18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itchFamily="-65" charset="-128"/>
                                                <a:cs typeface="Calibri" panose="020F0502020204030204" pitchFamily="34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it-IT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it-IT" sz="18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itchFamily="-65" charset="-128"/>
                                                <a:cs typeface="Calibri" panose="020F0502020204030204" pitchFamily="34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it-IT" sz="18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itchFamily="-65" charset="-128"/>
                                                <a:cs typeface="Calibri" panose="020F0502020204030204" pitchFamily="34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r>
                                              <a:rPr lang="it-IT" sz="18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itchFamily="-65" charset="-128"/>
                                                <a:cs typeface="Calibri" panose="020F0502020204030204" pitchFamily="34" charset="0"/>
                                              </a:rPr>
                                              <m:t>⋯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  <m:e>
                                            <m:r>
                                              <a:rPr lang="it-IT" sz="1800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itchFamily="-65" charset="-128"/>
                                                <a:cs typeface="Calibri" panose="020F0502020204030204" pitchFamily="34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b="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1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𝐗</m:t>
                              </m:r>
                            </m:e>
                          </m:mr>
                          <m:mr>
                            <m:e>
                              <m:r>
                                <a:rPr lang="it-IT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lang="it-IT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×(</m:t>
                              </m:r>
                              <m:r>
                                <a:rPr lang="it-IT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lang="it-IT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+1)</m:t>
                              </m:r>
                            </m:e>
                          </m:mr>
                        </m:m>
                      </m:lim>
                    </m:limLow>
                    <m:limLow>
                      <m:limLowPr>
                        <m:ctrlPr>
                          <a:rPr lang="it-IT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it-IT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it-IT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it-IT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it-IT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it-IT" sz="18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ＭＳ Ｐゴシック" pitchFamily="-65" charset="-128"/>
                                                      <a:cs typeface="Calibri" panose="020F0502020204030204" pitchFamily="34" charset="0"/>
                                                    </a:rPr>
                                                    <m:t>⋮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it-IT" sz="18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it-IT" sz="18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𝛽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it-IT" sz="18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</m:e>
                          </m:mr>
                          <m:mr>
                            <m:e>
                              <m:r>
                                <a:rPr lang="it-IT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it-IT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𝑗</m:t>
                              </m:r>
                              <m:r>
                                <a:rPr lang="it-IT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+1)×1</m:t>
                              </m:r>
                            </m:e>
                          </m:mr>
                        </m:m>
                      </m:lim>
                    </m:limLow>
                  </m:oMath>
                </a14:m>
                <a:r>
                  <a:rPr lang="it-IT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+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t-IT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it-IT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it-IT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ＭＳ Ｐゴシック" pitchFamily="-65" charset="-128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it-IT" sz="18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it-IT" sz="18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it-IT" sz="1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ea typeface="ＭＳ Ｐゴシック" pitchFamily="-65" charset="-128"/>
                                                <a:cs typeface="Calibri" panose="020F0502020204030204" pitchFamily="34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Calibri" panose="020F0502020204030204" pitchFamily="34" charset="0"/>
                                                  </a:rPr>
                                                  <m:t>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ＭＳ Ｐゴシック" pitchFamily="-65" charset="-128"/>
                                                    <a:cs typeface="Calibri" panose="020F0502020204030204" pitchFamily="34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it-IT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𝜺</m:t>
                              </m:r>
                              <m:r>
                                <m:rPr>
                                  <m:nor/>
                                </m:rPr>
                                <a:rPr lang="it-IT" sz="18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it-IT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it-IT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  <m:t>×1</m:t>
                              </m:r>
                            </m:e>
                          </m:mr>
                        </m:m>
                      </m:lim>
                    </m:limLow>
                  </m:oMath>
                </a14:m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r>
                  <a:rPr lang="it-IT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Sviluppando il prodotto interno e la somma tra vettori</a:t>
                </a:r>
              </a:p>
              <a:p>
                <a:pPr marL="0" indent="0">
                  <a:buNone/>
                </a:pPr>
                <a:endParaRPr lang="it-IT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b="1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800" b="1" i="1"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sz="1800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sz="1800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sz="1800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sz="1800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800" b="1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sz="1800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it-IT" sz="1800" dirty="0">
                    <a:latin typeface="Calibri" panose="020F0502020204030204" pitchFamily="34" charset="0"/>
                    <a:ea typeface="ＭＳ Ｐゴシック" pitchFamily="-65" charset="-128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it-IT" sz="1800" b="1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it-IT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it-IT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+…+</m:t>
                                    </m:r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it-IT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it-IT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+…+</m:t>
                                    </m:r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1</m:t>
                                        </m:r>
                                        <m:r>
                                          <a:rPr lang="it-IT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it-IT" sz="1800" dirty="0">
                                        <a:solidFill>
                                          <a:schemeClr val="tx1"/>
                                        </a:solidFill>
                                        <a:latin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2</m:t>
                                        </m:r>
                                        <m:r>
                                          <a:rPr lang="it-IT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it-IT" sz="18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⋯+</m:t>
                                    </m:r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𝑗</m:t>
                                        </m:r>
                                        <m:r>
                                          <a:rPr lang="it-IT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it-IT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it-IT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r>
                  <a:rPr lang="it-IT" sz="1800" dirty="0" smtClean="0">
                    <a:latin typeface="Times New Roman"/>
                    <a:cs typeface="Times New Roman"/>
                  </a:rPr>
                  <a:t>In </a:t>
                </a:r>
                <a:r>
                  <a:rPr lang="it-IT" sz="1800" dirty="0">
                    <a:latin typeface="Times New Roman"/>
                    <a:cs typeface="Times New Roman"/>
                  </a:rPr>
                  <a:t>termini matriciali </a:t>
                </a:r>
                <a:r>
                  <a:rPr lang="it-IT" sz="1800" dirty="0" smtClean="0">
                    <a:latin typeface="Times New Roman"/>
                    <a:cs typeface="Times New Roman"/>
                  </a:rPr>
                  <a:t>avremo che</a:t>
                </a:r>
                <a:endParaRPr lang="it-IT" sz="1800" dirty="0">
                  <a:latin typeface="Times New Roman"/>
                  <a:cs typeface="Times New Roman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18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𝐲</m:t>
                    </m:r>
                    <m:r>
                      <a:rPr lang="it-IT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it-IT" sz="1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𝐗</m:t>
                    </m:r>
                    <m:r>
                      <a:rPr lang="it-IT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𝜷</m:t>
                    </m:r>
                    <m:r>
                      <a:rPr lang="it-IT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it-IT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𝜺</m:t>
                    </m:r>
                    <m:r>
                      <a:rPr lang="it-IT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,</m:t>
                    </m:r>
                  </m:oMath>
                </a14:m>
                <a:r>
                  <a:rPr lang="it-IT" sz="1800" b="1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  </a:t>
                </a:r>
              </a:p>
              <a:p>
                <a:pPr marL="0" indent="0">
                  <a:buNone/>
                </a:pPr>
                <a:r>
                  <a:rPr lang="it-IT" sz="1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</a:t>
                </a:r>
                <a:r>
                  <a:rPr lang="it-IT" sz="1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n cui distinguiamo una componente </a:t>
                </a:r>
                <a:r>
                  <a:rPr lang="it-IT" sz="1800" i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deterministica</a:t>
                </a:r>
                <a:r>
                  <a:rPr lang="it-IT" sz="1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(priva di errore), ricavata conoscendo il valore assunto dalle </a:t>
                </a:r>
                <a:r>
                  <a:rPr lang="it-IT" sz="1800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covariate</a:t>
                </a:r>
                <a:r>
                  <a:rPr lang="it-IT" sz="1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</a:t>
                </a:r>
                <a:r>
                  <a:rPr lang="it-IT" sz="1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𝐸</m:t>
                    </m:r>
                    <m:d>
                      <m:d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it-IT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𝐲</m:t>
                        </m:r>
                      </m:e>
                      <m:e>
                        <m:sSub>
                          <m:sSubPr>
                            <m:ctrlP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it-I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it-IT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𝐸</m:t>
                    </m:r>
                    <m:d>
                      <m:dPr>
                        <m:ctrlP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it-IT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𝐲</m:t>
                        </m:r>
                      </m:e>
                      <m:e>
                        <m:r>
                          <a:rPr lang="it-IT" sz="1800" b="1" i="0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𝐗</m:t>
                        </m:r>
                      </m:e>
                    </m:d>
                    <m:r>
                      <a:rPr lang="it-IT" sz="1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it-IT" sz="1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𝐗</m:t>
                    </m:r>
                    <m:r>
                      <a:rPr lang="it-IT" sz="1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𝜷</m:t>
                    </m:r>
                    <m:r>
                      <a:rPr lang="it-IT" sz="1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sz="18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it-IT" sz="1800" b="1">
                            <a:latin typeface="Cambria Math" panose="02040503050406030204" pitchFamily="18" charset="0"/>
                            <a:cs typeface="Times New Roman"/>
                          </a:rPr>
                          <m:t>𝐲</m:t>
                        </m:r>
                      </m:e>
                    </m:acc>
                  </m:oMath>
                </a14:m>
                <a:r>
                  <a:rPr lang="it-IT" sz="1800" b="1" dirty="0">
                    <a:latin typeface="Times New Roman"/>
                    <a:cs typeface="Times New Roman"/>
                  </a:rPr>
                  <a:t> </a:t>
                </a:r>
                <a:r>
                  <a:rPr lang="it-IT" sz="18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endParaRPr lang="it-IT" sz="1800" dirty="0">
                  <a:solidFill>
                    <a:schemeClr val="tx1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it-IT" sz="1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ed una </a:t>
                </a:r>
                <a:r>
                  <a:rPr lang="it-IT" sz="1800" i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aleatoria</a:t>
                </a:r>
                <a:r>
                  <a:rPr lang="it-IT" sz="1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</a:t>
                </a:r>
                <a:endParaRPr lang="it-IT" sz="1800" b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𝜺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it-IT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𝐲</m:t>
                    </m:r>
                    <m:r>
                      <a:rPr lang="it-IT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−</m:t>
                    </m:r>
                    <m:acc>
                      <m:accPr>
                        <m:chr m:val="̂"/>
                        <m:ctrlPr>
                          <a:rPr lang="it-IT" sz="18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it-IT" sz="1800" b="1">
                            <a:latin typeface="Cambria Math" panose="02040503050406030204" pitchFamily="18" charset="0"/>
                            <a:cs typeface="Times New Roman"/>
                          </a:rPr>
                          <m:t>𝐲</m:t>
                        </m:r>
                      </m:e>
                    </m:acc>
                    <m:r>
                      <a:rPr lang="it-IT" sz="1800" b="1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</m:oMath>
                </a14:m>
                <a:r>
                  <a:rPr lang="it-IT" sz="1800" dirty="0" smtClean="0">
                    <a:latin typeface="Times New Roman"/>
                    <a:cs typeface="Times New Roman"/>
                  </a:rPr>
                  <a:t>  </a:t>
                </a:r>
                <a:endParaRPr lang="it-IT" sz="1800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:r>
                  <a:rPr lang="it-IT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it-IT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on valore atteso nullo, se sussiste associazione lineare tra le variabili (</a:t>
                </a:r>
                <a:r>
                  <a:rPr lang="it-IT" sz="18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linearità</a:t>
                </a:r>
                <a:r>
                  <a:rPr lang="it-IT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ed il modello è correttamente specificato: </a:t>
                </a:r>
                <a:endParaRPr lang="it-IT" sz="1800" b="0" i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it-IT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𝐸</m:t>
                    </m:r>
                    <m:d>
                      <m:dPr>
                        <m:ctrlPr>
                          <a:rPr lang="it-IT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it-IT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𝜺</m:t>
                        </m:r>
                      </m:e>
                    </m:d>
                    <m:r>
                      <a:rPr lang="it-IT" sz="1800" b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𝐸</m:t>
                    </m:r>
                    <m:d>
                      <m:dPr>
                        <m:ctrlPr>
                          <a:rPr lang="it-IT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it-IT" sz="1800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𝐲</m:t>
                        </m:r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it-IT" sz="18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it-IT" sz="1800" b="1">
                                <a:latin typeface="Cambria Math" panose="02040503050406030204" pitchFamily="18" charset="0"/>
                                <a:cs typeface="Times New Roman"/>
                              </a:rPr>
                              <m:t>𝐲</m:t>
                            </m:r>
                          </m:e>
                        </m:acc>
                      </m:e>
                    </m:d>
                    <m:r>
                      <a:rPr lang="it-IT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it-IT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𝐸</m:t>
                    </m:r>
                    <m:d>
                      <m:dPr>
                        <m:ctrlPr>
                          <a:rPr lang="it-IT" sz="1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it-IT" sz="1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𝐲</m:t>
                        </m:r>
                        <m:r>
                          <a:rPr lang="it-IT" sz="1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|</m:t>
                        </m:r>
                        <m:sSub>
                          <m:sSubPr>
                            <m:ctrlP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it-IT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−</m:t>
                    </m:r>
                    <m:acc>
                      <m:accPr>
                        <m:chr m:val="̂"/>
                        <m:ctrlPr>
                          <a:rPr lang="it-IT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it-IT" sz="1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𝐲</m:t>
                        </m:r>
                      </m:e>
                    </m:acc>
                    <m:r>
                      <a:rPr lang="it-IT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it-IT" sz="1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𝟎</m:t>
                    </m:r>
                  </m:oMath>
                </a14:m>
                <a:r>
                  <a:rPr lang="it-IT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  <a:p>
                <a:pPr>
                  <a:buFontTx/>
                  <a:buNone/>
                </a:pPr>
                <a:endParaRPr lang="it-IT" sz="1800" dirty="0" smtClean="0">
                  <a:latin typeface="Calibri" panose="020F0502020204030204" pitchFamily="34" charset="0"/>
                  <a:ea typeface="ＭＳ Ｐゴシック" pitchFamily="-65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88" y="425490"/>
                <a:ext cx="5406108" cy="9203325"/>
              </a:xfrm>
              <a:prstGeom prst="rect">
                <a:avLst/>
              </a:prstGeom>
              <a:blipFill>
                <a:blip r:embed="rId3"/>
                <a:stretch>
                  <a:fillRect l="-1015" t="-662" r="-5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tangolo 1"/>
          <p:cNvSpPr/>
          <p:nvPr/>
        </p:nvSpPr>
        <p:spPr>
          <a:xfrm>
            <a:off x="505528" y="5645650"/>
            <a:ext cx="5827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dirty="0" smtClean="0">
              <a:latin typeface="Times New Roman"/>
              <a:cs typeface="Times New Roman"/>
            </a:endParaRPr>
          </a:p>
          <a:p>
            <a:pPr algn="ctr"/>
            <a:endParaRPr lang="it-IT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5826613" y="5876113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613" y="5876113"/>
                <a:ext cx="995785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5826612" y="7111979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612" y="7111979"/>
                <a:ext cx="99578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77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57147" y="472877"/>
            <a:ext cx="5486400" cy="4524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Distribuzione normale, </a:t>
            </a:r>
            <a:r>
              <a:rPr lang="it-IT" b="1" u="sng" dirty="0" smtClean="0"/>
              <a:t>nessuna </a:t>
            </a:r>
            <a:r>
              <a:rPr lang="it-IT" b="1" u="sng" dirty="0" err="1" smtClean="0"/>
              <a:t>covariata</a:t>
            </a:r>
            <a:r>
              <a:rPr lang="it-IT" b="1" dirty="0"/>
              <a:t>.</a:t>
            </a:r>
            <a:endParaRPr lang="it-IT" b="1" dirty="0" smtClean="0"/>
          </a:p>
          <a:p>
            <a:endParaRPr lang="it-IT" dirty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it-IT" b="1" dirty="0"/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 rotWithShape="1">
          <a:blip r:embed="rId2"/>
          <a:srcRect t="7004" r="5903" b="5869"/>
          <a:stretch/>
        </p:blipFill>
        <p:spPr>
          <a:xfrm>
            <a:off x="2069307" y="939840"/>
            <a:ext cx="2959051" cy="20600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916718" y="821066"/>
                <a:ext cx="1350113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it-IT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18" y="821066"/>
                <a:ext cx="1350113" cy="404983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438993" y="2908691"/>
                <a:ext cx="370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93" y="2908691"/>
                <a:ext cx="370421" cy="369332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3741887" y="2908691"/>
                <a:ext cx="675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887" y="2908691"/>
                <a:ext cx="67512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2857999" y="2908691"/>
                <a:ext cx="7662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999" y="2908691"/>
                <a:ext cx="7662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650696" y="3327756"/>
                <a:ext cx="5944783" cy="6227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dove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𝐸</m:t>
                    </m:r>
                    <m:r>
                      <a:rPr lang="it-IT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it-IT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𝐲</m:t>
                    </m:r>
                    <m:r>
                      <a:rPr lang="it-IT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)=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it-I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, infatti</a:t>
                </a:r>
                <a:endParaRPr lang="it-IT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𝐸</m:t>
                    </m:r>
                    <m: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it-IT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𝐲</m:t>
                    </m:r>
                    <m: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)=</m:t>
                    </m:r>
                  </m:oMath>
                </a14:m>
                <a:r>
                  <a:rPr lang="it-IT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it-IT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it-IT" b="1">
                            <a:latin typeface="Cambria Math" panose="02040503050406030204" pitchFamily="18" charset="0"/>
                            <a:cs typeface="Times New Roman"/>
                          </a:rPr>
                          <m:t>𝐲</m:t>
                        </m:r>
                      </m:e>
                    </m:acc>
                    <m:r>
                      <a:rPr lang="it-IT" b="1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1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b="1" i="1"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𝐸</m:t>
                                        </m:r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𝐸</m:t>
                                        </m:r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1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𝐸</m:t>
                                        </m:r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  <a:ea typeface="ＭＳ Ｐゴシック" pitchFamily="-65" charset="-128"/>
                                            <a:cs typeface="Calibri" panose="020F0502020204030204" pitchFamily="34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it-IT" b="1" i="1" smtClean="0"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b="1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b="1" i="1"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Calibri" panose="020F0502020204030204" pitchFamily="34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it-IT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it-IT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ea typeface="ＭＳ Ｐゴシック" pitchFamily="-65" charset="-128"/>
                                      <a:cs typeface="Calibri" panose="020F050202020403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b="1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it-IT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it-IT" dirty="0" smtClean="0"/>
              </a:p>
              <a:p>
                <a:pPr algn="ctr"/>
                <a:endParaRPr lang="it-IT" dirty="0" smtClean="0"/>
              </a:p>
              <a:p>
                <a:r>
                  <a:rPr lang="it-IT" dirty="0"/>
                  <a:t>u</a:t>
                </a:r>
                <a:r>
                  <a:rPr lang="it-IT" dirty="0" smtClean="0"/>
                  <a:t>seremo quindi per ogni soggetto lo stesso valore previsto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it-IT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it-IT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it-IT" b="0" i="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dirty="0" smtClean="0"/>
              </a:p>
              <a:p>
                <a:pPr algn="ctr"/>
                <a:endParaRPr lang="it-IT" dirty="0"/>
              </a:p>
              <a:p>
                <a:r>
                  <a:rPr lang="it-IT" dirty="0" smtClean="0"/>
                  <a:t>Rispetto al modello lineare espresso in forma matriciale, ciò equivale ad un </a:t>
                </a:r>
                <a:r>
                  <a:rPr lang="it-IT" u="sng" dirty="0" smtClean="0"/>
                  <a:t>effetto nullo di tutte le possibili </a:t>
                </a:r>
                <a:r>
                  <a:rPr lang="it-IT" u="sng" dirty="0" err="1" smtClean="0"/>
                  <a:t>covariate</a:t>
                </a:r>
                <a:r>
                  <a:rPr lang="it-IT" u="sng" dirty="0"/>
                  <a:t>:</a:t>
                </a:r>
                <a:endParaRPr lang="it-IT" u="sng" dirty="0" smtClean="0"/>
              </a:p>
              <a:p>
                <a:endParaRPr lang="it-IT" dirty="0" smtClean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 smtClean="0"/>
              </a:p>
              <a:p>
                <a:r>
                  <a:rPr lang="it-IT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</m:t>
                    </m:r>
                  </m:oMath>
                </a14:m>
                <a:r>
                  <a:rPr lang="it-IT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it-I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 smtClean="0"/>
                  <a:t>, la stima di massima verosimiglianza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it-I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it-I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it-I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dirty="0" smtClean="0"/>
                  <a:t>, la migliore stima possibile </a:t>
                </a:r>
                <a:r>
                  <a:rPr lang="it-IT" b="1" dirty="0" smtClean="0"/>
                  <a:t>in assenza di altre «informazioni».</a:t>
                </a:r>
                <a:endParaRPr lang="it-IT" b="1" dirty="0"/>
              </a:p>
              <a:p>
                <a:endParaRPr lang="it-IT" dirty="0" smtClean="0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6" y="3327756"/>
                <a:ext cx="5944783" cy="6227602"/>
              </a:xfrm>
              <a:prstGeom prst="rect">
                <a:avLst/>
              </a:prstGeom>
              <a:blipFill>
                <a:blip r:embed="rId7"/>
                <a:stretch>
                  <a:fillRect l="-923" t="-588" r="-6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tangolo 19"/>
              <p:cNvSpPr/>
              <p:nvPr/>
            </p:nvSpPr>
            <p:spPr>
              <a:xfrm>
                <a:off x="995078" y="7098899"/>
                <a:ext cx="5010538" cy="1291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</m:e>
                      </m:acc>
                      <m:r>
                        <a:rPr lang="it-IT" b="1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it-IT" b="1">
                          <a:latin typeface="Cambria Math" panose="02040503050406030204" pitchFamily="18" charset="0"/>
                          <a:cs typeface="Times New Roman"/>
                        </a:rPr>
                        <m:t>𝐗</m:t>
                      </m:r>
                      <m:r>
                        <a:rPr lang="it-IT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𝜷</m:t>
                      </m:r>
                      <m:r>
                        <a:rPr lang="it-IT" b="1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1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𝑗𝑛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it-IT" i="1">
                                                <a:latin typeface="Cambria Math" panose="02040503050406030204" pitchFamily="18" charset="0"/>
                                                <a:ea typeface="ＭＳ Ｐゴシック" pitchFamily="-65" charset="-128"/>
                                                <a:cs typeface="Calibri" panose="020F0502020204030204" pitchFamily="34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1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1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b="1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b="1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it-IT" b="1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Rettango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78" y="7098899"/>
                <a:ext cx="5010538" cy="12917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8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757147" y="493411"/>
                <a:ext cx="5486400" cy="93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 smtClean="0"/>
                  <a:t>Distribuzione </a:t>
                </a:r>
                <a:r>
                  <a:rPr lang="it-IT" b="1" dirty="0"/>
                  <a:t>normale, </a:t>
                </a:r>
                <a:r>
                  <a:rPr lang="it-IT" b="1" u="sng" dirty="0" smtClean="0"/>
                  <a:t>una o più </a:t>
                </a:r>
                <a:r>
                  <a:rPr lang="it-IT" b="1" u="sng" dirty="0" err="1" smtClean="0"/>
                  <a:t>covariate</a:t>
                </a:r>
                <a:r>
                  <a:rPr lang="it-IT" b="1" u="sng" dirty="0" smtClean="0"/>
                  <a:t> (lineari)</a:t>
                </a:r>
                <a:r>
                  <a:rPr lang="it-IT" b="1" dirty="0" smtClean="0"/>
                  <a:t>.</a:t>
                </a:r>
              </a:p>
              <a:p>
                <a:endParaRPr lang="it-IT" b="1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r>
                  <a:rPr lang="it-IT" dirty="0" smtClean="0"/>
                  <a:t>In termini estesi,</a:t>
                </a:r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endParaRPr lang="it-IT" dirty="0" smtClean="0"/>
              </a:p>
              <a:p>
                <a:endParaRPr lang="it-IT" dirty="0"/>
              </a:p>
              <a:p>
                <a:r>
                  <a:rPr lang="it-IT" dirty="0" smtClean="0">
                    <a:solidFill>
                      <a:srgbClr val="C00000"/>
                    </a:solidFill>
                  </a:rPr>
                  <a:t>Per l’osservazione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/>
                  <a:t> avremo che:</a:t>
                </a:r>
              </a:p>
              <a:p>
                <a:endParaRPr lang="it-I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𝐸</m:t>
                          </m:r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it-IT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)=</m:t>
                      </m:r>
                      <m:sSub>
                        <m:sSub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𝑿</m:t>
                              </m:r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</m:e>
                          </m:d>
                        </m:e>
                        <m:sub>
                          <m:r>
                            <a:rPr lang="it-I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b="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b="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it-IT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t-IT" b="0" i="1">
                              <a:latin typeface="Cambria Math" panose="02040503050406030204" pitchFamily="18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it-IT" dirty="0" smtClean="0"/>
              </a:p>
              <a:p>
                <a:endParaRPr lang="it-IT" dirty="0"/>
              </a:p>
              <a:p>
                <a:r>
                  <a:rPr lang="it-IT" dirty="0" smtClean="0"/>
                  <a:t>Potremo quindi scrivere la funzione normale associata ad ogni osservazione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it-IT" b="0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it-IT" b="0" i="1">
                            <a:latin typeface="Cambria Math" panose="02040503050406030204" pitchFamily="18" charset="0"/>
                            <a:ea typeface="ＭＳ Ｐゴシック" pitchFamily="-65" charset="-128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/>
                  <a:t>, come </a:t>
                </a:r>
              </a:p>
              <a:p>
                <a:endParaRPr lang="it-IT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b="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b="1" i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it-IT" b="1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  <m:r>
                            <a:rPr lang="it-IT" b="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b="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it-I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it-I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it-IT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b="1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𝐗</m:t>
                                              </m:r>
                                              <m:r>
                                                <a:rPr lang="it-IT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𝜷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it-IT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it-IT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it-IT" dirty="0"/>
              </a:p>
              <a:p>
                <a:endParaRPr lang="it-IT" b="1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47" y="493411"/>
                <a:ext cx="5486400" cy="9321013"/>
              </a:xfrm>
              <a:prstGeom prst="rect">
                <a:avLst/>
              </a:prstGeom>
              <a:blipFill>
                <a:blip r:embed="rId2"/>
                <a:stretch>
                  <a:fillRect l="-889" t="-3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2681324" y="4385849"/>
                <a:ext cx="190250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𝐸</m:t>
                    </m:r>
                    <m:r>
                      <a:rPr lang="it-IT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it-IT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𝐲</m:t>
                    </m:r>
                    <m:r>
                      <a:rPr lang="it-IT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|</m:t>
                    </m:r>
                    <m:r>
                      <a:rPr lang="it-IT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pitchFamily="-65" charset="-128"/>
                        <a:cs typeface="Calibri" panose="020F0502020204030204" pitchFamily="34" charset="0"/>
                      </a:rPr>
                      <m:t>𝐗</m:t>
                    </m:r>
                    <m:r>
                      <a:rPr lang="it-IT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)=</m:t>
                    </m:r>
                    <m:acc>
                      <m:accPr>
                        <m:chr m:val="̂"/>
                        <m:ctrlPr>
                          <a:rPr lang="it-IT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accPr>
                      <m:e>
                        <m:r>
                          <a:rPr lang="it-IT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𝐲</m:t>
                        </m:r>
                      </m:e>
                    </m:acc>
                  </m:oMath>
                </a14:m>
                <a:r>
                  <a:rPr lang="it-IT" b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r>
                      <a:rPr lang="it-IT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𝐗</m:t>
                    </m:r>
                    <m:r>
                      <a:rPr lang="it-I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𝜷</m:t>
                    </m:r>
                  </m:oMath>
                </a14:m>
                <a:r>
                  <a:rPr lang="it-IT" dirty="0" smtClean="0">
                    <a:solidFill>
                      <a:schemeClr val="tx1"/>
                    </a:solidFill>
                  </a:rPr>
                  <a:t>,</a:t>
                </a:r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324" y="4385849"/>
                <a:ext cx="1902509" cy="369332"/>
              </a:xfrm>
              <a:prstGeom prst="rect">
                <a:avLst/>
              </a:prstGeom>
              <a:blipFill>
                <a:blip r:embed="rId3"/>
                <a:stretch>
                  <a:fillRect t="-9836" r="-1603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757147" y="5043223"/>
                <a:ext cx="5750864" cy="1474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it-IT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</m:e>
                      </m:acc>
                      <m:r>
                        <a:rPr lang="it-IT" b="1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it-IT" b="1">
                          <a:latin typeface="Cambria Math" panose="02040503050406030204" pitchFamily="18" charset="0"/>
                          <a:cs typeface="Times New Roman"/>
                        </a:rPr>
                        <m:t>𝐗</m:t>
                      </m:r>
                      <m:r>
                        <a:rPr lang="it-IT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𝜷</m:t>
                      </m:r>
                      <m:r>
                        <a:rPr lang="it-IT" b="1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1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𝑗𝑛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it-IT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it-IT" i="1">
                                                <a:latin typeface="Cambria Math" panose="02040503050406030204" pitchFamily="18" charset="0"/>
                                                <a:ea typeface="ＭＳ Ｐゴシック" pitchFamily="-65" charset="-128"/>
                                                <a:cs typeface="Calibri" panose="020F0502020204030204" pitchFamily="34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𝛽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1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b="1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it-IT" b="1" i="1" smtClean="0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it-IT" b="1" i="1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b="1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it-IT" b="1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it-IT" b="1" i="1"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it-IT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47" y="5043223"/>
                <a:ext cx="5750864" cy="1474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5" b="47653"/>
          <a:stretch/>
        </p:blipFill>
        <p:spPr>
          <a:xfrm>
            <a:off x="757146" y="931244"/>
            <a:ext cx="5673889" cy="3318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2253916" y="3376087"/>
                <a:ext cx="36798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916" y="3376087"/>
                <a:ext cx="3679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5785314" y="3029923"/>
                <a:ext cx="37138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314" y="3029923"/>
                <a:ext cx="371384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/>
              <p:cNvSpPr/>
              <p:nvPr/>
            </p:nvSpPr>
            <p:spPr>
              <a:xfrm>
                <a:off x="699161" y="1175027"/>
                <a:ext cx="1603581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b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it-IT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Rettango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61" y="1175027"/>
                <a:ext cx="1603581" cy="404983"/>
              </a:xfrm>
              <a:prstGeom prst="rect">
                <a:avLst/>
              </a:prstGeom>
              <a:blipFill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tangolo 11"/>
              <p:cNvSpPr/>
              <p:nvPr/>
            </p:nvSpPr>
            <p:spPr>
              <a:xfrm>
                <a:off x="5826612" y="8917186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2" name="Rettango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612" y="8917186"/>
                <a:ext cx="995785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2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686951" y="585928"/>
                <a:ext cx="5916367" cy="8726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cs typeface="Times New Roman"/>
                  </a:rPr>
                  <a:t>La funzione di probabilità congiunta delle </a:t>
                </a:r>
                <a:r>
                  <a:rPr lang="it-IT" i="1" dirty="0" smtClean="0">
                    <a:cs typeface="Times New Roman"/>
                  </a:rPr>
                  <a:t>n</a:t>
                </a:r>
                <a:r>
                  <a:rPr lang="it-IT" dirty="0" smtClean="0">
                    <a:cs typeface="Times New Roman"/>
                  </a:rPr>
                  <a:t> osservazioni </a:t>
                </a:r>
                <a:r>
                  <a:rPr lang="it-IT" i="1" dirty="0" err="1" smtClean="0">
                    <a:cs typeface="Times New Roman"/>
                  </a:rPr>
                  <a:t>y</a:t>
                </a:r>
                <a:r>
                  <a:rPr lang="it-IT" i="1" baseline="-25000" dirty="0" err="1" smtClean="0">
                    <a:cs typeface="Times New Roman"/>
                  </a:rPr>
                  <a:t>i</a:t>
                </a:r>
                <a:r>
                  <a:rPr lang="it-IT" i="1" baseline="-25000" dirty="0" smtClean="0">
                    <a:cs typeface="Times New Roman"/>
                  </a:rPr>
                  <a:t> </a:t>
                </a:r>
                <a:r>
                  <a:rPr lang="it-IT" dirty="0" smtClean="0">
                    <a:cs typeface="Times New Roman"/>
                  </a:rPr>
                  <a:t>è: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i="1" dirty="0" smtClean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Times New Roman"/>
                        </a:rPr>
                        <m:t>𝑝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b="1" i="0" smtClean="0"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</m:e>
                      </m:d>
                      <m:r>
                        <a:rPr lang="it-IT" b="0" i="0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t-IT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=1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it-IT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 smtClean="0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it-I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it-IT" b="0" i="1" smtClean="0">
                          <a:latin typeface="Cambria Math" panose="02040503050406030204" pitchFamily="18" charset="0"/>
                          <a:cs typeface="Times New Roman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b="1"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𝐗</m:t>
                                          </m:r>
                                          <m:r>
                                            <a:rPr lang="it-IT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  <m:t>𝜷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dirty="0" smtClean="0">
                  <a:cs typeface="Times New Roman"/>
                </a:endParaRPr>
              </a:p>
              <a:p>
                <a:endParaRPr lang="it-IT" dirty="0" smtClean="0">
                  <a:cs typeface="Times New Roman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cs typeface="Times New Roman"/>
                  </a:rPr>
                  <a:t>che possiamo riscrivere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 smtClean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  <a:cs typeface="Times New Roman"/>
                        </a:rPr>
                        <m:t>𝑝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</m:e>
                      </m:d>
                      <m:r>
                        <a:rPr lang="it-IT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cs typeface="Times New Roman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it-IT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it-IT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𝐗</m:t>
                                              </m:r>
                                              <m:r>
                                                <a:rPr lang="it-IT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/>
                                                </a:rPr>
                                                <m:t>𝜷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it-IT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it-IT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cs typeface="Times New Roman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𝑖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it-IT" dirty="0" smtClean="0">
                  <a:ea typeface="Cambria Math" panose="02040503050406030204" pitchFamily="18" charset="0"/>
                  <a:cs typeface="Times New Roman"/>
                </a:endParaRPr>
              </a:p>
              <a:p>
                <a:endParaRPr lang="it-IT" dirty="0" smtClean="0">
                  <a:ea typeface="Cambria Math" panose="02040503050406030204" pitchFamily="18" charset="0"/>
                  <a:cs typeface="Times New Roman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ea typeface="Cambria Math" panose="02040503050406030204" pitchFamily="18" charset="0"/>
                    <a:cs typeface="Times New Roman"/>
                  </a:rPr>
                  <a:t>Inoltre, ponendo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ea typeface="Cambria Math" panose="02040503050406030204" pitchFamily="18" charset="0"/>
                  <a:cs typeface="Times New Roman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 smtClean="0">
                  <a:ea typeface="Cambria Math" panose="02040503050406030204" pitchFamily="18" charset="0"/>
                  <a:cs typeface="Times New Roman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ea typeface="Cambria Math" panose="02040503050406030204" pitchFamily="18" charset="0"/>
                  <a:cs typeface="Times New Roman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 smtClean="0">
                  <a:ea typeface="Cambria Math" panose="02040503050406030204" pitchFamily="18" charset="0"/>
                  <a:cs typeface="Times New Roman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ea typeface="Cambria Math" panose="02040503050406030204" pitchFamily="18" charset="0"/>
                  <a:cs typeface="Times New Roman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 smtClean="0">
                  <a:ea typeface="Cambria Math" panose="02040503050406030204" pitchFamily="18" charset="0"/>
                  <a:cs typeface="Times New Roman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a typeface="Cambria Math" panose="02040503050406030204" pitchFamily="18" charset="0"/>
                    <a:cs typeface="Times New Roman"/>
                  </a:rPr>
                  <a:t>o</a:t>
                </a:r>
                <a:r>
                  <a:rPr lang="it-IT" dirty="0" smtClean="0">
                    <a:ea typeface="Cambria Math" panose="02040503050406030204" pitchFamily="18" charset="0"/>
                    <a:cs typeface="Times New Roman"/>
                  </a:rPr>
                  <a:t>tteniamo la funzione di verosimiglianza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 smtClean="0">
                  <a:ea typeface="Cambria Math" panose="02040503050406030204" pitchFamily="18" charset="0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it-IT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it-I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it-IT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𝐲</m:t>
                                  </m:r>
                                  <m: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it-IT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𝐗</m:t>
                                  </m:r>
                                  <m: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𝜷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</m:e>
                          </m:d>
                        </m:e>
                      </m:d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.</m:t>
                      </m:r>
                    </m:oMath>
                  </m:oMathPara>
                </a14:m>
                <a:endParaRPr lang="it-IT" b="1" dirty="0" smtClean="0">
                  <a:solidFill>
                    <a:schemeClr val="tx1"/>
                  </a:solidFill>
                  <a:ea typeface="Cambria Math" panose="02040503050406030204" pitchFamily="18" charset="0"/>
                  <a:cs typeface="Times New Roman"/>
                </a:endParaRPr>
              </a:p>
              <a:p>
                <a:endParaRPr lang="it-IT" dirty="0" smtClean="0">
                  <a:ea typeface="Cambria Math" panose="02040503050406030204" pitchFamily="18" charset="0"/>
                  <a:cs typeface="Times New Roman"/>
                </a:endParaRPr>
              </a:p>
              <a:p>
                <a:r>
                  <a:rPr lang="it-IT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Le stime di </a:t>
                </a:r>
                <a:r>
                  <a:rPr lang="it-IT" i="1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massima verosimiglianza</a:t>
                </a:r>
                <a:r>
                  <a:rPr lang="it-IT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 di </a:t>
                </a:r>
                <a:r>
                  <a:rPr lang="it-IT" b="1" i="1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β</a:t>
                </a:r>
                <a:r>
                  <a:rPr lang="it-IT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 e σ²</a:t>
                </a:r>
                <a:r>
                  <a:rPr lang="it-IT" baseline="-25000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it-IT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renderanno </a:t>
                </a:r>
                <a:r>
                  <a:rPr lang="it-IT" i="1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massimo </a:t>
                </a:r>
                <a:r>
                  <a:rPr lang="it-IT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il valore della funzione di verosimiglianza</a:t>
                </a:r>
                <a:r>
                  <a:rPr lang="it-IT" dirty="0" smtClean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.</a:t>
                </a:r>
                <a:endParaRPr lang="it-IT" dirty="0" smtClean="0">
                  <a:solidFill>
                    <a:srgbClr val="C00000"/>
                  </a:solidFill>
                  <a:ea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51" y="585928"/>
                <a:ext cx="5916367" cy="8726428"/>
              </a:xfrm>
              <a:prstGeom prst="rect">
                <a:avLst/>
              </a:prstGeom>
              <a:blipFill>
                <a:blip r:embed="rId2"/>
                <a:stretch>
                  <a:fillRect l="-928" t="-3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331393" y="5657314"/>
                <a:ext cx="6400800" cy="1112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𝑖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=1</m:t>
                          </m:r>
                        </m:sub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it-IT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it-IT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it-IT" b="1" i="1">
                              <a:latin typeface="Cambria Math" panose="02040503050406030204" pitchFamily="18" charset="0"/>
                              <a:ea typeface="ＭＳ Ｐゴシック" pitchFamily="-65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1" i="1">
                                  <a:latin typeface="Cambria Math" panose="02040503050406030204" pitchFamily="18" charset="0"/>
                                  <a:ea typeface="ＭＳ Ｐゴシック" pitchFamily="-65" charset="-128"/>
                                  <a:cs typeface="Calibri" panose="020F0502020204030204" pitchFamily="34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b="1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b="1" i="1">
                                        <a:latin typeface="Cambria Math" panose="02040503050406030204" pitchFamily="18" charset="0"/>
                                        <a:ea typeface="ＭＳ Ｐゴシック" pitchFamily="-65" charset="-128"/>
                                        <a:cs typeface="Calibri" panose="020F050202020403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it-IT" b="1" i="1">
                                          <a:latin typeface="Cambria Math" panose="02040503050406030204" pitchFamily="18" charset="0"/>
                                          <a:ea typeface="ＭＳ Ｐゴシック" pitchFamily="-65" charset="-128"/>
                                          <a:cs typeface="Calibri" panose="020F0502020204030204" pitchFamily="34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ＭＳ Ｐゴシック" pitchFamily="-65" charset="-128"/>
                                              <a:cs typeface="Calibri" panose="020F0502020204030204" pitchFamily="34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it-IT" i="1">
                          <a:latin typeface="Cambria Math" panose="02040503050406030204" pitchFamily="18" charset="0"/>
                          <a:ea typeface="ＭＳ Ｐゴシック" pitchFamily="-65" charset="-128"/>
                          <a:cs typeface="Calibri" panose="020F050202020403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𝜺</m:t>
                          </m:r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∙</m:t>
                      </m:r>
                      <m:r>
                        <a:rPr lang="it-IT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𝜺</m:t>
                      </m:r>
                      <m:r>
                        <a:rPr lang="it-I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it-IT" b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it-IT" b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  <m:r>
                                <a:rPr lang="it-IT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93" y="5657314"/>
                <a:ext cx="6400800" cy="1112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4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540048" y="604339"/>
                <a:ext cx="5891438" cy="8191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smtClean="0">
                    <a:cs typeface="Times New Roman"/>
                  </a:rPr>
                  <a:t>Per semplificare i calcoli consideriamo il logaritmo della funzione di verosimiglianza: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b="1" i="0" smtClean="0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it-IT" b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it-IT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</m:oMath>
                  </m:oMathPara>
                </a14:m>
                <a:endParaRPr lang="it-IT" dirty="0" smtClean="0">
                  <a:latin typeface="Cambria Math" panose="02040503050406030204" pitchFamily="18" charset="0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  <a:cs typeface="Times New Roman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it-IT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it-I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𝐲</m:t>
                                      </m:r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−</m:t>
                                      </m:r>
                                      <m:r>
                                        <a:rPr lang="it-IT" b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𝐗</m:t>
                                      </m:r>
                                      <m:r>
                                        <a:rPr lang="it-IT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𝜷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it-IT" b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𝐲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it-IT" b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𝐗</m:t>
                                  </m:r>
                                  <m:r>
                                    <a:rPr lang="it-IT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it-IT" b="1" i="1" dirty="0" smtClean="0">
                  <a:latin typeface="Cambria Math" panose="02040503050406030204" pitchFamily="18" charset="0"/>
                  <a:cs typeface="Times New Roman"/>
                </a:endParaRPr>
              </a:p>
              <a:p>
                <a:endParaRPr lang="it-IT" dirty="0" smtClean="0">
                  <a:cs typeface="Times New Roman"/>
                </a:endParaRPr>
              </a:p>
              <a:p>
                <a:r>
                  <a:rPr lang="it-IT" dirty="0" smtClean="0">
                    <a:cs typeface="Times New Roman"/>
                  </a:rPr>
                  <a:t>Riscriviamo la quantità in parentesi come</a:t>
                </a:r>
              </a:p>
              <a:p>
                <a:endParaRPr lang="it-IT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dirty="0" smtClean="0">
                  <a:cs typeface="Times New Roman"/>
                </a:endParaRPr>
              </a:p>
              <a:p>
                <a:endParaRPr lang="it-IT" dirty="0" smtClean="0">
                  <a:cs typeface="Times New Roman"/>
                </a:endParaRPr>
              </a:p>
              <a:p>
                <a:r>
                  <a:rPr lang="it-IT" dirty="0" smtClean="0">
                    <a:cs typeface="Times New Roman"/>
                  </a:rPr>
                  <a:t>ottenendo</a:t>
                </a:r>
                <a:endParaRPr lang="it-IT" dirty="0">
                  <a:cs typeface="Times New Roman"/>
                </a:endParaRPr>
              </a:p>
              <a:p>
                <a:endParaRPr lang="it-IT" i="1" dirty="0" smtClean="0">
                  <a:solidFill>
                    <a:sysClr val="windowText" lastClr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it-IT" b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it-IT" b="1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</m:oMath>
                  </m:oMathPara>
                </a14:m>
                <a:endParaRPr lang="it-IT" b="1" i="1" dirty="0" smtClean="0">
                  <a:latin typeface="Cambria Math" panose="02040503050406030204" pitchFamily="18" charset="0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𝑙𝑛</m:t>
                      </m:r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𝜋</m:t>
                          </m:r>
                        </m:e>
                      </m:d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𝑙𝑛</m:t>
                      </m:r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</m:e>
                          </m:d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</m:e>
                      </m:d>
                    </m:oMath>
                  </m:oMathPara>
                </a14:m>
                <a:endParaRPr lang="it-IT" dirty="0" smtClean="0">
                  <a:cs typeface="Times New Roman"/>
                </a:endParaRPr>
              </a:p>
              <a:p>
                <a:endParaRPr lang="it-IT" dirty="0" smtClean="0">
                  <a:cs typeface="Times New Roman"/>
                </a:endParaRPr>
              </a:p>
              <a:p>
                <a:r>
                  <a:rPr lang="it-IT" dirty="0" smtClean="0">
                    <a:cs typeface="Times New Roman"/>
                  </a:rPr>
                  <a:t>e troviamo </a:t>
                </a:r>
                <a:r>
                  <a:rPr lang="it-IT" dirty="0">
                    <a:cs typeface="Times New Roman"/>
                  </a:rPr>
                  <a:t>(mediante </a:t>
                </a:r>
                <a:r>
                  <a:rPr lang="it-IT" u="sng" dirty="0">
                    <a:cs typeface="Times New Roman"/>
                  </a:rPr>
                  <a:t>software di calcolo simbolico</a:t>
                </a:r>
                <a:r>
                  <a:rPr lang="it-IT" dirty="0">
                    <a:cs typeface="Times New Roman"/>
                  </a:rPr>
                  <a:t>) le derivate parziali per </a:t>
                </a:r>
                <a14:m>
                  <m:oMath xmlns:m="http://schemas.openxmlformats.org/officeDocument/2006/math">
                    <m:r>
                      <a:rPr lang="it-IT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𝜷</m:t>
                    </m:r>
                  </m:oMath>
                </a14:m>
                <a:r>
                  <a:rPr lang="it-IT" dirty="0">
                    <a:cs typeface="Times New Roman"/>
                  </a:rPr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p>
                        <m:r>
                          <a:rPr lang="it-I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>
                    <a:cs typeface="Times New Roman"/>
                  </a:rPr>
                  <a:t>:</a:t>
                </a:r>
              </a:p>
              <a:p>
                <a:endParaRPr lang="it-IT" dirty="0">
                  <a:cs typeface="Times New Roman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rgbClr val="0070C0"/>
                    </a:solidFill>
                  </a:rPr>
                  <a:t>Matrix </a:t>
                </a:r>
                <a:r>
                  <a:rPr lang="it-IT" dirty="0" err="1" smtClean="0">
                    <a:solidFill>
                      <a:srgbClr val="0070C0"/>
                    </a:solidFill>
                  </a:rPr>
                  <a:t>Calculus</a:t>
                </a:r>
                <a:r>
                  <a:rPr lang="it-IT" dirty="0">
                    <a:solidFill>
                      <a:srgbClr val="0070C0"/>
                    </a:solidFill>
                  </a:rPr>
                  <a:t>: http://www.matrixcalculus.org/</a:t>
                </a:r>
              </a:p>
              <a:p>
                <a:endParaRPr lang="it-IT" i="1" dirty="0" smtClean="0">
                  <a:cs typeface="Times New Roman"/>
                </a:endParaRPr>
              </a:p>
              <a:p>
                <a:r>
                  <a:rPr lang="en-US" sz="1400" dirty="0">
                    <a:solidFill>
                      <a:srgbClr val="0070C0"/>
                    </a:solidFill>
                  </a:rPr>
                  <a:t>S. Laue, M. </a:t>
                </a:r>
                <a:r>
                  <a:rPr lang="en-US" sz="1400" dirty="0" err="1">
                    <a:solidFill>
                      <a:srgbClr val="0070C0"/>
                    </a:solidFill>
                  </a:rPr>
                  <a:t>Mitterreiter</a:t>
                </a:r>
                <a:r>
                  <a:rPr lang="en-US" sz="1400" dirty="0">
                    <a:solidFill>
                      <a:srgbClr val="0070C0"/>
                    </a:solidFill>
                  </a:rPr>
                  <a:t>, and J. </a:t>
                </a:r>
                <a:r>
                  <a:rPr lang="en-US" sz="1400" dirty="0" err="1">
                    <a:solidFill>
                      <a:srgbClr val="0070C0"/>
                    </a:solidFill>
                  </a:rPr>
                  <a:t>Giesen</a:t>
                </a:r>
                <a:r>
                  <a:rPr lang="en-US" sz="1400" dirty="0">
                    <a:solidFill>
                      <a:srgbClr val="0070C0"/>
                    </a:solidFill>
                  </a:rPr>
                  <a:t>, Computing Higher Order Derivatives of Matrix and Tensor Expressions, </a:t>
                </a:r>
                <a:r>
                  <a:rPr lang="en-US" sz="1400" u="sng" dirty="0">
                    <a:solidFill>
                      <a:srgbClr val="0070C0"/>
                    </a:solidFill>
                  </a:rPr>
                  <a:t>Advances in Neural Information Processing Systems</a:t>
                </a:r>
                <a:r>
                  <a:rPr lang="en-US" sz="1400" dirty="0">
                    <a:solidFill>
                      <a:srgbClr val="0070C0"/>
                    </a:solidFill>
                  </a:rPr>
                  <a:t>. 31, 2750 (2018</a:t>
                </a:r>
                <a:r>
                  <a:rPr lang="en-US" sz="1400" dirty="0" smtClean="0">
                    <a:solidFill>
                      <a:srgbClr val="0070C0"/>
                    </a:solidFill>
                  </a:rPr>
                  <a:t>).</a:t>
                </a:r>
              </a:p>
              <a:p>
                <a:endParaRPr lang="en-US" sz="1400" i="1" dirty="0">
                  <a:solidFill>
                    <a:srgbClr val="0070C0"/>
                  </a:solidFill>
                  <a:cs typeface="Times New Roman"/>
                </a:endParaRPr>
              </a:p>
              <a:p>
                <a:r>
                  <a:rPr lang="it-IT" sz="1400" dirty="0">
                    <a:solidFill>
                      <a:srgbClr val="0070C0"/>
                    </a:solidFill>
                  </a:rPr>
                  <a:t>S. </a:t>
                </a:r>
                <a:r>
                  <a:rPr lang="it-IT" sz="1400" dirty="0" err="1">
                    <a:solidFill>
                      <a:srgbClr val="0070C0"/>
                    </a:solidFill>
                  </a:rPr>
                  <a:t>Laue</a:t>
                </a:r>
                <a:r>
                  <a:rPr lang="it-IT" sz="1400" dirty="0">
                    <a:solidFill>
                      <a:srgbClr val="0070C0"/>
                    </a:solidFill>
                  </a:rPr>
                  <a:t>, M. </a:t>
                </a:r>
                <a:r>
                  <a:rPr lang="it-IT" sz="1400" dirty="0" err="1">
                    <a:solidFill>
                      <a:srgbClr val="0070C0"/>
                    </a:solidFill>
                  </a:rPr>
                  <a:t>Mitterreiter</a:t>
                </a:r>
                <a:r>
                  <a:rPr lang="it-IT" sz="1400" dirty="0">
                    <a:solidFill>
                      <a:srgbClr val="0070C0"/>
                    </a:solidFill>
                  </a:rPr>
                  <a:t>, and J. </a:t>
                </a:r>
                <a:r>
                  <a:rPr lang="it-IT" sz="1400" dirty="0" err="1">
                    <a:solidFill>
                      <a:srgbClr val="0070C0"/>
                    </a:solidFill>
                  </a:rPr>
                  <a:t>Giesen</a:t>
                </a:r>
                <a:r>
                  <a:rPr lang="it-IT" sz="1400" dirty="0">
                    <a:solidFill>
                      <a:srgbClr val="0070C0"/>
                    </a:solidFill>
                  </a:rPr>
                  <a:t>, </a:t>
                </a:r>
                <a:r>
                  <a:rPr lang="it-IT" sz="1400" dirty="0" smtClean="0">
                    <a:solidFill>
                      <a:srgbClr val="0070C0"/>
                    </a:solidFill>
                  </a:rPr>
                  <a:t>A </a:t>
                </a:r>
                <a:r>
                  <a:rPr lang="it-IT" sz="1400" dirty="0" err="1">
                    <a:solidFill>
                      <a:srgbClr val="0070C0"/>
                    </a:solidFill>
                  </a:rPr>
                  <a:t>simple</a:t>
                </a:r>
                <a:r>
                  <a:rPr lang="it-IT" sz="1400" dirty="0">
                    <a:solidFill>
                      <a:srgbClr val="0070C0"/>
                    </a:solidFill>
                  </a:rPr>
                  <a:t> and </a:t>
                </a:r>
                <a:r>
                  <a:rPr lang="it-IT" sz="1400" dirty="0" err="1">
                    <a:solidFill>
                      <a:srgbClr val="0070C0"/>
                    </a:solidFill>
                  </a:rPr>
                  <a:t>efficient</a:t>
                </a:r>
                <a:r>
                  <a:rPr lang="it-IT" sz="1400" dirty="0">
                    <a:solidFill>
                      <a:srgbClr val="0070C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70C0"/>
                    </a:solidFill>
                  </a:rPr>
                  <a:t>tensor</a:t>
                </a:r>
                <a:r>
                  <a:rPr lang="it-IT" sz="1400" dirty="0">
                    <a:solidFill>
                      <a:srgbClr val="0070C0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rgbClr val="0070C0"/>
                    </a:solidFill>
                  </a:rPr>
                  <a:t>calculus</a:t>
                </a:r>
                <a:r>
                  <a:rPr lang="it-IT" sz="1400" dirty="0" smtClean="0">
                    <a:solidFill>
                      <a:srgbClr val="0070C0"/>
                    </a:solidFill>
                  </a:rPr>
                  <a:t>, in </a:t>
                </a:r>
                <a:r>
                  <a:rPr lang="it-IT" sz="1400" dirty="0">
                    <a:solidFill>
                      <a:srgbClr val="0070C0"/>
                    </a:solidFill>
                  </a:rPr>
                  <a:t>AAAI, 2020</a:t>
                </a:r>
                <a:r>
                  <a:rPr lang="it-IT" sz="1400" dirty="0" smtClean="0">
                    <a:solidFill>
                      <a:srgbClr val="0070C0"/>
                    </a:solidFill>
                  </a:rPr>
                  <a:t>.</a:t>
                </a:r>
                <a:endParaRPr lang="it-IT" sz="1400" i="1" dirty="0" smtClean="0">
                  <a:solidFill>
                    <a:srgbClr val="0070C0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48" y="604339"/>
                <a:ext cx="5891438" cy="8191538"/>
              </a:xfrm>
              <a:prstGeom prst="rect">
                <a:avLst/>
              </a:prstGeom>
              <a:blipFill>
                <a:blip r:embed="rId2"/>
                <a:stretch>
                  <a:fillRect l="-932" t="-372" r="-7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5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1" y="280650"/>
            <a:ext cx="6486572" cy="4791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926674" y="6130727"/>
                <a:ext cx="48612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 smtClean="0">
                    <a:solidFill>
                      <a:srgbClr val="21242C"/>
                    </a:solidFill>
                  </a:rPr>
                  <a:t>Distribuendo il prodotto secondo la proprietà del prodotto di matrici, </a:t>
                </a:r>
                <a14:m>
                  <m:oMath xmlns:m="http://schemas.openxmlformats.org/officeDocument/2006/math">
                    <m:r>
                      <a:rPr lang="it-IT" i="1" dirty="0" smtClean="0">
                        <a:solidFill>
                          <a:srgbClr val="21242C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it-IT" i="1" dirty="0" smtClean="0">
                            <a:solidFill>
                              <a:srgbClr val="21242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 dirty="0" smtClean="0">
                            <a:solidFill>
                              <a:srgbClr val="21242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it-IT" i="1" dirty="0" smtClean="0">
                            <a:solidFill>
                              <a:srgbClr val="21242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i="1" dirty="0" smtClean="0">
                            <a:solidFill>
                              <a:srgbClr val="21242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it-IT" i="1" dirty="0">
                        <a:solidFill>
                          <a:srgbClr val="21242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i="1" dirty="0" smtClean="0">
                        <a:solidFill>
                          <a:srgbClr val="21242C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it-IT" i="1" dirty="0" smtClean="0">
                        <a:solidFill>
                          <a:srgbClr val="21242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i="1" dirty="0" smtClean="0">
                        <a:solidFill>
                          <a:srgbClr val="21242C"/>
                        </a:solidFill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it-IT" b="0" i="0" dirty="0" smtClean="0">
                        <a:solidFill>
                          <a:srgbClr val="21242C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it-IT" dirty="0">
                  <a:solidFill>
                    <a:srgbClr val="21242C"/>
                  </a:solidFill>
                </a:endParaRPr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74" y="6130727"/>
                <a:ext cx="4861248" cy="646331"/>
              </a:xfrm>
              <a:prstGeom prst="rect">
                <a:avLst/>
              </a:prstGeom>
              <a:blipFill>
                <a:blip r:embed="rId3"/>
                <a:stretch>
                  <a:fillRect l="-1004" t="-5660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696540" y="5376245"/>
                <a:ext cx="5321515" cy="39773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𝛿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𝛿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</m:den>
                      </m:f>
                      <m:r>
                        <a:rPr lang="it-IT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it-IT" b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it-IT" b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it-IT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 − </m:t>
                          </m:r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 </m:t>
                          </m:r>
                          <m:r>
                            <a:rPr lang="it-IT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  <m:r>
                            <m:rPr>
                              <m:nor/>
                            </m:rPr>
                            <a:rPr lang="it-IT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 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it-IT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algn="ctr"/>
                <a:endParaRPr lang="it-IT" b="1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algn="ctr"/>
                <a:endParaRPr lang="it-IT" b="1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algn="ctr"/>
                <a:endParaRPr lang="it-IT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algn="ctr"/>
                <a:endParaRPr lang="it-IT" b="1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</m:e>
                        <m:sup>
                          <m:r>
                            <a:rPr lang="it-IT" b="1" i="1">
                              <a:latin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it-IT" b="1">
                          <a:latin typeface="Cambria Math" panose="02040503050406030204" pitchFamily="18" charset="0"/>
                          <a:cs typeface="Times New Roman"/>
                        </a:rPr>
                        <m:t>𝐲</m:t>
                      </m:r>
                      <m:r>
                        <a:rPr lang="it-IT" b="1">
                          <a:latin typeface="Cambria Math" panose="02040503050406030204" pitchFamily="18" charset="0"/>
                          <a:cs typeface="Times New Roman"/>
                        </a:rPr>
                        <m:t> − 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</m:e>
                        <m:sup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it-IT" b="1">
                          <a:latin typeface="Cambria Math" panose="02040503050406030204" pitchFamily="18" charset="0"/>
                          <a:cs typeface="Times New Roman"/>
                        </a:rPr>
                        <m:t>𝐗</m:t>
                      </m:r>
                      <m:r>
                        <a:rPr lang="it-IT" b="1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it-IT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𝜷</m:t>
                      </m:r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it-IT" b="1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algn="r"/>
                <a:endParaRPr lang="it-IT" b="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</m:e>
                        <m:sup>
                          <m:r>
                            <a:rPr lang="it-IT" b="1" i="1">
                              <a:latin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it-IT" b="1" smtClean="0">
                          <a:latin typeface="Cambria Math" panose="02040503050406030204" pitchFamily="18" charset="0"/>
                          <a:cs typeface="Times New Roman"/>
                        </a:rPr>
                        <m:t>𝐲</m:t>
                      </m:r>
                      <m:r>
                        <a:rPr lang="it-IT" b="1" smtClean="0">
                          <a:latin typeface="Cambria Math" panose="02040503050406030204" pitchFamily="18" charset="0"/>
                          <a:cs typeface="Times New Roman"/>
                        </a:rPr>
                        <m:t>  </m:t>
                      </m:r>
                      <m:r>
                        <a:rPr lang="it-IT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it-IT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</m:e>
                        <m:sup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it-IT" b="1">
                          <a:latin typeface="Cambria Math" panose="02040503050406030204" pitchFamily="18" charset="0"/>
                          <a:cs typeface="Times New Roman"/>
                        </a:rPr>
                        <m:t>𝐗</m:t>
                      </m:r>
                      <m:r>
                        <a:rPr lang="it-IT" b="1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it-IT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𝜷</m:t>
                      </m:r>
                    </m:oMath>
                  </m:oMathPara>
                </a14:m>
                <a:endParaRPr lang="it-IT" b="1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algn="r"/>
                <a:endParaRPr lang="it-IT" b="1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it-IT" b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it-IT" b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b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it-IT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it-IT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</m:e>
                        <m:sup>
                          <m:r>
                            <a:rPr lang="it-IT" b="1" i="1">
                              <a:latin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it-IT" b="1">
                          <a:latin typeface="Cambria Math" panose="02040503050406030204" pitchFamily="18" charset="0"/>
                          <a:cs typeface="Times New Roman"/>
                        </a:rPr>
                        <m:t>𝐲</m:t>
                      </m:r>
                      <m:r>
                        <a:rPr lang="it-IT" b="1">
                          <a:latin typeface="Cambria Math" panose="02040503050406030204" pitchFamily="18" charset="0"/>
                          <a:cs typeface="Times New Roman"/>
                        </a:rPr>
                        <m:t>  </m:t>
                      </m:r>
                      <m:r>
                        <a:rPr lang="it-IT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it-IT" b="1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it-IT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1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b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𝐗</m:t>
                                      </m:r>
                                    </m:e>
                                    <m:sup>
                                      <m:r>
                                        <a:rPr lang="it-IT" b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it-IT" b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𝐗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it-IT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𝟏</m:t>
                              </m:r>
                            </m:sup>
                          </m:sSup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</m:e>
                        <m:sup>
                          <m:r>
                            <a:rPr lang="it-IT" b="1">
                              <a:latin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it-IT" b="1">
                          <a:latin typeface="Cambria Math" panose="02040503050406030204" pitchFamily="18" charset="0"/>
                          <a:cs typeface="Times New Roman"/>
                        </a:rPr>
                        <m:t>𝐗</m:t>
                      </m:r>
                      <m:r>
                        <a:rPr lang="it-IT" b="1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it-IT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𝜷</m:t>
                      </m:r>
                    </m:oMath>
                  </m:oMathPara>
                </a14:m>
                <a:endParaRPr lang="it-IT" b="1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algn="r"/>
                <a:endParaRPr lang="it-IT" b="1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it-IT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it-IT" b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</m:e>
                        <m:sup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r>
                        <a:rPr lang="it-IT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𝐲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it-IT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𝐈</m:t>
                      </m:r>
                      <m:r>
                        <a:rPr lang="it-IT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𝜷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  <m:r>
                            <m:rPr>
                              <m:nor/>
                            </m:rPr>
                            <a:rPr lang="it-IT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it-IT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40" y="5376245"/>
                <a:ext cx="5321515" cy="3977371"/>
              </a:xfrm>
              <a:prstGeom prst="rect">
                <a:avLst/>
              </a:prstGeom>
              <a:blipFill>
                <a:blip r:embed="rId4"/>
                <a:stretch>
                  <a:fillRect b="-6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5826612" y="8952579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𝟐𝟐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612" y="8952579"/>
                <a:ext cx="99578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5826612" y="5534344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𝟐𝟏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612" y="5534344"/>
                <a:ext cx="99578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0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0"/>
              <p:cNvSpPr txBox="1"/>
              <p:nvPr/>
            </p:nvSpPr>
            <p:spPr>
              <a:xfrm>
                <a:off x="241222" y="7435753"/>
                <a:ext cx="6547854" cy="2535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cs typeface="Times New Roman"/>
                  </a:rPr>
                  <a:t>Moltiplicando per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den>
                    </m:f>
                  </m:oMath>
                </a14:m>
                <a:r>
                  <a:rPr lang="it-IT" dirty="0" smtClean="0">
                    <a:cs typeface="Times New Roman"/>
                  </a:rPr>
                  <a:t> si ottiene quindi la stima (</a:t>
                </a:r>
                <a:r>
                  <a:rPr lang="it-IT" u="sng" dirty="0" smtClean="0">
                    <a:cs typeface="Times New Roman"/>
                  </a:rPr>
                  <a:t>distorta</a:t>
                </a:r>
                <a:r>
                  <a:rPr lang="it-IT" dirty="0" smtClean="0">
                    <a:cs typeface="Times New Roman"/>
                  </a:rPr>
                  <a:t>) di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>
                    <a:cs typeface="Times New Roman"/>
                  </a:rPr>
                  <a:t>:</a:t>
                </a:r>
              </a:p>
              <a:p>
                <a:endParaRPr lang="it-IT" dirty="0">
                  <a:cs typeface="Times New Roman"/>
                </a:endParaRPr>
              </a:p>
              <a:p>
                <a:endParaRPr lang="it-IT" dirty="0">
                  <a:cs typeface="Times New Roman"/>
                </a:endParaRPr>
              </a:p>
              <a:p>
                <a:endParaRPr lang="it-IT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it-IT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Che andrà </a:t>
                </a:r>
                <a:r>
                  <a:rPr lang="it-IT" i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corretta</a:t>
                </a:r>
                <a:r>
                  <a:rPr lang="it-IT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per i gradi di libertà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/>
                      </a:rPr>
                      <m:t>𝑛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/>
                      </a:rPr>
                      <m:t>−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/>
                      </a:rPr>
                      <m:t>−1,</m:t>
                    </m:r>
                  </m:oMath>
                </a14:m>
                <a:r>
                  <a:rPr lang="it-IT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dove </a:t>
                </a:r>
                <a:r>
                  <a:rPr lang="it-IT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it-IT" dirty="0">
                    <a:latin typeface="Calibri" panose="020F0502020204030204" pitchFamily="34" charset="0"/>
                    <a:cs typeface="Calibri" panose="020F0502020204030204" pitchFamily="34" charset="0"/>
                  </a:rPr>
                  <a:t> è la grandezza del campione, </a:t>
                </a:r>
                <a:r>
                  <a:rPr lang="it-IT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it-IT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sono le variabili indipendenti del modello di regressione, 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−1</m:t>
                    </m:r>
                  </m:oMath>
                </a14:m>
                <a:r>
                  <a:rPr lang="it-IT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si riferisce all’intercetta.</a:t>
                </a:r>
              </a:p>
              <a:p>
                <a:r>
                  <a:rPr lang="it-IT" dirty="0" smtClean="0">
                    <a:cs typeface="Times New Roman"/>
                  </a:rPr>
                  <a:t> </a:t>
                </a:r>
              </a:p>
            </p:txBody>
          </p:sp>
        </mc:Choice>
        <mc:Fallback xmlns="">
          <p:sp>
            <p:nvSpPr>
              <p:cNvPr id="12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22" y="7435753"/>
                <a:ext cx="6547854" cy="2535438"/>
              </a:xfrm>
              <a:prstGeom prst="rect">
                <a:avLst/>
              </a:prstGeom>
              <a:blipFill>
                <a:blip r:embed="rId2"/>
                <a:stretch>
                  <a:fillRect l="-838" r="-13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t="51730"/>
          <a:stretch/>
        </p:blipFill>
        <p:spPr>
          <a:xfrm>
            <a:off x="267101" y="2546819"/>
            <a:ext cx="6496097" cy="2602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b="56030"/>
          <a:stretch/>
        </p:blipFill>
        <p:spPr>
          <a:xfrm>
            <a:off x="267101" y="280651"/>
            <a:ext cx="6496097" cy="2370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656651" y="5376245"/>
                <a:ext cx="5363660" cy="3643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𝛿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𝛿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 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</m:e>
                          </m:d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</m:e>
                      </m:d>
                      <m:r>
                        <a:rPr lang="it-I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=0</m:t>
                      </m:r>
                    </m:oMath>
                  </m:oMathPara>
                </a14:m>
                <a:endParaRPr lang="it-IT" sz="200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endParaRPr lang="it-IT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=−</m:t>
                      </m:r>
                      <m:r>
                        <a:rPr lang="it-IT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</m:e>
                          </m:d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</m:e>
                      </m:d>
                    </m:oMath>
                  </m:oMathPara>
                </a14:m>
                <a:endParaRPr lang="it-IT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endParaRPr lang="it-IT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endParaRPr lang="it-IT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endParaRPr lang="it-IT" b="1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p>
                      </m:sSup>
                      <m:r>
                        <a:rPr lang="it-IT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den>
                      </m:f>
                      <m:sSup>
                        <m:sSup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𝐲</m:t>
                              </m:r>
                              <m:r>
                                <a:rPr lang="it-I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−</m:t>
                              </m:r>
                              <m:r>
                                <a:rPr lang="it-IT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𝐗</m:t>
                              </m:r>
                              <m:r>
                                <a:rPr lang="it-IT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𝜷</m:t>
                              </m:r>
                            </m:e>
                          </m:d>
                        </m:e>
                        <m:sup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𝐲</m:t>
                          </m:r>
                          <m:r>
                            <a:rPr lang="it-I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it-IT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𝐗</m:t>
                          </m:r>
                          <m:r>
                            <a:rPr lang="it-IT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𝜷</m:t>
                          </m:r>
                        </m:e>
                      </m:d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it-IT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𝑆𝑄𝐸𝑟𝑟</m:t>
                          </m:r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.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it-IT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  <a:p>
                <a:endParaRPr lang="it-IT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51" y="5376245"/>
                <a:ext cx="5363660" cy="3643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5826612" y="8226957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𝟐𝟒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612" y="8226957"/>
                <a:ext cx="995785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tangolo 6"/>
              <p:cNvSpPr/>
              <p:nvPr/>
            </p:nvSpPr>
            <p:spPr>
              <a:xfrm>
                <a:off x="5826612" y="6026498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𝑬𝒒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it-IT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𝟐𝟑</m:t>
                      </m:r>
                      <m:r>
                        <a:rPr lang="it-IT" b="1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Rettango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612" y="6026498"/>
                <a:ext cx="99578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7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3601</TotalTime>
  <Words>4882</Words>
  <Application>Microsoft Office PowerPoint</Application>
  <PresentationFormat>A4 (21x29,7 cm)</PresentationFormat>
  <Paragraphs>297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Cambria Math</vt:lpstr>
      <vt:lpstr>Courier New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Dipartimento di Scienze della 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Grassi</dc:creator>
  <cp:lastModifiedBy>Grassi</cp:lastModifiedBy>
  <cp:revision>120</cp:revision>
  <dcterms:created xsi:type="dcterms:W3CDTF">2021-03-28T13:44:36Z</dcterms:created>
  <dcterms:modified xsi:type="dcterms:W3CDTF">2021-04-01T23:41:33Z</dcterms:modified>
</cp:coreProperties>
</file>