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80" r:id="rId9"/>
    <p:sldId id="263" r:id="rId10"/>
    <p:sldId id="264" r:id="rId11"/>
    <p:sldId id="265" r:id="rId12"/>
    <p:sldId id="279"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626F2A-9E10-451A-B4E8-73DE4D3D35AF}" type="datetimeFigureOut">
              <a:rPr lang="it-IT" smtClean="0"/>
              <a:t>07/04/2021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F241E2-DAC9-4520-8AAC-4ABB460B7D27}" type="slidenum">
              <a:rPr lang="it-IT" smtClean="0"/>
              <a:t>‹N›</a:t>
            </a:fld>
            <a:endParaRPr lang="it-IT"/>
          </a:p>
        </p:txBody>
      </p:sp>
    </p:spTree>
    <p:extLst>
      <p:ext uri="{BB962C8B-B14F-4D97-AF65-F5344CB8AC3E}">
        <p14:creationId xmlns:p14="http://schemas.microsoft.com/office/powerpoint/2010/main" val="2030445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99F4894-BF10-4459-920F-27737AB9B191}" type="slidenum">
              <a:rPr lang="en-US" smtClean="0"/>
              <a:pPr/>
              <a:t>1</a:t>
            </a:fld>
            <a:endParaRPr lang="en-US"/>
          </a:p>
        </p:txBody>
      </p:sp>
    </p:spTree>
    <p:extLst>
      <p:ext uri="{BB962C8B-B14F-4D97-AF65-F5344CB8AC3E}">
        <p14:creationId xmlns:p14="http://schemas.microsoft.com/office/powerpoint/2010/main" val="721899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266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3ACEFD18-4927-496F-BD21-5F6D0E5C10A7}" type="slidenum">
              <a:rPr lang="en-US" sz="1200">
                <a:solidFill>
                  <a:schemeClr val="tx1"/>
                </a:solidFill>
              </a:rPr>
              <a:pPr eaLnBrk="1" hangingPunct="1"/>
              <a:t>10</a:t>
            </a:fld>
            <a:endParaRPr lang="en-US" sz="1200">
              <a:solidFill>
                <a:schemeClr val="tx1"/>
              </a:solidFill>
            </a:endParaRPr>
          </a:p>
        </p:txBody>
      </p:sp>
    </p:spTree>
    <p:extLst>
      <p:ext uri="{BB962C8B-B14F-4D97-AF65-F5344CB8AC3E}">
        <p14:creationId xmlns:p14="http://schemas.microsoft.com/office/powerpoint/2010/main" val="425197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286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ED34ADF4-3A7C-40CF-A41A-529CE90CC7AD}" type="slidenum">
              <a:rPr lang="en-US" sz="1200">
                <a:solidFill>
                  <a:schemeClr val="tx1"/>
                </a:solidFill>
              </a:rPr>
              <a:pPr eaLnBrk="1" hangingPunct="1"/>
              <a:t>11</a:t>
            </a:fld>
            <a:endParaRPr lang="en-US" sz="1200">
              <a:solidFill>
                <a:schemeClr val="tx1"/>
              </a:solidFill>
            </a:endParaRPr>
          </a:p>
        </p:txBody>
      </p:sp>
    </p:spTree>
    <p:extLst>
      <p:ext uri="{BB962C8B-B14F-4D97-AF65-F5344CB8AC3E}">
        <p14:creationId xmlns:p14="http://schemas.microsoft.com/office/powerpoint/2010/main" val="3593849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A1333A07-F4F4-461B-AC73-FB9751B21B75}" type="slidenum">
              <a:rPr lang="en-US" sz="1200">
                <a:solidFill>
                  <a:schemeClr val="tx1"/>
                </a:solidFill>
              </a:rPr>
              <a:pPr eaLnBrk="1" hangingPunct="1"/>
              <a:t>12</a:t>
            </a:fld>
            <a:endParaRPr lang="en-US" sz="1200">
              <a:solidFill>
                <a:schemeClr val="tx1"/>
              </a:solidFill>
            </a:endParaRPr>
          </a:p>
        </p:txBody>
      </p:sp>
    </p:spTree>
    <p:extLst>
      <p:ext uri="{BB962C8B-B14F-4D97-AF65-F5344CB8AC3E}">
        <p14:creationId xmlns:p14="http://schemas.microsoft.com/office/powerpoint/2010/main" val="190683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A1333A07-F4F4-461B-AC73-FB9751B21B75}" type="slidenum">
              <a:rPr lang="en-US" sz="1200">
                <a:solidFill>
                  <a:schemeClr val="tx1"/>
                </a:solidFill>
              </a:rPr>
              <a:pPr eaLnBrk="1" hangingPunct="1"/>
              <a:t>13</a:t>
            </a:fld>
            <a:endParaRPr lang="en-US" sz="1200">
              <a:solidFill>
                <a:schemeClr val="tx1"/>
              </a:solidFill>
            </a:endParaRPr>
          </a:p>
        </p:txBody>
      </p:sp>
    </p:spTree>
    <p:extLst>
      <p:ext uri="{BB962C8B-B14F-4D97-AF65-F5344CB8AC3E}">
        <p14:creationId xmlns:p14="http://schemas.microsoft.com/office/powerpoint/2010/main" val="190683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3481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794D4DF2-CBA7-4B4F-ABD2-165F641302C0}" type="slidenum">
              <a:rPr lang="en-US" sz="1200">
                <a:solidFill>
                  <a:schemeClr val="tx1"/>
                </a:solidFill>
              </a:rPr>
              <a:pPr eaLnBrk="1" hangingPunct="1"/>
              <a:t>14</a:t>
            </a:fld>
            <a:endParaRPr lang="en-US" sz="1200">
              <a:solidFill>
                <a:schemeClr val="tx1"/>
              </a:solidFill>
            </a:endParaRPr>
          </a:p>
        </p:txBody>
      </p:sp>
    </p:spTree>
    <p:extLst>
      <p:ext uri="{BB962C8B-B14F-4D97-AF65-F5344CB8AC3E}">
        <p14:creationId xmlns:p14="http://schemas.microsoft.com/office/powerpoint/2010/main" val="3912818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a:ln/>
        </p:spPr>
      </p:sp>
      <p:sp>
        <p:nvSpPr>
          <p:cNvPr id="3993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3993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536C886B-68A2-498B-9838-8FFF7BA0A090}" type="slidenum">
              <a:rPr lang="en-US" sz="1200">
                <a:solidFill>
                  <a:schemeClr val="tx1"/>
                </a:solidFill>
              </a:rPr>
              <a:pPr eaLnBrk="1" hangingPunct="1"/>
              <a:t>15</a:t>
            </a:fld>
            <a:endParaRPr lang="en-US" sz="1200">
              <a:solidFill>
                <a:schemeClr val="tx1"/>
              </a:solidFill>
            </a:endParaRPr>
          </a:p>
        </p:txBody>
      </p:sp>
    </p:spTree>
    <p:extLst>
      <p:ext uri="{BB962C8B-B14F-4D97-AF65-F5344CB8AC3E}">
        <p14:creationId xmlns:p14="http://schemas.microsoft.com/office/powerpoint/2010/main" val="2450588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a:ln/>
        </p:spPr>
      </p:sp>
      <p:sp>
        <p:nvSpPr>
          <p:cNvPr id="419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419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93EAD388-143B-4973-971D-5CD2D64ED4EF}" type="slidenum">
              <a:rPr lang="en-US" sz="1200">
                <a:solidFill>
                  <a:schemeClr val="tx1"/>
                </a:solidFill>
              </a:rPr>
              <a:pPr eaLnBrk="1" hangingPunct="1"/>
              <a:t>16</a:t>
            </a:fld>
            <a:endParaRPr lang="en-US" sz="1200">
              <a:solidFill>
                <a:schemeClr val="tx1"/>
              </a:solidFill>
            </a:endParaRPr>
          </a:p>
        </p:txBody>
      </p:sp>
    </p:spTree>
    <p:extLst>
      <p:ext uri="{BB962C8B-B14F-4D97-AF65-F5344CB8AC3E}">
        <p14:creationId xmlns:p14="http://schemas.microsoft.com/office/powerpoint/2010/main" val="3574969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4915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3018147B-19B5-4FCE-BB70-31D65D32BE60}" type="slidenum">
              <a:rPr lang="en-US" sz="1200">
                <a:solidFill>
                  <a:schemeClr val="tx1"/>
                </a:solidFill>
              </a:rPr>
              <a:pPr eaLnBrk="1" hangingPunct="1"/>
              <a:t>17</a:t>
            </a:fld>
            <a:endParaRPr lang="en-US" sz="1200">
              <a:solidFill>
                <a:schemeClr val="tx1"/>
              </a:solidFill>
            </a:endParaRPr>
          </a:p>
        </p:txBody>
      </p:sp>
    </p:spTree>
    <p:extLst>
      <p:ext uri="{BB962C8B-B14F-4D97-AF65-F5344CB8AC3E}">
        <p14:creationId xmlns:p14="http://schemas.microsoft.com/office/powerpoint/2010/main" val="1623846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a:ln/>
        </p:spPr>
      </p:sp>
      <p:sp>
        <p:nvSpPr>
          <p:cNvPr id="563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563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5E229EF5-BECC-4E24-84F9-44A11BA0F6B5}" type="slidenum">
              <a:rPr lang="en-US" sz="1200">
                <a:solidFill>
                  <a:schemeClr val="tx1"/>
                </a:solidFill>
              </a:rPr>
              <a:pPr eaLnBrk="1" hangingPunct="1"/>
              <a:t>18</a:t>
            </a:fld>
            <a:endParaRPr lang="en-US" sz="1200">
              <a:solidFill>
                <a:schemeClr val="tx1"/>
              </a:solidFill>
            </a:endParaRPr>
          </a:p>
        </p:txBody>
      </p:sp>
    </p:spTree>
    <p:extLst>
      <p:ext uri="{BB962C8B-B14F-4D97-AF65-F5344CB8AC3E}">
        <p14:creationId xmlns:p14="http://schemas.microsoft.com/office/powerpoint/2010/main" val="28122164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5837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FCED3E2F-9D78-4AA1-AF73-A705323B347A}" type="slidenum">
              <a:rPr lang="en-US" sz="1200">
                <a:solidFill>
                  <a:schemeClr val="tx1"/>
                </a:solidFill>
              </a:rPr>
              <a:pPr eaLnBrk="1" hangingPunct="1"/>
              <a:t>19</a:t>
            </a:fld>
            <a:endParaRPr lang="en-US" sz="1200">
              <a:solidFill>
                <a:schemeClr val="tx1"/>
              </a:solidFill>
            </a:endParaRPr>
          </a:p>
        </p:txBody>
      </p:sp>
    </p:spTree>
    <p:extLst>
      <p:ext uri="{BB962C8B-B14F-4D97-AF65-F5344CB8AC3E}">
        <p14:creationId xmlns:p14="http://schemas.microsoft.com/office/powerpoint/2010/main" val="1659884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3A0868CC-5D38-4168-8E0E-E69B43A7D226}" type="slidenum">
              <a:rPr lang="en-US" sz="1200">
                <a:solidFill>
                  <a:schemeClr val="tx1"/>
                </a:solidFill>
              </a:rPr>
              <a:pPr eaLnBrk="1" hangingPunct="1"/>
              <a:t>2</a:t>
            </a:fld>
            <a:endParaRPr lang="en-US" sz="1200">
              <a:solidFill>
                <a:schemeClr val="tx1"/>
              </a:solidFill>
            </a:endParaRPr>
          </a:p>
        </p:txBody>
      </p:sp>
    </p:spTree>
    <p:extLst>
      <p:ext uri="{BB962C8B-B14F-4D97-AF65-F5344CB8AC3E}">
        <p14:creationId xmlns:p14="http://schemas.microsoft.com/office/powerpoint/2010/main" val="25277412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63491"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algn="r" eaLnBrk="1" hangingPunct="1"/>
            <a:fld id="{B50EE70F-C880-4A34-9B06-582B0299521A}" type="slidenum">
              <a:rPr lang="en-US" sz="1200">
                <a:solidFill>
                  <a:schemeClr val="tx1"/>
                </a:solidFill>
              </a:rPr>
              <a:pPr algn="r" eaLnBrk="1" hangingPunct="1"/>
              <a:t>20</a:t>
            </a:fld>
            <a:endParaRPr lang="en-US" sz="1200">
              <a:solidFill>
                <a:schemeClr val="tx1"/>
              </a:solidFill>
            </a:endParaRPr>
          </a:p>
        </p:txBody>
      </p:sp>
    </p:spTree>
    <p:extLst>
      <p:ext uri="{BB962C8B-B14F-4D97-AF65-F5344CB8AC3E}">
        <p14:creationId xmlns:p14="http://schemas.microsoft.com/office/powerpoint/2010/main" val="34958925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63491"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algn="r" eaLnBrk="1" hangingPunct="1"/>
            <a:fld id="{B50EE70F-C880-4A34-9B06-582B0299521A}" type="slidenum">
              <a:rPr lang="en-US" sz="1200">
                <a:solidFill>
                  <a:schemeClr val="tx1"/>
                </a:solidFill>
              </a:rPr>
              <a:pPr algn="r" eaLnBrk="1" hangingPunct="1"/>
              <a:t>21</a:t>
            </a:fld>
            <a:endParaRPr lang="en-US" sz="1200">
              <a:solidFill>
                <a:schemeClr val="tx1"/>
              </a:solidFill>
            </a:endParaRPr>
          </a:p>
        </p:txBody>
      </p:sp>
    </p:spTree>
    <p:extLst>
      <p:ext uri="{BB962C8B-B14F-4D97-AF65-F5344CB8AC3E}">
        <p14:creationId xmlns:p14="http://schemas.microsoft.com/office/powerpoint/2010/main" val="2828432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a:ln/>
        </p:spPr>
      </p:sp>
      <p:sp>
        <p:nvSpPr>
          <p:cNvPr id="6553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553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359B4F0C-AE8A-4B15-8749-225FF42443F6}" type="slidenum">
              <a:rPr lang="en-US" sz="1200">
                <a:solidFill>
                  <a:schemeClr val="tx1"/>
                </a:solidFill>
              </a:rPr>
              <a:pPr eaLnBrk="1" hangingPunct="1"/>
              <a:t>22</a:t>
            </a:fld>
            <a:endParaRPr lang="en-US" sz="1200">
              <a:solidFill>
                <a:schemeClr val="tx1"/>
              </a:solidFill>
            </a:endParaRPr>
          </a:p>
        </p:txBody>
      </p:sp>
    </p:spTree>
    <p:extLst>
      <p:ext uri="{BB962C8B-B14F-4D97-AF65-F5344CB8AC3E}">
        <p14:creationId xmlns:p14="http://schemas.microsoft.com/office/powerpoint/2010/main" val="14602717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a:ln/>
        </p:spPr>
      </p:sp>
      <p:sp>
        <p:nvSpPr>
          <p:cNvPr id="675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75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44C24B2E-2FDF-4EF0-9183-548FE94A42C0}" type="slidenum">
              <a:rPr lang="en-US" sz="1200">
                <a:solidFill>
                  <a:schemeClr val="tx1"/>
                </a:solidFill>
              </a:rPr>
              <a:pPr eaLnBrk="1" hangingPunct="1"/>
              <a:t>23</a:t>
            </a:fld>
            <a:endParaRPr lang="en-US" sz="1200">
              <a:solidFill>
                <a:schemeClr val="tx1"/>
              </a:solidFill>
            </a:endParaRPr>
          </a:p>
        </p:txBody>
      </p:sp>
    </p:spTree>
    <p:extLst>
      <p:ext uri="{BB962C8B-B14F-4D97-AF65-F5344CB8AC3E}">
        <p14:creationId xmlns:p14="http://schemas.microsoft.com/office/powerpoint/2010/main" val="10730212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a:ln/>
        </p:spPr>
      </p:sp>
      <p:sp>
        <p:nvSpPr>
          <p:cNvPr id="696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96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D453D3F3-40FD-4875-9834-57FDF955389E}" type="slidenum">
              <a:rPr lang="en-US" sz="1200">
                <a:solidFill>
                  <a:schemeClr val="tx1"/>
                </a:solidFill>
              </a:rPr>
              <a:pPr eaLnBrk="1" hangingPunct="1"/>
              <a:t>25</a:t>
            </a:fld>
            <a:endParaRPr lang="en-US" sz="1200">
              <a:solidFill>
                <a:schemeClr val="tx1"/>
              </a:solidFill>
            </a:endParaRPr>
          </a:p>
        </p:txBody>
      </p:sp>
    </p:spTree>
    <p:extLst>
      <p:ext uri="{BB962C8B-B14F-4D97-AF65-F5344CB8AC3E}">
        <p14:creationId xmlns:p14="http://schemas.microsoft.com/office/powerpoint/2010/main" val="1313852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3A0868CC-5D38-4168-8E0E-E69B43A7D226}" type="slidenum">
              <a:rPr lang="en-US" sz="1200">
                <a:solidFill>
                  <a:schemeClr val="tx1"/>
                </a:solidFill>
              </a:rPr>
              <a:pPr eaLnBrk="1" hangingPunct="1"/>
              <a:t>3</a:t>
            </a:fld>
            <a:endParaRPr lang="en-US" sz="1200">
              <a:solidFill>
                <a:schemeClr val="tx1"/>
              </a:solidFill>
            </a:endParaRPr>
          </a:p>
        </p:txBody>
      </p:sp>
    </p:spTree>
    <p:extLst>
      <p:ext uri="{BB962C8B-B14F-4D97-AF65-F5344CB8AC3E}">
        <p14:creationId xmlns:p14="http://schemas.microsoft.com/office/powerpoint/2010/main" val="2982378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23A0C509-28D9-403E-99B9-A4676987C32B}" type="slidenum">
              <a:rPr lang="en-US" sz="1200">
                <a:solidFill>
                  <a:schemeClr val="tx1"/>
                </a:solidFill>
              </a:rPr>
              <a:pPr eaLnBrk="1" hangingPunct="1"/>
              <a:t>4</a:t>
            </a:fld>
            <a:endParaRPr lang="en-US" sz="1200">
              <a:solidFill>
                <a:schemeClr val="tx1"/>
              </a:solidFill>
            </a:endParaRPr>
          </a:p>
        </p:txBody>
      </p:sp>
    </p:spTree>
    <p:extLst>
      <p:ext uri="{BB962C8B-B14F-4D97-AF65-F5344CB8AC3E}">
        <p14:creationId xmlns:p14="http://schemas.microsoft.com/office/powerpoint/2010/main" val="1485244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23A0C509-28D9-403E-99B9-A4676987C32B}" type="slidenum">
              <a:rPr lang="en-US" sz="1200">
                <a:solidFill>
                  <a:schemeClr val="tx1"/>
                </a:solidFill>
              </a:rPr>
              <a:pPr eaLnBrk="1" hangingPunct="1"/>
              <a:t>5</a:t>
            </a:fld>
            <a:endParaRPr lang="en-US" sz="1200">
              <a:solidFill>
                <a:schemeClr val="tx1"/>
              </a:solidFill>
            </a:endParaRPr>
          </a:p>
        </p:txBody>
      </p:sp>
    </p:spTree>
    <p:extLst>
      <p:ext uri="{BB962C8B-B14F-4D97-AF65-F5344CB8AC3E}">
        <p14:creationId xmlns:p14="http://schemas.microsoft.com/office/powerpoint/2010/main" val="3198400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225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94617484-E211-450F-A360-56C9776E1130}" type="slidenum">
              <a:rPr lang="en-US" sz="1200">
                <a:solidFill>
                  <a:schemeClr val="tx1"/>
                </a:solidFill>
              </a:rPr>
              <a:pPr eaLnBrk="1" hangingPunct="1"/>
              <a:t>6</a:t>
            </a:fld>
            <a:endParaRPr lang="en-US" sz="1200">
              <a:solidFill>
                <a:schemeClr val="tx1"/>
              </a:solidFill>
            </a:endParaRPr>
          </a:p>
        </p:txBody>
      </p:sp>
    </p:spTree>
    <p:extLst>
      <p:ext uri="{BB962C8B-B14F-4D97-AF65-F5344CB8AC3E}">
        <p14:creationId xmlns:p14="http://schemas.microsoft.com/office/powerpoint/2010/main" val="1719293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225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94617484-E211-450F-A360-56C9776E1130}" type="slidenum">
              <a:rPr lang="en-US" sz="1200">
                <a:solidFill>
                  <a:schemeClr val="tx1"/>
                </a:solidFill>
              </a:rPr>
              <a:pPr eaLnBrk="1" hangingPunct="1"/>
              <a:t>7</a:t>
            </a:fld>
            <a:endParaRPr lang="en-US" sz="1200">
              <a:solidFill>
                <a:schemeClr val="tx1"/>
              </a:solidFill>
            </a:endParaRPr>
          </a:p>
        </p:txBody>
      </p:sp>
    </p:spTree>
    <p:extLst>
      <p:ext uri="{BB962C8B-B14F-4D97-AF65-F5344CB8AC3E}">
        <p14:creationId xmlns:p14="http://schemas.microsoft.com/office/powerpoint/2010/main" val="214089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225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94617484-E211-450F-A360-56C9776E1130}" type="slidenum">
              <a:rPr lang="en-US" sz="1200">
                <a:solidFill>
                  <a:schemeClr val="tx1"/>
                </a:solidFill>
              </a:rPr>
              <a:pPr eaLnBrk="1" hangingPunct="1"/>
              <a:t>8</a:t>
            </a:fld>
            <a:endParaRPr lang="en-US" sz="1200">
              <a:solidFill>
                <a:schemeClr val="tx1"/>
              </a:solidFill>
            </a:endParaRPr>
          </a:p>
        </p:txBody>
      </p:sp>
    </p:spTree>
    <p:extLst>
      <p:ext uri="{BB962C8B-B14F-4D97-AF65-F5344CB8AC3E}">
        <p14:creationId xmlns:p14="http://schemas.microsoft.com/office/powerpoint/2010/main" val="2140894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245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folHlink"/>
                </a:solidFill>
                <a:latin typeface="Times New Roman" pitchFamily="18" charset="0"/>
                <a:ea typeface="MS PGothic" pitchFamily="34" charset="-128"/>
              </a:defRPr>
            </a:lvl1pPr>
            <a:lvl2pPr marL="742950" indent="-285750" eaLnBrk="0" hangingPunct="0">
              <a:defRPr sz="2400">
                <a:solidFill>
                  <a:schemeClr val="folHlink"/>
                </a:solidFill>
                <a:latin typeface="Times New Roman" pitchFamily="18" charset="0"/>
                <a:ea typeface="MS PGothic" pitchFamily="34" charset="-128"/>
              </a:defRPr>
            </a:lvl2pPr>
            <a:lvl3pPr marL="1143000" indent="-228600" eaLnBrk="0" hangingPunct="0">
              <a:defRPr sz="2400">
                <a:solidFill>
                  <a:schemeClr val="folHlink"/>
                </a:solidFill>
                <a:latin typeface="Times New Roman" pitchFamily="18" charset="0"/>
                <a:ea typeface="MS PGothic" pitchFamily="34" charset="-128"/>
              </a:defRPr>
            </a:lvl3pPr>
            <a:lvl4pPr marL="1600200" indent="-228600" eaLnBrk="0" hangingPunct="0">
              <a:defRPr sz="2400">
                <a:solidFill>
                  <a:schemeClr val="folHlink"/>
                </a:solidFill>
                <a:latin typeface="Times New Roman" pitchFamily="18" charset="0"/>
                <a:ea typeface="MS PGothic" pitchFamily="34" charset="-128"/>
              </a:defRPr>
            </a:lvl4pPr>
            <a:lvl5pPr marL="2057400" indent="-228600" eaLnBrk="0" hangingPunct="0">
              <a:defRPr sz="2400">
                <a:solidFill>
                  <a:schemeClr val="folHlink"/>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folHlink"/>
                </a:solidFill>
                <a:latin typeface="Times New Roman" pitchFamily="18" charset="0"/>
                <a:ea typeface="MS PGothic" pitchFamily="34" charset="-128"/>
              </a:defRPr>
            </a:lvl9pPr>
          </a:lstStyle>
          <a:p>
            <a:pPr eaLnBrk="1" hangingPunct="1"/>
            <a:fld id="{EAF60FCB-78E6-4F08-860D-0F9FC6F5E2C8}" type="slidenum">
              <a:rPr lang="en-US" sz="1200">
                <a:solidFill>
                  <a:schemeClr val="tx1"/>
                </a:solidFill>
              </a:rPr>
              <a:pPr eaLnBrk="1" hangingPunct="1"/>
              <a:t>9</a:t>
            </a:fld>
            <a:endParaRPr lang="en-US" sz="1200">
              <a:solidFill>
                <a:schemeClr val="tx1"/>
              </a:solidFill>
            </a:endParaRPr>
          </a:p>
        </p:txBody>
      </p:sp>
    </p:spTree>
    <p:extLst>
      <p:ext uri="{BB962C8B-B14F-4D97-AF65-F5344CB8AC3E}">
        <p14:creationId xmlns:p14="http://schemas.microsoft.com/office/powerpoint/2010/main" val="2542317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0752B22-144E-4F81-8401-612BC9804032}" type="datetimeFigureOut">
              <a:rPr lang="it-IT" smtClean="0"/>
              <a:t>07/04/2021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2257549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0752B22-144E-4F81-8401-612BC9804032}" type="datetimeFigureOut">
              <a:rPr lang="it-IT" smtClean="0"/>
              <a:t>07/04/2021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3764992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0752B22-144E-4F81-8401-612BC9804032}" type="datetimeFigureOut">
              <a:rPr lang="it-IT" smtClean="0"/>
              <a:t>07/04/2021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3577847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Diapositiva titolo">
    <p:spTree>
      <p:nvGrpSpPr>
        <p:cNvPr id="1" name=""/>
        <p:cNvGrpSpPr/>
        <p:nvPr/>
      </p:nvGrpSpPr>
      <p:grpSpPr>
        <a:xfrm>
          <a:off x="0" y="0"/>
          <a:ext cx="0" cy="0"/>
          <a:chOff x="0" y="0"/>
          <a:chExt cx="0" cy="0"/>
        </a:xfrm>
      </p:grpSpPr>
      <p:sp>
        <p:nvSpPr>
          <p:cNvPr id="9" name="Rettangolo 8"/>
          <p:cNvSpPr/>
          <p:nvPr/>
        </p:nvSpPr>
        <p:spPr>
          <a:xfrm>
            <a:off x="0" y="6309320"/>
            <a:ext cx="12192000" cy="57606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bg1">
                    <a:lumMod val="50000"/>
                  </a:schemeClr>
                </a:solidFill>
              </a:rPr>
              <a:t>J. Gruber, </a:t>
            </a:r>
            <a:r>
              <a:rPr lang="it-IT" sz="1400" i="1" dirty="0">
                <a:solidFill>
                  <a:schemeClr val="bg1">
                    <a:lumMod val="50000"/>
                  </a:schemeClr>
                </a:solidFill>
              </a:rPr>
              <a:t>Scienza delle finanze</a:t>
            </a:r>
            <a:r>
              <a:rPr lang="it-IT" sz="1400" i="0" dirty="0">
                <a:solidFill>
                  <a:schemeClr val="bg1">
                    <a:lumMod val="50000"/>
                  </a:schemeClr>
                </a:solidFill>
              </a:rPr>
              <a:t>, 2018</a:t>
            </a:r>
          </a:p>
        </p:txBody>
      </p:sp>
      <p:sp>
        <p:nvSpPr>
          <p:cNvPr id="10" name="CasellaDiTesto 9"/>
          <p:cNvSpPr txBox="1"/>
          <p:nvPr/>
        </p:nvSpPr>
        <p:spPr>
          <a:xfrm>
            <a:off x="239349" y="6453336"/>
            <a:ext cx="1440160" cy="184666"/>
          </a:xfrm>
          <a:prstGeom prst="rect">
            <a:avLst/>
          </a:prstGeom>
          <a:noFill/>
        </p:spPr>
        <p:txBody>
          <a:bodyPr wrap="square" rtlCol="0">
            <a:spAutoFit/>
          </a:bodyPr>
          <a:lstStyle/>
          <a:p>
            <a:pPr algn="ctr"/>
            <a:r>
              <a:rPr lang="it-IT" sz="600" b="0" dirty="0"/>
              <a:t>© EGEA S.p.A.</a:t>
            </a:r>
          </a:p>
        </p:txBody>
      </p:sp>
      <p:grpSp>
        <p:nvGrpSpPr>
          <p:cNvPr id="11" name="Gruppo 10"/>
          <p:cNvGrpSpPr/>
          <p:nvPr/>
        </p:nvGrpSpPr>
        <p:grpSpPr>
          <a:xfrm>
            <a:off x="335360" y="188640"/>
            <a:ext cx="1200000" cy="6696744"/>
            <a:chOff x="251520" y="188640"/>
            <a:chExt cx="900000" cy="6696744"/>
          </a:xfrm>
        </p:grpSpPr>
        <p:cxnSp>
          <p:nvCxnSpPr>
            <p:cNvPr id="12" name="Connettore 1 11"/>
            <p:cNvCxnSpPr/>
            <p:nvPr/>
          </p:nvCxnSpPr>
          <p:spPr>
            <a:xfrm>
              <a:off x="251520" y="188640"/>
              <a:ext cx="0" cy="6696744"/>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4" name="Rettangolo 13"/>
            <p:cNvSpPr/>
            <p:nvPr/>
          </p:nvSpPr>
          <p:spPr>
            <a:xfrm>
              <a:off x="251520" y="188640"/>
              <a:ext cx="900000" cy="21602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grpSp>
      <p:grpSp>
        <p:nvGrpSpPr>
          <p:cNvPr id="15" name="Gruppo 14"/>
          <p:cNvGrpSpPr/>
          <p:nvPr/>
        </p:nvGrpSpPr>
        <p:grpSpPr>
          <a:xfrm>
            <a:off x="10608501" y="6309320"/>
            <a:ext cx="1583499" cy="336770"/>
            <a:chOff x="7956376" y="6309320"/>
            <a:chExt cx="1187624" cy="336770"/>
          </a:xfrm>
        </p:grpSpPr>
        <p:cxnSp>
          <p:nvCxnSpPr>
            <p:cNvPr id="16" name="Connettore 1 15"/>
            <p:cNvCxnSpPr/>
            <p:nvPr/>
          </p:nvCxnSpPr>
          <p:spPr>
            <a:xfrm>
              <a:off x="7956376" y="6309320"/>
              <a:ext cx="118762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17" name="Immagin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6318724"/>
              <a:ext cx="900000" cy="327366"/>
            </a:xfrm>
            <a:prstGeom prst="rect">
              <a:avLst/>
            </a:prstGeom>
          </p:spPr>
        </p:pic>
      </p:grpSp>
    </p:spTree>
    <p:extLst>
      <p:ext uri="{BB962C8B-B14F-4D97-AF65-F5344CB8AC3E}">
        <p14:creationId xmlns:p14="http://schemas.microsoft.com/office/powerpoint/2010/main" val="4276995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0752B22-144E-4F81-8401-612BC9804032}" type="datetimeFigureOut">
              <a:rPr lang="it-IT" smtClean="0"/>
              <a:t>07/04/2021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372078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10752B22-144E-4F81-8401-612BC9804032}" type="datetimeFigureOut">
              <a:rPr lang="it-IT" smtClean="0"/>
              <a:t>07/04/2021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588395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0752B22-144E-4F81-8401-612BC9804032}" type="datetimeFigureOut">
              <a:rPr lang="it-IT" smtClean="0"/>
              <a:t>07/04/2021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2287602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0752B22-144E-4F81-8401-612BC9804032}" type="datetimeFigureOut">
              <a:rPr lang="it-IT" smtClean="0"/>
              <a:t>07/04/2021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1931931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0752B22-144E-4F81-8401-612BC9804032}" type="datetimeFigureOut">
              <a:rPr lang="it-IT" smtClean="0"/>
              <a:t>07/04/2021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4222694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0752B22-144E-4F81-8401-612BC9804032}" type="datetimeFigureOut">
              <a:rPr lang="it-IT" smtClean="0"/>
              <a:t>07/04/2021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924314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10752B22-144E-4F81-8401-612BC9804032}" type="datetimeFigureOut">
              <a:rPr lang="it-IT" smtClean="0"/>
              <a:t>07/04/2021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205722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10752B22-144E-4F81-8401-612BC9804032}" type="datetimeFigureOut">
              <a:rPr lang="it-IT" smtClean="0"/>
              <a:t>07/04/2021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063EDE-44BD-4643-9AB0-4570458818F3}" type="slidenum">
              <a:rPr lang="it-IT" smtClean="0"/>
              <a:t>‹N›</a:t>
            </a:fld>
            <a:endParaRPr lang="it-IT"/>
          </a:p>
        </p:txBody>
      </p:sp>
    </p:spTree>
    <p:extLst>
      <p:ext uri="{BB962C8B-B14F-4D97-AF65-F5344CB8AC3E}">
        <p14:creationId xmlns:p14="http://schemas.microsoft.com/office/powerpoint/2010/main" val="3558851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52B22-144E-4F81-8401-612BC9804032}" type="datetimeFigureOut">
              <a:rPr lang="it-IT" smtClean="0"/>
              <a:t>07/04/2021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63EDE-44BD-4643-9AB0-4570458818F3}" type="slidenum">
              <a:rPr lang="it-IT" smtClean="0"/>
              <a:t>‹N›</a:t>
            </a:fld>
            <a:endParaRPr lang="it-IT"/>
          </a:p>
        </p:txBody>
      </p:sp>
    </p:spTree>
    <p:extLst>
      <p:ext uri="{BB962C8B-B14F-4D97-AF65-F5344CB8AC3E}">
        <p14:creationId xmlns:p14="http://schemas.microsoft.com/office/powerpoint/2010/main" val="1769196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2286000" y="1524001"/>
            <a:ext cx="8115300" cy="1470025"/>
          </a:xfrm>
        </p:spPr>
        <p:txBody>
          <a:bodyPr>
            <a:normAutofit/>
          </a:bodyPr>
          <a:lstStyle/>
          <a:p>
            <a:pPr algn="just"/>
            <a:r>
              <a:rPr lang="it-IT" dirty="0">
                <a:solidFill>
                  <a:schemeClr val="bg1">
                    <a:lumMod val="50000"/>
                  </a:schemeClr>
                </a:solidFill>
                <a:latin typeface="+mn-lt"/>
              </a:rPr>
              <a:t>7 Assicurazione sociale: la nuova funzione dello Stato</a:t>
            </a:r>
            <a:endParaRPr lang="it-IT" b="1" dirty="0">
              <a:latin typeface="+mn-lt"/>
            </a:endParaRPr>
          </a:p>
        </p:txBody>
      </p:sp>
    </p:spTree>
    <p:extLst>
      <p:ext uri="{BB962C8B-B14F-4D97-AF65-F5344CB8AC3E}">
        <p14:creationId xmlns:p14="http://schemas.microsoft.com/office/powerpoint/2010/main" val="1369205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24"/>
          <p:cNvSpPr>
            <a:spLocks noChangeArrowheads="1"/>
          </p:cNvSpPr>
          <p:nvPr/>
        </p:nvSpPr>
        <p:spPr bwMode="auto">
          <a:xfrm>
            <a:off x="2438400" y="1600201"/>
            <a:ext cx="73152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600"/>
              </a:spcBef>
              <a:spcAft>
                <a:spcPts val="600"/>
              </a:spcAft>
              <a:buFont typeface="Arial" pitchFamily="34" charset="0"/>
              <a:buChar char="•"/>
            </a:pPr>
            <a:r>
              <a:rPr lang="it-IT" sz="2400" b="1" dirty="0">
                <a:latin typeface="Calibri" pitchFamily="34" charset="0"/>
                <a:cs typeface="Calibri" pitchFamily="34" charset="0"/>
              </a:rPr>
              <a:t>Avversione al rischio:</a:t>
            </a:r>
            <a:r>
              <a:rPr lang="it-IT" sz="2400" dirty="0">
                <a:latin typeface="Calibri" pitchFamily="34" charset="0"/>
                <a:cs typeface="Calibri" pitchFamily="34" charset="0"/>
              </a:rPr>
              <a:t> la misura in cui gli individui  sono disposti ad assumersi dei rischi.</a:t>
            </a:r>
          </a:p>
          <a:p>
            <a:pPr marL="800100" lvl="1" indent="-342900">
              <a:spcBef>
                <a:spcPts val="600"/>
              </a:spcBef>
              <a:spcAft>
                <a:spcPts val="600"/>
              </a:spcAft>
              <a:buFont typeface="Arial" pitchFamily="34" charset="0"/>
              <a:buChar char="•"/>
            </a:pPr>
            <a:r>
              <a:rPr lang="it-IT" sz="2400" dirty="0">
                <a:latin typeface="Calibri" pitchFamily="34" charset="0"/>
                <a:cs typeface="Calibri" pitchFamily="34" charset="0"/>
              </a:rPr>
              <a:t>Le persone avverse al rischio  possono voler acquistare un’assicurazione anche se non è </a:t>
            </a:r>
            <a:r>
              <a:rPr lang="it-IT" sz="2400" dirty="0" err="1">
                <a:latin typeface="Calibri" pitchFamily="34" charset="0"/>
                <a:cs typeface="Calibri" pitchFamily="34" charset="0"/>
              </a:rPr>
              <a:t>attuarialmente</a:t>
            </a:r>
            <a:r>
              <a:rPr lang="it-IT" sz="2400" dirty="0">
                <a:latin typeface="Calibri" pitchFamily="34" charset="0"/>
                <a:cs typeface="Calibri" pitchFamily="34" charset="0"/>
              </a:rPr>
              <a:t> equa.</a:t>
            </a:r>
          </a:p>
          <a:p>
            <a:pPr marL="800100" lvl="1" indent="-342900">
              <a:spcBef>
                <a:spcPts val="600"/>
              </a:spcBef>
              <a:spcAft>
                <a:spcPts val="600"/>
              </a:spcAft>
              <a:buFont typeface="Arial" pitchFamily="34" charset="0"/>
              <a:buChar char="•"/>
            </a:pPr>
            <a:r>
              <a:rPr lang="it-IT" sz="2400" dirty="0">
                <a:solidFill>
                  <a:srgbClr val="FF0000"/>
                </a:solidFill>
                <a:latin typeface="Calibri" pitchFamily="34" charset="0"/>
                <a:cs typeface="Calibri" pitchFamily="34" charset="0"/>
              </a:rPr>
              <a:t>Le persone possono distinguersi per un diverso grado di avversione al rischio e, </a:t>
            </a:r>
            <a:r>
              <a:rPr lang="it-IT" sz="2400" dirty="0" smtClean="0">
                <a:solidFill>
                  <a:srgbClr val="FF0000"/>
                </a:solidFill>
                <a:latin typeface="Calibri" pitchFamily="34" charset="0"/>
                <a:cs typeface="Calibri" pitchFamily="34" charset="0"/>
              </a:rPr>
              <a:t>se </a:t>
            </a:r>
            <a:r>
              <a:rPr lang="it-IT" sz="2400" dirty="0">
                <a:solidFill>
                  <a:srgbClr val="FF0000"/>
                </a:solidFill>
                <a:latin typeface="Calibri" pitchFamily="34" charset="0"/>
                <a:cs typeface="Calibri" pitchFamily="34" charset="0"/>
              </a:rPr>
              <a:t>i premi assicurativi sono molto lontani dal livello equo, solo le persone più avverse al rischio  vorranno acquistare l’assicurazione</a:t>
            </a:r>
            <a:r>
              <a:rPr lang="it-IT" sz="2400" dirty="0">
                <a:latin typeface="Calibri" pitchFamily="34" charset="0"/>
                <a:cs typeface="Calibri" pitchFamily="34" charset="0"/>
              </a:rPr>
              <a:t>.</a:t>
            </a:r>
          </a:p>
        </p:txBody>
      </p:sp>
      <p:sp>
        <p:nvSpPr>
          <p:cNvPr id="25603"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r>
              <a:rPr lang="it-IT" sz="2400" dirty="0">
                <a:solidFill>
                  <a:srgbClr val="3C8C93"/>
                </a:solidFill>
                <a:latin typeface="Arial" pitchFamily="34" charset="0"/>
              </a:rPr>
              <a:t>Il ruolo dell’avversione al rischio</a:t>
            </a:r>
          </a:p>
        </p:txBody>
      </p:sp>
    </p:spTree>
    <p:extLst>
      <p:ext uri="{BB962C8B-B14F-4D97-AF65-F5344CB8AC3E}">
        <p14:creationId xmlns:p14="http://schemas.microsoft.com/office/powerpoint/2010/main" val="195520807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60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60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24"/>
          <p:cNvSpPr>
            <a:spLocks noChangeArrowheads="1"/>
          </p:cNvSpPr>
          <p:nvPr/>
        </p:nvSpPr>
        <p:spPr bwMode="auto">
          <a:xfrm>
            <a:off x="2436813" y="1706307"/>
            <a:ext cx="73152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600"/>
              </a:spcBef>
              <a:spcAft>
                <a:spcPts val="600"/>
              </a:spcAft>
            </a:pPr>
            <a:r>
              <a:rPr lang="it-IT" sz="2400" dirty="0">
                <a:latin typeface="Calibri" pitchFamily="34" charset="0"/>
                <a:cs typeface="Calibri" pitchFamily="34" charset="0"/>
              </a:rPr>
              <a:t>Perché lo Stato dovrebbe fornire assicurazione? </a:t>
            </a:r>
          </a:p>
          <a:p>
            <a:pPr marL="342900" indent="-342900">
              <a:spcBef>
                <a:spcPts val="600"/>
              </a:spcBef>
              <a:spcAft>
                <a:spcPts val="600"/>
              </a:spcAft>
              <a:buFont typeface="Arial" pitchFamily="34" charset="0"/>
              <a:buChar char="•"/>
            </a:pPr>
            <a:r>
              <a:rPr lang="it-IT" sz="2400" dirty="0">
                <a:latin typeface="Calibri" pitchFamily="34" charset="0"/>
                <a:cs typeface="Calibri" pitchFamily="34" charset="0"/>
              </a:rPr>
              <a:t>L’asimmetria informativa può causare un importante fallimento del mercato detto selezione avversa.</a:t>
            </a:r>
          </a:p>
          <a:p>
            <a:pPr marL="800100" lvl="1" indent="-342900">
              <a:spcBef>
                <a:spcPts val="600"/>
              </a:spcBef>
              <a:spcAft>
                <a:spcPts val="600"/>
              </a:spcAft>
              <a:buFont typeface="Courier New" pitchFamily="49" charset="0"/>
              <a:buChar char="o"/>
            </a:pPr>
            <a:r>
              <a:rPr lang="it-IT" sz="2400" b="1" dirty="0">
                <a:latin typeface="Calibri" pitchFamily="34" charset="0"/>
                <a:cs typeface="Calibri" pitchFamily="34" charset="0"/>
              </a:rPr>
              <a:t>Asimmetria  informativa:</a:t>
            </a:r>
            <a:r>
              <a:rPr lang="it-IT" sz="2400" dirty="0">
                <a:latin typeface="Calibri" pitchFamily="34" charset="0"/>
                <a:cs typeface="Calibri" pitchFamily="34" charset="0"/>
              </a:rPr>
              <a:t> </a:t>
            </a:r>
            <a:r>
              <a:rPr lang="it-IT" sz="2400" dirty="0" smtClean="0">
                <a:latin typeface="Calibri" pitchFamily="34" charset="0"/>
                <a:cs typeface="Calibri" pitchFamily="34" charset="0"/>
              </a:rPr>
              <a:t>differenza </a:t>
            </a:r>
            <a:r>
              <a:rPr lang="it-IT" sz="2400" dirty="0">
                <a:latin typeface="Calibri" pitchFamily="34" charset="0"/>
                <a:cs typeface="Calibri" pitchFamily="34" charset="0"/>
              </a:rPr>
              <a:t>tra le informazioni a conoscenza rispettivamente dei venditori e degli acquirenti in un mercato.</a:t>
            </a:r>
          </a:p>
          <a:p>
            <a:pPr marL="800100" lvl="1" indent="-342900">
              <a:spcBef>
                <a:spcPts val="600"/>
              </a:spcBef>
              <a:spcAft>
                <a:spcPts val="600"/>
              </a:spcAft>
              <a:buFont typeface="Courier New" pitchFamily="49" charset="0"/>
              <a:buChar char="o"/>
            </a:pPr>
            <a:r>
              <a:rPr lang="it-IT" sz="2400" b="1" dirty="0">
                <a:latin typeface="Calibri" pitchFamily="34" charset="0"/>
                <a:cs typeface="Calibri" pitchFamily="34" charset="0"/>
              </a:rPr>
              <a:t>Selezione avversa</a:t>
            </a:r>
            <a:endParaRPr lang="it-IT" sz="2400" dirty="0">
              <a:latin typeface="Calibri" pitchFamily="34" charset="0"/>
              <a:cs typeface="Calibri" pitchFamily="34" charset="0"/>
            </a:endParaRPr>
          </a:p>
        </p:txBody>
      </p:sp>
      <p:sp>
        <p:nvSpPr>
          <p:cNvPr id="9"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ts val="2400"/>
              </a:lnSpc>
              <a:spcBef>
                <a:spcPts val="200"/>
              </a:spcBef>
              <a:spcAft>
                <a:spcPts val="200"/>
              </a:spcAft>
              <a:defRPr/>
            </a:pPr>
            <a:r>
              <a:rPr lang="it-IT" sz="2400" kern="0" dirty="0">
                <a:solidFill>
                  <a:srgbClr val="3C8C93"/>
                </a:solidFill>
                <a:latin typeface="Arial" charset="0"/>
                <a:ea typeface="ＭＳ Ｐゴシック" charset="0"/>
              </a:rPr>
              <a:t>Perché esiste l’assicurazione sociale? Asimmetria informativa e selezione avversa</a:t>
            </a:r>
          </a:p>
        </p:txBody>
      </p:sp>
    </p:spTree>
    <p:extLst>
      <p:ext uri="{BB962C8B-B14F-4D97-AF65-F5344CB8AC3E}">
        <p14:creationId xmlns:p14="http://schemas.microsoft.com/office/powerpoint/2010/main" val="8610614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4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4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4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r>
              <a:rPr lang="it-IT" sz="2400" dirty="0">
                <a:solidFill>
                  <a:srgbClr val="3C8C93"/>
                </a:solidFill>
                <a:latin typeface="Arial" pitchFamily="34" charset="0"/>
              </a:rPr>
              <a:t>Il problema della selezione avversa</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0796" y="914401"/>
            <a:ext cx="10154126" cy="41186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4116" y="5033011"/>
            <a:ext cx="9748684" cy="1200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1225830"/>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r>
              <a:rPr lang="it-IT" sz="2400" dirty="0">
                <a:solidFill>
                  <a:srgbClr val="3C8C93"/>
                </a:solidFill>
                <a:latin typeface="Arial" pitchFamily="34" charset="0"/>
              </a:rPr>
              <a:t>Il problema della selezione avversa</a:t>
            </a:r>
          </a:p>
        </p:txBody>
      </p:sp>
      <p:sp>
        <p:nvSpPr>
          <p:cNvPr id="3" name="TextBox 2"/>
          <p:cNvSpPr txBox="1"/>
          <p:nvPr/>
        </p:nvSpPr>
        <p:spPr>
          <a:xfrm>
            <a:off x="2460259" y="990600"/>
            <a:ext cx="7315200" cy="4616648"/>
          </a:xfrm>
          <a:prstGeom prst="rect">
            <a:avLst/>
          </a:prstGeom>
          <a:noFill/>
          <a:ln>
            <a:noFill/>
          </a:ln>
        </p:spPr>
        <p:txBody>
          <a:bodyPr wrap="square" rtlCol="0">
            <a:spAutoFit/>
          </a:bodyPr>
          <a:lstStyle/>
          <a:p>
            <a:pPr marL="342900" indent="-342900">
              <a:spcBef>
                <a:spcPts val="600"/>
              </a:spcBef>
              <a:spcAft>
                <a:spcPts val="600"/>
              </a:spcAft>
              <a:buFont typeface="Arial" pitchFamily="34" charset="0"/>
              <a:buChar char="•"/>
            </a:pPr>
            <a:r>
              <a:rPr lang="it-IT" sz="2400" b="1" dirty="0">
                <a:latin typeface="Calibri" pitchFamily="34" charset="0"/>
                <a:cs typeface="Calibri" pitchFamily="34" charset="0"/>
              </a:rPr>
              <a:t>Selezione avversa:</a:t>
            </a:r>
            <a:r>
              <a:rPr lang="it-IT" sz="2400" dirty="0">
                <a:latin typeface="Calibri" pitchFamily="34" charset="0"/>
                <a:cs typeface="Calibri" pitchFamily="34" charset="0"/>
              </a:rPr>
              <a:t> il fatto che gli assicurati conoscano il proprio livello di rischio meglio dell’assicuratore  potrebbe indurre  chi ha maggiori probabilità  di subire l’esito avverso ad assicurarsi, determinando una perdita per gli assicuratori, se </a:t>
            </a:r>
            <a:r>
              <a:rPr lang="it-IT" sz="2400" dirty="0" smtClean="0">
                <a:latin typeface="Calibri" pitchFamily="34" charset="0"/>
                <a:cs typeface="Calibri" pitchFamily="34" charset="0"/>
              </a:rPr>
              <a:t>offrono </a:t>
            </a:r>
            <a:r>
              <a:rPr lang="it-IT" sz="2400" dirty="0">
                <a:latin typeface="Calibri" pitchFamily="34" charset="0"/>
                <a:cs typeface="Calibri" pitchFamily="34" charset="0"/>
              </a:rPr>
              <a:t>l’assicurazione.</a:t>
            </a:r>
          </a:p>
          <a:p>
            <a:pPr marL="342900" indent="-342900">
              <a:spcBef>
                <a:spcPts val="600"/>
              </a:spcBef>
              <a:spcAft>
                <a:spcPts val="600"/>
              </a:spcAft>
              <a:buFont typeface="Arial" pitchFamily="34" charset="0"/>
              <a:buChar char="•"/>
            </a:pPr>
            <a:r>
              <a:rPr lang="it-IT" sz="2400" dirty="0">
                <a:latin typeface="Calibri" pitchFamily="34" charset="0"/>
                <a:cs typeface="Calibri" pitchFamily="34" charset="0"/>
              </a:rPr>
              <a:t>Vendere assicurazione sia a persone a basso rischio sia a persone ad alto rischio implica  che i primi  sovvenzionino i secondi.</a:t>
            </a:r>
          </a:p>
          <a:p>
            <a:pPr marL="342900" indent="-342900">
              <a:spcBef>
                <a:spcPts val="600"/>
              </a:spcBef>
              <a:spcAft>
                <a:spcPts val="600"/>
              </a:spcAft>
              <a:buFont typeface="Arial" pitchFamily="34" charset="0"/>
              <a:buChar char="•"/>
            </a:pPr>
            <a:r>
              <a:rPr lang="it-IT" sz="2400" dirty="0">
                <a:latin typeface="Calibri" pitchFamily="34" charset="0"/>
                <a:cs typeface="Calibri" pitchFamily="34" charset="0"/>
              </a:rPr>
              <a:t>Le persone a basso rischio possono non gradire ciò. </a:t>
            </a:r>
          </a:p>
          <a:p>
            <a:pPr marL="342900" indent="-342900">
              <a:spcBef>
                <a:spcPts val="600"/>
              </a:spcBef>
              <a:spcAft>
                <a:spcPts val="600"/>
              </a:spcAft>
              <a:buFont typeface="Arial" pitchFamily="34" charset="0"/>
              <a:buChar char="•"/>
            </a:pPr>
            <a:r>
              <a:rPr lang="it-IT" sz="2400" dirty="0">
                <a:solidFill>
                  <a:srgbClr val="FF0000"/>
                </a:solidFill>
                <a:latin typeface="Calibri" pitchFamily="34" charset="0"/>
                <a:cs typeface="Calibri" pitchFamily="34" charset="0"/>
              </a:rPr>
              <a:t>Talvolta, finiscono per assicurarsi solo le persone ad alto rischio</a:t>
            </a:r>
            <a:r>
              <a:rPr lang="it-IT" sz="2400" dirty="0">
                <a:latin typeface="Calibri" pitchFamily="34" charset="0"/>
                <a:cs typeface="Calibri" pitchFamily="34" charset="0"/>
              </a:rPr>
              <a:t>.</a:t>
            </a:r>
          </a:p>
        </p:txBody>
      </p:sp>
    </p:spTree>
    <p:extLst>
      <p:ext uri="{BB962C8B-B14F-4D97-AF65-F5344CB8AC3E}">
        <p14:creationId xmlns:p14="http://schemas.microsoft.com/office/powerpoint/2010/main" val="202514950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Rectangle 15"/>
          <p:cNvSpPr>
            <a:spLocks noChangeArrowheads="1"/>
          </p:cNvSpPr>
          <p:nvPr/>
        </p:nvSpPr>
        <p:spPr bwMode="auto">
          <a:xfrm>
            <a:off x="1710810" y="963562"/>
            <a:ext cx="9350477" cy="5191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600"/>
              </a:spcBef>
              <a:spcAft>
                <a:spcPts val="600"/>
              </a:spcAft>
              <a:defRPr/>
            </a:pPr>
            <a:r>
              <a:rPr lang="it-IT" sz="2400" dirty="0">
                <a:latin typeface="Calibri"/>
                <a:ea typeface="ＭＳ Ｐゴシック" charset="0"/>
                <a:cs typeface="Arial" charset="0"/>
              </a:rPr>
              <a:t>Se le persone avverse al rischio pagano un premio di rischio abbastanza alto, in un equilibrio </a:t>
            </a:r>
            <a:r>
              <a:rPr lang="it-IT" sz="2400" dirty="0" err="1">
                <a:latin typeface="Calibri"/>
                <a:ea typeface="ＭＳ Ｐゴシック" charset="0"/>
                <a:cs typeface="Arial" charset="0"/>
              </a:rPr>
              <a:t>pooling</a:t>
            </a:r>
            <a:r>
              <a:rPr lang="it-IT" sz="2400" dirty="0">
                <a:latin typeface="Calibri"/>
                <a:ea typeface="ＭＳ Ｐゴシック" charset="0"/>
                <a:cs typeface="Arial" charset="0"/>
              </a:rPr>
              <a:t> sussidieranno le persone ad alto rischio.</a:t>
            </a:r>
          </a:p>
          <a:p>
            <a:pPr marL="285750" indent="-285750">
              <a:spcBef>
                <a:spcPts val="600"/>
              </a:spcBef>
              <a:spcAft>
                <a:spcPts val="600"/>
              </a:spcAft>
              <a:buFont typeface="Arial"/>
              <a:buChar char="•"/>
              <a:defRPr/>
            </a:pPr>
            <a:r>
              <a:rPr lang="it-IT" sz="2400" b="1" dirty="0">
                <a:latin typeface="Calibri"/>
                <a:ea typeface="ＭＳ Ｐゴシック" charset="0"/>
                <a:cs typeface="Arial" charset="0"/>
              </a:rPr>
              <a:t>Premio di rischio:</a:t>
            </a:r>
            <a:r>
              <a:rPr lang="it-IT" sz="2400" dirty="0">
                <a:latin typeface="Calibri"/>
                <a:ea typeface="ＭＳ Ｐゴシック" charset="0"/>
                <a:cs typeface="Arial" charset="0"/>
              </a:rPr>
              <a:t> somma che gli individui avversi al rischio pagheranno per </a:t>
            </a:r>
            <a:r>
              <a:rPr lang="it-IT" sz="2400" dirty="0" smtClean="0">
                <a:latin typeface="Calibri"/>
                <a:ea typeface="ＭＳ Ｐゴシック" charset="0"/>
                <a:cs typeface="Arial" charset="0"/>
              </a:rPr>
              <a:t>l’assicurazione </a:t>
            </a:r>
            <a:r>
              <a:rPr lang="it-IT" sz="2400" dirty="0">
                <a:solidFill>
                  <a:srgbClr val="FF0000"/>
                </a:solidFill>
                <a:latin typeface="Calibri"/>
                <a:ea typeface="ＭＳ Ｐゴシック" charset="0"/>
                <a:cs typeface="Arial" charset="0"/>
              </a:rPr>
              <a:t>oltre al premio attuarialmente equo</a:t>
            </a:r>
            <a:r>
              <a:rPr lang="it-IT" sz="2400" dirty="0" smtClean="0">
                <a:latin typeface="Calibri"/>
                <a:ea typeface="ＭＳ Ｐゴシック" charset="0"/>
                <a:cs typeface="Arial" charset="0"/>
              </a:rPr>
              <a:t>. (€625=€825-€150)</a:t>
            </a:r>
            <a:endParaRPr lang="it-IT" sz="2400" dirty="0">
              <a:latin typeface="Calibri"/>
              <a:ea typeface="ＭＳ Ｐゴシック" charset="0"/>
              <a:cs typeface="Arial" charset="0"/>
            </a:endParaRPr>
          </a:p>
          <a:p>
            <a:pPr marL="285750" indent="-285750">
              <a:spcBef>
                <a:spcPts val="600"/>
              </a:spcBef>
              <a:spcAft>
                <a:spcPts val="600"/>
              </a:spcAft>
              <a:buFont typeface="Arial"/>
              <a:buChar char="•"/>
              <a:defRPr/>
            </a:pPr>
            <a:r>
              <a:rPr lang="it-IT" sz="2400" b="1" dirty="0">
                <a:latin typeface="Calibri"/>
                <a:ea typeface="ＭＳ Ｐゴシック" charset="0"/>
                <a:cs typeface="Arial" charset="0"/>
              </a:rPr>
              <a:t>Equilibrio </a:t>
            </a:r>
            <a:r>
              <a:rPr lang="it-IT" sz="2400" b="1" dirty="0" err="1">
                <a:latin typeface="Calibri"/>
                <a:ea typeface="ＭＳ Ｐゴシック" charset="0"/>
                <a:cs typeface="Arial" charset="0"/>
              </a:rPr>
              <a:t>pooling</a:t>
            </a:r>
            <a:r>
              <a:rPr lang="it-IT" sz="2400" b="1" dirty="0">
                <a:latin typeface="Calibri"/>
                <a:ea typeface="ＭＳ Ｐゴシック" charset="0"/>
                <a:cs typeface="Arial" charset="0"/>
              </a:rPr>
              <a:t>: </a:t>
            </a:r>
            <a:r>
              <a:rPr lang="it-IT" sz="2400" dirty="0">
                <a:latin typeface="Calibri"/>
                <a:ea typeface="ＭＳ Ｐゴシック" charset="0"/>
                <a:cs typeface="Arial" charset="0"/>
              </a:rPr>
              <a:t>equilibrio di mercato in cui tutti i tipi di individui acquistano un’assicurazione completa anche se </a:t>
            </a:r>
            <a:r>
              <a:rPr lang="it-IT" sz="2400" dirty="0" smtClean="0">
                <a:latin typeface="Calibri"/>
                <a:ea typeface="ＭＳ Ｐゴシック" charset="0"/>
                <a:cs typeface="Arial" charset="0"/>
              </a:rPr>
              <a:t>il </a:t>
            </a:r>
            <a:r>
              <a:rPr lang="it-IT" sz="2400" dirty="0">
                <a:latin typeface="Calibri"/>
                <a:ea typeface="ＭＳ Ｐゴシック" charset="0"/>
                <a:cs typeface="Arial" charset="0"/>
              </a:rPr>
              <a:t>prezzo </a:t>
            </a:r>
            <a:r>
              <a:rPr lang="it-IT" sz="2400" dirty="0">
                <a:solidFill>
                  <a:srgbClr val="FF0000"/>
                </a:solidFill>
                <a:latin typeface="Calibri"/>
                <a:ea typeface="ＭＳ Ｐゴシック" charset="0"/>
                <a:cs typeface="Arial" charset="0"/>
              </a:rPr>
              <a:t>non è equo per </a:t>
            </a:r>
            <a:r>
              <a:rPr lang="it-IT" sz="2400" dirty="0" smtClean="0">
                <a:solidFill>
                  <a:srgbClr val="FF0000"/>
                </a:solidFill>
                <a:latin typeface="Calibri"/>
                <a:ea typeface="ＭＳ Ｐゴシック" charset="0"/>
                <a:cs typeface="Arial" charset="0"/>
              </a:rPr>
              <a:t>tutti</a:t>
            </a:r>
            <a:r>
              <a:rPr lang="it-IT" sz="2400" dirty="0">
                <a:latin typeface="Calibri"/>
                <a:ea typeface="ＭＳ Ｐゴシック" charset="0"/>
                <a:cs typeface="Arial" charset="0"/>
              </a:rPr>
              <a:t> </a:t>
            </a:r>
            <a:r>
              <a:rPr lang="it-IT" sz="2400" dirty="0" smtClean="0">
                <a:latin typeface="Calibri"/>
                <a:ea typeface="ＭＳ Ｐゴシック" charset="0"/>
                <a:cs typeface="Arial" charset="0"/>
              </a:rPr>
              <a:t>(risultato efficiente)</a:t>
            </a:r>
            <a:endParaRPr lang="it-IT" sz="2400" dirty="0">
              <a:latin typeface="Calibri"/>
              <a:ea typeface="ＭＳ Ｐゴシック" charset="0"/>
              <a:cs typeface="Arial" charset="0"/>
            </a:endParaRPr>
          </a:p>
          <a:p>
            <a:pPr marL="285750" indent="-285750">
              <a:spcBef>
                <a:spcPts val="600"/>
              </a:spcBef>
              <a:spcAft>
                <a:spcPts val="600"/>
              </a:spcAft>
              <a:buFont typeface="Arial"/>
              <a:buChar char="•"/>
              <a:defRPr/>
            </a:pPr>
            <a:r>
              <a:rPr lang="it-IT" sz="2400" b="1" dirty="0">
                <a:latin typeface="Calibri"/>
                <a:ea typeface="ＭＳ Ｐゴシック" charset="0"/>
                <a:cs typeface="Arial" charset="0"/>
              </a:rPr>
              <a:t>Equilibrio </a:t>
            </a:r>
            <a:r>
              <a:rPr lang="it-IT" sz="2400" b="1" dirty="0" err="1">
                <a:latin typeface="Calibri"/>
                <a:ea typeface="ＭＳ Ｐゴシック" charset="0"/>
                <a:cs typeface="Arial" charset="0"/>
              </a:rPr>
              <a:t>separating</a:t>
            </a:r>
            <a:r>
              <a:rPr lang="it-IT" sz="2400" b="1" dirty="0">
                <a:latin typeface="Calibri"/>
                <a:ea typeface="ＭＳ Ｐゴシック" charset="0"/>
                <a:cs typeface="Arial" charset="0"/>
              </a:rPr>
              <a:t> :</a:t>
            </a:r>
            <a:r>
              <a:rPr lang="it-IT" sz="2400" dirty="0">
                <a:latin typeface="Calibri"/>
                <a:ea typeface="ＭＳ Ｐゴシック" charset="0"/>
                <a:cs typeface="Arial" charset="0"/>
              </a:rPr>
              <a:t> equilibrio di mercato in cui i </a:t>
            </a:r>
            <a:r>
              <a:rPr lang="it-IT" sz="2400" dirty="0">
                <a:solidFill>
                  <a:srgbClr val="FF0000"/>
                </a:solidFill>
                <a:latin typeface="Calibri"/>
                <a:ea typeface="ＭＳ Ｐゴシック" charset="0"/>
                <a:cs typeface="Arial" charset="0"/>
              </a:rPr>
              <a:t>prodotti assicurativi sono differenziati allo scopo di rivelare le caratteristiche degli acquirenti</a:t>
            </a:r>
            <a:r>
              <a:rPr lang="it-IT" sz="2400" dirty="0" smtClean="0">
                <a:latin typeface="Calibri"/>
                <a:ea typeface="ＭＳ Ｐゴシック" charset="0"/>
                <a:cs typeface="Arial" charset="0"/>
              </a:rPr>
              <a:t>. </a:t>
            </a:r>
            <a:r>
              <a:rPr lang="it-IT" sz="2400" i="1" dirty="0" smtClean="0">
                <a:latin typeface="Calibri"/>
                <a:ea typeface="ＭＳ Ｐゴシック" charset="0"/>
                <a:cs typeface="Arial" charset="0"/>
              </a:rPr>
              <a:t>Esito però insoddisfacente perché determina una copertura parziale dei soggetti maggiormente avversi al rischio</a:t>
            </a:r>
            <a:r>
              <a:rPr lang="it-IT" sz="2400" dirty="0" smtClean="0">
                <a:latin typeface="Calibri"/>
                <a:ea typeface="ＭＳ Ｐゴシック" charset="0"/>
                <a:cs typeface="Arial" charset="0"/>
              </a:rPr>
              <a:t>. (fallimento del mercato)</a:t>
            </a:r>
            <a:endParaRPr lang="it-IT" sz="2400" dirty="0">
              <a:latin typeface="Calibri"/>
              <a:ea typeface="ＭＳ Ｐゴシック" charset="0"/>
              <a:cs typeface="Arial" charset="0"/>
            </a:endParaRPr>
          </a:p>
          <a:p>
            <a:pPr>
              <a:defRPr/>
            </a:pPr>
            <a:endParaRPr lang="it-IT" dirty="0">
              <a:latin typeface="Arial" charset="0"/>
              <a:ea typeface="ＭＳ Ｐゴシック" charset="0"/>
              <a:cs typeface="Arial" charset="0"/>
            </a:endParaRPr>
          </a:p>
        </p:txBody>
      </p:sp>
      <p:sp>
        <p:nvSpPr>
          <p:cNvPr id="33795" name="Rectangle 12"/>
          <p:cNvSpPr>
            <a:spLocks noChangeArrowheads="1"/>
          </p:cNvSpPr>
          <p:nvPr/>
        </p:nvSpPr>
        <p:spPr bwMode="auto">
          <a:xfrm>
            <a:off x="1828800" y="274792"/>
            <a:ext cx="9837174"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ts val="2400"/>
              </a:lnSpc>
              <a:spcBef>
                <a:spcPts val="200"/>
              </a:spcBef>
              <a:spcAft>
                <a:spcPts val="200"/>
              </a:spcAft>
            </a:pPr>
            <a:r>
              <a:rPr lang="it-IT" sz="2400" dirty="0">
                <a:solidFill>
                  <a:srgbClr val="3C8C93"/>
                </a:solidFill>
                <a:latin typeface="Arial" pitchFamily="34" charset="0"/>
              </a:rPr>
              <a:t>L’asimmetria informativa porta necessariamente al fallimento del mercato?</a:t>
            </a:r>
          </a:p>
        </p:txBody>
      </p:sp>
    </p:spTree>
    <p:extLst>
      <p:ext uri="{BB962C8B-B14F-4D97-AF65-F5344CB8AC3E}">
        <p14:creationId xmlns:p14="http://schemas.microsoft.com/office/powerpoint/2010/main" val="164085158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5"/>
          <p:cNvSpPr>
            <a:spLocks noChangeArrowheads="1"/>
          </p:cNvSpPr>
          <p:nvPr/>
        </p:nvSpPr>
        <p:spPr bwMode="auto">
          <a:xfrm>
            <a:off x="2438400" y="1600200"/>
            <a:ext cx="7315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spcBef>
                <a:spcPts val="600"/>
              </a:spcBef>
              <a:spcAft>
                <a:spcPts val="600"/>
              </a:spcAft>
            </a:pPr>
            <a:r>
              <a:rPr lang="it-IT" sz="2400" dirty="0">
                <a:latin typeface="Calibri" pitchFamily="34" charset="0"/>
                <a:cs typeface="Calibri" pitchFamily="34" charset="0"/>
                <a:sym typeface="Wingdings 3" pitchFamily="18" charset="2"/>
              </a:rPr>
              <a:t>La selezione avversa porta al fallimento del mercato perché le persone </a:t>
            </a:r>
            <a:r>
              <a:rPr lang="it-IT" sz="2400" dirty="0" smtClean="0">
                <a:latin typeface="Calibri" pitchFamily="34" charset="0"/>
                <a:cs typeface="Calibri" pitchFamily="34" charset="0"/>
                <a:sym typeface="Wingdings 3" pitchFamily="18" charset="2"/>
              </a:rPr>
              <a:t>più prudenti </a:t>
            </a:r>
            <a:r>
              <a:rPr lang="it-IT" sz="2400" dirty="0">
                <a:latin typeface="Calibri" pitchFamily="34" charset="0"/>
                <a:cs typeface="Calibri" pitchFamily="34" charset="0"/>
                <a:sym typeface="Wingdings 3" pitchFamily="18" charset="2"/>
              </a:rPr>
              <a:t>possono non essere in grado di acquistare l’assicurazione.</a:t>
            </a:r>
          </a:p>
          <a:p>
            <a:pPr marL="342900" indent="-342900">
              <a:lnSpc>
                <a:spcPct val="90000"/>
              </a:lnSpc>
              <a:spcBef>
                <a:spcPts val="600"/>
              </a:spcBef>
              <a:spcAft>
                <a:spcPts val="600"/>
              </a:spcAft>
              <a:buFont typeface="Arial" pitchFamily="34" charset="0"/>
              <a:buChar char="•"/>
            </a:pPr>
            <a:r>
              <a:rPr lang="it-IT" sz="2400" dirty="0">
                <a:latin typeface="Calibri" pitchFamily="34" charset="0"/>
                <a:cs typeface="Calibri" pitchFamily="34" charset="0"/>
                <a:sym typeface="Wingdings 3" pitchFamily="18" charset="2"/>
              </a:rPr>
              <a:t>Lo Stato può affrontare la selezione avversa e migliorare l’efficienza del mercato in una quantità di </a:t>
            </a:r>
            <a:r>
              <a:rPr lang="it-IT" sz="2400" dirty="0" err="1">
                <a:latin typeface="Calibri" pitchFamily="34" charset="0"/>
                <a:cs typeface="Calibri" pitchFamily="34" charset="0"/>
                <a:sym typeface="Wingdings 3" pitchFamily="18" charset="2"/>
              </a:rPr>
              <a:t>modi…</a:t>
            </a:r>
            <a:endParaRPr lang="it-IT" sz="2400" dirty="0">
              <a:latin typeface="Calibri" pitchFamily="34" charset="0"/>
              <a:cs typeface="Calibri" pitchFamily="34" charset="0"/>
              <a:sym typeface="Wingdings 3" pitchFamily="18" charset="2"/>
            </a:endParaRPr>
          </a:p>
          <a:p>
            <a:pPr marL="342900" indent="-342900">
              <a:lnSpc>
                <a:spcPct val="90000"/>
              </a:lnSpc>
              <a:spcBef>
                <a:spcPts val="600"/>
              </a:spcBef>
              <a:spcAft>
                <a:spcPts val="600"/>
              </a:spcAft>
              <a:buFont typeface="Arial" pitchFamily="34" charset="0"/>
              <a:buChar char="•"/>
            </a:pPr>
            <a:r>
              <a:rPr lang="it-IT" sz="2400" dirty="0">
                <a:latin typeface="Calibri" pitchFamily="34" charset="0"/>
                <a:cs typeface="Calibri" pitchFamily="34" charset="0"/>
                <a:sym typeface="Wingdings 3" pitchFamily="18" charset="2"/>
              </a:rPr>
              <a:t>…</a:t>
            </a:r>
            <a:r>
              <a:rPr lang="it-IT" sz="2400" dirty="0">
                <a:solidFill>
                  <a:srgbClr val="FF0000"/>
                </a:solidFill>
                <a:latin typeface="Calibri" pitchFamily="34" charset="0"/>
                <a:cs typeface="Calibri" pitchFamily="34" charset="0"/>
                <a:sym typeface="Wingdings 3" pitchFamily="18" charset="2"/>
              </a:rPr>
              <a:t>ma questi modi implicano una redistribuzione </a:t>
            </a:r>
            <a:r>
              <a:rPr lang="it-IT" sz="2400" dirty="0" smtClean="0">
                <a:solidFill>
                  <a:srgbClr val="FF0000"/>
                </a:solidFill>
                <a:latin typeface="Calibri" pitchFamily="34" charset="0"/>
                <a:cs typeface="Calibri" pitchFamily="34" charset="0"/>
                <a:sym typeface="Wingdings 3" pitchFamily="18" charset="2"/>
              </a:rPr>
              <a:t>dai più prudenti ai meno prudenti </a:t>
            </a:r>
            <a:r>
              <a:rPr lang="it-IT" sz="2400" dirty="0">
                <a:solidFill>
                  <a:srgbClr val="FF0000"/>
                </a:solidFill>
                <a:latin typeface="Calibri" pitchFamily="34" charset="0"/>
                <a:cs typeface="Calibri" pitchFamily="34" charset="0"/>
                <a:sym typeface="Wingdings 3" pitchFamily="18" charset="2"/>
              </a:rPr>
              <a:t>che può essere alquanto impopolare</a:t>
            </a:r>
            <a:r>
              <a:rPr lang="it-IT" sz="2400" dirty="0">
                <a:latin typeface="Calibri" pitchFamily="34" charset="0"/>
                <a:cs typeface="Calibri" pitchFamily="34" charset="0"/>
                <a:sym typeface="Wingdings 3" pitchFamily="18" charset="2"/>
              </a:rPr>
              <a:t>.</a:t>
            </a:r>
          </a:p>
          <a:p>
            <a:pPr>
              <a:lnSpc>
                <a:spcPct val="90000"/>
              </a:lnSpc>
              <a:spcBef>
                <a:spcPct val="10000"/>
              </a:spcBef>
              <a:spcAft>
                <a:spcPct val="20000"/>
              </a:spcAft>
              <a:buFont typeface="Wingdings 3" pitchFamily="18" charset="2"/>
              <a:buNone/>
            </a:pPr>
            <a:endParaRPr lang="en-US" dirty="0">
              <a:sym typeface="Wingdings 3" pitchFamily="18" charset="2"/>
            </a:endParaRPr>
          </a:p>
        </p:txBody>
      </p:sp>
      <p:sp>
        <p:nvSpPr>
          <p:cNvPr id="38915" name="Rectangle 12"/>
          <p:cNvSpPr>
            <a:spLocks noChangeArrowheads="1"/>
          </p:cNvSpPr>
          <p:nvPr/>
        </p:nvSpPr>
        <p:spPr bwMode="auto">
          <a:xfrm>
            <a:off x="2438400" y="609601"/>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ts val="2400"/>
              </a:lnSpc>
              <a:spcBef>
                <a:spcPts val="200"/>
              </a:spcBef>
              <a:spcAft>
                <a:spcPts val="200"/>
              </a:spcAft>
            </a:pPr>
            <a:r>
              <a:rPr lang="it-IT" sz="2400" dirty="0">
                <a:solidFill>
                  <a:srgbClr val="3C8C93"/>
                </a:solidFill>
                <a:latin typeface="Arial" pitchFamily="34" charset="0"/>
              </a:rPr>
              <a:t>Come affronta lo Stato il problema della selezione avversa?</a:t>
            </a:r>
          </a:p>
        </p:txBody>
      </p:sp>
    </p:spTree>
    <p:extLst>
      <p:ext uri="{BB962C8B-B14F-4D97-AF65-F5344CB8AC3E}">
        <p14:creationId xmlns:p14="http://schemas.microsoft.com/office/powerpoint/2010/main" val="202746197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 name="Rectangle 17"/>
          <p:cNvSpPr>
            <a:spLocks noChangeArrowheads="1"/>
          </p:cNvSpPr>
          <p:nvPr/>
        </p:nvSpPr>
        <p:spPr bwMode="auto">
          <a:xfrm>
            <a:off x="2438400" y="1600200"/>
            <a:ext cx="7315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lvl="1" indent="-342900">
              <a:lnSpc>
                <a:spcPct val="90000"/>
              </a:lnSpc>
              <a:spcBef>
                <a:spcPts val="600"/>
              </a:spcBef>
              <a:spcAft>
                <a:spcPts val="600"/>
              </a:spcAft>
              <a:buClr>
                <a:schemeClr val="tx1"/>
              </a:buClr>
              <a:buFont typeface="Arial" pitchFamily="34" charset="0"/>
              <a:buChar char="•"/>
            </a:pPr>
            <a:r>
              <a:rPr lang="it-IT" sz="2400" b="1" dirty="0" err="1">
                <a:latin typeface="Calibri" pitchFamily="34" charset="0"/>
                <a:cs typeface="Calibri" pitchFamily="34" charset="0"/>
                <a:sym typeface="Wingdings 3" pitchFamily="18" charset="2"/>
              </a:rPr>
              <a:t>Esternalità</a:t>
            </a:r>
            <a:r>
              <a:rPr lang="it-IT" sz="2400" b="1" dirty="0">
                <a:latin typeface="Calibri" pitchFamily="34" charset="0"/>
                <a:cs typeface="Calibri" pitchFamily="34" charset="0"/>
                <a:sym typeface="Wingdings 3" pitchFamily="18" charset="2"/>
              </a:rPr>
              <a:t>:  </a:t>
            </a:r>
            <a:r>
              <a:rPr lang="it-IT" sz="2400" dirty="0">
                <a:latin typeface="Calibri" pitchFamily="34" charset="0"/>
                <a:cs typeface="Calibri" pitchFamily="34" charset="0"/>
                <a:sym typeface="Wingdings 3" pitchFamily="18" charset="2"/>
              </a:rPr>
              <a:t>i vaccini hanno </a:t>
            </a:r>
            <a:r>
              <a:rPr lang="it-IT" sz="2400" dirty="0" err="1">
                <a:latin typeface="Calibri" pitchFamily="34" charset="0"/>
                <a:cs typeface="Calibri" pitchFamily="34" charset="0"/>
                <a:sym typeface="Wingdings 3" pitchFamily="18" charset="2"/>
              </a:rPr>
              <a:t>spillover</a:t>
            </a:r>
            <a:r>
              <a:rPr lang="it-IT" sz="2400" dirty="0">
                <a:latin typeface="Calibri" pitchFamily="34" charset="0"/>
                <a:cs typeface="Calibri" pitchFamily="34" charset="0"/>
                <a:sym typeface="Wingdings 3" pitchFamily="18" charset="2"/>
              </a:rPr>
              <a:t> (effetti esterni o traboccamenti) positivi ; gli incidenti automobilistici hanno </a:t>
            </a:r>
            <a:r>
              <a:rPr lang="it-IT" sz="2400" dirty="0" err="1">
                <a:latin typeface="Calibri" pitchFamily="34" charset="0"/>
                <a:cs typeface="Calibri" pitchFamily="34" charset="0"/>
                <a:sym typeface="Wingdings 3" pitchFamily="18" charset="2"/>
              </a:rPr>
              <a:t>spillover</a:t>
            </a:r>
            <a:r>
              <a:rPr lang="it-IT" sz="2400" dirty="0">
                <a:latin typeface="Calibri" pitchFamily="34" charset="0"/>
                <a:cs typeface="Calibri" pitchFamily="34" charset="0"/>
                <a:sym typeface="Wingdings 3" pitchFamily="18" charset="2"/>
              </a:rPr>
              <a:t> negativi.</a:t>
            </a:r>
          </a:p>
          <a:p>
            <a:pPr marL="342900" lvl="1" indent="-342900">
              <a:lnSpc>
                <a:spcPct val="90000"/>
              </a:lnSpc>
              <a:spcBef>
                <a:spcPts val="600"/>
              </a:spcBef>
              <a:spcAft>
                <a:spcPts val="600"/>
              </a:spcAft>
              <a:buClr>
                <a:schemeClr val="tx1"/>
              </a:buClr>
              <a:buFont typeface="Arial" pitchFamily="34" charset="0"/>
              <a:buChar char="•"/>
            </a:pPr>
            <a:r>
              <a:rPr lang="it-IT" sz="2400" b="1" dirty="0">
                <a:latin typeface="Calibri" pitchFamily="34" charset="0"/>
                <a:cs typeface="Calibri" pitchFamily="34" charset="0"/>
                <a:sym typeface="Wingdings 3" pitchFamily="18" charset="2"/>
              </a:rPr>
              <a:t>Costi amministrativi: </a:t>
            </a:r>
            <a:r>
              <a:rPr lang="it-IT" sz="2400" dirty="0">
                <a:latin typeface="Calibri" pitchFamily="34" charset="0"/>
                <a:cs typeface="Calibri" pitchFamily="34" charset="0"/>
                <a:sym typeface="Wingdings 3" pitchFamily="18" charset="2"/>
              </a:rPr>
              <a:t>i programmi  assicurativi pubblici nazionali hanno costi amministrativi molto più bassi delle assicurazioni private.</a:t>
            </a:r>
          </a:p>
          <a:p>
            <a:pPr marL="342900" lvl="1" indent="-342900">
              <a:lnSpc>
                <a:spcPct val="90000"/>
              </a:lnSpc>
              <a:spcBef>
                <a:spcPts val="600"/>
              </a:spcBef>
              <a:spcAft>
                <a:spcPts val="600"/>
              </a:spcAft>
              <a:buClr>
                <a:schemeClr val="tx1"/>
              </a:buClr>
              <a:buFont typeface="Arial" pitchFamily="34" charset="0"/>
              <a:buChar char="•"/>
            </a:pPr>
            <a:r>
              <a:rPr lang="it-IT" sz="2400" b="1" dirty="0">
                <a:latin typeface="Calibri" pitchFamily="34" charset="0"/>
                <a:cs typeface="Calibri" pitchFamily="34" charset="0"/>
                <a:sym typeface="Wingdings 3" pitchFamily="18" charset="2"/>
              </a:rPr>
              <a:t>Redistribuzione:  </a:t>
            </a:r>
            <a:r>
              <a:rPr lang="it-IT" sz="2400" dirty="0">
                <a:latin typeface="Calibri" pitchFamily="34" charset="0"/>
                <a:cs typeface="Calibri" pitchFamily="34" charset="0"/>
                <a:sym typeface="Wingdings 3" pitchFamily="18" charset="2"/>
              </a:rPr>
              <a:t>gli Stati possono voler </a:t>
            </a:r>
            <a:r>
              <a:rPr lang="it-IT" sz="2400" dirty="0" err="1">
                <a:latin typeface="Calibri" pitchFamily="34" charset="0"/>
                <a:cs typeface="Calibri" pitchFamily="34" charset="0"/>
                <a:sym typeface="Wingdings 3" pitchFamily="18" charset="2"/>
              </a:rPr>
              <a:t>redistribuire</a:t>
            </a:r>
            <a:r>
              <a:rPr lang="it-IT" sz="2400" dirty="0">
                <a:latin typeface="Calibri" pitchFamily="34" charset="0"/>
                <a:cs typeface="Calibri" pitchFamily="34" charset="0"/>
                <a:sym typeface="Wingdings 3" pitchFamily="18" charset="2"/>
              </a:rPr>
              <a:t> dai sani agli ammalati.</a:t>
            </a:r>
          </a:p>
          <a:p>
            <a:pPr marL="342900" lvl="1" indent="-342900">
              <a:lnSpc>
                <a:spcPct val="90000"/>
              </a:lnSpc>
              <a:spcBef>
                <a:spcPts val="600"/>
              </a:spcBef>
              <a:spcAft>
                <a:spcPts val="600"/>
              </a:spcAft>
              <a:buClr>
                <a:schemeClr val="tx1"/>
              </a:buClr>
              <a:buFont typeface="Arial" pitchFamily="34" charset="0"/>
              <a:buChar char="•"/>
            </a:pPr>
            <a:r>
              <a:rPr lang="it-IT" sz="2400" b="1" dirty="0">
                <a:latin typeface="Calibri" pitchFamily="34" charset="0"/>
                <a:cs typeface="Calibri" pitchFamily="34" charset="0"/>
                <a:sym typeface="Wingdings 3" pitchFamily="18" charset="2"/>
              </a:rPr>
              <a:t>Paternalismo: </a:t>
            </a:r>
            <a:r>
              <a:rPr lang="it-IT" sz="2400" dirty="0">
                <a:latin typeface="Calibri" pitchFamily="34" charset="0"/>
                <a:cs typeface="Calibri" pitchFamily="34" charset="0"/>
                <a:sym typeface="Wingdings 3" pitchFamily="18" charset="2"/>
              </a:rPr>
              <a:t> gli Stati</a:t>
            </a:r>
            <a:r>
              <a:rPr lang="it-IT" sz="2400" b="1" dirty="0">
                <a:latin typeface="Calibri" pitchFamily="34" charset="0"/>
                <a:cs typeface="Calibri" pitchFamily="34" charset="0"/>
                <a:sym typeface="Wingdings 3" pitchFamily="18" charset="2"/>
              </a:rPr>
              <a:t> </a:t>
            </a:r>
            <a:r>
              <a:rPr lang="it-IT" sz="2400" dirty="0">
                <a:latin typeface="Calibri" pitchFamily="34" charset="0"/>
                <a:cs typeface="Calibri" pitchFamily="34" charset="0"/>
                <a:sym typeface="Wingdings 3" pitchFamily="18" charset="2"/>
              </a:rPr>
              <a:t>possono ritenere che le persone, lasciate a sé stesse, sceglierebbero  di assicurarsi in misura insufficiente</a:t>
            </a:r>
            <a:r>
              <a:rPr lang="en-US" sz="2400" dirty="0">
                <a:latin typeface="Calibri" pitchFamily="34" charset="0"/>
                <a:cs typeface="Calibri" pitchFamily="34" charset="0"/>
                <a:sym typeface="Wingdings 3" pitchFamily="18" charset="2"/>
              </a:rPr>
              <a:t>.</a:t>
            </a:r>
          </a:p>
        </p:txBody>
      </p:sp>
      <p:sp>
        <p:nvSpPr>
          <p:cNvPr id="9" name="Rectangle 12"/>
          <p:cNvSpPr>
            <a:spLocks noChangeArrowheads="1"/>
          </p:cNvSpPr>
          <p:nvPr/>
        </p:nvSpPr>
        <p:spPr bwMode="auto">
          <a:xfrm>
            <a:off x="2438400" y="609601"/>
            <a:ext cx="73152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ts val="2400"/>
              </a:lnSpc>
              <a:spcBef>
                <a:spcPts val="200"/>
              </a:spcBef>
              <a:spcAft>
                <a:spcPts val="200"/>
              </a:spcAft>
              <a:defRPr/>
            </a:pPr>
            <a:r>
              <a:rPr lang="it-IT" sz="2400" kern="0" dirty="0">
                <a:solidFill>
                  <a:srgbClr val="3C8C93"/>
                </a:solidFill>
                <a:latin typeface="Arial" charset="0"/>
                <a:ea typeface="ＭＳ Ｐゴシック" charset="0"/>
              </a:rPr>
              <a:t>Altre ragioni per un intervento dello Stato nei mercati assicurativi</a:t>
            </a:r>
          </a:p>
        </p:txBody>
      </p:sp>
    </p:spTree>
    <p:extLst>
      <p:ext uri="{BB962C8B-B14F-4D97-AF65-F5344CB8AC3E}">
        <p14:creationId xmlns:p14="http://schemas.microsoft.com/office/powerpoint/2010/main" val="364725510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bldLvl="3"/>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17"/>
          <p:cNvSpPr>
            <a:spLocks noChangeArrowheads="1"/>
          </p:cNvSpPr>
          <p:nvPr/>
        </p:nvSpPr>
        <p:spPr bwMode="auto">
          <a:xfrm>
            <a:off x="2438400" y="1935316"/>
            <a:ext cx="7315200" cy="195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defTabSz="566738">
              <a:spcBef>
                <a:spcPts val="600"/>
              </a:spcBef>
              <a:spcAft>
                <a:spcPts val="600"/>
              </a:spcAft>
            </a:pPr>
            <a:r>
              <a:rPr lang="it-IT" sz="2400" b="1" dirty="0" smtClean="0">
                <a:latin typeface="Calibri" pitchFamily="34" charset="0"/>
                <a:cs typeface="Calibri" pitchFamily="34" charset="0"/>
              </a:rPr>
              <a:t>Autoassicurazione</a:t>
            </a:r>
            <a:r>
              <a:rPr lang="it-IT" sz="2400" b="1" dirty="0">
                <a:latin typeface="Calibri" pitchFamily="34" charset="0"/>
                <a:cs typeface="Calibri" pitchFamily="34" charset="0"/>
              </a:rPr>
              <a:t>:</a:t>
            </a:r>
            <a:r>
              <a:rPr lang="it-IT" sz="2400" dirty="0">
                <a:latin typeface="Calibri" pitchFamily="34" charset="0"/>
                <a:cs typeface="Calibri" pitchFamily="34" charset="0"/>
              </a:rPr>
              <a:t> mezzi privati di stabilizzazione del consumo contro i rischi di eventi avversi, come per esempio i risparmi messi da parte, il lavoro dei familiari, i prestiti di amici.</a:t>
            </a:r>
          </a:p>
        </p:txBody>
      </p:sp>
      <p:sp>
        <p:nvSpPr>
          <p:cNvPr id="10" name="Rectangle 9"/>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ts val="2400"/>
              </a:lnSpc>
              <a:spcBef>
                <a:spcPts val="200"/>
              </a:spcBef>
              <a:spcAft>
                <a:spcPts val="200"/>
              </a:spcAft>
              <a:defRPr/>
            </a:pPr>
            <a:r>
              <a:rPr lang="it-IT" sz="2400" kern="0" dirty="0">
                <a:solidFill>
                  <a:srgbClr val="3C8C93"/>
                </a:solidFill>
                <a:latin typeface="Arial" charset="0"/>
                <a:ea typeface="ＭＳ Ｐゴシック" charset="0"/>
              </a:rPr>
              <a:t>Assicurazione sociale e autoassicurazione: quanta stabilizzazione dei consumi?</a:t>
            </a:r>
          </a:p>
        </p:txBody>
      </p:sp>
    </p:spTree>
    <p:extLst>
      <p:ext uri="{BB962C8B-B14F-4D97-AF65-F5344CB8AC3E}">
        <p14:creationId xmlns:p14="http://schemas.microsoft.com/office/powerpoint/2010/main" val="165987704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14"/>
          <p:cNvSpPr>
            <a:spLocks noChangeArrowheads="1"/>
          </p:cNvSpPr>
          <p:nvPr/>
        </p:nvSpPr>
        <p:spPr bwMode="auto">
          <a:xfrm>
            <a:off x="2451100" y="1600200"/>
            <a:ext cx="73025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566738">
              <a:spcBef>
                <a:spcPts val="600"/>
              </a:spcBef>
              <a:spcAft>
                <a:spcPts val="600"/>
              </a:spcAft>
            </a:pPr>
            <a:r>
              <a:rPr lang="it-IT" sz="2400" dirty="0">
                <a:latin typeface="Calibri" pitchFamily="34" charset="0"/>
                <a:cs typeface="Calibri" pitchFamily="34" charset="0"/>
              </a:rPr>
              <a:t>L’importanza </a:t>
            </a:r>
            <a:r>
              <a:rPr lang="it-IT" sz="2400" dirty="0" smtClean="0">
                <a:latin typeface="Calibri" pitchFamily="34" charset="0"/>
                <a:cs typeface="Calibri" pitchFamily="34" charset="0"/>
              </a:rPr>
              <a:t>dell’assicurazione </a:t>
            </a:r>
            <a:r>
              <a:rPr lang="it-IT" sz="2400" dirty="0">
                <a:latin typeface="Calibri" pitchFamily="34" charset="0"/>
                <a:cs typeface="Calibri" pitchFamily="34" charset="0"/>
              </a:rPr>
              <a:t>sociale per la stabilizzazione dei consumi dipenderà da due fattori : </a:t>
            </a:r>
          </a:p>
          <a:p>
            <a:pPr lvl="1" indent="-342900" defTabSz="566738">
              <a:lnSpc>
                <a:spcPct val="90000"/>
              </a:lnSpc>
              <a:spcBef>
                <a:spcPts val="600"/>
              </a:spcBef>
              <a:spcAft>
                <a:spcPts val="600"/>
              </a:spcAft>
              <a:buSzPct val="90000"/>
              <a:buFont typeface="Arial" pitchFamily="34" charset="0"/>
              <a:buChar char="•"/>
            </a:pPr>
            <a:r>
              <a:rPr lang="it-IT" sz="2400" i="1" dirty="0">
                <a:solidFill>
                  <a:srgbClr val="FF0000"/>
                </a:solidFill>
                <a:latin typeface="Calibri" pitchFamily="34" charset="0"/>
                <a:cs typeface="Calibri" pitchFamily="34" charset="0"/>
              </a:rPr>
              <a:t>Prevedibilità dell’evento</a:t>
            </a:r>
            <a:r>
              <a:rPr lang="it-IT" sz="2400" dirty="0">
                <a:latin typeface="Calibri" pitchFamily="34" charset="0"/>
                <a:cs typeface="Calibri" pitchFamily="34" charset="0"/>
              </a:rPr>
              <a:t>: è più facile </a:t>
            </a:r>
            <a:r>
              <a:rPr lang="it-IT" sz="2400" dirty="0" err="1">
                <a:latin typeface="Calibri" pitchFamily="34" charset="0"/>
                <a:cs typeface="Calibri" pitchFamily="34" charset="0"/>
              </a:rPr>
              <a:t>autoassicurarsi</a:t>
            </a:r>
            <a:r>
              <a:rPr lang="it-IT" sz="2400" dirty="0">
                <a:latin typeface="Calibri" pitchFamily="34" charset="0"/>
                <a:cs typeface="Calibri" pitchFamily="34" charset="0"/>
              </a:rPr>
              <a:t> contro un evento prevedibile,  per esempio aumentando i propri risparmi.  </a:t>
            </a:r>
            <a:r>
              <a:rPr lang="it-IT" sz="2400" dirty="0">
                <a:solidFill>
                  <a:srgbClr val="FF0000"/>
                </a:solidFill>
                <a:latin typeface="Calibri" pitchFamily="34" charset="0"/>
                <a:cs typeface="Calibri" pitchFamily="34" charset="0"/>
              </a:rPr>
              <a:t>Una maggiore prevedibilità dei rischi riduce i benefici di un’assicurazione sociale</a:t>
            </a:r>
            <a:r>
              <a:rPr lang="it-IT" sz="2400" dirty="0">
                <a:latin typeface="Calibri" pitchFamily="34" charset="0"/>
                <a:cs typeface="Calibri" pitchFamily="34" charset="0"/>
              </a:rPr>
              <a:t>.</a:t>
            </a:r>
          </a:p>
          <a:p>
            <a:pPr lvl="1" indent="-342900" defTabSz="566738">
              <a:lnSpc>
                <a:spcPct val="90000"/>
              </a:lnSpc>
              <a:spcBef>
                <a:spcPts val="600"/>
              </a:spcBef>
              <a:spcAft>
                <a:spcPts val="600"/>
              </a:spcAft>
              <a:buSzPct val="90000"/>
              <a:buFont typeface="Arial" pitchFamily="34" charset="0"/>
              <a:buChar char="•"/>
            </a:pPr>
            <a:r>
              <a:rPr lang="it-IT" sz="2400" i="1" dirty="0">
                <a:solidFill>
                  <a:srgbClr val="FF0000"/>
                </a:solidFill>
                <a:latin typeface="Calibri" pitchFamily="34" charset="0"/>
                <a:cs typeface="Calibri" pitchFamily="34" charset="0"/>
              </a:rPr>
              <a:t>Costo dell’evento</a:t>
            </a:r>
            <a:r>
              <a:rPr lang="it-IT" sz="2400" dirty="0">
                <a:latin typeface="Calibri" pitchFamily="34" charset="0"/>
                <a:cs typeface="Calibri" pitchFamily="34" charset="0"/>
              </a:rPr>
              <a:t>: è più difficile autoassicurarsi  contro eventi molto costosi, </a:t>
            </a:r>
            <a:r>
              <a:rPr lang="it-IT" sz="2400" dirty="0" smtClean="0">
                <a:latin typeface="Calibri" pitchFamily="34" charset="0"/>
                <a:cs typeface="Calibri" pitchFamily="34" charset="0"/>
              </a:rPr>
              <a:t>come </a:t>
            </a:r>
            <a:r>
              <a:rPr lang="it-IT" sz="2400" dirty="0">
                <a:latin typeface="Calibri" pitchFamily="34" charset="0"/>
                <a:cs typeface="Calibri" pitchFamily="34" charset="0"/>
              </a:rPr>
              <a:t>subire un infortunio e diventare inabile al lavoro. </a:t>
            </a:r>
            <a:r>
              <a:rPr lang="it-IT" sz="2400" dirty="0">
                <a:solidFill>
                  <a:srgbClr val="FF0000"/>
                </a:solidFill>
                <a:latin typeface="Calibri" pitchFamily="34" charset="0"/>
                <a:cs typeface="Calibri" pitchFamily="34" charset="0"/>
              </a:rPr>
              <a:t>I rischi costosi  accrescono i benefici  della fornitura di un’assicurazione sociale</a:t>
            </a:r>
            <a:r>
              <a:rPr lang="it-IT" sz="2400" dirty="0">
                <a:latin typeface="Calibri" pitchFamily="34" charset="0"/>
                <a:cs typeface="Calibri" pitchFamily="34" charset="0"/>
              </a:rPr>
              <a:t>.</a:t>
            </a:r>
          </a:p>
        </p:txBody>
      </p:sp>
      <p:sp>
        <p:nvSpPr>
          <p:cNvPr id="55299" name="Rectangle 5"/>
          <p:cNvSpPr>
            <a:spLocks noChangeArrowheads="1"/>
          </p:cNvSpPr>
          <p:nvPr/>
        </p:nvSpPr>
        <p:spPr bwMode="auto">
          <a:xfrm>
            <a:off x="2436813" y="422276"/>
            <a:ext cx="73152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ts val="2400"/>
              </a:lnSpc>
              <a:spcBef>
                <a:spcPts val="200"/>
              </a:spcBef>
              <a:spcAft>
                <a:spcPts val="200"/>
              </a:spcAft>
            </a:pPr>
            <a:r>
              <a:rPr lang="it-IT" sz="2400" dirty="0">
                <a:solidFill>
                  <a:srgbClr val="3C8C93"/>
                </a:solidFill>
                <a:latin typeface="Arial" pitchFamily="34" charset="0"/>
              </a:rPr>
              <a:t>Lezioni sul ruolo dell’assicurazione sociale per la stabilizzazione dei consumi</a:t>
            </a:r>
          </a:p>
        </p:txBody>
      </p:sp>
    </p:spTree>
    <p:extLst>
      <p:ext uri="{BB962C8B-B14F-4D97-AF65-F5344CB8AC3E}">
        <p14:creationId xmlns:p14="http://schemas.microsoft.com/office/powerpoint/2010/main" val="202145709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29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Rectangle 13"/>
          <p:cNvSpPr>
            <a:spLocks noChangeArrowheads="1"/>
          </p:cNvSpPr>
          <p:nvPr/>
        </p:nvSpPr>
        <p:spPr bwMode="auto">
          <a:xfrm>
            <a:off x="2438400" y="1600200"/>
            <a:ext cx="7315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600"/>
              </a:spcBef>
              <a:spcAft>
                <a:spcPts val="600"/>
              </a:spcAft>
              <a:defRPr/>
            </a:pPr>
            <a:r>
              <a:rPr lang="it-IT" sz="2400" dirty="0">
                <a:latin typeface="Calibri"/>
                <a:ea typeface="ＭＳ Ｐゴシック" charset="0"/>
                <a:cs typeface="Calibri"/>
              </a:rPr>
              <a:t>L’assicurazione ha un costo: il </a:t>
            </a:r>
            <a:r>
              <a:rPr lang="it-IT" sz="2400" dirty="0" err="1">
                <a:latin typeface="Calibri"/>
                <a:ea typeface="ＭＳ Ｐゴシック" charset="0"/>
                <a:cs typeface="Calibri"/>
              </a:rPr>
              <a:t>moral</a:t>
            </a:r>
            <a:r>
              <a:rPr lang="it-IT" sz="2400" dirty="0">
                <a:latin typeface="Calibri"/>
                <a:ea typeface="ＭＳ Ｐゴシック" charset="0"/>
                <a:cs typeface="Calibri"/>
              </a:rPr>
              <a:t> </a:t>
            </a:r>
            <a:r>
              <a:rPr lang="it-IT" sz="2400" dirty="0" err="1">
                <a:latin typeface="Calibri"/>
                <a:ea typeface="ＭＳ Ｐゴシック" charset="0"/>
                <a:cs typeface="Calibri"/>
              </a:rPr>
              <a:t>hazard</a:t>
            </a:r>
            <a:r>
              <a:rPr lang="it-IT" sz="2400" dirty="0">
                <a:latin typeface="Calibri"/>
                <a:ea typeface="ＭＳ Ｐゴシック" charset="0"/>
                <a:cs typeface="Calibri"/>
              </a:rPr>
              <a:t>.</a:t>
            </a:r>
          </a:p>
          <a:p>
            <a:pPr marL="342900" indent="-342900">
              <a:spcBef>
                <a:spcPts val="600"/>
              </a:spcBef>
              <a:spcAft>
                <a:spcPts val="600"/>
              </a:spcAft>
              <a:buFont typeface="Arial"/>
              <a:buChar char="•"/>
              <a:defRPr/>
            </a:pPr>
            <a:r>
              <a:rPr lang="it-IT" sz="2400" b="1" dirty="0">
                <a:latin typeface="Calibri"/>
                <a:ea typeface="ＭＳ Ｐゴシック" charset="0"/>
                <a:cs typeface="Calibri"/>
              </a:rPr>
              <a:t>Moral </a:t>
            </a:r>
            <a:r>
              <a:rPr lang="it-IT" sz="2400" b="1" dirty="0" err="1">
                <a:latin typeface="Calibri"/>
                <a:ea typeface="ＭＳ Ｐゴシック" charset="0"/>
                <a:cs typeface="Calibri"/>
              </a:rPr>
              <a:t>hazard</a:t>
            </a:r>
            <a:r>
              <a:rPr lang="it-IT" sz="2400" b="1" dirty="0">
                <a:latin typeface="Calibri"/>
                <a:ea typeface="ＭＳ Ｐゴシック" charset="0"/>
                <a:cs typeface="Calibri"/>
              </a:rPr>
              <a:t>:</a:t>
            </a:r>
            <a:r>
              <a:rPr lang="it-IT" sz="2400" dirty="0">
                <a:latin typeface="Calibri"/>
                <a:ea typeface="ＭＳ Ｐゴシック" charset="0"/>
                <a:cs typeface="Calibri"/>
              </a:rPr>
              <a:t> comportamento opportunistico  assunto da individui o imprese in conseguenza dell’assicurazione contro esiti avversi.</a:t>
            </a:r>
          </a:p>
          <a:p>
            <a:pPr marL="342900" indent="-342900">
              <a:spcBef>
                <a:spcPts val="600"/>
              </a:spcBef>
              <a:spcAft>
                <a:spcPts val="600"/>
              </a:spcAft>
              <a:buFont typeface="Arial" pitchFamily="34" charset="0"/>
              <a:buChar char="•"/>
              <a:defRPr/>
            </a:pPr>
            <a:r>
              <a:rPr lang="it-IT" sz="2400" dirty="0" smtClean="0">
                <a:latin typeface="Calibri"/>
                <a:ea typeface="ＭＳ Ｐゴシック" charset="0"/>
                <a:cs typeface="Calibri"/>
              </a:rPr>
              <a:t>L’esistenza </a:t>
            </a:r>
            <a:r>
              <a:rPr lang="it-IT" sz="2400" dirty="0">
                <a:latin typeface="Calibri"/>
                <a:ea typeface="ＭＳ Ｐゴシック" charset="0"/>
                <a:cs typeface="Calibri"/>
              </a:rPr>
              <a:t>di moral </a:t>
            </a:r>
            <a:r>
              <a:rPr lang="it-IT" sz="2400" dirty="0" err="1">
                <a:latin typeface="Calibri"/>
                <a:ea typeface="ＭＳ Ｐゴシック" charset="0"/>
                <a:cs typeface="Calibri"/>
              </a:rPr>
              <a:t>hazard</a:t>
            </a:r>
            <a:r>
              <a:rPr lang="it-IT" sz="2400" dirty="0">
                <a:latin typeface="Calibri"/>
                <a:ea typeface="ＭＳ Ｐゴシック" charset="0"/>
                <a:cs typeface="Calibri"/>
              </a:rPr>
              <a:t> implica che lo Stato, fornendo l’assicurazione completa richiesta da individui avversi al rischio, </a:t>
            </a:r>
            <a:r>
              <a:rPr lang="it-IT" sz="2400" dirty="0">
                <a:solidFill>
                  <a:srgbClr val="FF0000"/>
                </a:solidFill>
                <a:latin typeface="Calibri"/>
                <a:ea typeface="ＭＳ Ｐゴシック" charset="0"/>
                <a:cs typeface="Calibri"/>
              </a:rPr>
              <a:t>può produrre un esito non ottimale</a:t>
            </a:r>
            <a:r>
              <a:rPr lang="it-IT" sz="2400" dirty="0">
                <a:latin typeface="Calibri"/>
                <a:ea typeface="ＭＳ Ｐゴシック" charset="0"/>
                <a:cs typeface="Calibri"/>
              </a:rPr>
              <a:t>.</a:t>
            </a:r>
          </a:p>
          <a:p>
            <a:pPr>
              <a:defRPr/>
            </a:pPr>
            <a:endParaRPr lang="en-US" dirty="0">
              <a:latin typeface="Arial" charset="0"/>
              <a:ea typeface="ＭＳ Ｐゴシック" charset="0"/>
              <a:cs typeface="Arial" charset="0"/>
            </a:endParaRPr>
          </a:p>
        </p:txBody>
      </p:sp>
      <p:sp>
        <p:nvSpPr>
          <p:cNvPr id="9" name="Rectangle 8"/>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defRPr/>
            </a:pPr>
            <a:r>
              <a:rPr lang="it-IT" sz="2400" kern="0" dirty="0">
                <a:solidFill>
                  <a:srgbClr val="3C8C93"/>
                </a:solidFill>
                <a:latin typeface="Arial" charset="0"/>
                <a:ea typeface="ＭＳ Ｐゴシック" charset="0"/>
              </a:rPr>
              <a:t>Il problema dell’assicurazione: il </a:t>
            </a:r>
            <a:r>
              <a:rPr lang="it-IT" sz="2400" kern="0" dirty="0" err="1">
                <a:solidFill>
                  <a:srgbClr val="3C8C93"/>
                </a:solidFill>
                <a:latin typeface="Arial" charset="0"/>
                <a:ea typeface="ＭＳ Ｐゴシック" charset="0"/>
              </a:rPr>
              <a:t>moral</a:t>
            </a:r>
            <a:r>
              <a:rPr lang="it-IT" sz="2400" kern="0" dirty="0">
                <a:solidFill>
                  <a:srgbClr val="3C8C93"/>
                </a:solidFill>
                <a:latin typeface="Arial" charset="0"/>
                <a:ea typeface="ＭＳ Ｐゴシック" charset="0"/>
              </a:rPr>
              <a:t> </a:t>
            </a:r>
            <a:r>
              <a:rPr lang="it-IT" sz="2400" kern="0" dirty="0" err="1">
                <a:solidFill>
                  <a:srgbClr val="3C8C93"/>
                </a:solidFill>
                <a:latin typeface="Arial" charset="0"/>
                <a:ea typeface="ＭＳ Ｐゴシック" charset="0"/>
              </a:rPr>
              <a:t>hazard</a:t>
            </a:r>
            <a:endParaRPr lang="it-IT" sz="2400" kern="0" dirty="0">
              <a:solidFill>
                <a:srgbClr val="3C8C93"/>
              </a:solidFill>
              <a:latin typeface="Arial" charset="0"/>
              <a:ea typeface="ＭＳ Ｐゴシック" charset="0"/>
            </a:endParaRPr>
          </a:p>
        </p:txBody>
      </p:sp>
    </p:spTree>
    <p:extLst>
      <p:ext uri="{BB962C8B-B14F-4D97-AF65-F5344CB8AC3E}">
        <p14:creationId xmlns:p14="http://schemas.microsoft.com/office/powerpoint/2010/main" val="346921356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sz="2400" dirty="0">
                <a:solidFill>
                  <a:srgbClr val="3C8C93"/>
                </a:solidFill>
                <a:latin typeface="Arial" pitchFamily="34" charset="0"/>
              </a:rPr>
              <a:t>Assicurazione sociale: la nuova funzione dello Stato</a:t>
            </a:r>
          </a:p>
        </p:txBody>
      </p:sp>
      <p:sp>
        <p:nvSpPr>
          <p:cNvPr id="5" name="Rectangle 223"/>
          <p:cNvSpPr>
            <a:spLocks noChangeArrowheads="1"/>
          </p:cNvSpPr>
          <p:nvPr/>
        </p:nvSpPr>
        <p:spPr bwMode="auto">
          <a:xfrm>
            <a:off x="2438400" y="1600200"/>
            <a:ext cx="7315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defTabSz="566738">
              <a:spcBef>
                <a:spcPts val="600"/>
              </a:spcBef>
              <a:spcAft>
                <a:spcPts val="600"/>
              </a:spcAft>
              <a:buFont typeface="Arial" pitchFamily="34" charset="0"/>
              <a:buChar char="•"/>
            </a:pPr>
            <a:r>
              <a:rPr lang="it-IT" sz="2400" dirty="0">
                <a:latin typeface="Calibri" pitchFamily="34" charset="0"/>
                <a:cs typeface="Calibri" pitchFamily="34" charset="0"/>
              </a:rPr>
              <a:t>La spesa dello Stato oggi si concentra sui programmi di assicurazione sociale.</a:t>
            </a:r>
          </a:p>
          <a:p>
            <a:pPr marL="800100" lvl="1" indent="-342900">
              <a:spcBef>
                <a:spcPts val="600"/>
              </a:spcBef>
              <a:spcAft>
                <a:spcPts val="600"/>
              </a:spcAft>
              <a:buFont typeface="Courier New" pitchFamily="49" charset="0"/>
              <a:buChar char="o"/>
            </a:pPr>
            <a:r>
              <a:rPr lang="it-IT" sz="2400" b="1" dirty="0">
                <a:latin typeface="Calibri" pitchFamily="34" charset="0"/>
                <a:cs typeface="Calibri" pitchFamily="34" charset="0"/>
              </a:rPr>
              <a:t>Programmi di assicurazione sociale: </a:t>
            </a:r>
            <a:r>
              <a:rPr lang="it-IT" sz="2400" dirty="0">
                <a:latin typeface="Calibri" pitchFamily="34" charset="0"/>
                <a:cs typeface="Calibri" pitchFamily="34" charset="0"/>
              </a:rPr>
              <a:t> interventi dello Stato  con il fine di offrire una copertura assicurativa in caso di eventi avversi.</a:t>
            </a:r>
          </a:p>
          <a:p>
            <a:pPr marL="342900" indent="-342900" defTabSz="566738">
              <a:spcBef>
                <a:spcPts val="600"/>
              </a:spcBef>
              <a:spcAft>
                <a:spcPts val="600"/>
              </a:spcAft>
              <a:buFont typeface="Arial" pitchFamily="34" charset="0"/>
              <a:buChar char="•"/>
            </a:pPr>
            <a:r>
              <a:rPr lang="it-IT" sz="2400" dirty="0">
                <a:latin typeface="Calibri" pitchFamily="34" charset="0"/>
                <a:cs typeface="Calibri" pitchFamily="34" charset="0"/>
              </a:rPr>
              <a:t>Per la maggior parte dei programmi, l’accesso ai benefici del programma non è </a:t>
            </a:r>
            <a:r>
              <a:rPr lang="it-IT" sz="2400" i="1" dirty="0" err="1">
                <a:latin typeface="Calibri" pitchFamily="34" charset="0"/>
                <a:cs typeface="Calibri" pitchFamily="34" charset="0"/>
              </a:rPr>
              <a:t>means-tested</a:t>
            </a:r>
            <a:r>
              <a:rPr lang="it-IT" sz="2400" dirty="0">
                <a:latin typeface="Calibri" pitchFamily="34" charset="0"/>
                <a:cs typeface="Calibri" pitchFamily="34" charset="0"/>
              </a:rPr>
              <a:t>.</a:t>
            </a:r>
          </a:p>
          <a:p>
            <a:pPr marL="800100" lvl="1" indent="-342900" defTabSz="566738">
              <a:spcBef>
                <a:spcPts val="600"/>
              </a:spcBef>
              <a:spcAft>
                <a:spcPts val="600"/>
              </a:spcAft>
              <a:buFont typeface="Courier New" pitchFamily="49" charset="0"/>
              <a:buChar char="o"/>
            </a:pPr>
            <a:r>
              <a:rPr lang="it-IT" sz="2400" b="1" dirty="0" err="1">
                <a:latin typeface="Calibri" pitchFamily="34" charset="0"/>
                <a:cs typeface="Calibri" pitchFamily="34" charset="0"/>
              </a:rPr>
              <a:t>Means-tested</a:t>
            </a:r>
            <a:r>
              <a:rPr lang="it-IT" sz="2400" b="1" dirty="0">
                <a:latin typeface="Calibri" pitchFamily="34" charset="0"/>
                <a:cs typeface="Calibri" pitchFamily="34" charset="0"/>
              </a:rPr>
              <a:t>:</a:t>
            </a:r>
            <a:r>
              <a:rPr lang="it-IT" sz="2400" dirty="0">
                <a:latin typeface="Calibri" pitchFamily="34" charset="0"/>
                <a:cs typeface="Calibri" pitchFamily="34" charset="0"/>
              </a:rPr>
              <a:t>  l’espressione si riferisce al requisito dell’accertamento delle condizioni reddituali  o patrimoniali, </a:t>
            </a:r>
            <a:r>
              <a:rPr lang="it-IT" sz="2400" dirty="0" smtClean="0">
                <a:latin typeface="Calibri" pitchFamily="34" charset="0"/>
                <a:cs typeface="Calibri" pitchFamily="34" charset="0"/>
              </a:rPr>
              <a:t>previsto </a:t>
            </a:r>
            <a:r>
              <a:rPr lang="it-IT" sz="2400" dirty="0">
                <a:latin typeface="Calibri" pitchFamily="34" charset="0"/>
                <a:cs typeface="Calibri" pitchFamily="34" charset="0"/>
              </a:rPr>
              <a:t>solo per alcuni programmi </a:t>
            </a:r>
            <a:r>
              <a:rPr lang="it-IT" altLang="ja-JP" sz="2400" dirty="0">
                <a:latin typeface="Calibri" pitchFamily="34" charset="0"/>
                <a:cs typeface="Calibri" pitchFamily="34" charset="0"/>
              </a:rPr>
              <a:t>.</a:t>
            </a:r>
            <a:endParaRPr lang="it-IT" sz="2400" dirty="0">
              <a:latin typeface="Calibri" pitchFamily="34" charset="0"/>
              <a:cs typeface="Calibri" pitchFamily="34" charset="0"/>
            </a:endParaRPr>
          </a:p>
        </p:txBody>
      </p:sp>
    </p:spTree>
    <p:extLst>
      <p:ext uri="{BB962C8B-B14F-4D97-AF65-F5344CB8AC3E}">
        <p14:creationId xmlns:p14="http://schemas.microsoft.com/office/powerpoint/2010/main" val="280326694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Rectangle 19"/>
          <p:cNvSpPr>
            <a:spLocks noChangeArrowheads="1"/>
          </p:cNvSpPr>
          <p:nvPr/>
        </p:nvSpPr>
        <p:spPr bwMode="auto">
          <a:xfrm>
            <a:off x="2438400" y="1600199"/>
            <a:ext cx="7315200" cy="3679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763" defTabSz="566738">
              <a:lnSpc>
                <a:spcPct val="90000"/>
              </a:lnSpc>
              <a:spcBef>
                <a:spcPts val="600"/>
              </a:spcBef>
              <a:spcAft>
                <a:spcPts val="600"/>
              </a:spcAft>
              <a:defRPr/>
            </a:pPr>
            <a:r>
              <a:rPr lang="it-IT" sz="2400" dirty="0">
                <a:latin typeface="Calibri"/>
                <a:ea typeface="ＭＳ Ｐゴシック" charset="0"/>
                <a:cs typeface="Calibri"/>
              </a:rPr>
              <a:t>Che cosa determina il </a:t>
            </a:r>
            <a:r>
              <a:rPr lang="it-IT" sz="2400" dirty="0" smtClean="0">
                <a:latin typeface="Calibri"/>
                <a:ea typeface="ＭＳ Ｐゴシック" charset="0"/>
                <a:cs typeface="Calibri"/>
              </a:rPr>
              <a:t>moral </a:t>
            </a:r>
            <a:r>
              <a:rPr lang="it-IT" sz="2400" dirty="0" err="1">
                <a:latin typeface="Calibri"/>
                <a:ea typeface="ＭＳ Ｐゴシック" charset="0"/>
                <a:cs typeface="Calibri"/>
              </a:rPr>
              <a:t>hazard</a:t>
            </a:r>
            <a:r>
              <a:rPr lang="it-IT" sz="2400" dirty="0">
                <a:latin typeface="Calibri"/>
                <a:ea typeface="ＭＳ Ｐゴシック" charset="0"/>
                <a:cs typeface="Calibri"/>
              </a:rPr>
              <a:t>?</a:t>
            </a:r>
          </a:p>
          <a:p>
            <a:pPr marL="342900" indent="-342900" defTabSz="566738">
              <a:lnSpc>
                <a:spcPct val="90000"/>
              </a:lnSpc>
              <a:spcBef>
                <a:spcPts val="600"/>
              </a:spcBef>
              <a:spcAft>
                <a:spcPts val="600"/>
              </a:spcAft>
              <a:buFont typeface="Arial" pitchFamily="34" charset="0"/>
              <a:buChar char="•"/>
              <a:defRPr/>
            </a:pPr>
            <a:r>
              <a:rPr lang="it-IT" sz="2400" dirty="0" smtClean="0">
                <a:latin typeface="Calibri"/>
                <a:ea typeface="ＭＳ Ｐゴシック" charset="0"/>
                <a:cs typeface="Calibri"/>
              </a:rPr>
              <a:t>La </a:t>
            </a:r>
            <a:r>
              <a:rPr lang="it-IT" sz="2400" dirty="0">
                <a:latin typeface="Calibri"/>
                <a:ea typeface="ＭＳ Ｐゴシック" charset="0"/>
                <a:cs typeface="Calibri"/>
              </a:rPr>
              <a:t>difficoltà di </a:t>
            </a:r>
            <a:r>
              <a:rPr lang="it-IT" sz="2400" dirty="0" smtClean="0">
                <a:latin typeface="Calibri"/>
                <a:ea typeface="ＭＳ Ｐゴシック" charset="0"/>
                <a:cs typeface="Calibri"/>
              </a:rPr>
              <a:t>verificare </a:t>
            </a:r>
            <a:r>
              <a:rPr lang="it-IT" sz="2400" dirty="0" smtClean="0">
                <a:solidFill>
                  <a:srgbClr val="FF0000"/>
                </a:solidFill>
                <a:latin typeface="Calibri"/>
                <a:ea typeface="ＭＳ Ｐゴシック" charset="0"/>
                <a:cs typeface="Calibri"/>
              </a:rPr>
              <a:t>se l’evento </a:t>
            </a:r>
            <a:r>
              <a:rPr lang="it-IT" sz="2400" dirty="0">
                <a:solidFill>
                  <a:srgbClr val="FF0000"/>
                </a:solidFill>
                <a:latin typeface="Calibri"/>
                <a:ea typeface="ＭＳ Ｐゴシック" charset="0"/>
                <a:cs typeface="Calibri"/>
              </a:rPr>
              <a:t>avverso è veramente accaduto</a:t>
            </a:r>
            <a:r>
              <a:rPr lang="it-IT" sz="2400" dirty="0" smtClean="0">
                <a:latin typeface="Calibri"/>
                <a:ea typeface="ＭＳ Ｐゴシック" charset="0"/>
                <a:cs typeface="Calibri"/>
              </a:rPr>
              <a:t>. (Ci si è infortunati al lavoro oppure no)</a:t>
            </a:r>
            <a:endParaRPr lang="it-IT" sz="2400" dirty="0">
              <a:latin typeface="Calibri"/>
              <a:ea typeface="ＭＳ Ｐゴシック" charset="0"/>
              <a:cs typeface="Calibri"/>
            </a:endParaRPr>
          </a:p>
          <a:p>
            <a:pPr marL="342900" indent="-342900" defTabSz="566738">
              <a:lnSpc>
                <a:spcPct val="90000"/>
              </a:lnSpc>
              <a:spcBef>
                <a:spcPts val="600"/>
              </a:spcBef>
              <a:spcAft>
                <a:spcPts val="600"/>
              </a:spcAft>
              <a:buFont typeface="Arial" pitchFamily="34" charset="0"/>
              <a:buChar char="•"/>
              <a:defRPr/>
            </a:pPr>
            <a:r>
              <a:rPr lang="it-IT" sz="2400" dirty="0">
                <a:latin typeface="Calibri"/>
                <a:ea typeface="ＭＳ Ｐゴシック" charset="0"/>
                <a:cs typeface="Calibri"/>
              </a:rPr>
              <a:t>La  facilità di </a:t>
            </a:r>
            <a:r>
              <a:rPr lang="it-IT" sz="2400" dirty="0">
                <a:solidFill>
                  <a:srgbClr val="FF0000"/>
                </a:solidFill>
                <a:latin typeface="Calibri"/>
                <a:ea typeface="ＭＳ Ｐゴシック" charset="0"/>
                <a:cs typeface="Calibri"/>
              </a:rPr>
              <a:t>provocare o di </a:t>
            </a:r>
            <a:r>
              <a:rPr lang="it-IT" sz="2400" dirty="0" smtClean="0">
                <a:solidFill>
                  <a:srgbClr val="FF0000"/>
                </a:solidFill>
                <a:latin typeface="Calibri"/>
                <a:ea typeface="ＭＳ Ｐゴシック" charset="0"/>
                <a:cs typeface="Calibri"/>
              </a:rPr>
              <a:t>simulare </a:t>
            </a:r>
            <a:r>
              <a:rPr lang="it-IT" sz="2400" dirty="0">
                <a:solidFill>
                  <a:srgbClr val="FF0000"/>
                </a:solidFill>
                <a:latin typeface="Calibri"/>
                <a:ea typeface="ＭＳ Ｐゴシック" charset="0"/>
                <a:cs typeface="Calibri"/>
              </a:rPr>
              <a:t>il verificarsi dell’evento avverso</a:t>
            </a:r>
            <a:r>
              <a:rPr lang="it-IT" sz="2400" dirty="0" smtClean="0">
                <a:latin typeface="Calibri"/>
                <a:ea typeface="ＭＳ Ｐゴシック" charset="0"/>
                <a:cs typeface="Calibri"/>
              </a:rPr>
              <a:t>. (Simulare la morte azzera il rischio di moral </a:t>
            </a:r>
            <a:r>
              <a:rPr lang="it-IT" sz="2400" dirty="0" err="1" smtClean="0">
                <a:latin typeface="Calibri"/>
                <a:ea typeface="ＭＳ Ｐゴシック" charset="0"/>
                <a:cs typeface="Calibri"/>
              </a:rPr>
              <a:t>hazard</a:t>
            </a:r>
            <a:r>
              <a:rPr lang="it-IT" sz="2400" dirty="0" smtClean="0">
                <a:latin typeface="Calibri"/>
                <a:ea typeface="ＭＳ Ｐゴシック" charset="0"/>
                <a:cs typeface="Calibri"/>
              </a:rPr>
              <a:t>.)</a:t>
            </a:r>
            <a:endParaRPr lang="it-IT" sz="2400" dirty="0">
              <a:latin typeface="Calibri"/>
              <a:ea typeface="ＭＳ Ｐゴシック" charset="0"/>
              <a:cs typeface="Calibri"/>
            </a:endParaRPr>
          </a:p>
        </p:txBody>
      </p:sp>
      <p:sp>
        <p:nvSpPr>
          <p:cNvPr id="12" name="Rectangle 11"/>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defRPr/>
            </a:pPr>
            <a:r>
              <a:rPr lang="it-IT" sz="2400" kern="0" dirty="0">
                <a:solidFill>
                  <a:srgbClr val="3C8C93"/>
                </a:solidFill>
                <a:latin typeface="Arial" charset="0"/>
                <a:ea typeface="ＭＳ Ｐゴシック" charset="0"/>
              </a:rPr>
              <a:t>Il problema dell’assicurazione: il moral </a:t>
            </a:r>
            <a:r>
              <a:rPr lang="it-IT" sz="2400" kern="0" dirty="0" err="1" smtClean="0">
                <a:solidFill>
                  <a:srgbClr val="3C8C93"/>
                </a:solidFill>
                <a:latin typeface="Arial" charset="0"/>
                <a:ea typeface="ＭＳ Ｐゴシック" charset="0"/>
              </a:rPr>
              <a:t>hazard</a:t>
            </a:r>
            <a:endParaRPr lang="it-IT" sz="2400" kern="0" dirty="0">
              <a:solidFill>
                <a:srgbClr val="3C8C93"/>
              </a:solidFill>
              <a:latin typeface="Arial" charset="0"/>
              <a:ea typeface="ＭＳ Ｐゴシック" charset="0"/>
            </a:endParaRPr>
          </a:p>
        </p:txBody>
      </p:sp>
    </p:spTree>
    <p:extLst>
      <p:ext uri="{BB962C8B-B14F-4D97-AF65-F5344CB8AC3E}">
        <p14:creationId xmlns:p14="http://schemas.microsoft.com/office/powerpoint/2010/main" val="416013088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Rectangle 19"/>
          <p:cNvSpPr>
            <a:spLocks noChangeArrowheads="1"/>
          </p:cNvSpPr>
          <p:nvPr/>
        </p:nvSpPr>
        <p:spPr bwMode="auto">
          <a:xfrm>
            <a:off x="2438400" y="1600200"/>
            <a:ext cx="7315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566738">
              <a:spcBef>
                <a:spcPts val="600"/>
              </a:spcBef>
              <a:spcAft>
                <a:spcPts val="600"/>
              </a:spcAft>
              <a:defRPr/>
            </a:pPr>
            <a:r>
              <a:rPr lang="it-IT" sz="2400" dirty="0">
                <a:latin typeface="Calibri"/>
                <a:ea typeface="ＭＳ Ｐゴシック" charset="0"/>
                <a:cs typeface="Calibri"/>
              </a:rPr>
              <a:t>In  riferimento all’assicurazione sociale e ai suoi effetti, </a:t>
            </a:r>
            <a:r>
              <a:rPr lang="it-IT" sz="2400" dirty="0">
                <a:solidFill>
                  <a:srgbClr val="FF0000"/>
                </a:solidFill>
                <a:latin typeface="Calibri"/>
                <a:ea typeface="ＭＳ Ｐゴシック" charset="0"/>
                <a:cs typeface="Calibri"/>
              </a:rPr>
              <a:t>quattro</a:t>
            </a:r>
            <a:r>
              <a:rPr lang="it-IT" sz="2400" dirty="0">
                <a:latin typeface="Calibri"/>
                <a:ea typeface="ＭＳ Ｐゴシック" charset="0"/>
                <a:cs typeface="Calibri"/>
              </a:rPr>
              <a:t> tipi di  </a:t>
            </a:r>
            <a:r>
              <a:rPr lang="it-IT" sz="2400" dirty="0" err="1">
                <a:latin typeface="Calibri"/>
                <a:ea typeface="ＭＳ Ｐゴシック" charset="0"/>
                <a:cs typeface="Calibri"/>
              </a:rPr>
              <a:t>moral</a:t>
            </a:r>
            <a:r>
              <a:rPr lang="it-IT" sz="2400" dirty="0">
                <a:latin typeface="Calibri"/>
                <a:ea typeface="ＭＳ Ｐゴシック" charset="0"/>
                <a:cs typeface="Calibri"/>
              </a:rPr>
              <a:t> </a:t>
            </a:r>
            <a:r>
              <a:rPr lang="it-IT" sz="2400" dirty="0" err="1">
                <a:latin typeface="Calibri"/>
                <a:ea typeface="ＭＳ Ｐゴシック" charset="0"/>
                <a:cs typeface="Calibri"/>
              </a:rPr>
              <a:t>hazard</a:t>
            </a:r>
            <a:r>
              <a:rPr lang="it-IT" sz="2400" dirty="0">
                <a:latin typeface="Calibri"/>
                <a:ea typeface="ＭＳ Ｐゴシック" charset="0"/>
                <a:cs typeface="Calibri"/>
              </a:rPr>
              <a:t> hanno un ruolo particolarmente importante.</a:t>
            </a:r>
          </a:p>
          <a:p>
            <a:pPr marL="406400" lvl="1" indent="-292100" defTabSz="566738">
              <a:lnSpc>
                <a:spcPct val="90000"/>
              </a:lnSpc>
              <a:spcBef>
                <a:spcPts val="600"/>
              </a:spcBef>
              <a:spcAft>
                <a:spcPts val="600"/>
              </a:spcAft>
              <a:buSzPct val="90000"/>
              <a:buFont typeface="Arial"/>
              <a:buChar char="•"/>
              <a:defRPr/>
            </a:pPr>
            <a:r>
              <a:rPr lang="it-IT" sz="2400" dirty="0">
                <a:latin typeface="Calibri"/>
                <a:ea typeface="ＭＳ Ｐゴシック" charset="0"/>
                <a:cs typeface="Calibri"/>
              </a:rPr>
              <a:t>Riduzione delle precauzioni contro gli eventi avversi. </a:t>
            </a:r>
          </a:p>
          <a:p>
            <a:pPr marL="406400" lvl="1" indent="-292100" defTabSz="566738">
              <a:lnSpc>
                <a:spcPct val="90000"/>
              </a:lnSpc>
              <a:spcBef>
                <a:spcPts val="600"/>
              </a:spcBef>
              <a:spcAft>
                <a:spcPts val="600"/>
              </a:spcAft>
              <a:buSzPct val="90000"/>
              <a:buFont typeface="Arial"/>
              <a:buChar char="•"/>
              <a:defRPr/>
            </a:pPr>
            <a:r>
              <a:rPr lang="it-IT" sz="2400" dirty="0">
                <a:latin typeface="Calibri"/>
                <a:ea typeface="ＭＳ Ｐゴシック" charset="0"/>
                <a:cs typeface="Calibri"/>
              </a:rPr>
              <a:t>Aumento delle probabilità di trovarsi in condizioni avverse.</a:t>
            </a:r>
          </a:p>
          <a:p>
            <a:pPr marL="406400" lvl="1" indent="-292100" defTabSz="566738">
              <a:lnSpc>
                <a:spcPct val="90000"/>
              </a:lnSpc>
              <a:spcBef>
                <a:spcPts val="600"/>
              </a:spcBef>
              <a:spcAft>
                <a:spcPts val="600"/>
              </a:spcAft>
              <a:buSzPct val="90000"/>
              <a:buFont typeface="Arial"/>
              <a:buChar char="•"/>
              <a:defRPr/>
            </a:pPr>
            <a:r>
              <a:rPr lang="it-IT" sz="2400" dirty="0">
                <a:latin typeface="Calibri"/>
                <a:ea typeface="ＭＳ Ｐゴシック" charset="0"/>
                <a:cs typeface="Calibri"/>
              </a:rPr>
              <a:t>Aumento delle spese </a:t>
            </a:r>
            <a:r>
              <a:rPr lang="it-IT" sz="2400" dirty="0" smtClean="0">
                <a:latin typeface="Calibri"/>
                <a:ea typeface="ＭＳ Ｐゴシック" charset="0"/>
                <a:cs typeface="Calibri"/>
              </a:rPr>
              <a:t>in </a:t>
            </a:r>
            <a:r>
              <a:rPr lang="it-IT" sz="2400" dirty="0">
                <a:latin typeface="Calibri"/>
                <a:ea typeface="ＭＳ Ｐゴシック" charset="0"/>
                <a:cs typeface="Calibri"/>
              </a:rPr>
              <a:t>condizioni avverse.</a:t>
            </a:r>
          </a:p>
          <a:p>
            <a:pPr marL="406400" lvl="1" indent="-292100" defTabSz="566738">
              <a:lnSpc>
                <a:spcPct val="90000"/>
              </a:lnSpc>
              <a:spcBef>
                <a:spcPts val="600"/>
              </a:spcBef>
              <a:spcAft>
                <a:spcPts val="600"/>
              </a:spcAft>
              <a:buSzPct val="90000"/>
              <a:buFont typeface="Arial"/>
              <a:buChar char="•"/>
              <a:defRPr/>
            </a:pPr>
            <a:r>
              <a:rPr lang="it-IT" sz="2400" dirty="0">
                <a:latin typeface="Calibri"/>
                <a:ea typeface="ＭＳ Ｐゴシック" charset="0"/>
                <a:cs typeface="Calibri"/>
              </a:rPr>
              <a:t>Reazione dei fornitori </a:t>
            </a:r>
            <a:r>
              <a:rPr lang="it-IT" sz="2400" dirty="0" smtClean="0">
                <a:latin typeface="Calibri"/>
                <a:ea typeface="ＭＳ Ｐゴシック" charset="0"/>
                <a:cs typeface="Calibri"/>
              </a:rPr>
              <a:t>all’esistenza </a:t>
            </a:r>
            <a:r>
              <a:rPr lang="it-IT" sz="2400" dirty="0">
                <a:latin typeface="Calibri"/>
                <a:ea typeface="ＭＳ Ｐゴシック" charset="0"/>
                <a:cs typeface="Calibri"/>
              </a:rPr>
              <a:t>di una copertura assicurativa  contro  l’evento avverso.</a:t>
            </a:r>
          </a:p>
        </p:txBody>
      </p:sp>
      <p:sp>
        <p:nvSpPr>
          <p:cNvPr id="12" name="Rectangle 11"/>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defRPr/>
            </a:pPr>
            <a:r>
              <a:rPr lang="it-IT" sz="2400" kern="0" dirty="0">
                <a:solidFill>
                  <a:srgbClr val="3C8C93"/>
                </a:solidFill>
                <a:latin typeface="Arial" charset="0"/>
                <a:ea typeface="ＭＳ Ｐゴシック" charset="0"/>
              </a:rPr>
              <a:t>Il problema dell’assicurazione: il </a:t>
            </a:r>
            <a:r>
              <a:rPr lang="it-IT" sz="2400" kern="0" dirty="0" err="1">
                <a:solidFill>
                  <a:srgbClr val="3C8C93"/>
                </a:solidFill>
                <a:latin typeface="Arial" charset="0"/>
                <a:ea typeface="ＭＳ Ｐゴシック" charset="0"/>
              </a:rPr>
              <a:t>moral</a:t>
            </a:r>
            <a:r>
              <a:rPr lang="it-IT" sz="2400" kern="0" dirty="0">
                <a:solidFill>
                  <a:srgbClr val="3C8C93"/>
                </a:solidFill>
                <a:latin typeface="Arial" charset="0"/>
                <a:ea typeface="ＭＳ Ｐゴシック" charset="0"/>
              </a:rPr>
              <a:t> </a:t>
            </a:r>
            <a:r>
              <a:rPr lang="it-IT" sz="2400" kern="0" dirty="0" err="1">
                <a:solidFill>
                  <a:srgbClr val="3C8C93"/>
                </a:solidFill>
                <a:latin typeface="Arial" charset="0"/>
                <a:ea typeface="ＭＳ Ｐゴシック" charset="0"/>
              </a:rPr>
              <a:t>hazard</a:t>
            </a:r>
            <a:endParaRPr lang="it-IT" sz="2400" kern="0" dirty="0">
              <a:solidFill>
                <a:srgbClr val="3C8C93"/>
              </a:solidFill>
              <a:latin typeface="Arial" charset="0"/>
              <a:ea typeface="ＭＳ Ｐゴシック" charset="0"/>
            </a:endParaRPr>
          </a:p>
        </p:txBody>
      </p:sp>
    </p:spTree>
    <p:extLst>
      <p:ext uri="{BB962C8B-B14F-4D97-AF65-F5344CB8AC3E}">
        <p14:creationId xmlns:p14="http://schemas.microsoft.com/office/powerpoint/2010/main" val="325880166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6"/>
          <p:cNvSpPr>
            <a:spLocks noChangeArrowheads="1"/>
          </p:cNvSpPr>
          <p:nvPr/>
        </p:nvSpPr>
        <p:spPr bwMode="auto">
          <a:xfrm>
            <a:off x="2438400" y="1600200"/>
            <a:ext cx="7315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566738">
              <a:spcBef>
                <a:spcPts val="600"/>
              </a:spcBef>
              <a:spcAft>
                <a:spcPts val="600"/>
              </a:spcAft>
            </a:pPr>
            <a:r>
              <a:rPr lang="it-IT" sz="2400" dirty="0">
                <a:latin typeface="Calibri" pitchFamily="34" charset="0"/>
                <a:cs typeface="Calibri" pitchFamily="34" charset="0"/>
              </a:rPr>
              <a:t>Il </a:t>
            </a:r>
            <a:r>
              <a:rPr lang="it-IT" sz="2400" dirty="0" err="1">
                <a:latin typeface="Calibri" pitchFamily="34" charset="0"/>
                <a:cs typeface="Calibri" pitchFamily="34" charset="0"/>
              </a:rPr>
              <a:t>moral</a:t>
            </a:r>
            <a:r>
              <a:rPr lang="it-IT" sz="2400" dirty="0">
                <a:latin typeface="Calibri" pitchFamily="34" charset="0"/>
                <a:cs typeface="Calibri" pitchFamily="34" charset="0"/>
              </a:rPr>
              <a:t> </a:t>
            </a:r>
            <a:r>
              <a:rPr lang="it-IT" sz="2400" dirty="0" err="1">
                <a:latin typeface="Calibri" pitchFamily="34" charset="0"/>
                <a:cs typeface="Calibri" pitchFamily="34" charset="0"/>
              </a:rPr>
              <a:t>hazard</a:t>
            </a:r>
            <a:r>
              <a:rPr lang="it-IT" sz="2400" dirty="0">
                <a:latin typeface="Calibri" pitchFamily="34" charset="0"/>
                <a:cs typeface="Calibri" pitchFamily="34" charset="0"/>
              </a:rPr>
              <a:t>  è costoso per due ragioni.</a:t>
            </a:r>
          </a:p>
          <a:p>
            <a:pPr marL="565150" lvl="1" indent="-276225" defTabSz="566738">
              <a:lnSpc>
                <a:spcPct val="90000"/>
              </a:lnSpc>
              <a:spcBef>
                <a:spcPts val="600"/>
              </a:spcBef>
              <a:spcAft>
                <a:spcPts val="600"/>
              </a:spcAft>
              <a:buFontTx/>
              <a:buChar char="•"/>
            </a:pPr>
            <a:r>
              <a:rPr lang="it-IT" sz="2400" dirty="0">
                <a:latin typeface="Calibri" pitchFamily="34" charset="0"/>
                <a:cs typeface="Calibri" pitchFamily="34" charset="0"/>
              </a:rPr>
              <a:t>Il comportamento opportunistico incoraggiato dall’assicurazione </a:t>
            </a:r>
            <a:r>
              <a:rPr lang="it-IT" sz="2400" dirty="0" smtClean="0">
                <a:solidFill>
                  <a:srgbClr val="FF0000"/>
                </a:solidFill>
                <a:latin typeface="Calibri" pitchFamily="34" charset="0"/>
                <a:cs typeface="Calibri" pitchFamily="34" charset="0"/>
              </a:rPr>
              <a:t>rende </a:t>
            </a:r>
            <a:r>
              <a:rPr lang="it-IT" sz="2400" dirty="0">
                <a:solidFill>
                  <a:srgbClr val="FF0000"/>
                </a:solidFill>
                <a:latin typeface="Calibri" pitchFamily="34" charset="0"/>
                <a:cs typeface="Calibri" pitchFamily="34" charset="0"/>
              </a:rPr>
              <a:t>meno efficiente la società perché riduce </a:t>
            </a:r>
            <a:r>
              <a:rPr lang="it-IT" sz="2400" dirty="0" smtClean="0">
                <a:solidFill>
                  <a:srgbClr val="FF0000"/>
                </a:solidFill>
                <a:latin typeface="Calibri" pitchFamily="34" charset="0"/>
                <a:cs typeface="Calibri" pitchFamily="34" charset="0"/>
              </a:rPr>
              <a:t>la </a:t>
            </a:r>
            <a:r>
              <a:rPr lang="it-IT" sz="2400" dirty="0">
                <a:solidFill>
                  <a:srgbClr val="FF0000"/>
                </a:solidFill>
                <a:latin typeface="Calibri" pitchFamily="34" charset="0"/>
                <a:cs typeface="Calibri" pitchFamily="34" charset="0"/>
              </a:rPr>
              <a:t>fornitura di un’offerta di lavoro</a:t>
            </a:r>
            <a:r>
              <a:rPr lang="it-IT" sz="2400" dirty="0">
                <a:latin typeface="Calibri" pitchFamily="34" charset="0"/>
                <a:cs typeface="Calibri" pitchFamily="34" charset="0"/>
              </a:rPr>
              <a:t> </a:t>
            </a:r>
            <a:r>
              <a:rPr lang="it-IT" sz="2400" dirty="0" smtClean="0">
                <a:latin typeface="Calibri" pitchFamily="34" charset="0"/>
                <a:cs typeface="Calibri" pitchFamily="34" charset="0"/>
              </a:rPr>
              <a:t>socialmente </a:t>
            </a:r>
            <a:r>
              <a:rPr lang="it-IT" sz="2400" dirty="0">
                <a:latin typeface="Calibri" pitchFamily="34" charset="0"/>
                <a:cs typeface="Calibri" pitchFamily="34" charset="0"/>
              </a:rPr>
              <a:t>efficiente.</a:t>
            </a:r>
          </a:p>
          <a:p>
            <a:pPr marL="565150" lvl="1" indent="-276225" defTabSz="566738">
              <a:lnSpc>
                <a:spcPct val="90000"/>
              </a:lnSpc>
              <a:spcBef>
                <a:spcPts val="600"/>
              </a:spcBef>
              <a:spcAft>
                <a:spcPts val="600"/>
              </a:spcAft>
              <a:buFontTx/>
              <a:buChar char="•"/>
            </a:pPr>
            <a:r>
              <a:rPr lang="it-IT" sz="2400" dirty="0">
                <a:latin typeface="Calibri" pitchFamily="34" charset="0"/>
                <a:cs typeface="Calibri" pitchFamily="34" charset="0"/>
              </a:rPr>
              <a:t>Quando l’assicurazione sociale incoraggia gli eventi avversi, </a:t>
            </a:r>
            <a:r>
              <a:rPr lang="it-IT" sz="2400" dirty="0" smtClean="0">
                <a:latin typeface="Calibri" pitchFamily="34" charset="0"/>
                <a:cs typeface="Calibri" pitchFamily="34" charset="0"/>
              </a:rPr>
              <a:t>con </a:t>
            </a:r>
            <a:r>
              <a:rPr lang="it-IT" sz="2400" dirty="0">
                <a:latin typeface="Calibri" pitchFamily="34" charset="0"/>
                <a:cs typeface="Calibri" pitchFamily="34" charset="0"/>
              </a:rPr>
              <a:t>la conseguenza di </a:t>
            </a:r>
            <a:r>
              <a:rPr lang="it-IT" sz="2400" dirty="0" smtClean="0">
                <a:solidFill>
                  <a:srgbClr val="FF0000"/>
                </a:solidFill>
                <a:latin typeface="Calibri" pitchFamily="34" charset="0"/>
                <a:cs typeface="Calibri" pitchFamily="34" charset="0"/>
              </a:rPr>
              <a:t>far salire </a:t>
            </a:r>
            <a:r>
              <a:rPr lang="it-IT" sz="2400" dirty="0">
                <a:solidFill>
                  <a:srgbClr val="FF0000"/>
                </a:solidFill>
                <a:latin typeface="Calibri" pitchFamily="34" charset="0"/>
                <a:cs typeface="Calibri" pitchFamily="34" charset="0"/>
              </a:rPr>
              <a:t>il costo del programma, gli effetti sono l’aumento delle imposte e un’ulteriore riduzione dell’efficienza sociale</a:t>
            </a:r>
            <a:r>
              <a:rPr lang="it-IT" sz="2400" dirty="0">
                <a:latin typeface="Calibri" pitchFamily="34" charset="0"/>
                <a:cs typeface="Calibri" pitchFamily="34" charset="0"/>
              </a:rPr>
              <a:t>. </a:t>
            </a:r>
          </a:p>
        </p:txBody>
      </p:sp>
      <p:sp>
        <p:nvSpPr>
          <p:cNvPr id="64515" name="Rectangle 5"/>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r>
              <a:rPr lang="it-IT" sz="2400" dirty="0">
                <a:solidFill>
                  <a:srgbClr val="3C8C93"/>
                </a:solidFill>
                <a:latin typeface="Arial" pitchFamily="34" charset="0"/>
              </a:rPr>
              <a:t>Le conseguenze del </a:t>
            </a:r>
            <a:r>
              <a:rPr lang="it-IT" sz="2400" dirty="0" err="1">
                <a:solidFill>
                  <a:srgbClr val="3C8C93"/>
                </a:solidFill>
                <a:latin typeface="Arial" pitchFamily="34" charset="0"/>
              </a:rPr>
              <a:t>moral</a:t>
            </a:r>
            <a:r>
              <a:rPr lang="it-IT" sz="2400" dirty="0">
                <a:solidFill>
                  <a:srgbClr val="3C8C93"/>
                </a:solidFill>
                <a:latin typeface="Arial" pitchFamily="34" charset="0"/>
              </a:rPr>
              <a:t> </a:t>
            </a:r>
            <a:r>
              <a:rPr lang="it-IT" sz="2400" dirty="0" err="1">
                <a:solidFill>
                  <a:srgbClr val="3C8C93"/>
                </a:solidFill>
                <a:latin typeface="Arial" pitchFamily="34" charset="0"/>
              </a:rPr>
              <a:t>hazard</a:t>
            </a:r>
            <a:endParaRPr lang="it-IT" sz="2400" dirty="0">
              <a:solidFill>
                <a:srgbClr val="3C8C93"/>
              </a:solidFill>
              <a:latin typeface="Arial" pitchFamily="34" charset="0"/>
            </a:endParaRPr>
          </a:p>
        </p:txBody>
      </p:sp>
    </p:spTree>
    <p:extLst>
      <p:ext uri="{BB962C8B-B14F-4D97-AF65-F5344CB8AC3E}">
        <p14:creationId xmlns:p14="http://schemas.microsoft.com/office/powerpoint/2010/main" val="10557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6"/>
          <p:cNvSpPr>
            <a:spLocks noChangeArrowheads="1"/>
          </p:cNvSpPr>
          <p:nvPr/>
        </p:nvSpPr>
        <p:spPr bwMode="auto">
          <a:xfrm>
            <a:off x="2438400" y="1600200"/>
            <a:ext cx="7315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lvl="1" indent="-342900" defTabSz="566738">
              <a:lnSpc>
                <a:spcPct val="90000"/>
              </a:lnSpc>
              <a:spcBef>
                <a:spcPts val="600"/>
              </a:spcBef>
              <a:spcAft>
                <a:spcPts val="600"/>
              </a:spcAft>
              <a:buFont typeface="Arial" pitchFamily="34" charset="0"/>
              <a:buChar char="•"/>
            </a:pPr>
            <a:r>
              <a:rPr lang="it-IT" sz="2400" dirty="0">
                <a:latin typeface="Calibri" pitchFamily="34" charset="0"/>
                <a:cs typeface="Calibri" pitchFamily="34" charset="0"/>
              </a:rPr>
              <a:t>I sistemi di assicurazioni sociali </a:t>
            </a:r>
            <a:r>
              <a:rPr lang="it-IT" sz="2400" dirty="0">
                <a:solidFill>
                  <a:srgbClr val="FF0000"/>
                </a:solidFill>
                <a:latin typeface="Calibri" pitchFamily="34" charset="0"/>
                <a:cs typeface="Calibri" pitchFamily="34" charset="0"/>
              </a:rPr>
              <a:t>ottimali  sono quelli che offrono  una copertura parziale, e	</a:t>
            </a:r>
            <a:r>
              <a:rPr lang="it-IT" sz="2400" dirty="0" smtClean="0">
                <a:solidFill>
                  <a:srgbClr val="FF0000"/>
                </a:solidFill>
                <a:latin typeface="Calibri" pitchFamily="34" charset="0"/>
                <a:cs typeface="Calibri" pitchFamily="34" charset="0"/>
              </a:rPr>
              <a:t>non completa</a:t>
            </a:r>
            <a:r>
              <a:rPr lang="it-IT" sz="2400" dirty="0">
                <a:latin typeface="Calibri" pitchFamily="34" charset="0"/>
                <a:cs typeface="Calibri" pitchFamily="34" charset="0"/>
              </a:rPr>
              <a:t>, contro gli eventi avversi.</a:t>
            </a:r>
          </a:p>
          <a:p>
            <a:pPr marL="342900" lvl="1" indent="-342900" defTabSz="566738">
              <a:lnSpc>
                <a:spcPct val="90000"/>
              </a:lnSpc>
              <a:spcBef>
                <a:spcPts val="600"/>
              </a:spcBef>
              <a:spcAft>
                <a:spcPts val="600"/>
              </a:spcAft>
              <a:buFont typeface="Arial" pitchFamily="34" charset="0"/>
              <a:buChar char="•"/>
            </a:pPr>
            <a:r>
              <a:rPr lang="it-IT" sz="2400" dirty="0">
                <a:latin typeface="Calibri" pitchFamily="34" charset="0"/>
                <a:cs typeface="Calibri" pitchFamily="34" charset="0"/>
              </a:rPr>
              <a:t>Il beneficio dell’assicurazione </a:t>
            </a:r>
            <a:r>
              <a:rPr lang="it-IT" sz="2400" dirty="0" smtClean="0">
                <a:latin typeface="Calibri" pitchFamily="34" charset="0"/>
                <a:cs typeface="Calibri" pitchFamily="34" charset="0"/>
              </a:rPr>
              <a:t>sociale </a:t>
            </a:r>
            <a:r>
              <a:rPr lang="it-IT" sz="2400" dirty="0">
                <a:latin typeface="Calibri" pitchFamily="34" charset="0"/>
                <a:cs typeface="Calibri" pitchFamily="34" charset="0"/>
              </a:rPr>
              <a:t>sta nell’entità della stabilizzazione del consumo fornita dai vari programmi.</a:t>
            </a:r>
          </a:p>
          <a:p>
            <a:pPr marL="342900" lvl="1" indent="-342900" defTabSz="566738">
              <a:lnSpc>
                <a:spcPct val="90000"/>
              </a:lnSpc>
              <a:spcBef>
                <a:spcPts val="600"/>
              </a:spcBef>
              <a:spcAft>
                <a:spcPts val="600"/>
              </a:spcAft>
              <a:buFont typeface="Arial" pitchFamily="34" charset="0"/>
              <a:buChar char="•"/>
            </a:pPr>
            <a:r>
              <a:rPr lang="it-IT" sz="2400" dirty="0">
                <a:latin typeface="Calibri" pitchFamily="34" charset="0"/>
                <a:cs typeface="Calibri" pitchFamily="34" charset="0"/>
              </a:rPr>
              <a:t>Il </a:t>
            </a:r>
            <a:r>
              <a:rPr lang="it-IT" sz="2400" dirty="0">
                <a:solidFill>
                  <a:srgbClr val="FF0000"/>
                </a:solidFill>
                <a:latin typeface="Calibri" pitchFamily="34" charset="0"/>
                <a:cs typeface="Calibri" pitchFamily="34" charset="0"/>
              </a:rPr>
              <a:t>costo</a:t>
            </a:r>
            <a:r>
              <a:rPr lang="it-IT" sz="2400" dirty="0">
                <a:latin typeface="Calibri" pitchFamily="34" charset="0"/>
                <a:cs typeface="Calibri" pitchFamily="34" charset="0"/>
              </a:rPr>
              <a:t> dell’assicurazione sociale è il </a:t>
            </a:r>
            <a:r>
              <a:rPr lang="it-IT" sz="2400" dirty="0" err="1">
                <a:solidFill>
                  <a:srgbClr val="FF0000"/>
                </a:solidFill>
                <a:latin typeface="Calibri" pitchFamily="34" charset="0"/>
                <a:cs typeface="Calibri" pitchFamily="34" charset="0"/>
              </a:rPr>
              <a:t>moral</a:t>
            </a:r>
            <a:r>
              <a:rPr lang="it-IT" sz="2400" dirty="0">
                <a:solidFill>
                  <a:srgbClr val="FF0000"/>
                </a:solidFill>
                <a:latin typeface="Calibri" pitchFamily="34" charset="0"/>
                <a:cs typeface="Calibri" pitchFamily="34" charset="0"/>
              </a:rPr>
              <a:t> </a:t>
            </a:r>
            <a:r>
              <a:rPr lang="it-IT" sz="2400" dirty="0" err="1">
                <a:solidFill>
                  <a:srgbClr val="FF0000"/>
                </a:solidFill>
                <a:latin typeface="Calibri" pitchFamily="34" charset="0"/>
                <a:cs typeface="Calibri" pitchFamily="34" charset="0"/>
              </a:rPr>
              <a:t>hazard</a:t>
            </a:r>
            <a:r>
              <a:rPr lang="it-IT" sz="2400" dirty="0">
                <a:latin typeface="Calibri" pitchFamily="34" charset="0"/>
                <a:cs typeface="Calibri" pitchFamily="34" charset="0"/>
              </a:rPr>
              <a:t> causato dall’assicurazione contro eventi avversi.</a:t>
            </a:r>
          </a:p>
          <a:p>
            <a:pPr marL="285750" indent="-285750" defTabSz="566738">
              <a:spcBef>
                <a:spcPct val="10000"/>
              </a:spcBef>
              <a:spcAft>
                <a:spcPct val="100000"/>
              </a:spcAft>
              <a:buFont typeface="Arial" pitchFamily="34" charset="0"/>
              <a:buChar char="•"/>
            </a:pPr>
            <a:endParaRPr lang="en-US" i="1" dirty="0"/>
          </a:p>
        </p:txBody>
      </p:sp>
      <p:sp>
        <p:nvSpPr>
          <p:cNvPr id="5" name="Rectangle 4"/>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defRPr/>
            </a:pPr>
            <a:r>
              <a:rPr lang="it-IT" sz="2400" kern="0" dirty="0">
                <a:solidFill>
                  <a:srgbClr val="3C8C93"/>
                </a:solidFill>
                <a:latin typeface="Arial" charset="0"/>
                <a:ea typeface="ＭＳ Ｐゴシック" charset="0"/>
              </a:rPr>
              <a:t>Tiriamo le somme: l’assicurazione sociale ottimale</a:t>
            </a:r>
          </a:p>
        </p:txBody>
      </p:sp>
    </p:spTree>
    <p:extLst>
      <p:ext uri="{BB962C8B-B14F-4D97-AF65-F5344CB8AC3E}">
        <p14:creationId xmlns:p14="http://schemas.microsoft.com/office/powerpoint/2010/main" val="1944722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56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2667001" y="1447800"/>
            <a:ext cx="6926631" cy="3581400"/>
          </a:xfrm>
          <a:prstGeom prst="rect">
            <a:avLst/>
          </a:prstGeom>
        </p:spPr>
      </p:pic>
      <p:sp>
        <p:nvSpPr>
          <p:cNvPr id="4" name="Rettangolo 3"/>
          <p:cNvSpPr/>
          <p:nvPr/>
        </p:nvSpPr>
        <p:spPr>
          <a:xfrm>
            <a:off x="2507031" y="457201"/>
            <a:ext cx="7086600" cy="646331"/>
          </a:xfrm>
          <a:prstGeom prst="rect">
            <a:avLst/>
          </a:prstGeom>
        </p:spPr>
        <p:txBody>
          <a:bodyPr wrap="square">
            <a:spAutoFit/>
          </a:bodyPr>
          <a:lstStyle/>
          <a:p>
            <a:pPr>
              <a:spcBef>
                <a:spcPct val="10000"/>
              </a:spcBef>
              <a:spcAft>
                <a:spcPct val="10000"/>
              </a:spcAft>
              <a:defRPr/>
            </a:pPr>
            <a:r>
              <a:rPr lang="it-IT" kern="0" dirty="0">
                <a:solidFill>
                  <a:srgbClr val="3C8C93"/>
                </a:solidFill>
                <a:latin typeface="Arial" charset="0"/>
                <a:ea typeface="ＭＳ Ｐゴシック" charset="0"/>
              </a:rPr>
              <a:t>Spesa sociale pubblica e spesa sociale totale netta in alcuni paesi OCSE (2016)</a:t>
            </a:r>
          </a:p>
        </p:txBody>
      </p:sp>
    </p:spTree>
    <p:extLst>
      <p:ext uri="{BB962C8B-B14F-4D97-AF65-F5344CB8AC3E}">
        <p14:creationId xmlns:p14="http://schemas.microsoft.com/office/powerpoint/2010/main" val="350202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3"/>
          <p:cNvSpPr>
            <a:spLocks noChangeArrowheads="1"/>
          </p:cNvSpPr>
          <p:nvPr/>
        </p:nvSpPr>
        <p:spPr bwMode="auto">
          <a:xfrm>
            <a:off x="2438400" y="1600200"/>
            <a:ext cx="7315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defTabSz="566738">
              <a:spcBef>
                <a:spcPts val="600"/>
              </a:spcBef>
              <a:spcAft>
                <a:spcPts val="600"/>
              </a:spcAft>
              <a:buFont typeface="Arial" pitchFamily="34" charset="0"/>
              <a:buChar char="•"/>
            </a:pPr>
            <a:r>
              <a:rPr lang="it-IT" sz="2400" dirty="0">
                <a:latin typeface="Calibri" pitchFamily="34" charset="0"/>
                <a:cs typeface="Calibri" pitchFamily="34" charset="0"/>
              </a:rPr>
              <a:t>L’informazione asimmetrica nei mercati assicurativi ha due importanti implicazioni:</a:t>
            </a:r>
          </a:p>
          <a:p>
            <a:pPr marL="806450" lvl="2" indent="-342900" defTabSz="566738">
              <a:lnSpc>
                <a:spcPct val="90000"/>
              </a:lnSpc>
              <a:spcBef>
                <a:spcPts val="600"/>
              </a:spcBef>
              <a:spcAft>
                <a:spcPts val="600"/>
              </a:spcAft>
              <a:buFont typeface="Courier New" pitchFamily="49" charset="0"/>
              <a:buChar char="o"/>
            </a:pPr>
            <a:r>
              <a:rPr lang="it-IT" sz="2400" dirty="0">
                <a:latin typeface="Calibri" pitchFamily="34" charset="0"/>
                <a:cs typeface="Calibri" pitchFamily="34" charset="0"/>
              </a:rPr>
              <a:t>può causare </a:t>
            </a:r>
            <a:r>
              <a:rPr lang="it-IT" sz="2400" i="1" dirty="0">
                <a:latin typeface="Calibri" pitchFamily="34" charset="0"/>
                <a:cs typeface="Calibri" pitchFamily="34" charset="0"/>
              </a:rPr>
              <a:t>selezione avversa</a:t>
            </a:r>
            <a:r>
              <a:rPr lang="it-IT" sz="2400" dirty="0">
                <a:latin typeface="Calibri" pitchFamily="34" charset="0"/>
                <a:cs typeface="Calibri" pitchFamily="34" charset="0"/>
              </a:rPr>
              <a:t>.</a:t>
            </a:r>
          </a:p>
          <a:p>
            <a:pPr marL="806450" lvl="2" indent="-342900" defTabSz="566738">
              <a:lnSpc>
                <a:spcPct val="90000"/>
              </a:lnSpc>
              <a:spcBef>
                <a:spcPts val="600"/>
              </a:spcBef>
              <a:spcAft>
                <a:spcPts val="600"/>
              </a:spcAft>
              <a:buFont typeface="Courier New" pitchFamily="49" charset="0"/>
              <a:buChar char="o"/>
            </a:pPr>
            <a:r>
              <a:rPr lang="it-IT" sz="2400" dirty="0">
                <a:latin typeface="Calibri" pitchFamily="34" charset="0"/>
                <a:cs typeface="Calibri" pitchFamily="34" charset="0"/>
              </a:rPr>
              <a:t>può causare </a:t>
            </a:r>
            <a:r>
              <a:rPr lang="it-IT" sz="2400" i="1" dirty="0" err="1">
                <a:latin typeface="Calibri" pitchFamily="34" charset="0"/>
                <a:cs typeface="Calibri" pitchFamily="34" charset="0"/>
              </a:rPr>
              <a:t>moral</a:t>
            </a:r>
            <a:r>
              <a:rPr lang="it-IT" sz="2400" i="1" dirty="0">
                <a:latin typeface="Calibri" pitchFamily="34" charset="0"/>
                <a:cs typeface="Calibri" pitchFamily="34" charset="0"/>
              </a:rPr>
              <a:t> </a:t>
            </a:r>
            <a:r>
              <a:rPr lang="it-IT" sz="2400" i="1" dirty="0" err="1">
                <a:latin typeface="Calibri" pitchFamily="34" charset="0"/>
                <a:cs typeface="Calibri" pitchFamily="34" charset="0"/>
              </a:rPr>
              <a:t>hazard</a:t>
            </a:r>
            <a:r>
              <a:rPr lang="it-IT" sz="2400" dirty="0">
                <a:latin typeface="Calibri" pitchFamily="34" charset="0"/>
                <a:cs typeface="Calibri" pitchFamily="34" charset="0"/>
              </a:rPr>
              <a:t>.</a:t>
            </a:r>
          </a:p>
          <a:p>
            <a:pPr marL="342900" indent="-342900" defTabSz="566738">
              <a:spcBef>
                <a:spcPts val="600"/>
              </a:spcBef>
              <a:spcAft>
                <a:spcPts val="600"/>
              </a:spcAft>
              <a:buFont typeface="Arial" pitchFamily="34" charset="0"/>
              <a:buChar char="•"/>
            </a:pPr>
            <a:r>
              <a:rPr lang="it-IT" sz="2400" dirty="0">
                <a:latin typeface="Calibri" pitchFamily="34" charset="0"/>
                <a:cs typeface="Calibri" pitchFamily="34" charset="0"/>
              </a:rPr>
              <a:t>L’aspetto paradossale dell’asimmetria informativa è perciò che  essa è, nello stesso tempo, la motivazione </a:t>
            </a:r>
            <a:r>
              <a:rPr lang="it-IT" sz="2400" i="1" dirty="0">
                <a:latin typeface="Calibri" pitchFamily="34" charset="0"/>
                <a:cs typeface="Calibri" pitchFamily="34" charset="0"/>
              </a:rPr>
              <a:t>e</a:t>
            </a:r>
            <a:r>
              <a:rPr lang="it-IT" sz="2400" dirty="0">
                <a:latin typeface="Calibri" pitchFamily="34" charset="0"/>
                <a:cs typeface="Calibri" pitchFamily="34" charset="0"/>
              </a:rPr>
              <a:t> il punto debole  dell’intervento pubblico per offrire un’assicurazione sociale.</a:t>
            </a:r>
          </a:p>
        </p:txBody>
      </p:sp>
      <p:sp>
        <p:nvSpPr>
          <p:cNvPr id="5" name="Rectangle 4"/>
          <p:cNvSpPr>
            <a:spLocks noChangeArrowheads="1"/>
          </p:cNvSpPr>
          <p:nvPr/>
        </p:nvSpPr>
        <p:spPr bwMode="auto">
          <a:xfrm>
            <a:off x="2438400" y="533401"/>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defRPr/>
            </a:pPr>
            <a:r>
              <a:rPr lang="it-IT" sz="2400" kern="0" dirty="0">
                <a:solidFill>
                  <a:srgbClr val="3C8C93"/>
                </a:solidFill>
                <a:latin typeface="Arial" charset="0"/>
                <a:ea typeface="ＭＳ Ｐゴシック" charset="0"/>
              </a:rPr>
              <a:t>Conclusioni</a:t>
            </a:r>
          </a:p>
        </p:txBody>
      </p:sp>
    </p:spTree>
    <p:extLst>
      <p:ext uri="{BB962C8B-B14F-4D97-AF65-F5344CB8AC3E}">
        <p14:creationId xmlns:p14="http://schemas.microsoft.com/office/powerpoint/2010/main" val="3032943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6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6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6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25"/>
          <p:cNvSpPr>
            <a:spLocks noChangeArrowheads="1"/>
          </p:cNvSpPr>
          <p:nvPr/>
        </p:nvSpPr>
        <p:spPr bwMode="auto">
          <a:xfrm>
            <a:off x="2438400" y="1600200"/>
            <a:ext cx="7315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5750" indent="-285750" defTabSz="566738">
              <a:spcBef>
                <a:spcPts val="600"/>
              </a:spcBef>
              <a:spcAft>
                <a:spcPts val="600"/>
              </a:spcAft>
              <a:buFont typeface="Arial"/>
              <a:buChar char="•"/>
              <a:defRPr/>
            </a:pPr>
            <a:r>
              <a:rPr lang="it-IT" sz="2400" dirty="0">
                <a:latin typeface="Calibri"/>
                <a:ea typeface="ＭＳ Ｐゴシック" charset="0"/>
                <a:cs typeface="Calibri"/>
              </a:rPr>
              <a:t>L’assicurazione è una promessa di  corrispondere  all’assicurato una somma al verificarsi di un determinato evento, contro il pagamento di </a:t>
            </a:r>
            <a:r>
              <a:rPr lang="it-IT" sz="2400" dirty="0" smtClean="0">
                <a:latin typeface="Calibri"/>
                <a:ea typeface="ＭＳ Ｐゴシック" charset="0"/>
                <a:cs typeface="Calibri"/>
              </a:rPr>
              <a:t>un </a:t>
            </a:r>
            <a:r>
              <a:rPr lang="it-IT" sz="2400" dirty="0">
                <a:latin typeface="Calibri"/>
                <a:ea typeface="ＭＳ Ｐゴシック" charset="0"/>
                <a:cs typeface="Calibri"/>
              </a:rPr>
              <a:t>premio. </a:t>
            </a:r>
          </a:p>
          <a:p>
            <a:pPr marL="285750" indent="-285750" defTabSz="566738">
              <a:spcBef>
                <a:spcPts val="600"/>
              </a:spcBef>
              <a:spcAft>
                <a:spcPts val="600"/>
              </a:spcAft>
              <a:buFont typeface="Arial"/>
              <a:buChar char="•"/>
              <a:defRPr/>
            </a:pPr>
            <a:r>
              <a:rPr lang="it-IT" sz="2400" b="1" dirty="0">
                <a:latin typeface="Calibri"/>
                <a:ea typeface="ＭＳ Ｐゴシック" charset="0"/>
                <a:cs typeface="Calibri"/>
              </a:rPr>
              <a:t>Premio assicurativo:</a:t>
            </a:r>
            <a:r>
              <a:rPr lang="it-IT" sz="2400" dirty="0">
                <a:latin typeface="Calibri"/>
                <a:ea typeface="ＭＳ Ｐゴシック" charset="0"/>
                <a:cs typeface="Calibri"/>
              </a:rPr>
              <a:t> somma pagata a un assicuratore al fine di assicurare un individuo contro il verificarsi di eventi avversi.</a:t>
            </a:r>
          </a:p>
          <a:p>
            <a:pPr marL="285750" indent="-285750" defTabSz="566738">
              <a:spcBef>
                <a:spcPts val="600"/>
              </a:spcBef>
              <a:spcAft>
                <a:spcPts val="600"/>
              </a:spcAft>
              <a:buFont typeface="Arial"/>
              <a:buChar char="•"/>
              <a:defRPr/>
            </a:pPr>
            <a:r>
              <a:rPr lang="it-IT" sz="2400" dirty="0">
                <a:latin typeface="Calibri"/>
                <a:ea typeface="ＭＳ Ｐゴシック" charset="0"/>
                <a:cs typeface="Calibri"/>
              </a:rPr>
              <a:t>Esiste una vasta gamma di prodotti assicurativi  che comprende </a:t>
            </a:r>
            <a:r>
              <a:rPr lang="it-IT" sz="2400" dirty="0" smtClean="0">
                <a:latin typeface="Calibri"/>
                <a:ea typeface="ＭＳ Ｐゴシック" charset="0"/>
                <a:cs typeface="Calibri"/>
              </a:rPr>
              <a:t>assicurazioni  </a:t>
            </a:r>
            <a:r>
              <a:rPr lang="it-IT" sz="2400" dirty="0">
                <a:latin typeface="Calibri"/>
                <a:ea typeface="ＭＳ Ｐゴシック" charset="0"/>
                <a:cs typeface="Calibri"/>
              </a:rPr>
              <a:t>sanitarie, automobilistiche, sulla vita, contro i disastri naturali, il furto, l’incendio ecc.</a:t>
            </a:r>
          </a:p>
        </p:txBody>
      </p:sp>
      <p:sp>
        <p:nvSpPr>
          <p:cNvPr id="17411"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sz="2400" dirty="0">
                <a:solidFill>
                  <a:srgbClr val="3C8C93"/>
                </a:solidFill>
                <a:latin typeface="Arial" pitchFamily="34" charset="0"/>
              </a:rPr>
              <a:t>Che cosa si intende per assicurazione?</a:t>
            </a:r>
          </a:p>
        </p:txBody>
      </p:sp>
    </p:spTree>
    <p:extLst>
      <p:ext uri="{BB962C8B-B14F-4D97-AF65-F5344CB8AC3E}">
        <p14:creationId xmlns:p14="http://schemas.microsoft.com/office/powerpoint/2010/main" val="182117926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50" name="Rectangle 10"/>
          <p:cNvSpPr>
            <a:spLocks noChangeArrowheads="1"/>
          </p:cNvSpPr>
          <p:nvPr/>
        </p:nvSpPr>
        <p:spPr bwMode="auto">
          <a:xfrm>
            <a:off x="2438400" y="1600200"/>
            <a:ext cx="73152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600"/>
              </a:spcBef>
              <a:spcAft>
                <a:spcPts val="600"/>
              </a:spcAft>
              <a:defRPr/>
            </a:pPr>
            <a:r>
              <a:rPr lang="it-IT" sz="2400" dirty="0">
                <a:latin typeface="Calibri"/>
                <a:ea typeface="ＭＳ Ｐゴシック" charset="0"/>
                <a:cs typeface="Calibri"/>
              </a:rPr>
              <a:t>L’assicurazione è desiderabile perché contribuisce a garantire il livello dei consumi degli individui  nei diversi possibili stati del mondo.</a:t>
            </a:r>
          </a:p>
          <a:p>
            <a:pPr marL="342900" indent="-342900">
              <a:spcBef>
                <a:spcPts val="600"/>
              </a:spcBef>
              <a:spcAft>
                <a:spcPts val="600"/>
              </a:spcAft>
              <a:buFont typeface="Arial" pitchFamily="34" charset="0"/>
              <a:buChar char="•"/>
              <a:defRPr/>
            </a:pPr>
            <a:r>
              <a:rPr lang="it-IT" sz="2400" b="1" dirty="0">
                <a:latin typeface="Calibri"/>
                <a:ea typeface="ＭＳ Ｐゴシック" charset="0"/>
                <a:cs typeface="Calibri"/>
              </a:rPr>
              <a:t>Stabilizzazione dei consumi:</a:t>
            </a:r>
            <a:r>
              <a:rPr lang="it-IT" sz="2400" dirty="0">
                <a:latin typeface="Calibri"/>
                <a:ea typeface="ＭＳ Ｐゴシック" charset="0"/>
                <a:cs typeface="Calibri"/>
              </a:rPr>
              <a:t> la traslazione del consumo da periodi in cui il consumo è elevato, e quindi ha una bassa utilità marginale, a periodi in cui è basso e quindi ha un’alta utilità marginale.</a:t>
            </a:r>
          </a:p>
          <a:p>
            <a:pPr marL="342900" indent="-342900">
              <a:spcBef>
                <a:spcPts val="600"/>
              </a:spcBef>
              <a:spcAft>
                <a:spcPts val="600"/>
              </a:spcAft>
              <a:buFont typeface="Arial"/>
              <a:buChar char="•"/>
              <a:defRPr/>
            </a:pPr>
            <a:r>
              <a:rPr lang="it-IT" sz="2400" b="1" dirty="0">
                <a:latin typeface="Calibri"/>
                <a:ea typeface="ＭＳ Ｐゴシック" charset="0"/>
                <a:cs typeface="Calibri"/>
              </a:rPr>
              <a:t>Stati del mondo:</a:t>
            </a:r>
            <a:r>
              <a:rPr lang="it-IT" sz="2400" dirty="0">
                <a:latin typeface="Calibri"/>
                <a:ea typeface="ＭＳ Ｐゴシック" charset="0"/>
                <a:cs typeface="Calibri"/>
              </a:rPr>
              <a:t> l’insieme degli esiti che sono possibili in un futuro incerto.</a:t>
            </a:r>
          </a:p>
          <a:p>
            <a:pPr>
              <a:defRPr/>
            </a:pPr>
            <a:endParaRPr lang="en-US" dirty="0">
              <a:latin typeface="Arial" charset="0"/>
              <a:ea typeface="ＭＳ Ｐゴシック" charset="0"/>
              <a:cs typeface="Arial" charset="0"/>
            </a:endParaRPr>
          </a:p>
          <a:p>
            <a:pPr>
              <a:defRPr/>
            </a:pPr>
            <a:endParaRPr lang="en-US" dirty="0">
              <a:latin typeface="Arial" charset="0"/>
              <a:ea typeface="ＭＳ Ｐゴシック" charset="0"/>
              <a:cs typeface="Arial" charset="0"/>
            </a:endParaRPr>
          </a:p>
        </p:txBody>
      </p:sp>
      <p:sp>
        <p:nvSpPr>
          <p:cNvPr id="19459"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r>
              <a:rPr lang="it-IT" sz="2400" dirty="0">
                <a:solidFill>
                  <a:srgbClr val="3C8C93"/>
                </a:solidFill>
                <a:latin typeface="Arial" pitchFamily="34" charset="0"/>
              </a:rPr>
              <a:t>Perché gli individui hanno bisogno di assicurarsi?</a:t>
            </a:r>
          </a:p>
        </p:txBody>
      </p:sp>
    </p:spTree>
    <p:extLst>
      <p:ext uri="{BB962C8B-B14F-4D97-AF65-F5344CB8AC3E}">
        <p14:creationId xmlns:p14="http://schemas.microsoft.com/office/powerpoint/2010/main" val="168897361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5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50" name="Rectangle 10"/>
          <p:cNvSpPr>
            <a:spLocks noChangeArrowheads="1"/>
          </p:cNvSpPr>
          <p:nvPr/>
        </p:nvSpPr>
        <p:spPr bwMode="auto">
          <a:xfrm>
            <a:off x="2438400" y="1600200"/>
            <a:ext cx="7315200" cy="4564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600"/>
              </a:spcBef>
              <a:spcAft>
                <a:spcPts val="600"/>
              </a:spcAft>
              <a:buFont typeface="Arial" pitchFamily="34" charset="0"/>
              <a:buChar char="•"/>
              <a:defRPr/>
            </a:pPr>
            <a:r>
              <a:rPr lang="it-IT" sz="2400" dirty="0">
                <a:latin typeface="Calibri"/>
                <a:ea typeface="ＭＳ Ｐゴシック" charset="0"/>
                <a:cs typeface="Calibri"/>
              </a:rPr>
              <a:t>Utilità marginale decrescente vuol dire che  il quarto trancio di pizza è meno importante del primo. </a:t>
            </a:r>
          </a:p>
          <a:p>
            <a:pPr marL="342900" indent="-342900">
              <a:spcBef>
                <a:spcPts val="600"/>
              </a:spcBef>
              <a:spcAft>
                <a:spcPts val="600"/>
              </a:spcAft>
              <a:buFont typeface="Arial" pitchFamily="34" charset="0"/>
              <a:buChar char="•"/>
              <a:defRPr/>
            </a:pPr>
            <a:r>
              <a:rPr lang="it-IT" sz="2400" dirty="0">
                <a:latin typeface="Calibri"/>
                <a:ea typeface="ＭＳ Ｐゴシック" charset="0"/>
                <a:cs typeface="Calibri"/>
              </a:rPr>
              <a:t>Avere sempre due tranci di pizza è meglio che averne qualche volta quattro e qualche altra volta zero.</a:t>
            </a:r>
          </a:p>
          <a:p>
            <a:pPr marL="342900" indent="-342900">
              <a:spcBef>
                <a:spcPts val="600"/>
              </a:spcBef>
              <a:spcAft>
                <a:spcPts val="600"/>
              </a:spcAft>
              <a:buFont typeface="Arial" pitchFamily="34" charset="0"/>
              <a:buChar char="•"/>
              <a:defRPr/>
            </a:pPr>
            <a:r>
              <a:rPr lang="it-IT" sz="2400" dirty="0">
                <a:solidFill>
                  <a:srgbClr val="FF0000"/>
                </a:solidFill>
                <a:latin typeface="Calibri"/>
                <a:ea typeface="ＭＳ Ｐゴシック" charset="0"/>
                <a:cs typeface="Calibri"/>
              </a:rPr>
              <a:t>Una moderata quantità di consumo certo è sempre meglio di una probabilità  50–50  di avere </a:t>
            </a:r>
            <a:r>
              <a:rPr lang="it-IT" sz="2400" dirty="0" smtClean="0">
                <a:solidFill>
                  <a:srgbClr val="FF0000"/>
                </a:solidFill>
                <a:latin typeface="Calibri"/>
                <a:ea typeface="ＭＳ Ｐゴシック" charset="0"/>
                <a:cs typeface="Calibri"/>
              </a:rPr>
              <a:t>una </a:t>
            </a:r>
            <a:r>
              <a:rPr lang="it-IT" sz="2400" dirty="0">
                <a:solidFill>
                  <a:srgbClr val="FF0000"/>
                </a:solidFill>
                <a:latin typeface="Calibri"/>
                <a:ea typeface="ＭＳ Ｐゴシック" charset="0"/>
                <a:cs typeface="Calibri"/>
              </a:rPr>
              <a:t>grande abbondanza o nulla</a:t>
            </a:r>
            <a:r>
              <a:rPr lang="it-IT" sz="2400" dirty="0">
                <a:latin typeface="Calibri"/>
                <a:ea typeface="ＭＳ Ｐゴシック" charset="0"/>
                <a:cs typeface="Calibri"/>
              </a:rPr>
              <a:t>.</a:t>
            </a:r>
          </a:p>
          <a:p>
            <a:pPr marL="342900" indent="-342900">
              <a:spcBef>
                <a:spcPts val="600"/>
              </a:spcBef>
              <a:spcAft>
                <a:spcPts val="600"/>
              </a:spcAft>
              <a:buFont typeface="Arial" pitchFamily="34" charset="0"/>
              <a:buChar char="•"/>
              <a:defRPr/>
            </a:pPr>
            <a:r>
              <a:rPr lang="it-IT" sz="2400" dirty="0">
                <a:latin typeface="Calibri"/>
                <a:ea typeface="ＭＳ Ｐゴシック" charset="0"/>
                <a:cs typeface="Calibri"/>
              </a:rPr>
              <a:t>Gli individui tenderanno a domandare di </a:t>
            </a:r>
            <a:r>
              <a:rPr lang="it-IT" sz="2400" i="1" dirty="0">
                <a:latin typeface="Calibri"/>
                <a:ea typeface="ＭＳ Ｐゴシック" charset="0"/>
                <a:cs typeface="Calibri"/>
              </a:rPr>
              <a:t>essere </a:t>
            </a:r>
            <a:r>
              <a:rPr lang="it-IT" sz="2400" i="1" dirty="0">
                <a:solidFill>
                  <a:srgbClr val="FF0000"/>
                </a:solidFill>
                <a:latin typeface="Calibri"/>
                <a:ea typeface="ＭＳ Ｐゴシック" charset="0"/>
                <a:cs typeface="Calibri"/>
              </a:rPr>
              <a:t>pienamente assicurati al fine di stabilizzare pienamente i propri consumi  tra i vari possibili stati del mondo</a:t>
            </a:r>
            <a:r>
              <a:rPr lang="it-IT" sz="2400" dirty="0">
                <a:latin typeface="Calibri"/>
                <a:ea typeface="ＭＳ Ｐゴシック" charset="0"/>
                <a:cs typeface="Calibri"/>
              </a:rPr>
              <a:t>.</a:t>
            </a:r>
          </a:p>
          <a:p>
            <a:pPr>
              <a:defRPr/>
            </a:pPr>
            <a:endParaRPr lang="en-US" dirty="0">
              <a:latin typeface="Arial" charset="0"/>
              <a:ea typeface="ＭＳ Ｐゴシック" charset="0"/>
              <a:cs typeface="Arial" charset="0"/>
            </a:endParaRPr>
          </a:p>
          <a:p>
            <a:pPr>
              <a:defRPr/>
            </a:pPr>
            <a:endParaRPr lang="en-US" dirty="0">
              <a:latin typeface="Arial" charset="0"/>
              <a:ea typeface="ＭＳ Ｐゴシック" charset="0"/>
              <a:cs typeface="Arial" charset="0"/>
            </a:endParaRPr>
          </a:p>
        </p:txBody>
      </p:sp>
      <p:sp>
        <p:nvSpPr>
          <p:cNvPr id="19459"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r>
              <a:rPr lang="it-IT" sz="2400" dirty="0">
                <a:solidFill>
                  <a:srgbClr val="3C8C93"/>
                </a:solidFill>
                <a:latin typeface="Arial" pitchFamily="34" charset="0"/>
              </a:rPr>
              <a:t>Perché gli individui hanno bisogno di assicurarsi?</a:t>
            </a:r>
          </a:p>
          <a:p>
            <a:pPr>
              <a:spcBef>
                <a:spcPct val="10000"/>
              </a:spcBef>
              <a:spcAft>
                <a:spcPct val="10000"/>
              </a:spcAft>
            </a:pPr>
            <a:r>
              <a:rPr lang="it-IT" sz="2400" dirty="0">
                <a:solidFill>
                  <a:srgbClr val="3C8C93"/>
                </a:solidFill>
                <a:latin typeface="Arial" pitchFamily="34" charset="0"/>
              </a:rPr>
              <a:t>Utilità marginale decrescente</a:t>
            </a:r>
          </a:p>
        </p:txBody>
      </p:sp>
    </p:spTree>
    <p:extLst>
      <p:ext uri="{BB962C8B-B14F-4D97-AF65-F5344CB8AC3E}">
        <p14:creationId xmlns:p14="http://schemas.microsoft.com/office/powerpoint/2010/main" val="13055358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5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5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endParaRPr lang="en-US" sz="2400" dirty="0">
              <a:solidFill>
                <a:srgbClr val="3C8C93"/>
              </a:solidFill>
              <a:latin typeface="Arial" pitchFamily="34" charset="0"/>
            </a:endParaRPr>
          </a:p>
        </p:txBody>
      </p:sp>
      <p:sp>
        <p:nvSpPr>
          <p:cNvPr id="5" name="Titolo 4"/>
          <p:cNvSpPr>
            <a:spLocks noGrp="1"/>
          </p:cNvSpPr>
          <p:nvPr>
            <p:ph type="title" idx="4294967295"/>
          </p:nvPr>
        </p:nvSpPr>
        <p:spPr>
          <a:xfrm>
            <a:off x="2133600" y="609600"/>
            <a:ext cx="8229600" cy="533400"/>
          </a:xfrm>
          <a:prstGeom prst="rect">
            <a:avLst/>
          </a:prstGeom>
        </p:spPr>
        <p:txBody>
          <a:bodyPr>
            <a:normAutofit/>
          </a:bodyPr>
          <a:lstStyle/>
          <a:p>
            <a:r>
              <a:rPr lang="it-IT" sz="2400" dirty="0">
                <a:solidFill>
                  <a:srgbClr val="3C8C93"/>
                </a:solidFill>
                <a:latin typeface="Arial" pitchFamily="34" charset="0"/>
              </a:rPr>
              <a:t>Formalizzare questa intuizione: il modello dell’utilità </a:t>
            </a:r>
            <a:r>
              <a:rPr lang="it-IT" sz="2400" dirty="0" smtClean="0">
                <a:solidFill>
                  <a:srgbClr val="3C8C93"/>
                </a:solidFill>
                <a:latin typeface="Arial" pitchFamily="34" charset="0"/>
              </a:rPr>
              <a:t>attesa</a:t>
            </a:r>
            <a:endParaRPr lang="it-IT" dirty="0"/>
          </a:p>
        </p:txBody>
      </p:sp>
      <p:sp>
        <p:nvSpPr>
          <p:cNvPr id="6" name="Segnaposto contenuto 5"/>
          <p:cNvSpPr>
            <a:spLocks noGrp="1"/>
          </p:cNvSpPr>
          <p:nvPr>
            <p:ph idx="4294967295"/>
          </p:nvPr>
        </p:nvSpPr>
        <p:spPr>
          <a:xfrm>
            <a:off x="2057400" y="1600201"/>
            <a:ext cx="8229600" cy="4525963"/>
          </a:xfrm>
          <a:prstGeom prst="rect">
            <a:avLst/>
          </a:prstGeom>
        </p:spPr>
        <p:txBody>
          <a:bodyPr/>
          <a:lstStyle/>
          <a:p>
            <a:r>
              <a:rPr lang="it-IT" dirty="0"/>
              <a:t>Formalizziamo queste idee nel modello dell’utilità attesa.</a:t>
            </a:r>
          </a:p>
          <a:p>
            <a:endParaRPr lang="it-IT" dirty="0"/>
          </a:p>
          <a:p>
            <a:pPr>
              <a:buFont typeface="Arial" pitchFamily="34" charset="0"/>
              <a:buChar char="•"/>
            </a:pPr>
            <a:r>
              <a:rPr lang="it-IT" b="1" dirty="0"/>
              <a:t>Modello dell’utilità attesa</a:t>
            </a:r>
            <a:r>
              <a:rPr lang="it-IT" dirty="0"/>
              <a:t>: somma ponderata delle utilità in ogni possibile stato del mondo, dove i pesi sono le probabilità del verificarsi dei singoli stati.</a:t>
            </a:r>
          </a:p>
          <a:p>
            <a:pPr>
              <a:buFont typeface="Arial" pitchFamily="34" charset="0"/>
              <a:buChar char="•"/>
            </a:pPr>
            <a:r>
              <a:rPr lang="it-IT" dirty="0"/>
              <a:t>Supponiamo che un evento avverso avvenga con probabilità </a:t>
            </a:r>
            <a:r>
              <a:rPr lang="it-IT" i="1" dirty="0"/>
              <a:t>p</a:t>
            </a:r>
            <a:r>
              <a:rPr lang="it-IT" dirty="0"/>
              <a:t>. L’utilità attesa (</a:t>
            </a:r>
            <a:r>
              <a:rPr lang="it-IT" i="1" dirty="0"/>
              <a:t>EU, </a:t>
            </a:r>
            <a:r>
              <a:rPr lang="it-IT" i="1" dirty="0" err="1"/>
              <a:t>expected</a:t>
            </a:r>
            <a:r>
              <a:rPr lang="it-IT" i="1" dirty="0"/>
              <a:t> utility) è</a:t>
            </a:r>
          </a:p>
          <a:p>
            <a:r>
              <a:rPr lang="it-IT" i="1" dirty="0"/>
              <a:t>EU = (1 – p) × U (consumo in caso di evento non avverso) +</a:t>
            </a:r>
            <a:r>
              <a:rPr lang="it-IT" dirty="0"/>
              <a:t> </a:t>
            </a:r>
            <a:r>
              <a:rPr lang="it-IT" i="1" dirty="0"/>
              <a:t>p × U (consumo in caso di evento avverso)</a:t>
            </a:r>
            <a:endParaRPr lang="it-IT" dirty="0"/>
          </a:p>
        </p:txBody>
      </p:sp>
    </p:spTree>
    <p:extLst>
      <p:ext uri="{BB962C8B-B14F-4D97-AF65-F5344CB8AC3E}">
        <p14:creationId xmlns:p14="http://schemas.microsoft.com/office/powerpoint/2010/main" val="154940500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endParaRPr lang="en-US" sz="2400" dirty="0">
              <a:solidFill>
                <a:srgbClr val="3C8C93"/>
              </a:solidFill>
              <a:latin typeface="Arial" pitchFamily="34" charset="0"/>
            </a:endParaRPr>
          </a:p>
        </p:txBody>
      </p:sp>
      <p:sp>
        <p:nvSpPr>
          <p:cNvPr id="5" name="Titolo 4"/>
          <p:cNvSpPr>
            <a:spLocks noGrp="1"/>
          </p:cNvSpPr>
          <p:nvPr>
            <p:ph type="title" idx="4294967295"/>
          </p:nvPr>
        </p:nvSpPr>
        <p:spPr>
          <a:xfrm>
            <a:off x="2971800" y="422275"/>
            <a:ext cx="8229600" cy="609600"/>
          </a:xfrm>
          <a:prstGeom prst="rect">
            <a:avLst/>
          </a:prstGeom>
        </p:spPr>
        <p:txBody>
          <a:bodyPr>
            <a:normAutofit/>
          </a:bodyPr>
          <a:lstStyle/>
          <a:p>
            <a:r>
              <a:rPr lang="it-IT" sz="2800" dirty="0">
                <a:solidFill>
                  <a:srgbClr val="3C8C93"/>
                </a:solidFill>
                <a:latin typeface="Arial" pitchFamily="34" charset="0"/>
              </a:rPr>
              <a:t>Il modello dell’utilità </a:t>
            </a:r>
            <a:r>
              <a:rPr lang="it-IT" sz="2800" dirty="0" smtClean="0">
                <a:solidFill>
                  <a:srgbClr val="3C8C93"/>
                </a:solidFill>
                <a:latin typeface="Arial" pitchFamily="34" charset="0"/>
              </a:rPr>
              <a:t>attesa</a:t>
            </a:r>
            <a:endParaRPr lang="it-IT" sz="2800" dirty="0"/>
          </a:p>
        </p:txBody>
      </p:sp>
      <mc:AlternateContent xmlns:mc="http://schemas.openxmlformats.org/markup-compatibility/2006" xmlns:a14="http://schemas.microsoft.com/office/drawing/2010/main">
        <mc:Choice Requires="a14">
          <p:sp>
            <p:nvSpPr>
              <p:cNvPr id="6" name="Segnaposto contenuto 5"/>
              <p:cNvSpPr>
                <a:spLocks noGrp="1"/>
              </p:cNvSpPr>
              <p:nvPr>
                <p:ph idx="4294967295"/>
              </p:nvPr>
            </p:nvSpPr>
            <p:spPr>
              <a:xfrm>
                <a:off x="1979613" y="1047135"/>
                <a:ext cx="8229600" cy="5338917"/>
              </a:xfrm>
              <a:prstGeom prst="rect">
                <a:avLst/>
              </a:prstGeom>
            </p:spPr>
            <p:txBody>
              <a:bodyPr>
                <a:normAutofit fontScale="92500" lnSpcReduction="20000"/>
              </a:bodyPr>
              <a:lstStyle/>
              <a:p>
                <a:pPr>
                  <a:buFont typeface="Arial" pitchFamily="34" charset="0"/>
                  <a:buChar char="•"/>
                </a:pPr>
                <a:r>
                  <a:rPr lang="it-IT" dirty="0" smtClean="0"/>
                  <a:t>1% di probabilità che Samuele venga investito da un’automobile, con la conseguenza di spese mediche per €30.000.</a:t>
                </a:r>
              </a:p>
              <a:p>
                <a:pPr>
                  <a:buFont typeface="Arial" pitchFamily="34" charset="0"/>
                  <a:buChar char="•"/>
                </a:pPr>
                <a:r>
                  <a:rPr lang="it-IT" dirty="0" smtClean="0"/>
                  <a:t>La polizza assicurativa in caso di incidente garantisce un risarcimento di €</a:t>
                </a:r>
                <a:r>
                  <a:rPr lang="it-IT" i="1" dirty="0" smtClean="0"/>
                  <a:t>b</a:t>
                </a:r>
                <a:r>
                  <a:rPr lang="it-IT" dirty="0" smtClean="0"/>
                  <a:t>. Ogni euro di spese mediche gli costerà </a:t>
                </a:r>
                <a:r>
                  <a:rPr lang="it-IT" i="1" dirty="0" smtClean="0"/>
                  <a:t>m</a:t>
                </a:r>
                <a:r>
                  <a:rPr lang="it-IT" dirty="0" smtClean="0"/>
                  <a:t> centesimi di premio assicurativo.</a:t>
                </a:r>
                <a:endParaRPr lang="it-IT" dirty="0"/>
              </a:p>
              <a:p>
                <a:pPr lvl="1">
                  <a:buFont typeface="Courier New" pitchFamily="49" charset="0"/>
                  <a:buChar char="o"/>
                </a:pPr>
                <a:r>
                  <a:rPr lang="it-IT" dirty="0"/>
                  <a:t>Se Samuele acquista </a:t>
                </a:r>
                <a:r>
                  <a:rPr lang="it-IT" dirty="0" err="1"/>
                  <a:t>€</a:t>
                </a:r>
                <a:r>
                  <a:rPr lang="it-IT" i="1" dirty="0" err="1"/>
                  <a:t>m</a:t>
                </a:r>
                <a:r>
                  <a:rPr lang="it-IT" dirty="0"/>
                  <a:t> di copertura, il suo premio è </a:t>
                </a:r>
                <a:r>
                  <a:rPr lang="it-IT" dirty="0" err="1"/>
                  <a:t>€</a:t>
                </a:r>
                <a:r>
                  <a:rPr lang="it-IT" i="1" dirty="0" err="1"/>
                  <a:t>mb</a:t>
                </a:r>
                <a:r>
                  <a:rPr lang="it-IT" dirty="0"/>
                  <a:t>.</a:t>
                </a:r>
              </a:p>
              <a:p>
                <a:pPr marL="0" indent="0">
                  <a:buNone/>
                </a:pPr>
                <a:endParaRPr lang="it-IT" dirty="0" smtClean="0"/>
              </a:p>
              <a:p>
                <a:pPr marL="0" indent="0">
                  <a:buNone/>
                </a:pPr>
                <a:r>
                  <a:rPr lang="it-IT" dirty="0" smtClean="0"/>
                  <a:t>Per  </a:t>
                </a:r>
                <a:r>
                  <a:rPr lang="it-IT" dirty="0"/>
                  <a:t>analizzare la scelta di Samuele, </a:t>
                </a:r>
                <a:r>
                  <a:rPr lang="it-IT" dirty="0" smtClean="0"/>
                  <a:t>assumiamo</a:t>
                </a:r>
              </a:p>
              <a:p>
                <a:r>
                  <a:rPr lang="it-IT" dirty="0" smtClean="0"/>
                  <a:t> </a:t>
                </a:r>
                <a:r>
                  <a:rPr lang="it-IT" i="1" dirty="0"/>
                  <a:t>U</a:t>
                </a:r>
                <a:r>
                  <a:rPr lang="it-IT" dirty="0"/>
                  <a:t> = </a:t>
                </a:r>
                <a14:m>
                  <m:oMath xmlns:m="http://schemas.openxmlformats.org/officeDocument/2006/math">
                    <m:r>
                      <a:rPr lang="it-IT" i="1">
                        <a:latin typeface="Cambria Math" panose="02040503050406030204" pitchFamily="18" charset="0"/>
                        <a:ea typeface="Cambria Math" panose="02040503050406030204" pitchFamily="18" charset="0"/>
                      </a:rPr>
                      <m:t>√</m:t>
                    </m:r>
                    <m:r>
                      <a:rPr lang="it-IT" b="0" i="1" smtClean="0">
                        <a:latin typeface="Cambria Math" panose="02040503050406030204" pitchFamily="18" charset="0"/>
                        <a:ea typeface="Cambria Math" panose="02040503050406030204" pitchFamily="18" charset="0"/>
                      </a:rPr>
                      <m:t>𝑐</m:t>
                    </m:r>
                  </m:oMath>
                </a14:m>
                <a:r>
                  <a:rPr lang="it-IT" dirty="0" smtClean="0">
                    <a:latin typeface="Calibri corpo"/>
                  </a:rPr>
                  <a:t>, </a:t>
                </a:r>
                <a:r>
                  <a:rPr lang="it-IT" dirty="0" smtClean="0"/>
                  <a:t>ove c è il consumo di Samuele (ed è anche pari al reddito)</a:t>
                </a:r>
                <a:endParaRPr lang="it-IT" dirty="0"/>
              </a:p>
              <a:p>
                <a:r>
                  <a:rPr lang="it-IT" dirty="0"/>
                  <a:t>  </a:t>
                </a:r>
                <a:r>
                  <a:rPr lang="it-IT" dirty="0" smtClean="0"/>
                  <a:t>e </a:t>
                </a:r>
                <a:r>
                  <a:rPr lang="it-IT" dirty="0"/>
                  <a:t>che i premi siano equi dal punto di vista attuariale.</a:t>
                </a:r>
              </a:p>
              <a:p>
                <a:pPr lvl="1">
                  <a:buFont typeface="Courier New" pitchFamily="49" charset="0"/>
                  <a:buChar char="o"/>
                </a:pPr>
                <a:r>
                  <a:rPr lang="it-IT" b="1" dirty="0"/>
                  <a:t>Premio </a:t>
                </a:r>
                <a:r>
                  <a:rPr lang="it-IT" b="1" dirty="0" smtClean="0"/>
                  <a:t>unitario attuarialmente </a:t>
                </a:r>
                <a:r>
                  <a:rPr lang="it-IT" b="1" dirty="0"/>
                  <a:t>equo</a:t>
                </a:r>
                <a:r>
                  <a:rPr lang="it-IT" dirty="0"/>
                  <a:t>: premio assicurativo che è posto uguale </a:t>
                </a:r>
                <a:r>
                  <a:rPr lang="it-IT" dirty="0" smtClean="0"/>
                  <a:t>alla probabilità dell’evento negativo. Se il rischio che l’assicuratore debba pagare €30.000 è dell’1%, il risarcimento atteso sarà pari a 0.01*30.000 = €300 e ogni assicurato dovrà pagare questo premio.</a:t>
                </a:r>
              </a:p>
              <a:p>
                <a:pPr marL="457200" lvl="1" indent="0">
                  <a:buNone/>
                </a:pPr>
                <a:endParaRPr lang="it-IT" dirty="0"/>
              </a:p>
              <a:p>
                <a:endParaRPr lang="it-IT" dirty="0"/>
              </a:p>
            </p:txBody>
          </p:sp>
        </mc:Choice>
        <mc:Fallback xmlns="">
          <p:sp>
            <p:nvSpPr>
              <p:cNvPr id="6" name="Segnaposto contenuto 5"/>
              <p:cNvSpPr>
                <a:spLocks noGrp="1" noRot="1" noChangeAspect="1" noMove="1" noResize="1" noEditPoints="1" noAdjustHandles="1" noChangeArrowheads="1" noChangeShapeType="1" noTextEdit="1"/>
              </p:cNvSpPr>
              <p:nvPr>
                <p:ph idx="4294967295"/>
              </p:nvPr>
            </p:nvSpPr>
            <p:spPr>
              <a:xfrm>
                <a:off x="1979613" y="1047135"/>
                <a:ext cx="8229600" cy="5338917"/>
              </a:xfrm>
              <a:prstGeom prst="rect">
                <a:avLst/>
              </a:prstGeom>
              <a:blipFill rotWithShape="1">
                <a:blip r:embed="rId3"/>
                <a:stretch>
                  <a:fillRect l="-1333" t="-2854" r="-1037" b="-2397"/>
                </a:stretch>
              </a:blipFill>
            </p:spPr>
            <p:txBody>
              <a:bodyPr/>
              <a:lstStyle/>
              <a:p>
                <a:r>
                  <a:rPr lang="it-IT">
                    <a:noFill/>
                  </a:rPr>
                  <a:t> </a:t>
                </a:r>
              </a:p>
            </p:txBody>
          </p:sp>
        </mc:Fallback>
      </mc:AlternateContent>
      <p:sp>
        <p:nvSpPr>
          <p:cNvPr id="33794"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35288195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endParaRPr lang="en-US" sz="2400" dirty="0">
              <a:solidFill>
                <a:srgbClr val="3C8C93"/>
              </a:solidFill>
              <a:latin typeface="Arial" pitchFamily="34" charset="0"/>
            </a:endParaRPr>
          </a:p>
        </p:txBody>
      </p:sp>
      <p:sp>
        <p:nvSpPr>
          <p:cNvPr id="5" name="Titolo 4"/>
          <p:cNvSpPr>
            <a:spLocks noGrp="1"/>
          </p:cNvSpPr>
          <p:nvPr>
            <p:ph type="title" idx="4294967295"/>
          </p:nvPr>
        </p:nvSpPr>
        <p:spPr>
          <a:xfrm>
            <a:off x="2824316" y="164490"/>
            <a:ext cx="8229600" cy="609600"/>
          </a:xfrm>
          <a:prstGeom prst="rect">
            <a:avLst/>
          </a:prstGeom>
        </p:spPr>
        <p:txBody>
          <a:bodyPr>
            <a:normAutofit/>
          </a:bodyPr>
          <a:lstStyle/>
          <a:p>
            <a:r>
              <a:rPr lang="it-IT" sz="2800" dirty="0">
                <a:solidFill>
                  <a:srgbClr val="3C8C93"/>
                </a:solidFill>
                <a:latin typeface="Arial" pitchFamily="34" charset="0"/>
              </a:rPr>
              <a:t>Il modello dell’utilità </a:t>
            </a:r>
            <a:r>
              <a:rPr lang="it-IT" sz="2800" dirty="0" smtClean="0">
                <a:solidFill>
                  <a:srgbClr val="3C8C93"/>
                </a:solidFill>
                <a:latin typeface="Arial" pitchFamily="34" charset="0"/>
              </a:rPr>
              <a:t>attesa</a:t>
            </a:r>
            <a:endParaRPr lang="it-IT" sz="2800" dirty="0"/>
          </a:p>
        </p:txBody>
      </p:sp>
      <p:sp>
        <p:nvSpPr>
          <p:cNvPr id="33794"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pic>
        <p:nvPicPr>
          <p:cNvPr id="1026"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1708732" y="914401"/>
            <a:ext cx="8497152" cy="3163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8732" y="4253527"/>
            <a:ext cx="8658225"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678036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12"/>
          <p:cNvSpPr>
            <a:spLocks noChangeArrowheads="1"/>
          </p:cNvSpPr>
          <p:nvPr/>
        </p:nvSpPr>
        <p:spPr bwMode="auto">
          <a:xfrm>
            <a:off x="2436813" y="42227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0000"/>
              </a:spcBef>
              <a:spcAft>
                <a:spcPct val="10000"/>
              </a:spcAft>
            </a:pPr>
            <a:r>
              <a:rPr lang="it-IT" sz="2400" dirty="0">
                <a:solidFill>
                  <a:srgbClr val="3C8C93"/>
                </a:solidFill>
                <a:latin typeface="Arial" pitchFamily="34" charset="0"/>
              </a:rPr>
              <a:t>L’assicurazione completa è ottima </a:t>
            </a:r>
          </a:p>
        </p:txBody>
      </p:sp>
      <p:pic>
        <p:nvPicPr>
          <p:cNvPr id="2" name="Immagine 1"/>
          <p:cNvPicPr>
            <a:picLocks noChangeAspect="1"/>
          </p:cNvPicPr>
          <p:nvPr/>
        </p:nvPicPr>
        <p:blipFill>
          <a:blip r:embed="rId3"/>
          <a:stretch>
            <a:fillRect/>
          </a:stretch>
        </p:blipFill>
        <p:spPr>
          <a:xfrm>
            <a:off x="1874436" y="914401"/>
            <a:ext cx="7877577" cy="5325100"/>
          </a:xfrm>
          <a:prstGeom prst="rect">
            <a:avLst/>
          </a:prstGeom>
        </p:spPr>
      </p:pic>
    </p:spTree>
    <p:extLst>
      <p:ext uri="{BB962C8B-B14F-4D97-AF65-F5344CB8AC3E}">
        <p14:creationId xmlns:p14="http://schemas.microsoft.com/office/powerpoint/2010/main" val="206150213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1588</Words>
  <Application>Microsoft Office PowerPoint</Application>
  <PresentationFormat>Personalizzato</PresentationFormat>
  <Paragraphs>124</Paragraphs>
  <Slides>25</Slides>
  <Notes>24</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Tema di Office</vt:lpstr>
      <vt:lpstr>7 Assicurazione sociale: la nuova funzione dello Stato</vt:lpstr>
      <vt:lpstr>Presentazione standard di PowerPoint</vt:lpstr>
      <vt:lpstr>Presentazione standard di PowerPoint</vt:lpstr>
      <vt:lpstr>Presentazione standard di PowerPoint</vt:lpstr>
      <vt:lpstr>Presentazione standard di PowerPoint</vt:lpstr>
      <vt:lpstr>Formalizzare questa intuizione: il modello dell’utilità attesa</vt:lpstr>
      <vt:lpstr>Il modello dell’utilità attesa</vt:lpstr>
      <vt:lpstr>Il modello dell’utilità attesa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Universita' Commerciale "Luigi Bocconi"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Assicurazione sociale: la nuova funzione dello Stato</dc:title>
  <dc:creator>Windows User</dc:creator>
  <cp:lastModifiedBy>Utente</cp:lastModifiedBy>
  <cp:revision>66</cp:revision>
  <dcterms:created xsi:type="dcterms:W3CDTF">2018-01-11T15:59:04Z</dcterms:created>
  <dcterms:modified xsi:type="dcterms:W3CDTF">2021-04-07T09:50:48Z</dcterms:modified>
</cp:coreProperties>
</file>