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567" r:id="rId2"/>
    <p:sldId id="588" r:id="rId3"/>
    <p:sldId id="568" r:id="rId4"/>
    <p:sldId id="569" r:id="rId5"/>
    <p:sldId id="570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579" r:id="rId14"/>
    <p:sldId id="581" r:id="rId15"/>
    <p:sldId id="582" r:id="rId16"/>
    <p:sldId id="583" r:id="rId17"/>
    <p:sldId id="584" r:id="rId18"/>
    <p:sldId id="585" r:id="rId19"/>
    <p:sldId id="578" r:id="rId20"/>
    <p:sldId id="590" r:id="rId21"/>
    <p:sldId id="589" r:id="rId22"/>
    <p:sldId id="591" r:id="rId23"/>
    <p:sldId id="592" r:id="rId2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6"/>
      <p:bold r:id="rId27"/>
    </p:embeddedFont>
    <p:embeddedFont>
      <p:font typeface="Cambria Math" panose="02040503050406030204" pitchFamily="18" charset="0"/>
      <p:regular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  <p:embeddedFont>
      <p:font typeface="Roboto Slab" panose="020B0604020202020204" charset="0"/>
      <p:regular r:id="rId33"/>
      <p:bold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FBC02D"/>
    <a:srgbClr val="4DD0E1"/>
    <a:srgbClr val="E6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1F5582-DDC6-405F-8937-E7B6C0066E13}">
  <a:tblStyle styleId="{EA1F5582-DDC6-405F-8937-E7B6C0066E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8E9C6-11CA-4FB1-9262-1ED409E1B06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862013"/>
            <a:ext cx="4622800" cy="34671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72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42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37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035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8414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163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596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white">
            <a:xfrm>
              <a:off x="0" y="192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white">
            <a:xfrm>
              <a:off x="0" y="384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white">
            <a:xfrm>
              <a:off x="0" y="576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white">
            <a:xfrm>
              <a:off x="0" y="768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white">
            <a:xfrm>
              <a:off x="0" y="960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white">
            <a:xfrm>
              <a:off x="0" y="1152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white">
            <a:xfrm>
              <a:off x="0" y="1344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white">
            <a:xfrm>
              <a:off x="0" y="1536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white">
            <a:xfrm>
              <a:off x="0" y="1728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white">
            <a:xfrm>
              <a:off x="0" y="1920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white">
            <a:xfrm>
              <a:off x="0" y="2112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white">
            <a:xfrm>
              <a:off x="0" y="2304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white">
            <a:xfrm>
              <a:off x="0" y="2496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white">
            <a:xfrm>
              <a:off x="0" y="2688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white">
            <a:xfrm>
              <a:off x="0" y="2880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white">
            <a:xfrm>
              <a:off x="0" y="3072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white">
            <a:xfrm>
              <a:off x="0" y="3264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white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white">
            <a:xfrm>
              <a:off x="0" y="3648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white">
            <a:xfrm>
              <a:off x="0" y="3840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white">
            <a:xfrm>
              <a:off x="0" y="4032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white">
            <a:xfrm>
              <a:off x="0" y="4224"/>
              <a:ext cx="5760" cy="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white">
            <a:xfrm>
              <a:off x="192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white">
            <a:xfrm>
              <a:off x="384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white">
            <a:xfrm>
              <a:off x="576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white">
            <a:xfrm>
              <a:off x="768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white">
            <a:xfrm>
              <a:off x="960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white">
            <a:xfrm>
              <a:off x="1152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white">
            <a:xfrm>
              <a:off x="1344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white">
            <a:xfrm>
              <a:off x="1536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white">
            <a:xfrm>
              <a:off x="1728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white">
            <a:xfrm>
              <a:off x="1920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white">
            <a:xfrm>
              <a:off x="2112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white">
            <a:xfrm>
              <a:off x="2304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white">
            <a:xfrm>
              <a:off x="2496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white">
            <a:xfrm>
              <a:off x="2688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white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white">
            <a:xfrm>
              <a:off x="3072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white">
            <a:xfrm>
              <a:off x="3264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white">
            <a:xfrm>
              <a:off x="3456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white">
            <a:xfrm>
              <a:off x="3648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white">
            <a:xfrm>
              <a:off x="3840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white">
            <a:xfrm>
              <a:off x="4032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white">
            <a:xfrm>
              <a:off x="4224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white">
            <a:xfrm>
              <a:off x="4416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white">
            <a:xfrm>
              <a:off x="4608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white">
            <a:xfrm>
              <a:off x="4800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white">
            <a:xfrm>
              <a:off x="4992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white">
            <a:xfrm>
              <a:off x="5184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white">
            <a:xfrm>
              <a:off x="5376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white">
            <a:xfrm>
              <a:off x="5568" y="0"/>
              <a:ext cx="0" cy="4320"/>
            </a:xfrm>
            <a:prstGeom prst="line">
              <a:avLst/>
            </a:prstGeom>
            <a:noFill/>
            <a:ln w="9525">
              <a:pattFill prst="pct30">
                <a:fgClr>
                  <a:schemeClr val="folHlink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54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" name="Group 55"/>
          <p:cNvGrpSpPr>
            <a:grpSpLocks/>
          </p:cNvGrpSpPr>
          <p:nvPr/>
        </p:nvGrpSpPr>
        <p:grpSpPr bwMode="auto">
          <a:xfrm>
            <a:off x="4763" y="887413"/>
            <a:ext cx="6654800" cy="2851150"/>
            <a:chOff x="3" y="559"/>
            <a:chExt cx="4192" cy="1796"/>
          </a:xfrm>
        </p:grpSpPr>
        <p:sp>
          <p:nvSpPr>
            <p:cNvPr id="58" name="Line 56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ltGray">
            <a:xfrm flipH="1" flipV="1">
              <a:off x="3" y="1924"/>
              <a:ext cx="3211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ltGray">
            <a:xfrm flipH="1" flipV="1">
              <a:off x="384" y="938"/>
              <a:ext cx="3811" cy="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rc 59"/>
            <p:cNvSpPr>
              <a:spLocks/>
            </p:cNvSpPr>
            <p:nvPr/>
          </p:nvSpPr>
          <p:spPr bwMode="ltGray">
            <a:xfrm rot="16200000" flipH="1">
              <a:off x="426" y="860"/>
              <a:ext cx="156" cy="157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63" name="Line 61"/>
            <p:cNvSpPr>
              <a:spLocks noChangeShapeType="1"/>
            </p:cNvSpPr>
            <p:nvPr/>
          </p:nvSpPr>
          <p:spPr bwMode="ltGray">
            <a:xfrm flipV="1">
              <a:off x="1480" y="3442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ltGray">
            <a:xfrm flipH="1">
              <a:off x="5172" y="1952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rc 63"/>
            <p:cNvSpPr>
              <a:spLocks/>
            </p:cNvSpPr>
            <p:nvPr/>
          </p:nvSpPr>
          <p:spPr bwMode="ltGray">
            <a:xfrm rot="5400000">
              <a:off x="5097" y="3347"/>
              <a:ext cx="156" cy="157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8752" name="Rectangle 64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98753" name="Rectangle 6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4876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9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4478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10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945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46649"/>
            <a:ext cx="8382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08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2588" y="155275"/>
            <a:ext cx="8229600" cy="8396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47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0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770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2006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478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6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6" name="Group 3"/>
            <p:cNvGrpSpPr>
              <a:grpSpLocks/>
            </p:cNvGrpSpPr>
            <p:nvPr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1067" name="Line 4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5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6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7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8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9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10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11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12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13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14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15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16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17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18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19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20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21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22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23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Line 24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25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7" name="Group 26"/>
            <p:cNvGrpSpPr>
              <a:grpSpLocks/>
            </p:cNvGrpSpPr>
            <p:nvPr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1038" name="Line 27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Line 28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Line 29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30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31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Line 32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Line 33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34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35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36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Line 37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Line 38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39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40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41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42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43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44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45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46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47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48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49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50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51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52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53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54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55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Line 56"/>
          <p:cNvSpPr>
            <a:spLocks noChangeShapeType="1"/>
          </p:cNvSpPr>
          <p:nvPr/>
        </p:nvSpPr>
        <p:spPr bwMode="ltGray">
          <a:xfrm>
            <a:off x="8839200" y="0"/>
            <a:ext cx="1588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" name="Group 57"/>
          <p:cNvGrpSpPr>
            <a:grpSpLocks/>
          </p:cNvGrpSpPr>
          <p:nvPr/>
        </p:nvGrpSpPr>
        <p:grpSpPr bwMode="auto">
          <a:xfrm>
            <a:off x="158632" y="1006476"/>
            <a:ext cx="1784350" cy="2324100"/>
            <a:chOff x="96" y="916"/>
            <a:chExt cx="2208" cy="2876"/>
          </a:xfrm>
        </p:grpSpPr>
        <p:sp>
          <p:nvSpPr>
            <p:cNvPr id="1033" name="Line 58"/>
            <p:cNvSpPr>
              <a:spLocks noChangeShapeType="1"/>
            </p:cNvSpPr>
            <p:nvPr/>
          </p:nvSpPr>
          <p:spPr bwMode="ltGray">
            <a:xfrm flipH="1">
              <a:off x="96" y="1038"/>
              <a:ext cx="22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9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rc 60"/>
            <p:cNvSpPr>
              <a:spLocks/>
            </p:cNvSpPr>
            <p:nvPr/>
          </p:nvSpPr>
          <p:spPr bwMode="ltGray">
            <a:xfrm flipH="1">
              <a:off x="218" y="916"/>
              <a:ext cx="238" cy="240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9525"/>
            <a:ext cx="8382000" cy="92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30" name="Rectangle 6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645" y="1212743"/>
            <a:ext cx="8332967" cy="513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1031" name="Text Box 63"/>
          <p:cNvSpPr txBox="1">
            <a:spLocks noChangeArrowheads="1"/>
          </p:cNvSpPr>
          <p:nvPr/>
        </p:nvSpPr>
        <p:spPr bwMode="auto">
          <a:xfrm>
            <a:off x="0" y="6613525"/>
            <a:ext cx="25939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/>
              <a:t>Separation Processes</a:t>
            </a:r>
            <a:r>
              <a:rPr lang="en-GB" sz="1000" baseline="0" dirty="0" smtClean="0"/>
              <a:t> </a:t>
            </a:r>
            <a:r>
              <a:rPr lang="en-GB" sz="1000" dirty="0" smtClean="0"/>
              <a:t>– Maurizio Fermeglia</a:t>
            </a:r>
          </a:p>
        </p:txBody>
      </p:sp>
      <p:sp>
        <p:nvSpPr>
          <p:cNvPr id="1032" name="Text Box 64"/>
          <p:cNvSpPr txBox="1">
            <a:spLocks noChangeArrowheads="1"/>
          </p:cNvSpPr>
          <p:nvPr/>
        </p:nvSpPr>
        <p:spPr bwMode="auto">
          <a:xfrm>
            <a:off x="6629400" y="6613525"/>
            <a:ext cx="2393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0" smtClean="0"/>
              <a:t>Trieste, </a:t>
            </a:r>
            <a:fld id="{D700F706-BA39-4FE3-8934-E725B5F5281C}" type="datetime3">
              <a:rPr lang="en-GB" altLang="en-US" sz="1000" smtClean="0"/>
              <a:pPr eaLnBrk="1" hangingPunct="1">
                <a:defRPr/>
              </a:pPr>
              <a:t>11 April, 2021</a:t>
            </a:fld>
            <a:r>
              <a:rPr lang="en-GB" altLang="en-US" sz="1000" smtClean="0"/>
              <a:t> - slide </a:t>
            </a:r>
            <a:fld id="{65CA6D3C-AA96-48FE-93E1-E8AC1D364CB1}" type="slidenum">
              <a:rPr lang="en-GB" altLang="en-US" sz="1000" smtClean="0"/>
              <a:pPr eaLnBrk="1" hangingPunct="1">
                <a:defRPr/>
              </a:pPr>
              <a:t>‹#›</a:t>
            </a:fld>
            <a:endParaRPr lang="en-GB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5707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zio.fermeglia@units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it-IT" dirty="0" err="1" smtClean="0"/>
              <a:t>RadFrac</a:t>
            </a:r>
            <a:r>
              <a:rPr lang="en-US" altLang="it-IT" dirty="0" smtClean="0"/>
              <a:t> – Rigorous method for multicomponent distillation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Maurizio Fermeglia</a:t>
            </a:r>
          </a:p>
          <a:p>
            <a:r>
              <a:rPr lang="en-US" dirty="0">
                <a:hlinkClick r:id="rId3"/>
              </a:rPr>
              <a:t>Maurizio.fermeglia@units.it</a:t>
            </a:r>
            <a:r>
              <a:rPr lang="en-US" dirty="0"/>
              <a:t> </a:t>
            </a:r>
          </a:p>
          <a:p>
            <a:r>
              <a:rPr lang="en-US" dirty="0"/>
              <a:t>Department of Engineering &amp; Architecture</a:t>
            </a:r>
          </a:p>
          <a:p>
            <a:r>
              <a:rPr lang="en-US"/>
              <a:t>University of </a:t>
            </a:r>
            <a:r>
              <a:rPr lang="en-US" smtClean="0"/>
              <a:t>Trieste</a:t>
            </a:r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67" y="3221148"/>
            <a:ext cx="2576816" cy="339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RadFrac Setup Pressure Sheet</a:t>
            </a:r>
            <a:endParaRPr lang="en-US" alt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84415" y="1162050"/>
            <a:ext cx="4040188" cy="2790825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en-US" altLang="it-IT" sz="2000" dirty="0" smtClean="0">
                <a:cs typeface="Arial"/>
                <a:sym typeface="Arial"/>
              </a:rPr>
              <a:t>Pressure profile:</a:t>
            </a:r>
            <a:endParaRPr lang="en-US" altLang="it-IT" sz="1600" dirty="0" smtClean="0">
              <a:cs typeface="Arial"/>
              <a:sym typeface="Arial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 smtClean="0">
                <a:cs typeface="Arial"/>
                <a:sym typeface="Arial"/>
              </a:rPr>
              <a:t>This option allows the user to specify pressures for any stage in the column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 smtClean="0">
                <a:cs typeface="Arial"/>
                <a:sym typeface="Arial"/>
              </a:rPr>
              <a:t>Stage pressure not entered (Stage 3 in this case) are linearly interpolated or extrapolated from specified values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917168" y="1200064"/>
            <a:ext cx="4041775" cy="2673350"/>
          </a:xfr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en-US" altLang="it-IT" sz="2000" dirty="0" smtClean="0">
                <a:cs typeface="Arial"/>
                <a:sym typeface="Arial"/>
              </a:rPr>
              <a:t>Section pressure drop:</a:t>
            </a:r>
            <a:endParaRPr lang="en-US" altLang="it-IT" sz="1600" dirty="0" smtClean="0">
              <a:cs typeface="Arial"/>
              <a:sym typeface="Arial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 smtClean="0">
                <a:cs typeface="Arial"/>
                <a:sym typeface="Arial"/>
              </a:rPr>
              <a:t>This option lets the user specify pressures drop across any range of stages in the column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 smtClean="0">
                <a:cs typeface="Arial"/>
                <a:sym typeface="Arial"/>
              </a:rPr>
              <a:t>Top Stage pressure is required</a:t>
            </a:r>
          </a:p>
          <a:p>
            <a:pPr>
              <a:lnSpc>
                <a:spcPct val="80000"/>
              </a:lnSpc>
            </a:pPr>
            <a:endParaRPr lang="en-US" altLang="it-IT" sz="1200" dirty="0"/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1296EF8-08D4-426B-9887-39765A17D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485"/>
          <a:stretch/>
        </p:blipFill>
        <p:spPr>
          <a:xfrm>
            <a:off x="413582" y="4037847"/>
            <a:ext cx="4158418" cy="2384723"/>
          </a:xfrm>
          <a:prstGeom prst="rect">
            <a:avLst/>
          </a:prstGeom>
        </p:spPr>
      </p:pic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B6AD0E0-49DB-4F41-A19F-602CEE859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7"/>
          <a:stretch/>
        </p:blipFill>
        <p:spPr>
          <a:xfrm>
            <a:off x="4849542" y="3873414"/>
            <a:ext cx="3973942" cy="26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RadFrac Results</a:t>
            </a:r>
            <a:endParaRPr lang="en-US" altLang="it-IT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309562" y="4255758"/>
            <a:ext cx="4262438" cy="2316162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en-US" altLang="it-IT" sz="2000" dirty="0">
                <a:cs typeface="Arial"/>
                <a:sym typeface="Arial"/>
              </a:rPr>
              <a:t>Profiles:</a:t>
            </a:r>
            <a:endParaRPr lang="en-US" altLang="it-IT" sz="1600" dirty="0">
              <a:cs typeface="Arial"/>
              <a:sym typeface="Arial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>
                <a:cs typeface="Arial"/>
                <a:sym typeface="Arial"/>
              </a:rPr>
              <a:t>Temperature, Pressure, Flows, Heat of each stage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>
                <a:cs typeface="Arial"/>
                <a:sym typeface="Arial"/>
              </a:rPr>
              <a:t>Composition variations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>
                <a:cs typeface="Arial"/>
                <a:sym typeface="Arial"/>
              </a:rPr>
              <a:t>K-values (ratio of volatilities, partial pressures, mole </a:t>
            </a:r>
            <a:r>
              <a:rPr lang="en-US" altLang="it-IT" sz="1600" dirty="0" err="1">
                <a:cs typeface="Arial"/>
                <a:sym typeface="Arial"/>
              </a:rPr>
              <a:t>frac</a:t>
            </a:r>
            <a:r>
              <a:rPr lang="en-US" altLang="it-IT" sz="1600" dirty="0">
                <a:cs typeface="Arial"/>
                <a:sym typeface="Arial"/>
              </a:rPr>
              <a:t>, … of a component between two phases in equilibrium)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5581650" y="1433513"/>
            <a:ext cx="3562350" cy="1539875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en-US" altLang="it-IT" sz="2000" dirty="0">
                <a:cs typeface="Arial"/>
                <a:sym typeface="Arial"/>
              </a:rPr>
              <a:t>Results sheets:</a:t>
            </a:r>
            <a:endParaRPr lang="en-US" altLang="it-IT" sz="1600" dirty="0">
              <a:cs typeface="Arial"/>
              <a:sym typeface="Arial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>
                <a:cs typeface="Arial"/>
                <a:sym typeface="Arial"/>
              </a:rPr>
              <a:t>Info on Condenser and Reboiler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>
                <a:cs typeface="Arial"/>
                <a:sym typeface="Arial"/>
              </a:rPr>
              <a:t>Mass and Energy Balance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sz="1600" dirty="0">
                <a:cs typeface="Arial"/>
                <a:sym typeface="Arial"/>
              </a:rPr>
              <a:t>Split fraction of </a:t>
            </a:r>
            <a:r>
              <a:rPr lang="en-US" altLang="it-IT" sz="1600" dirty="0" smtClean="0">
                <a:cs typeface="Arial"/>
                <a:sym typeface="Arial"/>
              </a:rPr>
              <a:t>components</a:t>
            </a:r>
            <a:endParaRPr lang="en-US" altLang="it-IT" sz="1600" dirty="0">
              <a:cs typeface="Arial"/>
              <a:sym typeface="Arial"/>
            </a:endParaRP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F4FE4F5-1CAC-4B39-BE32-ADFA356E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97" y="3470788"/>
            <a:ext cx="4050263" cy="2855103"/>
          </a:xfrm>
          <a:prstGeom prst="rect">
            <a:avLst/>
          </a:prstGeom>
        </p:spPr>
      </p:pic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95D2186-36B1-4EB8-90FF-51BFB8B6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0" y="1238866"/>
            <a:ext cx="4542443" cy="28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Plotting RadFrac Results</a:t>
            </a:r>
            <a:endParaRPr lang="en-US" altLang="it-IT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04646" y="1212743"/>
            <a:ext cx="5215798" cy="5130547"/>
          </a:xfrm>
        </p:spPr>
        <p:txBody>
          <a:bodyPr/>
          <a:lstStyle/>
          <a:p>
            <a:r>
              <a:rPr lang="en-US" altLang="it-IT" dirty="0" smtClean="0">
                <a:sym typeface="Arial"/>
              </a:rPr>
              <a:t>Use the Plotting Tool from the Home tab of the ribbon to quickly generate plot results of a simulation:</a:t>
            </a:r>
          </a:p>
          <a:p>
            <a:pPr lvl="1"/>
            <a:r>
              <a:rPr lang="en-US" altLang="it-IT" dirty="0" smtClean="0">
                <a:sym typeface="Arial"/>
              </a:rPr>
              <a:t>Assay data analysis</a:t>
            </a:r>
          </a:p>
          <a:p>
            <a:pPr lvl="1"/>
            <a:r>
              <a:rPr lang="en-US" altLang="it-IT" dirty="0" smtClean="0">
                <a:sym typeface="Arial"/>
              </a:rPr>
              <a:t>Physical property analysis</a:t>
            </a:r>
          </a:p>
          <a:p>
            <a:pPr lvl="1"/>
            <a:r>
              <a:rPr lang="en-US" altLang="it-IT" dirty="0" smtClean="0">
                <a:sym typeface="Arial"/>
              </a:rPr>
              <a:t>Data regression analysis</a:t>
            </a:r>
          </a:p>
          <a:p>
            <a:pPr lvl="1"/>
            <a:r>
              <a:rPr lang="en-US" altLang="it-IT" dirty="0" smtClean="0">
                <a:sym typeface="Arial"/>
              </a:rPr>
              <a:t>Profiles for all separation models including </a:t>
            </a:r>
            <a:r>
              <a:rPr lang="en-US" altLang="it-IT" dirty="0" err="1" smtClean="0">
                <a:sym typeface="Arial"/>
              </a:rPr>
              <a:t>RadFrac</a:t>
            </a:r>
            <a:r>
              <a:rPr lang="en-US" altLang="it-IT" dirty="0" smtClean="0">
                <a:sym typeface="Arial"/>
              </a:rPr>
              <a:t>, </a:t>
            </a:r>
            <a:r>
              <a:rPr lang="en-US" altLang="it-IT" dirty="0" err="1" smtClean="0">
                <a:sym typeface="Arial"/>
              </a:rPr>
              <a:t>MultiFrac</a:t>
            </a:r>
            <a:r>
              <a:rPr lang="en-US" altLang="it-IT" dirty="0" smtClean="0">
                <a:sym typeface="Arial"/>
              </a:rPr>
              <a:t> and </a:t>
            </a:r>
            <a:r>
              <a:rPr lang="en-US" altLang="it-IT" dirty="0" err="1" smtClean="0">
                <a:sym typeface="Arial"/>
              </a:rPr>
              <a:t>PetroFrac</a:t>
            </a:r>
            <a:endParaRPr lang="en-US" altLang="it-IT" dirty="0" smtClean="0">
              <a:sym typeface="Arial"/>
            </a:endParaRPr>
          </a:p>
          <a:p>
            <a:pPr lvl="1"/>
            <a:r>
              <a:rPr lang="en-US" altLang="it-IT" dirty="0" smtClean="0">
                <a:sym typeface="Arial"/>
              </a:rPr>
              <a:t>Sensitivity Analysis</a:t>
            </a:r>
          </a:p>
          <a:p>
            <a:pPr lvl="1"/>
            <a:endParaRPr lang="en-US" altLang="it-IT" dirty="0" smtClean="0">
              <a:sym typeface="Arial"/>
            </a:endParaRPr>
          </a:p>
          <a:p>
            <a:r>
              <a:rPr lang="en-US" altLang="it-IT" dirty="0" smtClean="0">
                <a:sym typeface="Arial"/>
              </a:rPr>
              <a:t>Provide additional information if requested, such as phases, components, etc…</a:t>
            </a:r>
          </a:p>
          <a:p>
            <a:pPr lvl="1"/>
            <a:endParaRPr lang="en-US" altLang="it-IT" dirty="0"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5C07782-8A4A-44F5-BD4E-0889657B6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9" t="5983" r="64727" b="61915"/>
          <a:stretch/>
        </p:blipFill>
        <p:spPr>
          <a:xfrm>
            <a:off x="5673214" y="936238"/>
            <a:ext cx="2045109" cy="2930013"/>
          </a:xfrm>
          <a:prstGeom prst="rect">
            <a:avLst/>
          </a:prstGeom>
        </p:spPr>
      </p:pic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DC8C723-11D0-4850-A77E-6702FD40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217" y="3948405"/>
            <a:ext cx="2786284" cy="25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6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Define RadFrac parameters </a:t>
            </a:r>
            <a:endParaRPr lang="en-US" altLang="it-IT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04645" y="1212743"/>
            <a:ext cx="2837269" cy="5130547"/>
          </a:xfrm>
        </p:spPr>
        <p:txBody>
          <a:bodyPr/>
          <a:lstStyle/>
          <a:p>
            <a:r>
              <a:rPr lang="en-US" altLang="it-IT" dirty="0" smtClean="0">
                <a:sym typeface="Arial"/>
              </a:rPr>
              <a:t>We need to define these parameters:</a:t>
            </a:r>
          </a:p>
          <a:p>
            <a:pPr lvl="1"/>
            <a:r>
              <a:rPr lang="en-US" altLang="it-IT" dirty="0" smtClean="0">
                <a:sym typeface="Arial"/>
              </a:rPr>
              <a:t>Number of stages</a:t>
            </a:r>
          </a:p>
          <a:p>
            <a:pPr lvl="1"/>
            <a:r>
              <a:rPr lang="en-US" altLang="it-IT" dirty="0" smtClean="0">
                <a:sym typeface="Arial"/>
              </a:rPr>
              <a:t>Type of condenser/reboiler</a:t>
            </a:r>
          </a:p>
          <a:p>
            <a:pPr lvl="1"/>
            <a:r>
              <a:rPr lang="en-US" altLang="it-IT" dirty="0" smtClean="0">
                <a:sym typeface="Arial"/>
              </a:rPr>
              <a:t>Any two of the available operating specifications</a:t>
            </a:r>
          </a:p>
          <a:p>
            <a:pPr lvl="1"/>
            <a:r>
              <a:rPr lang="en-US" altLang="it-IT" dirty="0" smtClean="0">
                <a:sym typeface="Arial"/>
              </a:rPr>
              <a:t>Feed stage</a:t>
            </a:r>
          </a:p>
          <a:p>
            <a:pPr lvl="1"/>
            <a:r>
              <a:rPr lang="en-US" altLang="it-IT" dirty="0" smtClean="0">
                <a:sym typeface="Arial"/>
              </a:rPr>
              <a:t>Pressure </a:t>
            </a:r>
          </a:p>
          <a:p>
            <a:pPr lvl="1"/>
            <a:endParaRPr lang="en-US" altLang="it-IT" dirty="0"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81DC98-7287-4AFA-BA59-B27882F81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76" t="18646" r="24730" b="38442"/>
          <a:stretch/>
        </p:blipFill>
        <p:spPr>
          <a:xfrm>
            <a:off x="3434429" y="1604468"/>
            <a:ext cx="5476076" cy="45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7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Using Design Specification</a:t>
            </a:r>
            <a:endParaRPr lang="en-US" alt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0736" y="1212743"/>
            <a:ext cx="4813222" cy="54348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specifications can be specified inside the </a:t>
            </a:r>
            <a:r>
              <a:rPr lang="en-US" dirty="0" err="1"/>
              <a:t>RadFrac</a:t>
            </a:r>
            <a:r>
              <a:rPr lang="en-US" dirty="0"/>
              <a:t> </a:t>
            </a:r>
            <a:r>
              <a:rPr lang="en-US" dirty="0" smtClean="0"/>
              <a:t>block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Design Specs and Vary forms (in Specifications)</a:t>
            </a:r>
          </a:p>
          <a:p>
            <a:r>
              <a:rPr lang="en-US" dirty="0"/>
              <a:t>One or more </a:t>
            </a:r>
            <a:r>
              <a:rPr lang="en-US" dirty="0" err="1"/>
              <a:t>RadFrac</a:t>
            </a:r>
            <a:r>
              <a:rPr lang="en-US" dirty="0"/>
              <a:t> inputs can be manipulated (Vary)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achieve specifications for one or more </a:t>
            </a:r>
            <a:r>
              <a:rPr lang="en-US" dirty="0" err="1"/>
              <a:t>RadFrac</a:t>
            </a:r>
            <a:r>
              <a:rPr lang="en-US" dirty="0"/>
              <a:t> performance parameters</a:t>
            </a:r>
          </a:p>
          <a:p>
            <a:r>
              <a:rPr lang="en-US" dirty="0" err="1"/>
              <a:t>RadFrac</a:t>
            </a:r>
            <a:r>
              <a:rPr lang="en-US" dirty="0"/>
              <a:t> Vary variables must be a input to the block (usually on the Specifications sheet):</a:t>
            </a:r>
          </a:p>
          <a:p>
            <a:pPr lvl="1"/>
            <a:r>
              <a:rPr lang="en-US" dirty="0"/>
              <a:t>More complex columns have additional options</a:t>
            </a:r>
          </a:p>
          <a:p>
            <a:pPr lvl="1"/>
            <a:r>
              <a:rPr lang="en-US" dirty="0"/>
              <a:t>Examples: pump around heater, stage duty, side draw rate</a:t>
            </a:r>
          </a:p>
          <a:p>
            <a:r>
              <a:rPr lang="en-US" dirty="0"/>
              <a:t>The number of Specs should, in most cases, be equal to the number of varies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7C112F9-7D28-4F81-97EE-B4EFD5E72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26" t="17832" r="30860" b="40591"/>
          <a:stretch/>
        </p:blipFill>
        <p:spPr>
          <a:xfrm>
            <a:off x="5284447" y="1073697"/>
            <a:ext cx="3375454" cy="26456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026DDFD-5EDC-4B6C-9FF8-0AD0848F6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26" t="15736" r="29354" b="40949"/>
          <a:stretch/>
        </p:blipFill>
        <p:spPr>
          <a:xfrm>
            <a:off x="5427406" y="4128826"/>
            <a:ext cx="3293669" cy="24570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43D4B7-4FF6-4483-97E8-9D2D5AC85B82}"/>
              </a:ext>
            </a:extLst>
          </p:cNvPr>
          <p:cNvSpPr txBox="1"/>
          <p:nvPr/>
        </p:nvSpPr>
        <p:spPr>
          <a:xfrm>
            <a:off x="5977169" y="215253"/>
            <a:ext cx="2839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Design </a:t>
            </a:r>
            <a:r>
              <a:rPr lang="it-IT" dirty="0" err="1">
                <a:solidFill>
                  <a:srgbClr val="FF0000"/>
                </a:solidFill>
              </a:rPr>
              <a:t>Specification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sheet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107D4C-CE34-465B-93D7-D8B3CB53941A}"/>
              </a:ext>
            </a:extLst>
          </p:cNvPr>
          <p:cNvSpPr txBox="1"/>
          <p:nvPr/>
        </p:nvSpPr>
        <p:spPr>
          <a:xfrm>
            <a:off x="5427407" y="3670121"/>
            <a:ext cx="2839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</a:rPr>
              <a:t>Vary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sheet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0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Specifying Efficiencies in RadFrac</a:t>
            </a:r>
            <a:endParaRPr lang="en-US" alt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645" y="1212743"/>
            <a:ext cx="8332967" cy="184576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90000"/>
            </a:pPr>
            <a:r>
              <a:rPr lang="en-US" altLang="it-IT" sz="2000" dirty="0" err="1">
                <a:cs typeface="Arial"/>
                <a:sym typeface="Arial"/>
              </a:rPr>
              <a:t>RadFrac</a:t>
            </a:r>
            <a:r>
              <a:rPr lang="en-US" altLang="it-IT" sz="2000" dirty="0">
                <a:cs typeface="Arial"/>
                <a:sym typeface="Arial"/>
              </a:rPr>
              <a:t> assumes total equilibrium on each separation stage</a:t>
            </a:r>
          </a:p>
          <a:p>
            <a:pPr>
              <a:buClr>
                <a:schemeClr val="tx1"/>
              </a:buClr>
              <a:buSzPct val="90000"/>
            </a:pPr>
            <a:r>
              <a:rPr lang="en-US" altLang="it-IT" sz="2000" dirty="0">
                <a:cs typeface="Arial"/>
                <a:sym typeface="Arial"/>
              </a:rPr>
              <a:t>For non-ideal separation, you can specify Efficiencies</a:t>
            </a:r>
          </a:p>
          <a:p>
            <a:pPr>
              <a:buClr>
                <a:schemeClr val="tx1"/>
              </a:buClr>
              <a:buSzPct val="90000"/>
            </a:pPr>
            <a:r>
              <a:rPr lang="en-US" altLang="it-IT" sz="2000" dirty="0">
                <a:cs typeface="Arial"/>
                <a:sym typeface="Arial"/>
              </a:rPr>
              <a:t>For </a:t>
            </a:r>
            <a:r>
              <a:rPr lang="en-US" altLang="it-IT" sz="2000" dirty="0" err="1">
                <a:cs typeface="Arial"/>
                <a:sym typeface="Arial"/>
              </a:rPr>
              <a:t>trayed</a:t>
            </a:r>
            <a:r>
              <a:rPr lang="en-US" altLang="it-IT" sz="2000" dirty="0">
                <a:cs typeface="Arial"/>
                <a:sym typeface="Arial"/>
              </a:rPr>
              <a:t> columns: </a:t>
            </a:r>
            <a:r>
              <a:rPr lang="en-US" altLang="it-IT" sz="2000" dirty="0" err="1">
                <a:cs typeface="Arial"/>
                <a:sym typeface="Arial"/>
              </a:rPr>
              <a:t>Nstages</a:t>
            </a:r>
            <a:r>
              <a:rPr lang="en-US" altLang="it-IT" sz="2000" dirty="0">
                <a:cs typeface="Arial"/>
                <a:sym typeface="Arial"/>
              </a:rPr>
              <a:t>= Ntrays+2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Matches real equipment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Enter efficiencies to match plant </a:t>
            </a:r>
            <a:r>
              <a:rPr lang="en-US" altLang="it-IT" dirty="0" smtClean="0">
                <a:cs typeface="Arial"/>
                <a:sym typeface="Arial"/>
              </a:rPr>
              <a:t>performance</a:t>
            </a:r>
            <a:endParaRPr lang="en-US" altLang="it-IT" dirty="0">
              <a:cs typeface="Arial"/>
              <a:sym typeface="Arial"/>
            </a:endParaRPr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B2391D1-DC58-4A52-A65D-406A96C5C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306" y="3238598"/>
            <a:ext cx="4442845" cy="3383573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BEF8354-6FA2-40D5-8C7D-34DDA0229E4C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478396" y="3821396"/>
            <a:ext cx="2516391" cy="173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FA3345-9C70-44CE-B23D-0B50F1F59B43}"/>
              </a:ext>
            </a:extLst>
          </p:cNvPr>
          <p:cNvSpPr txBox="1"/>
          <p:nvPr/>
        </p:nvSpPr>
        <p:spPr>
          <a:xfrm>
            <a:off x="570940" y="3238598"/>
            <a:ext cx="190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>
                <a:solidFill>
                  <a:srgbClr val="FF0000"/>
                </a:solidFill>
              </a:rPr>
              <a:t>RadFrac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accepts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Vaporization</a:t>
            </a:r>
            <a:r>
              <a:rPr lang="it-IT" sz="1800" dirty="0">
                <a:solidFill>
                  <a:srgbClr val="FF0000"/>
                </a:solidFill>
              </a:rPr>
              <a:t> and </a:t>
            </a:r>
            <a:r>
              <a:rPr lang="it-IT" sz="1800" dirty="0" err="1">
                <a:solidFill>
                  <a:srgbClr val="FF0000"/>
                </a:solidFill>
              </a:rPr>
              <a:t>Murphree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efficiencies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3F3984E-0B88-4CB6-898C-2CC99B56FE0F}"/>
              </a:ext>
            </a:extLst>
          </p:cNvPr>
          <p:cNvSpPr txBox="1"/>
          <p:nvPr/>
        </p:nvSpPr>
        <p:spPr>
          <a:xfrm>
            <a:off x="570940" y="4994698"/>
            <a:ext cx="190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>
                <a:solidFill>
                  <a:srgbClr val="FF0000"/>
                </a:solidFill>
              </a:rPr>
              <a:t>Entered</a:t>
            </a:r>
            <a:r>
              <a:rPr lang="it-IT" sz="1800" dirty="0">
                <a:solidFill>
                  <a:srgbClr val="FF0000"/>
                </a:solidFill>
              </a:rPr>
              <a:t> on component, stage or </a:t>
            </a:r>
            <a:r>
              <a:rPr lang="it-IT" sz="1800" dirty="0" err="1">
                <a:solidFill>
                  <a:srgbClr val="FF0000"/>
                </a:solidFill>
              </a:rPr>
              <a:t>section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basis</a:t>
            </a:r>
            <a:endParaRPr lang="it-IT" sz="1800" dirty="0">
              <a:solidFill>
                <a:srgbClr val="FF0000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D942A65-77C9-4279-BD9E-7C23C1F0018F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478396" y="4526668"/>
            <a:ext cx="2516391" cy="10681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4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Specifying Efficiencies in RadFrac</a:t>
            </a:r>
            <a:endParaRPr lang="en-US" alt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45" y="1212744"/>
            <a:ext cx="8332967" cy="2807464"/>
          </a:xfrm>
        </p:spPr>
        <p:txBody>
          <a:bodyPr/>
          <a:lstStyle/>
          <a:p>
            <a:r>
              <a:rPr lang="en-US" altLang="it-IT" dirty="0" smtClean="0">
                <a:sym typeface="Arial"/>
              </a:rPr>
              <a:t>Specify efficiencies on Vapor-Liquid sheet</a:t>
            </a:r>
          </a:p>
          <a:p>
            <a:pPr lvl="1"/>
            <a:r>
              <a:rPr lang="en-US" altLang="it-IT" dirty="0" smtClean="0">
                <a:sym typeface="Arial"/>
              </a:rPr>
              <a:t>Stages and efficiencies not entered are linearly interpolated from specified values</a:t>
            </a:r>
          </a:p>
          <a:p>
            <a:r>
              <a:rPr lang="en-US" altLang="it-IT" dirty="0" err="1" smtClean="0">
                <a:sym typeface="Arial"/>
              </a:rPr>
              <a:t>Murphree</a:t>
            </a:r>
            <a:r>
              <a:rPr lang="en-US" altLang="it-IT" dirty="0" smtClean="0">
                <a:sym typeface="Arial"/>
              </a:rPr>
              <a:t> efficiencies are preferred as vaporization efficiencies can alter the temperature profile and thus relative volatilities</a:t>
            </a:r>
          </a:p>
          <a:p>
            <a:endParaRPr lang="en-US" dirty="0"/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07F7254-94F1-45B7-8002-DF023D4E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69" y="4320904"/>
            <a:ext cx="3516124" cy="1808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83C807F6-6262-48C2-A39D-07CAE0663202}"/>
                  </a:ext>
                </a:extLst>
              </p:cNvPr>
              <p:cNvSpPr/>
              <p:nvPr/>
            </p:nvSpPr>
            <p:spPr>
              <a:xfrm>
                <a:off x="1304788" y="4320904"/>
                <a:ext cx="2696939" cy="834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altLang="it-IT" sz="24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sub>
                      </m:sSub>
                      <m:r>
                        <a:rPr lang="it-IT" altLang="it-IT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t-IT" alt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p>
                          </m:sSubSup>
                          <m:r>
                            <a:rPr lang="it-IT" alt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83C807F6-6262-48C2-A39D-07CAE0663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88" y="4320904"/>
                <a:ext cx="2696939" cy="834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0B39BBFA-582C-4B74-9691-A46A6AB09D1D}"/>
                  </a:ext>
                </a:extLst>
              </p:cNvPr>
              <p:cNvSpPr/>
              <p:nvPr/>
            </p:nvSpPr>
            <p:spPr>
              <a:xfrm>
                <a:off x="1304789" y="5369315"/>
                <a:ext cx="2696939" cy="834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altLang="it-IT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it-IT" altLang="it-IT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t-IT" alt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alt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p>
                          </m:sSubSup>
                          <m:r>
                            <a:rPr lang="it-IT" alt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alt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0B39BBFA-582C-4B74-9691-A46A6AB09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789" y="5369315"/>
                <a:ext cx="2696939" cy="834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21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Sizing and Rating for Trays and Packing</a:t>
            </a:r>
            <a:endParaRPr lang="en-US" alt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645" y="1212744"/>
            <a:ext cx="8332967" cy="22609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Extensive capabilities to size, rate, and perform pressure drop calculations for </a:t>
            </a:r>
            <a:r>
              <a:rPr lang="en-US" altLang="it-IT" dirty="0" err="1">
                <a:cs typeface="Arial"/>
                <a:sym typeface="Arial"/>
              </a:rPr>
              <a:t>trayed</a:t>
            </a:r>
            <a:r>
              <a:rPr lang="en-US" altLang="it-IT" dirty="0">
                <a:cs typeface="Arial"/>
                <a:sym typeface="Arial"/>
              </a:rPr>
              <a:t> and packed columns</a:t>
            </a:r>
            <a:endParaRPr lang="en-US" altLang="it-IT" sz="1800" dirty="0">
              <a:cs typeface="Arial"/>
              <a:sym typeface="Arial"/>
            </a:endParaRPr>
          </a:p>
          <a:p>
            <a:pPr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Calculations are based on vendor-recommended procedures when available. </a:t>
            </a:r>
          </a:p>
          <a:p>
            <a:pPr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Tray and packing calculations do NOT affect column separation by default. </a:t>
            </a:r>
          </a:p>
          <a:p>
            <a:pPr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Rating specifications are used when performing cost analysis</a:t>
            </a:r>
          </a:p>
          <a:p>
            <a:endParaRPr lang="en-US" dirty="0"/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30BF65B-BDDB-48C4-AD56-50C12665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99" y="3636580"/>
            <a:ext cx="8038890" cy="28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RadFrac Convergence Notes</a:t>
            </a:r>
            <a:endParaRPr lang="en-US" alt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645" y="1212743"/>
            <a:ext cx="8502721" cy="5377243"/>
          </a:xfrm>
        </p:spPr>
        <p:txBody>
          <a:bodyPr>
            <a:normAutofit fontScale="92500" lnSpcReduction="20000"/>
          </a:bodyPr>
          <a:lstStyle/>
          <a:p>
            <a:pPr marL="495300" indent="-45720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altLang="it-IT" dirty="0">
                <a:cs typeface="Arial"/>
                <a:sym typeface="Arial"/>
              </a:rPr>
              <a:t>Ensure that column operating conditions are feasible</a:t>
            </a:r>
          </a:p>
          <a:p>
            <a:pPr marL="495300" indent="-45720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altLang="it-IT" dirty="0">
                <a:cs typeface="Arial"/>
                <a:sym typeface="Arial"/>
              </a:rPr>
              <a:t>Check that physical property issues are properly addressed</a:t>
            </a:r>
          </a:p>
          <a:p>
            <a:pPr marL="495300" indent="-45720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altLang="it-IT" dirty="0">
                <a:cs typeface="Arial"/>
                <a:sym typeface="Arial"/>
              </a:rPr>
              <a:t>If the column err/</a:t>
            </a:r>
            <a:r>
              <a:rPr lang="en-US" altLang="it-IT" dirty="0" err="1">
                <a:cs typeface="Arial"/>
                <a:sym typeface="Arial"/>
              </a:rPr>
              <a:t>tol</a:t>
            </a:r>
            <a:r>
              <a:rPr lang="en-US" altLang="it-IT" dirty="0">
                <a:cs typeface="Arial"/>
                <a:sym typeface="Arial"/>
              </a:rPr>
              <a:t> is decreasing fairly consistently, increasing the max number of iterations (</a:t>
            </a:r>
            <a:r>
              <a:rPr lang="en-US" altLang="it-IT" dirty="0" err="1">
                <a:cs typeface="Arial"/>
                <a:sym typeface="Arial"/>
              </a:rPr>
              <a:t>RadFrac</a:t>
            </a:r>
            <a:r>
              <a:rPr lang="en-US" altLang="it-IT" dirty="0">
                <a:cs typeface="Arial"/>
                <a:sym typeface="Arial"/>
              </a:rPr>
              <a:t> | Convergence | Convergence | Basic Sheet</a:t>
            </a:r>
          </a:p>
          <a:p>
            <a:pPr marL="495300" indent="-45720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altLang="it-IT" dirty="0">
                <a:cs typeface="Arial"/>
                <a:sym typeface="Arial"/>
              </a:rPr>
              <a:t>Convergence without Design Specs and Vary to initialize the column before adding (or revealing) specs and </a:t>
            </a:r>
            <a:r>
              <a:rPr lang="en-US" altLang="it-IT" dirty="0" err="1">
                <a:cs typeface="Arial"/>
                <a:sym typeface="Arial"/>
              </a:rPr>
              <a:t>varys</a:t>
            </a:r>
            <a:endParaRPr lang="en-US" altLang="it-IT" dirty="0">
              <a:cs typeface="Arial"/>
              <a:sym typeface="Arial"/>
            </a:endParaRPr>
          </a:p>
          <a:p>
            <a:pPr marL="495300" indent="-45720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altLang="it-IT" dirty="0">
                <a:cs typeface="Arial"/>
                <a:sym typeface="Arial"/>
              </a:rPr>
              <a:t>Provide Temperature estimates for some stages in the column using </a:t>
            </a:r>
            <a:r>
              <a:rPr lang="en-US" altLang="it-IT" dirty="0" err="1">
                <a:cs typeface="Arial"/>
                <a:sym typeface="Arial"/>
              </a:rPr>
              <a:t>RadFrac</a:t>
            </a:r>
            <a:r>
              <a:rPr lang="en-US" altLang="it-IT" dirty="0">
                <a:cs typeface="Arial"/>
                <a:sym typeface="Arial"/>
              </a:rPr>
              <a:t> | Convergence | Estimates | Temperature sheet (for absorbers)</a:t>
            </a:r>
          </a:p>
          <a:p>
            <a:pPr marL="495300" indent="-45720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altLang="it-IT" dirty="0">
                <a:cs typeface="Arial"/>
                <a:sym typeface="Arial"/>
              </a:rPr>
              <a:t>Provide composition estimates for some </a:t>
            </a:r>
            <a:r>
              <a:rPr lang="en-US" altLang="it-IT" dirty="0" smtClean="0">
                <a:cs typeface="Arial"/>
                <a:sym typeface="Arial"/>
              </a:rPr>
              <a:t>sates </a:t>
            </a:r>
            <a:r>
              <a:rPr lang="en-US" altLang="it-IT" dirty="0">
                <a:cs typeface="Arial"/>
                <a:sym typeface="Arial"/>
              </a:rPr>
              <a:t>in the column using </a:t>
            </a:r>
            <a:r>
              <a:rPr lang="en-US" altLang="it-IT" dirty="0" err="1">
                <a:cs typeface="Arial"/>
                <a:sym typeface="Arial"/>
              </a:rPr>
              <a:t>RadFrac</a:t>
            </a:r>
            <a:r>
              <a:rPr lang="en-US" altLang="it-IT" dirty="0">
                <a:cs typeface="Arial"/>
                <a:sym typeface="Arial"/>
              </a:rPr>
              <a:t> | Convergence | Estimates | L and V Composition sheet (for non-ideal systems)</a:t>
            </a:r>
          </a:p>
          <a:p>
            <a:pPr marL="495300" indent="-45720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altLang="it-IT" dirty="0">
                <a:cs typeface="Arial"/>
                <a:sym typeface="Arial"/>
              </a:rPr>
              <a:t>Consider different convergence methods on </a:t>
            </a:r>
            <a:r>
              <a:rPr lang="en-US" altLang="it-IT" dirty="0" err="1">
                <a:cs typeface="Arial"/>
                <a:sym typeface="Arial"/>
              </a:rPr>
              <a:t>RadFrac</a:t>
            </a:r>
            <a:r>
              <a:rPr lang="en-US" altLang="it-IT" dirty="0">
                <a:cs typeface="Arial"/>
                <a:sym typeface="Arial"/>
              </a:rPr>
              <a:t> | Specifications | Setup | Configuration Sheet</a:t>
            </a:r>
          </a:p>
          <a:p>
            <a:pPr marL="495300" indent="-457200"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altLang="it-IT" dirty="0">
                <a:cs typeface="Arial"/>
                <a:sym typeface="Arial"/>
              </a:rPr>
              <a:t>Remember to reinitialize the simulation every time</a:t>
            </a:r>
            <a:r>
              <a:rPr lang="en-US" altLang="it-IT" dirty="0" smtClean="0">
                <a:cs typeface="Arial"/>
                <a:sym typeface="Arial"/>
              </a:rPr>
              <a:t>!</a:t>
            </a:r>
            <a:r>
              <a:rPr lang="en-US" altLang="it-IT" dirty="0" smtClean="0">
                <a:sym typeface="Arial"/>
              </a:rPr>
              <a:t> </a:t>
            </a:r>
            <a:endParaRPr lang="en-US" altLang="it-IT" dirty="0">
              <a:cs typeface="Arial"/>
              <a:sym typeface="Arial"/>
            </a:endParaRPr>
          </a:p>
        </p:txBody>
      </p:sp>
      <p:sp>
        <p:nvSpPr>
          <p:cNvPr id="31" name="Google Shape;112;p17"/>
          <p:cNvSpPr txBox="1">
            <a:spLocks/>
          </p:cNvSpPr>
          <p:nvPr/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C891157-F1AE-40A6-AA87-F3DE16D43B37}" type="slidenum">
              <a:rPr lang="en" sz="1300" b="1" smtClean="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</a:t>
            </a:fld>
            <a:endParaRPr lang="en" sz="1300" b="1"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9102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uce, bianco, nero, computer&#10;&#10;Descrizione generata automaticamente">
            <a:extLst>
              <a:ext uri="{FF2B5EF4-FFF2-40B4-BE49-F238E27FC236}">
                <a16:creationId xmlns:a16="http://schemas.microsoft.com/office/drawing/2014/main" id="{B198A782-54E5-4931-8892-C6FFC607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05455"/>
            <a:ext cx="5066088" cy="2501301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 smtClean="0"/>
              <a:t>Demo RadFrac: Set up a methanol tower</a:t>
            </a:r>
            <a:endParaRPr lang="en-US" alt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4645" y="1212743"/>
            <a:ext cx="8372655" cy="5592610"/>
          </a:xfrm>
        </p:spPr>
        <p:txBody>
          <a:bodyPr>
            <a:normAutofit fontScale="85000" lnSpcReduction="20000"/>
          </a:bodyPr>
          <a:lstStyle/>
          <a:p>
            <a:r>
              <a:rPr lang="en-US" altLang="it-IT" dirty="0" smtClean="0">
                <a:sym typeface="Arial"/>
              </a:rPr>
              <a:t>Components Methanol - water</a:t>
            </a:r>
          </a:p>
          <a:p>
            <a:r>
              <a:rPr lang="en-US" altLang="it-IT" dirty="0" smtClean="0">
                <a:sym typeface="Arial"/>
              </a:rPr>
              <a:t>Property Method: NRTL-RK</a:t>
            </a:r>
          </a:p>
          <a:p>
            <a:r>
              <a:rPr lang="en-US" altLang="it-IT" dirty="0" smtClean="0">
                <a:sym typeface="Arial"/>
              </a:rPr>
              <a:t>Feed Stream:</a:t>
            </a:r>
          </a:p>
          <a:p>
            <a:pPr lvl="1"/>
            <a:r>
              <a:rPr lang="en-US" altLang="it-IT" dirty="0" smtClean="0">
                <a:sym typeface="Arial"/>
              </a:rPr>
              <a:t>Mole fractions: 60 mole% methanol, 40 mole% water</a:t>
            </a:r>
          </a:p>
          <a:p>
            <a:pPr lvl="1"/>
            <a:r>
              <a:rPr lang="en-US" altLang="it-IT" dirty="0" smtClean="0">
                <a:sym typeface="Arial"/>
              </a:rPr>
              <a:t>Mass Flow: 100 </a:t>
            </a:r>
            <a:r>
              <a:rPr lang="en-US" altLang="it-IT" dirty="0" err="1" smtClean="0">
                <a:sym typeface="Arial"/>
              </a:rPr>
              <a:t>kmol</a:t>
            </a:r>
            <a:r>
              <a:rPr lang="en-US" altLang="it-IT" dirty="0" smtClean="0">
                <a:sym typeface="Arial"/>
              </a:rPr>
              <a:t>/</a:t>
            </a:r>
            <a:r>
              <a:rPr lang="en-US" altLang="it-IT" dirty="0" err="1" smtClean="0">
                <a:sym typeface="Arial"/>
              </a:rPr>
              <a:t>hr</a:t>
            </a:r>
            <a:endParaRPr lang="en-US" altLang="it-IT" dirty="0" smtClean="0">
              <a:sym typeface="Arial"/>
            </a:endParaRPr>
          </a:p>
          <a:p>
            <a:pPr lvl="1"/>
            <a:r>
              <a:rPr lang="en-US" altLang="it-IT" dirty="0" smtClean="0">
                <a:sym typeface="Arial"/>
              </a:rPr>
              <a:t>Pressure: 1.1 bar</a:t>
            </a:r>
          </a:p>
          <a:p>
            <a:pPr lvl="1"/>
            <a:r>
              <a:rPr lang="en-US" altLang="it-IT" dirty="0" smtClean="0">
                <a:sym typeface="Arial"/>
              </a:rPr>
              <a:t>Condition: saturated </a:t>
            </a:r>
            <a:r>
              <a:rPr lang="en-US" altLang="it-IT" dirty="0" smtClean="0">
                <a:sym typeface="Arial"/>
              </a:rPr>
              <a:t>liquid (V/F=0)</a:t>
            </a:r>
            <a:endParaRPr lang="en-US" altLang="it-IT" dirty="0" smtClean="0">
              <a:sym typeface="Arial"/>
            </a:endParaRPr>
          </a:p>
          <a:p>
            <a:r>
              <a:rPr lang="en-US" altLang="it-IT" dirty="0" err="1" smtClean="0">
                <a:sym typeface="Arial"/>
              </a:rPr>
              <a:t>Radfrac</a:t>
            </a:r>
            <a:r>
              <a:rPr lang="en-US" altLang="it-IT" dirty="0" smtClean="0">
                <a:sym typeface="Arial"/>
              </a:rPr>
              <a:t> column:</a:t>
            </a:r>
          </a:p>
          <a:p>
            <a:pPr lvl="1"/>
            <a:r>
              <a:rPr lang="en-US" altLang="it-IT" dirty="0" smtClean="0">
                <a:sym typeface="Arial"/>
              </a:rPr>
              <a:t>31 </a:t>
            </a:r>
            <a:r>
              <a:rPr lang="en-US" altLang="it-IT" dirty="0" smtClean="0">
                <a:sym typeface="Arial"/>
              </a:rPr>
              <a:t>trays</a:t>
            </a:r>
            <a:endParaRPr lang="en-US" altLang="it-IT" dirty="0" smtClean="0">
              <a:sym typeface="Arial"/>
            </a:endParaRPr>
          </a:p>
          <a:p>
            <a:pPr lvl="1"/>
            <a:r>
              <a:rPr lang="en-US" altLang="it-IT" dirty="0" smtClean="0">
                <a:sym typeface="Arial"/>
              </a:rPr>
              <a:t>Feed tray: 20</a:t>
            </a:r>
          </a:p>
          <a:p>
            <a:pPr lvl="1"/>
            <a:r>
              <a:rPr lang="en-US" altLang="it-IT" dirty="0" smtClean="0">
                <a:sym typeface="Arial"/>
              </a:rPr>
              <a:t>Total condenser, kettle reboiler</a:t>
            </a:r>
          </a:p>
          <a:p>
            <a:pPr lvl="1"/>
            <a:r>
              <a:rPr lang="en-US" altLang="it-IT" dirty="0" smtClean="0">
                <a:sym typeface="Arial"/>
              </a:rPr>
              <a:t>Top stage pressure: 1.1 bar</a:t>
            </a:r>
          </a:p>
          <a:p>
            <a:pPr lvl="1"/>
            <a:r>
              <a:rPr lang="en-US" altLang="it-IT" dirty="0" smtClean="0">
                <a:sym typeface="Arial"/>
              </a:rPr>
              <a:t>Pressure drop per stage: 0.0005 bar</a:t>
            </a:r>
          </a:p>
          <a:p>
            <a:pPr lvl="1"/>
            <a:r>
              <a:rPr lang="en-US" altLang="it-IT" dirty="0" smtClean="0">
                <a:sym typeface="Arial"/>
              </a:rPr>
              <a:t>Distillate to feed ratio: 0.598</a:t>
            </a:r>
          </a:p>
          <a:p>
            <a:pPr lvl="1"/>
            <a:r>
              <a:rPr lang="en-US" altLang="it-IT" dirty="0" smtClean="0">
                <a:sym typeface="Arial"/>
              </a:rPr>
              <a:t>Molar reflux ratio: 0.496</a:t>
            </a:r>
          </a:p>
          <a:p>
            <a:r>
              <a:rPr lang="en-US" altLang="it-IT" dirty="0" smtClean="0">
                <a:sym typeface="Arial"/>
              </a:rPr>
              <a:t>Results:</a:t>
            </a:r>
          </a:p>
          <a:p>
            <a:pPr lvl="1"/>
            <a:r>
              <a:rPr lang="en-US" altLang="it-IT" dirty="0" smtClean="0">
                <a:sym typeface="Arial"/>
              </a:rPr>
              <a:t>Any Warning?</a:t>
            </a:r>
          </a:p>
          <a:p>
            <a:pPr lvl="1"/>
            <a:r>
              <a:rPr lang="en-US" altLang="it-IT" dirty="0" smtClean="0">
                <a:sym typeface="Arial"/>
              </a:rPr>
              <a:t>Heat Duties? </a:t>
            </a:r>
          </a:p>
          <a:p>
            <a:pPr lvl="1"/>
            <a:r>
              <a:rPr lang="en-US" altLang="it-IT" dirty="0" smtClean="0">
                <a:sym typeface="Arial"/>
              </a:rPr>
              <a:t>Plot the compositions and understand what is going on</a:t>
            </a:r>
          </a:p>
          <a:p>
            <a:pPr lvl="1"/>
            <a:r>
              <a:rPr lang="en-US" altLang="it-IT" dirty="0" smtClean="0">
                <a:sym typeface="Arial"/>
              </a:rPr>
              <a:t>Did we achieve a good separation? If not try to increase distillate rate to 60 </a:t>
            </a:r>
            <a:r>
              <a:rPr lang="en-US" altLang="it-IT" dirty="0" err="1" smtClean="0">
                <a:sym typeface="Arial"/>
              </a:rPr>
              <a:t>kmol</a:t>
            </a:r>
            <a:r>
              <a:rPr lang="en-US" altLang="it-IT" dirty="0" smtClean="0">
                <a:sym typeface="Arial"/>
              </a:rPr>
              <a:t>/</a:t>
            </a:r>
            <a:r>
              <a:rPr lang="en-US" altLang="it-IT" dirty="0" err="1" smtClean="0">
                <a:sym typeface="Arial"/>
              </a:rPr>
              <a:t>hr</a:t>
            </a:r>
            <a:r>
              <a:rPr lang="en-US" altLang="it-IT" dirty="0" smtClean="0">
                <a:sym typeface="Arial"/>
              </a:rPr>
              <a:t> and </a:t>
            </a:r>
            <a:r>
              <a:rPr lang="en-US" altLang="it-IT" dirty="0" smtClean="0">
                <a:sym typeface="Arial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3155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614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04645" y="1212743"/>
            <a:ext cx="8332967" cy="53494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Introduction to </a:t>
            </a:r>
            <a:r>
              <a:rPr lang="en-US" altLang="en-US" dirty="0" err="1" smtClean="0"/>
              <a:t>RadFrac</a:t>
            </a:r>
            <a:r>
              <a:rPr lang="en-US" altLang="en-US" dirty="0" smtClean="0"/>
              <a:t> in ASPEN+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Setup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Results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Plotting results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Design </a:t>
            </a:r>
            <a:r>
              <a:rPr lang="en-US" altLang="en-US" dirty="0" smtClean="0"/>
              <a:t>specifications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Efficiencies, trays  and packings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Distillation shortcut methods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Example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2947903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 smtClean="0"/>
              <a:t>Demo RadFrac: Set up a methanol tower</a:t>
            </a:r>
            <a:endParaRPr lang="en-US" alt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90345" y="1054800"/>
            <a:ext cx="8372655" cy="5484545"/>
          </a:xfrm>
        </p:spPr>
        <p:txBody>
          <a:bodyPr>
            <a:normAutofit/>
          </a:bodyPr>
          <a:lstStyle/>
          <a:p>
            <a:r>
              <a:rPr lang="en-US" altLang="it-IT" sz="2000" dirty="0" smtClean="0">
                <a:sym typeface="Arial"/>
              </a:rPr>
              <a:t>Results</a:t>
            </a:r>
          </a:p>
          <a:p>
            <a:pPr lvl="1"/>
            <a:r>
              <a:rPr lang="en-US" altLang="it-IT" sz="1600" dirty="0" smtClean="0">
                <a:sym typeface="Arial"/>
              </a:rPr>
              <a:t>Separation not good: purity </a:t>
            </a:r>
            <a:r>
              <a:rPr lang="en-US" altLang="it-IT" sz="1600" dirty="0" err="1" smtClean="0">
                <a:sym typeface="Arial"/>
              </a:rPr>
              <a:t>meOH</a:t>
            </a:r>
            <a:r>
              <a:rPr lang="en-US" altLang="it-IT" sz="1600" dirty="0" smtClean="0">
                <a:sym typeface="Arial"/>
              </a:rPr>
              <a:t> in D= 0.938, purity water in B= 0.902</a:t>
            </a:r>
          </a:p>
          <a:p>
            <a:pPr lvl="1"/>
            <a:r>
              <a:rPr lang="en-US" altLang="it-IT" sz="1600" dirty="0" smtClean="0">
                <a:sym typeface="Arial"/>
              </a:rPr>
              <a:t>Concertation profiles are flat for many stages around feed stage</a:t>
            </a:r>
          </a:p>
          <a:p>
            <a:pPr lvl="1"/>
            <a:endParaRPr lang="en-US" altLang="it-IT" sz="1600" dirty="0">
              <a:sym typeface="Arial"/>
            </a:endParaRPr>
          </a:p>
          <a:p>
            <a:pPr lvl="1"/>
            <a:endParaRPr lang="en-US" altLang="it-IT" sz="1600" dirty="0" smtClean="0">
              <a:sym typeface="Arial"/>
            </a:endParaRPr>
          </a:p>
          <a:p>
            <a:pPr lvl="1"/>
            <a:endParaRPr lang="en-US" altLang="it-IT" sz="1600" dirty="0">
              <a:sym typeface="Arial"/>
            </a:endParaRPr>
          </a:p>
          <a:p>
            <a:pPr lvl="1"/>
            <a:endParaRPr lang="en-US" altLang="it-IT" sz="1600" dirty="0" smtClean="0">
              <a:sym typeface="Arial"/>
            </a:endParaRPr>
          </a:p>
          <a:p>
            <a:pPr lvl="1"/>
            <a:endParaRPr lang="en-US" altLang="it-IT" sz="1600" dirty="0">
              <a:sym typeface="Arial"/>
            </a:endParaRPr>
          </a:p>
          <a:p>
            <a:pPr lvl="1"/>
            <a:endParaRPr lang="en-US" altLang="it-IT" sz="1600" dirty="0" smtClean="0">
              <a:sym typeface="Arial"/>
            </a:endParaRPr>
          </a:p>
          <a:p>
            <a:pPr lvl="1"/>
            <a:endParaRPr lang="en-US" altLang="it-IT" sz="1600" dirty="0">
              <a:sym typeface="Arial"/>
            </a:endParaRPr>
          </a:p>
          <a:p>
            <a:pPr lvl="1"/>
            <a:endParaRPr lang="en-US" altLang="it-IT" sz="1600" dirty="0" smtClean="0">
              <a:sym typeface="Arial"/>
            </a:endParaRPr>
          </a:p>
          <a:p>
            <a:pPr lvl="1"/>
            <a:endParaRPr lang="en-US" altLang="it-IT" sz="1600" dirty="0">
              <a:sym typeface="Arial"/>
            </a:endParaRPr>
          </a:p>
          <a:p>
            <a:pPr lvl="1"/>
            <a:endParaRPr lang="en-US" altLang="it-IT" sz="1600" dirty="0" smtClean="0">
              <a:sym typeface="Arial"/>
            </a:endParaRPr>
          </a:p>
          <a:p>
            <a:pPr marL="0" indent="0">
              <a:buNone/>
            </a:pPr>
            <a:endParaRPr lang="en-US" altLang="it-IT" sz="2000" dirty="0" smtClean="0">
              <a:sym typeface="Arial"/>
            </a:endParaRPr>
          </a:p>
          <a:p>
            <a:r>
              <a:rPr lang="en-US" altLang="it-IT" sz="2000" dirty="0" smtClean="0">
                <a:sym typeface="Arial"/>
              </a:rPr>
              <a:t>Increase D/F to 0.65 </a:t>
            </a:r>
            <a:r>
              <a:rPr lang="en-US" altLang="it-IT" sz="2000" dirty="0" smtClean="0">
                <a:sym typeface="Wingdings" panose="05000000000000000000" pitchFamily="2" charset="2"/>
              </a:rPr>
              <a:t> </a:t>
            </a:r>
            <a:r>
              <a:rPr lang="en-US" altLang="it-IT" sz="1600" dirty="0" smtClean="0">
                <a:sym typeface="Arial"/>
              </a:rPr>
              <a:t>purity </a:t>
            </a:r>
            <a:r>
              <a:rPr lang="en-US" altLang="it-IT" sz="1600" dirty="0" err="1">
                <a:sym typeface="Arial"/>
              </a:rPr>
              <a:t>meOH</a:t>
            </a:r>
            <a:r>
              <a:rPr lang="en-US" altLang="it-IT" sz="1600" dirty="0">
                <a:sym typeface="Arial"/>
              </a:rPr>
              <a:t> in D= </a:t>
            </a:r>
            <a:r>
              <a:rPr lang="en-US" altLang="it-IT" sz="1600" dirty="0" smtClean="0">
                <a:sym typeface="Arial"/>
              </a:rPr>
              <a:t>0.923, </a:t>
            </a:r>
            <a:r>
              <a:rPr lang="en-US" altLang="it-IT" sz="1600" dirty="0">
                <a:sym typeface="Arial"/>
              </a:rPr>
              <a:t>purity water in B= </a:t>
            </a:r>
            <a:r>
              <a:rPr lang="en-US" altLang="it-IT" sz="1600" dirty="0" smtClean="0">
                <a:sym typeface="Arial"/>
              </a:rPr>
              <a:t>1</a:t>
            </a:r>
          </a:p>
          <a:p>
            <a:r>
              <a:rPr lang="en-US" altLang="it-IT" sz="2000" dirty="0">
                <a:sym typeface="Arial"/>
              </a:rPr>
              <a:t>Increase D/F to </a:t>
            </a:r>
            <a:r>
              <a:rPr lang="en-US" altLang="it-IT" sz="2000" dirty="0" smtClean="0">
                <a:sym typeface="Arial"/>
              </a:rPr>
              <a:t>0.70 </a:t>
            </a:r>
            <a:r>
              <a:rPr lang="en-US" altLang="it-IT" sz="2000" dirty="0">
                <a:sym typeface="Wingdings" panose="05000000000000000000" pitchFamily="2" charset="2"/>
              </a:rPr>
              <a:t> </a:t>
            </a:r>
            <a:r>
              <a:rPr lang="en-US" altLang="it-IT" sz="1600" dirty="0">
                <a:sym typeface="Arial"/>
              </a:rPr>
              <a:t>purity </a:t>
            </a:r>
            <a:r>
              <a:rPr lang="en-US" altLang="it-IT" sz="1600" dirty="0" err="1">
                <a:sym typeface="Arial"/>
              </a:rPr>
              <a:t>meOH</a:t>
            </a:r>
            <a:r>
              <a:rPr lang="en-US" altLang="it-IT" sz="1600" dirty="0">
                <a:sym typeface="Arial"/>
              </a:rPr>
              <a:t> in D= </a:t>
            </a:r>
            <a:r>
              <a:rPr lang="en-US" altLang="it-IT" sz="1600" dirty="0" smtClean="0">
                <a:sym typeface="Arial"/>
              </a:rPr>
              <a:t>0.857, </a:t>
            </a:r>
            <a:r>
              <a:rPr lang="en-US" altLang="it-IT" sz="1600" dirty="0">
                <a:sym typeface="Arial"/>
              </a:rPr>
              <a:t>purity water in B= 1</a:t>
            </a:r>
          </a:p>
          <a:p>
            <a:r>
              <a:rPr lang="en-US" altLang="it-IT" sz="2000" dirty="0" smtClean="0">
                <a:sym typeface="Arial"/>
              </a:rPr>
              <a:t>Decrease </a:t>
            </a:r>
            <a:r>
              <a:rPr lang="en-US" altLang="it-IT" sz="2000" dirty="0">
                <a:sym typeface="Arial"/>
              </a:rPr>
              <a:t>D/F to </a:t>
            </a:r>
            <a:r>
              <a:rPr lang="en-US" altLang="it-IT" sz="2000" dirty="0" smtClean="0">
                <a:sym typeface="Arial"/>
              </a:rPr>
              <a:t>0.55 </a:t>
            </a:r>
            <a:r>
              <a:rPr lang="en-US" altLang="it-IT" sz="2000" dirty="0">
                <a:sym typeface="Wingdings" panose="05000000000000000000" pitchFamily="2" charset="2"/>
              </a:rPr>
              <a:t> </a:t>
            </a:r>
            <a:r>
              <a:rPr lang="en-US" altLang="it-IT" sz="1600" dirty="0">
                <a:sym typeface="Arial"/>
              </a:rPr>
              <a:t>purity </a:t>
            </a:r>
            <a:r>
              <a:rPr lang="en-US" altLang="it-IT" sz="1600" dirty="0" err="1">
                <a:sym typeface="Arial"/>
              </a:rPr>
              <a:t>meOH</a:t>
            </a:r>
            <a:r>
              <a:rPr lang="en-US" altLang="it-IT" sz="1600" dirty="0">
                <a:sym typeface="Arial"/>
              </a:rPr>
              <a:t> in D= </a:t>
            </a:r>
            <a:r>
              <a:rPr lang="en-US" altLang="it-IT" sz="1600" dirty="0" smtClean="0">
                <a:sym typeface="Arial"/>
              </a:rPr>
              <a:t>0.938, </a:t>
            </a:r>
            <a:r>
              <a:rPr lang="en-US" altLang="it-IT" sz="1600" dirty="0">
                <a:sym typeface="Arial"/>
              </a:rPr>
              <a:t>purity water in B= </a:t>
            </a:r>
            <a:r>
              <a:rPr lang="en-US" altLang="it-IT" sz="1600" dirty="0" smtClean="0">
                <a:sym typeface="Arial"/>
              </a:rPr>
              <a:t>0.813</a:t>
            </a:r>
            <a:endParaRPr lang="en-US" altLang="it-IT" sz="1600" dirty="0"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65" y="2006878"/>
            <a:ext cx="7397988" cy="34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uce, bianco, nero, computer&#10;&#10;Descrizione generata automaticamente">
            <a:extLst>
              <a:ext uri="{FF2B5EF4-FFF2-40B4-BE49-F238E27FC236}">
                <a16:creationId xmlns:a16="http://schemas.microsoft.com/office/drawing/2014/main" id="{B198A782-54E5-4931-8892-C6FFC607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796" y="1007888"/>
            <a:ext cx="3622204" cy="1788406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 smtClean="0"/>
              <a:t>Demo RadFrac: Set up a methanol tower</a:t>
            </a:r>
            <a:endParaRPr lang="en-US" alt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4645" y="1212743"/>
            <a:ext cx="8372655" cy="5373795"/>
          </a:xfrm>
        </p:spPr>
        <p:txBody>
          <a:bodyPr>
            <a:normAutofit/>
          </a:bodyPr>
          <a:lstStyle/>
          <a:p>
            <a:r>
              <a:rPr lang="en-US" altLang="it-IT" dirty="0" smtClean="0">
                <a:sym typeface="Arial"/>
              </a:rPr>
              <a:t>Add design specifications</a:t>
            </a:r>
          </a:p>
          <a:p>
            <a:pPr lvl="1"/>
            <a:r>
              <a:rPr lang="en-US" altLang="it-IT" dirty="0" smtClean="0">
                <a:sym typeface="Arial"/>
              </a:rPr>
              <a:t>Des spec 1 </a:t>
            </a:r>
            <a:r>
              <a:rPr lang="en-US" altLang="it-IT" dirty="0" smtClean="0">
                <a:sym typeface="Wingdings" panose="05000000000000000000" pitchFamily="2" charset="2"/>
              </a:rPr>
              <a:t> purity </a:t>
            </a:r>
            <a:r>
              <a:rPr lang="en-US" altLang="it-IT" dirty="0" err="1" smtClean="0">
                <a:sym typeface="Wingdings" panose="05000000000000000000" pitchFamily="2" charset="2"/>
              </a:rPr>
              <a:t>MeOH</a:t>
            </a:r>
            <a:r>
              <a:rPr lang="en-US" altLang="it-IT" dirty="0" smtClean="0">
                <a:sym typeface="Wingdings" panose="05000000000000000000" pitchFamily="2" charset="2"/>
              </a:rPr>
              <a:t> in DISTIL</a:t>
            </a:r>
          </a:p>
          <a:p>
            <a:pPr lvl="1"/>
            <a:r>
              <a:rPr lang="en-US" altLang="it-IT" dirty="0" smtClean="0">
                <a:sym typeface="Wingdings" panose="05000000000000000000" pitchFamily="2" charset="2"/>
              </a:rPr>
              <a:t>Des spec 2  purity Water in BOTTOM</a:t>
            </a:r>
            <a:r>
              <a:rPr lang="en-US" altLang="it-IT" dirty="0" smtClean="0">
                <a:sym typeface="Arial"/>
              </a:rPr>
              <a:t> </a:t>
            </a:r>
          </a:p>
          <a:p>
            <a:pPr lvl="1"/>
            <a:endParaRPr lang="en-US" altLang="it-IT" dirty="0"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9" y="2796294"/>
            <a:ext cx="7757630" cy="36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 smtClean="0"/>
              <a:t>Demo RadFrac: Set up a methanol tower</a:t>
            </a:r>
            <a:endParaRPr lang="en-US" alt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23827"/>
            <a:ext cx="2316139" cy="5066137"/>
          </a:xfrm>
        </p:spPr>
        <p:txBody>
          <a:bodyPr>
            <a:normAutofit/>
          </a:bodyPr>
          <a:lstStyle/>
          <a:p>
            <a:r>
              <a:rPr lang="en-US" altLang="it-IT" dirty="0" smtClean="0">
                <a:sym typeface="Arial"/>
              </a:rPr>
              <a:t>Results </a:t>
            </a:r>
          </a:p>
          <a:p>
            <a:r>
              <a:rPr lang="en-US" altLang="it-IT" dirty="0" smtClean="0">
                <a:sym typeface="Arial"/>
              </a:rPr>
              <a:t>Temperature</a:t>
            </a:r>
          </a:p>
          <a:p>
            <a:endParaRPr lang="en-US" altLang="it-IT" dirty="0">
              <a:sym typeface="Arial"/>
            </a:endParaRPr>
          </a:p>
          <a:p>
            <a:endParaRPr lang="en-US" altLang="it-IT" dirty="0" smtClean="0">
              <a:sym typeface="Arial"/>
            </a:endParaRPr>
          </a:p>
          <a:p>
            <a:endParaRPr lang="en-US" altLang="it-IT" dirty="0">
              <a:sym typeface="Arial"/>
            </a:endParaRPr>
          </a:p>
          <a:p>
            <a:endParaRPr lang="en-US" altLang="it-IT" dirty="0" smtClean="0">
              <a:sym typeface="Arial"/>
            </a:endParaRPr>
          </a:p>
          <a:p>
            <a:r>
              <a:rPr lang="en-US" altLang="it-IT" dirty="0" smtClean="0">
                <a:sym typeface="Arial"/>
              </a:rPr>
              <a:t>Flow rates</a:t>
            </a:r>
            <a:endParaRPr lang="en-US" altLang="it-IT" dirty="0"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64" y="984848"/>
            <a:ext cx="5999887" cy="273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65" y="3676567"/>
            <a:ext cx="6415644" cy="28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t-IT" smtClean="0"/>
              <a:t>Demo RadFrac: Set up a methanol tower</a:t>
            </a:r>
            <a:endParaRPr lang="en-US" altLang="it-IT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23827"/>
            <a:ext cx="8330738" cy="2616653"/>
          </a:xfrm>
        </p:spPr>
        <p:txBody>
          <a:bodyPr>
            <a:normAutofit/>
          </a:bodyPr>
          <a:lstStyle/>
          <a:p>
            <a:r>
              <a:rPr lang="en-US" altLang="it-IT" dirty="0" smtClean="0">
                <a:sym typeface="Arial"/>
              </a:rPr>
              <a:t>Results: compositions </a:t>
            </a:r>
          </a:p>
          <a:p>
            <a:endParaRPr lang="en-US" altLang="it-IT" dirty="0" smtClean="0"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1" y="2319901"/>
            <a:ext cx="8178898" cy="37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Objectives</a:t>
            </a:r>
            <a:endParaRPr lang="en-US" alt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90000"/>
            </a:pPr>
            <a:r>
              <a:rPr lang="en-US" altLang="it-IT" dirty="0" smtClean="0">
                <a:cs typeface="Arial"/>
                <a:sym typeface="Arial"/>
              </a:rPr>
              <a:t>Understand </a:t>
            </a:r>
            <a:r>
              <a:rPr lang="en-US" altLang="it-IT" dirty="0">
                <a:cs typeface="Arial"/>
                <a:sym typeface="Arial"/>
              </a:rPr>
              <a:t>the requirements for designing a rigorous separation column, starting from shortcut methods</a:t>
            </a:r>
          </a:p>
          <a:p>
            <a:pPr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Enter the minimum input required for the </a:t>
            </a:r>
            <a:r>
              <a:rPr lang="en-US" altLang="it-IT" dirty="0" err="1">
                <a:cs typeface="Arial"/>
                <a:sym typeface="Arial"/>
              </a:rPr>
              <a:t>RadFrac</a:t>
            </a:r>
            <a:r>
              <a:rPr lang="en-US" altLang="it-IT" dirty="0">
                <a:cs typeface="Arial"/>
                <a:sym typeface="Arial"/>
              </a:rPr>
              <a:t> fractional model</a:t>
            </a:r>
          </a:p>
          <a:p>
            <a:pPr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Implement Design Specification</a:t>
            </a:r>
          </a:p>
          <a:p>
            <a:pPr>
              <a:buClr>
                <a:schemeClr val="tx1"/>
              </a:buClr>
              <a:buSzPct val="90000"/>
            </a:pPr>
            <a:r>
              <a:rPr lang="en-US" altLang="it-IT" dirty="0">
                <a:cs typeface="Arial"/>
                <a:sym typeface="Arial"/>
              </a:rPr>
              <a:t>Introduce column efficiency and hydraulic </a:t>
            </a:r>
            <a:r>
              <a:rPr lang="en-US" altLang="it-IT" dirty="0" smtClean="0">
                <a:cs typeface="Arial"/>
                <a:sym typeface="Arial"/>
              </a:rPr>
              <a:t>calculations</a:t>
            </a:r>
            <a:endParaRPr lang="en-US" altLang="it-IT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00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RadFrac in Aspen Plus</a:t>
            </a:r>
            <a:endParaRPr lang="en-US" alt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645" y="1213945"/>
            <a:ext cx="8332967" cy="5376041"/>
          </a:xfrm>
        </p:spPr>
        <p:txBody>
          <a:bodyPr>
            <a:normAutofit/>
          </a:bodyPr>
          <a:lstStyle/>
          <a:p>
            <a:r>
              <a:rPr lang="en-US" altLang="it-IT" dirty="0" smtClean="0">
                <a:sym typeface="Arial"/>
              </a:rPr>
              <a:t>Vapor-Liquid or </a:t>
            </a:r>
            <a:br>
              <a:rPr lang="en-US" altLang="it-IT" dirty="0" smtClean="0">
                <a:sym typeface="Arial"/>
              </a:rPr>
            </a:br>
            <a:r>
              <a:rPr lang="en-US" altLang="it-IT" dirty="0" smtClean="0">
                <a:sym typeface="Arial"/>
              </a:rPr>
              <a:t>Vapor-Liquid-Liquid </a:t>
            </a:r>
            <a:br>
              <a:rPr lang="en-US" altLang="it-IT" dirty="0" smtClean="0">
                <a:sym typeface="Arial"/>
              </a:rPr>
            </a:br>
            <a:r>
              <a:rPr lang="en-US" altLang="it-IT" dirty="0" smtClean="0">
                <a:sym typeface="Arial"/>
              </a:rPr>
              <a:t>phase simulation of:</a:t>
            </a:r>
          </a:p>
          <a:p>
            <a:pPr lvl="1"/>
            <a:r>
              <a:rPr lang="en-US" altLang="it-IT" dirty="0" smtClean="0">
                <a:sym typeface="Arial"/>
              </a:rPr>
              <a:t>Ordinary distillation</a:t>
            </a:r>
          </a:p>
          <a:p>
            <a:pPr lvl="1"/>
            <a:r>
              <a:rPr lang="en-US" altLang="it-IT" dirty="0" smtClean="0">
                <a:sym typeface="Arial"/>
              </a:rPr>
              <a:t>Absorption, </a:t>
            </a:r>
            <a:r>
              <a:rPr lang="en-US" altLang="it-IT" dirty="0" err="1" smtClean="0">
                <a:sym typeface="Arial"/>
              </a:rPr>
              <a:t>reboiled</a:t>
            </a:r>
            <a:r>
              <a:rPr lang="en-US" altLang="it-IT" dirty="0" smtClean="0">
                <a:sym typeface="Arial"/>
              </a:rPr>
              <a:t> absorption</a:t>
            </a:r>
          </a:p>
          <a:p>
            <a:pPr lvl="1"/>
            <a:r>
              <a:rPr lang="en-US" altLang="it-IT" dirty="0" smtClean="0">
                <a:sym typeface="Arial"/>
              </a:rPr>
              <a:t>Stripping, </a:t>
            </a:r>
            <a:r>
              <a:rPr lang="en-US" altLang="it-IT" dirty="0" err="1" smtClean="0">
                <a:sym typeface="Arial"/>
              </a:rPr>
              <a:t>reboiled</a:t>
            </a:r>
            <a:r>
              <a:rPr lang="en-US" altLang="it-IT" dirty="0" smtClean="0">
                <a:sym typeface="Arial"/>
              </a:rPr>
              <a:t> stripping</a:t>
            </a:r>
          </a:p>
          <a:p>
            <a:pPr lvl="1"/>
            <a:r>
              <a:rPr lang="en-US" altLang="it-IT" dirty="0" smtClean="0">
                <a:sym typeface="Arial"/>
              </a:rPr>
              <a:t>Azeotropic distillation</a:t>
            </a:r>
          </a:p>
          <a:p>
            <a:pPr lvl="1"/>
            <a:r>
              <a:rPr lang="en-US" altLang="it-IT" dirty="0" smtClean="0">
                <a:sym typeface="Arial"/>
              </a:rPr>
              <a:t>Reactive distillation</a:t>
            </a:r>
          </a:p>
          <a:p>
            <a:r>
              <a:rPr lang="en-US" altLang="it-IT" dirty="0" smtClean="0">
                <a:sym typeface="Arial"/>
              </a:rPr>
              <a:t>Configuration options:</a:t>
            </a:r>
          </a:p>
          <a:p>
            <a:pPr lvl="1"/>
            <a:r>
              <a:rPr lang="en-US" altLang="it-IT" dirty="0" smtClean="0">
                <a:sym typeface="Arial"/>
              </a:rPr>
              <a:t>Any number of feeds</a:t>
            </a:r>
          </a:p>
          <a:p>
            <a:pPr lvl="1"/>
            <a:r>
              <a:rPr lang="en-US" altLang="it-IT" dirty="0" smtClean="0">
                <a:sym typeface="Arial"/>
              </a:rPr>
              <a:t>Any number of side draws</a:t>
            </a:r>
          </a:p>
          <a:p>
            <a:pPr lvl="1"/>
            <a:r>
              <a:rPr lang="en-US" altLang="it-IT" dirty="0" smtClean="0">
                <a:sym typeface="Arial"/>
              </a:rPr>
              <a:t>Total liquid draw off and </a:t>
            </a:r>
            <a:r>
              <a:rPr lang="en-US" altLang="it-IT" dirty="0" err="1" smtClean="0">
                <a:sym typeface="Arial"/>
              </a:rPr>
              <a:t>pumparounds</a:t>
            </a:r>
            <a:endParaRPr lang="en-US" altLang="it-IT" dirty="0" smtClean="0">
              <a:sym typeface="Arial"/>
            </a:endParaRPr>
          </a:p>
          <a:p>
            <a:pPr lvl="1"/>
            <a:r>
              <a:rPr lang="en-US" altLang="it-IT" dirty="0" smtClean="0">
                <a:sym typeface="Arial"/>
              </a:rPr>
              <a:t>Any number of heaters</a:t>
            </a:r>
          </a:p>
          <a:p>
            <a:pPr lvl="1"/>
            <a:r>
              <a:rPr lang="en-US" altLang="it-IT" dirty="0" smtClean="0">
                <a:sym typeface="Arial"/>
              </a:rPr>
              <a:t>Any number of decanters</a:t>
            </a:r>
          </a:p>
          <a:p>
            <a:endParaRPr lang="en-US" dirty="0"/>
          </a:p>
        </p:txBody>
      </p:sp>
      <p:pic>
        <p:nvPicPr>
          <p:cNvPr id="7" name="Immagine 6" descr="Immagine che contiene pentola, nero, computer&#10;&#10;Descrizione generata automaticamente">
            <a:extLst>
              <a:ext uri="{FF2B5EF4-FFF2-40B4-BE49-F238E27FC236}">
                <a16:creationId xmlns:a16="http://schemas.microsoft.com/office/drawing/2014/main" id="{C05890D6-0EF4-444A-B54C-88F5E8D52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9" r="13184"/>
          <a:stretch/>
        </p:blipFill>
        <p:spPr>
          <a:xfrm>
            <a:off x="5176345" y="1031135"/>
            <a:ext cx="3502389" cy="41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RadFrac Flowsheet Connectivity</a:t>
            </a:r>
            <a:endParaRPr lang="en-US" altLang="it-IT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FE70FAF-710D-4150-89DF-E149EA6F2FE3}"/>
              </a:ext>
            </a:extLst>
          </p:cNvPr>
          <p:cNvSpPr/>
          <p:nvPr/>
        </p:nvSpPr>
        <p:spPr>
          <a:xfrm>
            <a:off x="3785419" y="1622323"/>
            <a:ext cx="1494504" cy="4640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2992D155-3524-46CF-BD59-BF2B1CD4E7D3}"/>
              </a:ext>
            </a:extLst>
          </p:cNvPr>
          <p:cNvCxnSpPr>
            <a:stCxn id="2" idx="0"/>
          </p:cNvCxnSpPr>
          <p:nvPr/>
        </p:nvCxnSpPr>
        <p:spPr>
          <a:xfrm rot="5400000" flipH="1" flipV="1">
            <a:off x="5402825" y="467033"/>
            <a:ext cx="285136" cy="202544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0372A87-04B4-496B-9B38-917FEB3B803A}"/>
              </a:ext>
            </a:extLst>
          </p:cNvPr>
          <p:cNvCxnSpPr/>
          <p:nvPr/>
        </p:nvCxnSpPr>
        <p:spPr>
          <a:xfrm>
            <a:off x="2369574" y="2330245"/>
            <a:ext cx="14158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B0271751-7B37-44BC-A7E4-A8FDDAACAE13}"/>
              </a:ext>
            </a:extLst>
          </p:cNvPr>
          <p:cNvCxnSpPr/>
          <p:nvPr/>
        </p:nvCxnSpPr>
        <p:spPr>
          <a:xfrm>
            <a:off x="3785418" y="2330244"/>
            <a:ext cx="2694039" cy="422787"/>
          </a:xfrm>
          <a:prstGeom prst="bentConnector3">
            <a:avLst>
              <a:gd name="adj1" fmla="val 4233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A8C93EC-9406-4376-AE7E-AD909CDCBDD9}"/>
              </a:ext>
            </a:extLst>
          </p:cNvPr>
          <p:cNvCxnSpPr>
            <a:cxnSpLocks/>
          </p:cNvCxnSpPr>
          <p:nvPr/>
        </p:nvCxnSpPr>
        <p:spPr>
          <a:xfrm>
            <a:off x="4930877" y="2753032"/>
            <a:ext cx="0" cy="4129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C529B8E-09E0-4D7A-8997-84D3CEEC2402}"/>
              </a:ext>
            </a:extLst>
          </p:cNvPr>
          <p:cNvCxnSpPr>
            <a:cxnSpLocks/>
          </p:cNvCxnSpPr>
          <p:nvPr/>
        </p:nvCxnSpPr>
        <p:spPr>
          <a:xfrm>
            <a:off x="4930877" y="2330244"/>
            <a:ext cx="1548580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4B9DB25C-619A-4CE8-B113-1C45ACE33D9E}"/>
              </a:ext>
            </a:extLst>
          </p:cNvPr>
          <p:cNvCxnSpPr>
            <a:cxnSpLocks/>
          </p:cNvCxnSpPr>
          <p:nvPr/>
        </p:nvCxnSpPr>
        <p:spPr>
          <a:xfrm>
            <a:off x="5788743" y="2751991"/>
            <a:ext cx="690714" cy="413996"/>
          </a:xfrm>
          <a:prstGeom prst="bentConnector3">
            <a:avLst>
              <a:gd name="adj1" fmla="val 1601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0F2131E8-A2DD-41CD-A776-A1C12686389E}"/>
              </a:ext>
            </a:extLst>
          </p:cNvPr>
          <p:cNvCxnSpPr/>
          <p:nvPr/>
        </p:nvCxnSpPr>
        <p:spPr>
          <a:xfrm>
            <a:off x="2369572" y="3588773"/>
            <a:ext cx="1415845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FAF00EB8-63D6-45A4-998F-5F0C43A985DB}"/>
              </a:ext>
            </a:extLst>
          </p:cNvPr>
          <p:cNvCxnSpPr>
            <a:cxnSpLocks/>
          </p:cNvCxnSpPr>
          <p:nvPr/>
        </p:nvCxnSpPr>
        <p:spPr>
          <a:xfrm>
            <a:off x="5279923" y="3574025"/>
            <a:ext cx="119953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5C4A3907-DEBD-4DD2-8FCE-2DB198B7DCC7}"/>
              </a:ext>
            </a:extLst>
          </p:cNvPr>
          <p:cNvCxnSpPr>
            <a:cxnSpLocks/>
          </p:cNvCxnSpPr>
          <p:nvPr/>
        </p:nvCxnSpPr>
        <p:spPr>
          <a:xfrm>
            <a:off x="5279923" y="3942735"/>
            <a:ext cx="119953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EB4FED21-9C63-41C3-8F5B-283D9B6BD09B}"/>
              </a:ext>
            </a:extLst>
          </p:cNvPr>
          <p:cNvSpPr/>
          <p:nvPr/>
        </p:nvSpPr>
        <p:spPr>
          <a:xfrm>
            <a:off x="2507226" y="4099431"/>
            <a:ext cx="288000" cy="288000"/>
          </a:xfrm>
          <a:prstGeom prst="ellipse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24CA5954-47D3-44D2-B51A-DAD034416B7F}"/>
              </a:ext>
            </a:extLst>
          </p:cNvPr>
          <p:cNvCxnSpPr>
            <a:cxnSpLocks/>
          </p:cNvCxnSpPr>
          <p:nvPr/>
        </p:nvCxnSpPr>
        <p:spPr>
          <a:xfrm flipV="1">
            <a:off x="2461955" y="4039005"/>
            <a:ext cx="378541" cy="4088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ttore a gomito 41">
            <a:extLst>
              <a:ext uri="{FF2B5EF4-FFF2-40B4-BE49-F238E27FC236}">
                <a16:creationId xmlns:a16="http://schemas.microsoft.com/office/drawing/2014/main" id="{F02806F7-3DEC-4121-9956-1D4B9108DD9F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2651226" y="3942736"/>
            <a:ext cx="1134193" cy="156696"/>
          </a:xfrm>
          <a:prstGeom prst="bentConnector3">
            <a:avLst>
              <a:gd name="adj1" fmla="val 587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ttore a gomito 47">
            <a:extLst>
              <a:ext uri="{FF2B5EF4-FFF2-40B4-BE49-F238E27FC236}">
                <a16:creationId xmlns:a16="http://schemas.microsoft.com/office/drawing/2014/main" id="{0113B4B1-844B-4B2F-8032-3D0E7C8991A3}"/>
              </a:ext>
            </a:extLst>
          </p:cNvPr>
          <p:cNvCxnSpPr>
            <a:cxnSpLocks/>
            <a:endCxn id="37" idx="4"/>
          </p:cNvCxnSpPr>
          <p:nvPr/>
        </p:nvCxnSpPr>
        <p:spPr>
          <a:xfrm rot="10800000">
            <a:off x="2651226" y="4387432"/>
            <a:ext cx="1134192" cy="244279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CAC7BC22-174F-4BA2-A6CF-36949D435C19}"/>
              </a:ext>
            </a:extLst>
          </p:cNvPr>
          <p:cNvCxnSpPr/>
          <p:nvPr/>
        </p:nvCxnSpPr>
        <p:spPr>
          <a:xfrm>
            <a:off x="1235379" y="4631711"/>
            <a:ext cx="1415845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84A6D28A-7ED1-4C2C-A890-9CEEE40D7EFC}"/>
              </a:ext>
            </a:extLst>
          </p:cNvPr>
          <p:cNvCxnSpPr/>
          <p:nvPr/>
        </p:nvCxnSpPr>
        <p:spPr>
          <a:xfrm>
            <a:off x="1235379" y="3942735"/>
            <a:ext cx="1415845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B5BA90F2-0DFA-4BF2-8A15-5C0B63D8BD5B}"/>
              </a:ext>
            </a:extLst>
          </p:cNvPr>
          <p:cNvCxnSpPr/>
          <p:nvPr/>
        </p:nvCxnSpPr>
        <p:spPr>
          <a:xfrm>
            <a:off x="2369572" y="5112773"/>
            <a:ext cx="1415845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FDFC4488-E3B0-41C9-A414-D7C6A54CE6B4}"/>
              </a:ext>
            </a:extLst>
          </p:cNvPr>
          <p:cNvCxnSpPr/>
          <p:nvPr/>
        </p:nvCxnSpPr>
        <p:spPr>
          <a:xfrm>
            <a:off x="2369571" y="5805947"/>
            <a:ext cx="14158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a gomito 56">
            <a:extLst>
              <a:ext uri="{FF2B5EF4-FFF2-40B4-BE49-F238E27FC236}">
                <a16:creationId xmlns:a16="http://schemas.microsoft.com/office/drawing/2014/main" id="{7CCE26D6-F615-4C9D-ABFF-C0DF33CCA750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5379150" y="5416668"/>
            <a:ext cx="332486" cy="202544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90B4F879-9F60-44EC-BAD8-E7A9B9CBEC25}"/>
              </a:ext>
            </a:extLst>
          </p:cNvPr>
          <p:cNvCxnSpPr>
            <a:cxnSpLocks/>
          </p:cNvCxnSpPr>
          <p:nvPr/>
        </p:nvCxnSpPr>
        <p:spPr>
          <a:xfrm>
            <a:off x="3785416" y="5805944"/>
            <a:ext cx="1494507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E43C986A-8FEC-43DA-A575-66E974576633}"/>
              </a:ext>
            </a:extLst>
          </p:cNvPr>
          <p:cNvCxnSpPr>
            <a:cxnSpLocks/>
          </p:cNvCxnSpPr>
          <p:nvPr/>
        </p:nvCxnSpPr>
        <p:spPr>
          <a:xfrm flipV="1">
            <a:off x="4065635" y="5245510"/>
            <a:ext cx="0" cy="5604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884E0355-2BA4-4551-9DC9-7E43B26AF974}"/>
              </a:ext>
            </a:extLst>
          </p:cNvPr>
          <p:cNvSpPr/>
          <p:nvPr/>
        </p:nvSpPr>
        <p:spPr>
          <a:xfrm>
            <a:off x="6414116" y="4758812"/>
            <a:ext cx="1199534" cy="285137"/>
          </a:xfrm>
          <a:prstGeom prst="roundRect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it-IT" sz="1200" dirty="0" err="1">
                <a:solidFill>
                  <a:srgbClr val="00B050"/>
                </a:solidFill>
              </a:rPr>
              <a:t>Decanter</a:t>
            </a:r>
            <a:endParaRPr lang="it-IT" sz="1200" dirty="0">
              <a:solidFill>
                <a:srgbClr val="00B050"/>
              </a:solidFill>
            </a:endParaRPr>
          </a:p>
        </p:txBody>
      </p:sp>
      <p:cxnSp>
        <p:nvCxnSpPr>
          <p:cNvPr id="65" name="Connettore a gomito 64">
            <a:extLst>
              <a:ext uri="{FF2B5EF4-FFF2-40B4-BE49-F238E27FC236}">
                <a16:creationId xmlns:a16="http://schemas.microsoft.com/office/drawing/2014/main" id="{72D00F57-4CA4-4FD8-9009-3055ADACF4B5}"/>
              </a:ext>
            </a:extLst>
          </p:cNvPr>
          <p:cNvCxnSpPr>
            <a:cxnSpLocks/>
          </p:cNvCxnSpPr>
          <p:nvPr/>
        </p:nvCxnSpPr>
        <p:spPr>
          <a:xfrm>
            <a:off x="5279923" y="4472681"/>
            <a:ext cx="1415845" cy="258593"/>
          </a:xfrm>
          <a:prstGeom prst="bentConnector3">
            <a:avLst>
              <a:gd name="adj1" fmla="val 10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ttore a gomito 77">
            <a:extLst>
              <a:ext uri="{FF2B5EF4-FFF2-40B4-BE49-F238E27FC236}">
                <a16:creationId xmlns:a16="http://schemas.microsoft.com/office/drawing/2014/main" id="{98988AC5-60CB-4377-B2EC-1ABF8E0F94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25032" y="4472680"/>
            <a:ext cx="1079354" cy="258594"/>
          </a:xfrm>
          <a:prstGeom prst="bentConnector3">
            <a:avLst>
              <a:gd name="adj1" fmla="val 100102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ttore 2 82">
            <a:extLst>
              <a:ext uri="{FF2B5EF4-FFF2-40B4-BE49-F238E27FC236}">
                <a16:creationId xmlns:a16="http://schemas.microsoft.com/office/drawing/2014/main" id="{98A172C3-95C4-4568-AD3E-B2ABF9A23128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7613650" y="4901380"/>
            <a:ext cx="790734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7B08E9FD-962C-49B4-8865-5B8AE5E5B8E0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5279923" y="4901381"/>
            <a:ext cx="1134193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ttore 2 88">
            <a:extLst>
              <a:ext uri="{FF2B5EF4-FFF2-40B4-BE49-F238E27FC236}">
                <a16:creationId xmlns:a16="http://schemas.microsoft.com/office/drawing/2014/main" id="{5FF934F8-A09D-45C8-88D0-04EF1866BC98}"/>
              </a:ext>
            </a:extLst>
          </p:cNvPr>
          <p:cNvCxnSpPr>
            <a:cxnSpLocks/>
          </p:cNvCxnSpPr>
          <p:nvPr/>
        </p:nvCxnSpPr>
        <p:spPr>
          <a:xfrm>
            <a:off x="5279923" y="5805944"/>
            <a:ext cx="1278187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913ACC2F-1872-4714-80F1-3B6E7E77D1FC}"/>
              </a:ext>
            </a:extLst>
          </p:cNvPr>
          <p:cNvSpPr txBox="1"/>
          <p:nvPr/>
        </p:nvSpPr>
        <p:spPr>
          <a:xfrm>
            <a:off x="6558115" y="1194333"/>
            <a:ext cx="149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Vapor</a:t>
            </a:r>
            <a:r>
              <a:rPr lang="it-IT" sz="1200" dirty="0"/>
              <a:t> Distillate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DE08AB1-DCB7-4C4A-B550-7A1E80ACB4FF}"/>
              </a:ext>
            </a:extLst>
          </p:cNvPr>
          <p:cNvSpPr txBox="1"/>
          <p:nvPr/>
        </p:nvSpPr>
        <p:spPr>
          <a:xfrm>
            <a:off x="6558114" y="2170183"/>
            <a:ext cx="149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rgbClr val="00B050"/>
                </a:solidFill>
              </a:rPr>
              <a:t>Heat</a:t>
            </a:r>
            <a:endParaRPr lang="it-IT" sz="1200" dirty="0">
              <a:solidFill>
                <a:srgbClr val="00B050"/>
              </a:solidFill>
            </a:endParaRP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7754AFA2-F82A-4EF1-B9E6-085412843D23}"/>
              </a:ext>
            </a:extLst>
          </p:cNvPr>
          <p:cNvSpPr txBox="1"/>
          <p:nvPr/>
        </p:nvSpPr>
        <p:spPr>
          <a:xfrm>
            <a:off x="6558113" y="2560373"/>
            <a:ext cx="149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Liquid distillate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7AB4FF9A-139C-47E2-B4F8-262B5873827F}"/>
              </a:ext>
            </a:extLst>
          </p:cNvPr>
          <p:cNvSpPr txBox="1"/>
          <p:nvPr/>
        </p:nvSpPr>
        <p:spPr>
          <a:xfrm>
            <a:off x="6558112" y="2992144"/>
            <a:ext cx="149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200" dirty="0"/>
              <a:t>Water distillate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AEE62ADC-284E-4A73-8BE0-A41A4E549E3E}"/>
              </a:ext>
            </a:extLst>
          </p:cNvPr>
          <p:cNvSpPr txBox="1"/>
          <p:nvPr/>
        </p:nvSpPr>
        <p:spPr>
          <a:xfrm>
            <a:off x="6558111" y="3420136"/>
            <a:ext cx="149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200" dirty="0"/>
              <a:t>Side products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AD044A25-3756-4A16-A1EA-BA8B967FFF77}"/>
              </a:ext>
            </a:extLst>
          </p:cNvPr>
          <p:cNvSpPr txBox="1"/>
          <p:nvPr/>
        </p:nvSpPr>
        <p:spPr>
          <a:xfrm>
            <a:off x="6558110" y="3761331"/>
            <a:ext cx="1494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200" dirty="0"/>
              <a:t>Pseudo Streams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7FB90409-8C5A-4488-9345-7EFF728B5D5A}"/>
              </a:ext>
            </a:extLst>
          </p:cNvPr>
          <p:cNvSpPr txBox="1"/>
          <p:nvPr/>
        </p:nvSpPr>
        <p:spPr>
          <a:xfrm>
            <a:off x="7325032" y="4109841"/>
            <a:ext cx="135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200" dirty="0"/>
              <a:t>Feed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221D4FC1-FCC2-4B17-8FBC-8C3B91CB6CBC}"/>
              </a:ext>
            </a:extLst>
          </p:cNvPr>
          <p:cNvSpPr txBox="1"/>
          <p:nvPr/>
        </p:nvSpPr>
        <p:spPr>
          <a:xfrm>
            <a:off x="7727533" y="4919761"/>
            <a:ext cx="135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200" dirty="0"/>
              <a:t>Product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E0121999-6357-4589-9BF2-E3FC3CB6AF5E}"/>
              </a:ext>
            </a:extLst>
          </p:cNvPr>
          <p:cNvSpPr txBox="1"/>
          <p:nvPr/>
        </p:nvSpPr>
        <p:spPr>
          <a:xfrm>
            <a:off x="5556176" y="4919761"/>
            <a:ext cx="135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200" dirty="0"/>
              <a:t>Return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4A59F665-9827-4324-89EC-ED4B5D78AA23}"/>
              </a:ext>
            </a:extLst>
          </p:cNvPr>
          <p:cNvSpPr txBox="1"/>
          <p:nvPr/>
        </p:nvSpPr>
        <p:spPr>
          <a:xfrm>
            <a:off x="6628510" y="5644411"/>
            <a:ext cx="135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200" dirty="0" err="1"/>
              <a:t>Heat</a:t>
            </a:r>
            <a:endParaRPr lang="it-IT" sz="1200" dirty="0"/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1E276148-A330-4C17-9C29-D74E1800D2D1}"/>
              </a:ext>
            </a:extLst>
          </p:cNvPr>
          <p:cNvSpPr txBox="1"/>
          <p:nvPr/>
        </p:nvSpPr>
        <p:spPr>
          <a:xfrm>
            <a:off x="6558110" y="6398761"/>
            <a:ext cx="135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Bottoms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2641164-AE2C-4763-BE50-2547BB8D730A}"/>
              </a:ext>
            </a:extLst>
          </p:cNvPr>
          <p:cNvSpPr txBox="1"/>
          <p:nvPr/>
        </p:nvSpPr>
        <p:spPr>
          <a:xfrm>
            <a:off x="593701" y="5536689"/>
            <a:ext cx="177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Bottom Stage or </a:t>
            </a:r>
            <a:r>
              <a:rPr lang="it-IT" sz="1200" dirty="0" err="1"/>
              <a:t>Reboiler</a:t>
            </a:r>
            <a:r>
              <a:rPr lang="it-IT" sz="1200" dirty="0"/>
              <a:t> </a:t>
            </a:r>
            <a:r>
              <a:rPr lang="it-IT" sz="1200" dirty="0" err="1"/>
              <a:t>Heat</a:t>
            </a:r>
            <a:r>
              <a:rPr lang="it-IT" sz="1200" dirty="0"/>
              <a:t> Duty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76299ACB-0753-44F4-8F2E-BA2B8D3F6230}"/>
              </a:ext>
            </a:extLst>
          </p:cNvPr>
          <p:cNvSpPr txBox="1"/>
          <p:nvPr/>
        </p:nvSpPr>
        <p:spPr>
          <a:xfrm>
            <a:off x="554521" y="4958884"/>
            <a:ext cx="177586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200" dirty="0" err="1"/>
              <a:t>Heat</a:t>
            </a:r>
            <a:endParaRPr lang="it-IT" sz="1200" dirty="0"/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089823D4-EDB5-4F76-AF22-1EB1B12E7C45}"/>
              </a:ext>
            </a:extLst>
          </p:cNvPr>
          <p:cNvSpPr txBox="1"/>
          <p:nvPr/>
        </p:nvSpPr>
        <p:spPr>
          <a:xfrm>
            <a:off x="-540490" y="4472680"/>
            <a:ext cx="177586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600" dirty="0" err="1"/>
              <a:t>Heat</a:t>
            </a:r>
            <a:endParaRPr lang="it-IT" sz="1600" dirty="0"/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EC03869A-FD6B-41CA-8954-0916110F5BEC}"/>
              </a:ext>
            </a:extLst>
          </p:cNvPr>
          <p:cNvSpPr txBox="1"/>
          <p:nvPr/>
        </p:nvSpPr>
        <p:spPr>
          <a:xfrm>
            <a:off x="-537173" y="3761330"/>
            <a:ext cx="177586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it-IT" sz="1600" dirty="0" err="1"/>
              <a:t>Heat</a:t>
            </a:r>
            <a:endParaRPr lang="it-IT" sz="1600" dirty="0"/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4FABA1A6-5BDA-4FC9-B441-84097AE92B4E}"/>
              </a:ext>
            </a:extLst>
          </p:cNvPr>
          <p:cNvSpPr txBox="1"/>
          <p:nvPr/>
        </p:nvSpPr>
        <p:spPr>
          <a:xfrm>
            <a:off x="780347" y="4123860"/>
            <a:ext cx="177586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>
                <a:solidFill>
                  <a:srgbClr val="00B050"/>
                </a:solidFill>
              </a:rPr>
              <a:t>Pumparound</a:t>
            </a:r>
            <a:endParaRPr lang="it-IT" sz="1200" dirty="0">
              <a:solidFill>
                <a:srgbClr val="00B050"/>
              </a:solidFill>
            </a:endParaRP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F66FCD66-D569-444D-8E2C-CE0C08AF26BC}"/>
              </a:ext>
            </a:extLst>
          </p:cNvPr>
          <p:cNvSpPr txBox="1"/>
          <p:nvPr/>
        </p:nvSpPr>
        <p:spPr>
          <a:xfrm>
            <a:off x="593701" y="3409838"/>
            <a:ext cx="1775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Feed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33FEA307-34D8-417F-8F13-080B19C95097}"/>
              </a:ext>
            </a:extLst>
          </p:cNvPr>
          <p:cNvSpPr txBox="1"/>
          <p:nvPr/>
        </p:nvSpPr>
        <p:spPr>
          <a:xfrm>
            <a:off x="347443" y="2220817"/>
            <a:ext cx="200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Top-Stage or </a:t>
            </a:r>
            <a:r>
              <a:rPr lang="it-IT" sz="1200" dirty="0" err="1"/>
              <a:t>Condenser</a:t>
            </a:r>
            <a:r>
              <a:rPr lang="it-IT" sz="1200" dirty="0"/>
              <a:t> </a:t>
            </a:r>
            <a:r>
              <a:rPr lang="it-IT" sz="1200" dirty="0" err="1"/>
              <a:t>Heat</a:t>
            </a:r>
            <a:r>
              <a:rPr lang="it-IT" sz="1200" dirty="0"/>
              <a:t> Duty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55ED8C41-C6DC-4691-A412-3D5CD70368EE}"/>
              </a:ext>
            </a:extLst>
          </p:cNvPr>
          <p:cNvSpPr txBox="1"/>
          <p:nvPr/>
        </p:nvSpPr>
        <p:spPr>
          <a:xfrm>
            <a:off x="3077493" y="5363538"/>
            <a:ext cx="1775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Boil</a:t>
            </a:r>
            <a:r>
              <a:rPr lang="it-IT" sz="1200" dirty="0"/>
              <a:t>-up</a:t>
            </a: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93790D39-D86E-45AC-8949-E183BFCF0CDB}"/>
              </a:ext>
            </a:extLst>
          </p:cNvPr>
          <p:cNvSpPr txBox="1"/>
          <p:nvPr/>
        </p:nvSpPr>
        <p:spPr>
          <a:xfrm>
            <a:off x="3142148" y="2790403"/>
            <a:ext cx="1775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/>
              <a:t>Reflux</a:t>
            </a:r>
            <a:endParaRPr lang="it-IT" sz="1200" dirty="0"/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5BE7F122-B5F4-4262-9504-90163487A3B6}"/>
              </a:ext>
            </a:extLst>
          </p:cNvPr>
          <p:cNvSpPr txBox="1"/>
          <p:nvPr/>
        </p:nvSpPr>
        <p:spPr>
          <a:xfrm>
            <a:off x="2894574" y="2304028"/>
            <a:ext cx="1775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1</a:t>
            </a: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61A846C8-0CEA-4071-98F9-6CB91704A51E}"/>
              </a:ext>
            </a:extLst>
          </p:cNvPr>
          <p:cNvSpPr txBox="1"/>
          <p:nvPr/>
        </p:nvSpPr>
        <p:spPr>
          <a:xfrm>
            <a:off x="3193215" y="5805944"/>
            <a:ext cx="1775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N-stage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539574B8-D71D-4B50-8549-BD4E4FE855E5}"/>
              </a:ext>
            </a:extLst>
          </p:cNvPr>
          <p:cNvGrpSpPr/>
          <p:nvPr/>
        </p:nvGrpSpPr>
        <p:grpSpPr>
          <a:xfrm>
            <a:off x="393548" y="1075594"/>
            <a:ext cx="2097811" cy="1015663"/>
            <a:chOff x="467331" y="1143444"/>
            <a:chExt cx="2097811" cy="1015663"/>
          </a:xfrm>
        </p:grpSpPr>
        <p:sp>
          <p:nvSpPr>
            <p:cNvPr id="113" name="CasellaDiTesto 112">
              <a:extLst>
                <a:ext uri="{FF2B5EF4-FFF2-40B4-BE49-F238E27FC236}">
                  <a16:creationId xmlns:a16="http://schemas.microsoft.com/office/drawing/2014/main" id="{2A3F3B27-47F1-49B1-9FC0-074D7B8A1BA9}"/>
                </a:ext>
              </a:extLst>
            </p:cNvPr>
            <p:cNvSpPr txBox="1"/>
            <p:nvPr/>
          </p:nvSpPr>
          <p:spPr>
            <a:xfrm>
              <a:off x="502477" y="1143444"/>
              <a:ext cx="20626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tx1"/>
                  </a:solidFill>
                </a:rPr>
                <a:t>Legend:</a:t>
              </a:r>
            </a:p>
            <a:p>
              <a:pPr>
                <a:buSzPct val="165000"/>
              </a:pPr>
              <a:r>
                <a:rPr lang="it-IT" sz="1200" dirty="0">
                  <a:solidFill>
                    <a:srgbClr val="00B050"/>
                  </a:solidFill>
                </a:rPr>
                <a:t>       Optional stream</a:t>
              </a:r>
            </a:p>
            <a:p>
              <a:pPr>
                <a:buSzPct val="165000"/>
              </a:pPr>
              <a:r>
                <a:rPr lang="it-IT" sz="1200" dirty="0">
                  <a:solidFill>
                    <a:srgbClr val="00B050"/>
                  </a:solidFill>
                </a:rPr>
                <a:t>       </a:t>
              </a:r>
              <a:r>
                <a:rPr lang="it-IT" sz="1200" dirty="0" err="1">
                  <a:solidFill>
                    <a:srgbClr val="00B050"/>
                  </a:solidFill>
                </a:rPr>
                <a:t>Heat</a:t>
              </a:r>
              <a:r>
                <a:rPr lang="it-IT" sz="1200" dirty="0">
                  <a:solidFill>
                    <a:srgbClr val="00B050"/>
                  </a:solidFill>
                </a:rPr>
                <a:t> stream</a:t>
              </a:r>
            </a:p>
            <a:p>
              <a:pPr>
                <a:buSzPct val="165000"/>
              </a:pPr>
              <a:r>
                <a:rPr lang="it-IT" sz="1200" dirty="0">
                  <a:solidFill>
                    <a:srgbClr val="00B050"/>
                  </a:solidFill>
                </a:rPr>
                <a:t>       </a:t>
              </a:r>
              <a:r>
                <a:rPr lang="it-IT" sz="1200" dirty="0" err="1">
                  <a:solidFill>
                    <a:schemeClr val="tx1"/>
                  </a:solidFill>
                </a:rPr>
                <a:t>Material</a:t>
              </a:r>
              <a:r>
                <a:rPr lang="it-IT" sz="1200" dirty="0">
                  <a:solidFill>
                    <a:schemeClr val="tx1"/>
                  </a:solidFill>
                </a:rPr>
                <a:t> Stream </a:t>
              </a:r>
            </a:p>
            <a:p>
              <a:pPr>
                <a:buSzPct val="165000"/>
              </a:pPr>
              <a:endParaRPr lang="it-IT" sz="1200" dirty="0">
                <a:solidFill>
                  <a:srgbClr val="00B050"/>
                </a:solidFill>
              </a:endParaRPr>
            </a:p>
          </p:txBody>
        </p:sp>
        <p:sp>
          <p:nvSpPr>
            <p:cNvPr id="101" name="Rettangolo 100">
              <a:extLst>
                <a:ext uri="{FF2B5EF4-FFF2-40B4-BE49-F238E27FC236}">
                  <a16:creationId xmlns:a16="http://schemas.microsoft.com/office/drawing/2014/main" id="{AEA3BE7A-9C77-4A7A-AD5D-F6C0C004E948}"/>
                </a:ext>
              </a:extLst>
            </p:cNvPr>
            <p:cNvSpPr/>
            <p:nvPr/>
          </p:nvSpPr>
          <p:spPr>
            <a:xfrm>
              <a:off x="585344" y="1388515"/>
              <a:ext cx="122528" cy="11596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115" name="Connettore 2 114">
              <a:extLst>
                <a:ext uri="{FF2B5EF4-FFF2-40B4-BE49-F238E27FC236}">
                  <a16:creationId xmlns:a16="http://schemas.microsoft.com/office/drawing/2014/main" id="{AE5F34A1-5779-4FC1-8641-61DF2D554233}"/>
                </a:ext>
              </a:extLst>
            </p:cNvPr>
            <p:cNvCxnSpPr>
              <a:cxnSpLocks/>
            </p:cNvCxnSpPr>
            <p:nvPr/>
          </p:nvCxnSpPr>
          <p:spPr>
            <a:xfrm>
              <a:off x="467331" y="1671484"/>
              <a:ext cx="358553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ttore 2 116">
              <a:extLst>
                <a:ext uri="{FF2B5EF4-FFF2-40B4-BE49-F238E27FC236}">
                  <a16:creationId xmlns:a16="http://schemas.microsoft.com/office/drawing/2014/main" id="{864C03F2-49AF-47EA-9A3F-9A33D3809E0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31" y="1873044"/>
              <a:ext cx="358553" cy="0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327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err="1" smtClean="0"/>
              <a:t>RadFrac</a:t>
            </a:r>
            <a:r>
              <a:rPr lang="en-US" altLang="it-IT" dirty="0" smtClean="0"/>
              <a:t> Setup Configuration Sheet</a:t>
            </a:r>
            <a:endParaRPr lang="en-US" alt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645" y="1212743"/>
            <a:ext cx="8332967" cy="2172713"/>
          </a:xfrm>
        </p:spPr>
        <p:txBody>
          <a:bodyPr>
            <a:normAutofit fontScale="85000" lnSpcReduction="10000"/>
          </a:bodyPr>
          <a:lstStyle/>
          <a:p>
            <a:r>
              <a:rPr lang="en-US" altLang="it-IT" dirty="0" smtClean="0">
                <a:sym typeface="Arial"/>
              </a:rPr>
              <a:t>Specify:</a:t>
            </a:r>
          </a:p>
          <a:p>
            <a:pPr lvl="1"/>
            <a:r>
              <a:rPr lang="en-US" altLang="it-IT" dirty="0" smtClean="0">
                <a:sym typeface="Arial"/>
              </a:rPr>
              <a:t>Calculation Type: Equilibrium, Rate-Based</a:t>
            </a:r>
          </a:p>
          <a:p>
            <a:pPr lvl="1"/>
            <a:r>
              <a:rPr lang="en-US" altLang="it-IT" dirty="0" smtClean="0">
                <a:sym typeface="Arial"/>
              </a:rPr>
              <a:t>Number of stages</a:t>
            </a:r>
          </a:p>
          <a:p>
            <a:pPr lvl="1"/>
            <a:r>
              <a:rPr lang="en-US" altLang="it-IT" dirty="0" smtClean="0">
                <a:sym typeface="Arial"/>
              </a:rPr>
              <a:t>Condenser and reboiler configuration: Total, Partial, Kettle, </a:t>
            </a:r>
            <a:r>
              <a:rPr lang="en-US" altLang="it-IT" dirty="0" err="1" smtClean="0">
                <a:sym typeface="Arial"/>
              </a:rPr>
              <a:t>Thermosyphon</a:t>
            </a:r>
            <a:r>
              <a:rPr lang="en-US" altLang="it-IT" dirty="0" smtClean="0">
                <a:sym typeface="Arial"/>
              </a:rPr>
              <a:t>, etc…</a:t>
            </a:r>
          </a:p>
          <a:p>
            <a:pPr lvl="1"/>
            <a:r>
              <a:rPr lang="en-US" altLang="it-IT" dirty="0" smtClean="0">
                <a:sym typeface="Arial"/>
              </a:rPr>
              <a:t>Valid Phases</a:t>
            </a:r>
          </a:p>
          <a:p>
            <a:pPr lvl="1"/>
            <a:r>
              <a:rPr lang="en-US" altLang="it-IT" dirty="0" smtClean="0">
                <a:sym typeface="Arial"/>
              </a:rPr>
              <a:t>Convergence</a:t>
            </a:r>
          </a:p>
          <a:p>
            <a:pPr lvl="1"/>
            <a:r>
              <a:rPr lang="en-US" altLang="it-IT" dirty="0" smtClean="0">
                <a:sym typeface="Arial"/>
              </a:rPr>
              <a:t>Column operating specifications: Distillate Rate, Reflux Ratio, Distillate to Feed Ration, Condenser/</a:t>
            </a:r>
            <a:r>
              <a:rPr lang="en-US" altLang="it-IT" dirty="0" err="1" smtClean="0">
                <a:sym typeface="Arial"/>
              </a:rPr>
              <a:t>Reboiler</a:t>
            </a:r>
            <a:r>
              <a:rPr lang="en-US" altLang="it-IT" dirty="0" smtClean="0">
                <a:sym typeface="Arial"/>
              </a:rPr>
              <a:t> Duty, etc.</a:t>
            </a:r>
            <a:endParaRPr lang="en-US" altLang="it-IT" dirty="0">
              <a:sym typeface="Arial"/>
            </a:endParaRP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7B4DA53-D18C-4602-8890-03EB84D32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479" y="3429000"/>
            <a:ext cx="6239041" cy="31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RadFrac Setup Streams Sheet</a:t>
            </a:r>
            <a:endParaRPr lang="en-US" alt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645" y="1212743"/>
            <a:ext cx="8332967" cy="2085721"/>
          </a:xfrm>
        </p:spPr>
        <p:txBody>
          <a:bodyPr>
            <a:normAutofit/>
          </a:bodyPr>
          <a:lstStyle/>
          <a:p>
            <a:r>
              <a:rPr lang="en-US" altLang="it-IT" dirty="0" smtClean="0">
                <a:sym typeface="Arial"/>
              </a:rPr>
              <a:t>Specify:</a:t>
            </a:r>
          </a:p>
          <a:p>
            <a:pPr lvl="1"/>
            <a:r>
              <a:rPr lang="en-US" altLang="it-IT" dirty="0" smtClean="0">
                <a:sym typeface="Arial"/>
              </a:rPr>
              <a:t>Feed stage location</a:t>
            </a:r>
          </a:p>
          <a:p>
            <a:pPr lvl="1"/>
            <a:r>
              <a:rPr lang="en-US" altLang="it-IT" dirty="0" smtClean="0">
                <a:sym typeface="Arial"/>
              </a:rPr>
              <a:t>Feed stream convention: Above stage, On-Stage, On-Stage-Liquid, On-Stage-Vapor, Decanter (for VLL calculations only)</a:t>
            </a:r>
          </a:p>
          <a:p>
            <a:pPr lvl="1"/>
            <a:r>
              <a:rPr lang="en-US" altLang="it-IT" dirty="0" smtClean="0">
                <a:sym typeface="Arial"/>
              </a:rPr>
              <a:t>Bottom and overhead product streams</a:t>
            </a:r>
          </a:p>
          <a:p>
            <a:pPr lvl="1"/>
            <a:r>
              <a:rPr lang="en-US" altLang="it-IT" dirty="0" smtClean="0">
                <a:sym typeface="Arial"/>
              </a:rPr>
              <a:t>Side products</a:t>
            </a:r>
          </a:p>
          <a:p>
            <a:pPr lvl="1"/>
            <a:endParaRPr lang="en-US" altLang="it-IT" dirty="0" smtClean="0">
              <a:sym typeface="Arial"/>
            </a:endParaRPr>
          </a:p>
          <a:p>
            <a:endParaRPr lang="en-US" dirty="0"/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C70415E-31BB-4A14-BB91-F5B830C0B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16" y="3298465"/>
            <a:ext cx="7305368" cy="32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5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Feed Convention</a:t>
            </a:r>
            <a:endParaRPr lang="en-US" altLang="it-IT" dirty="0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25C1E038-69C8-4DE4-B6A4-2817162EFC5F}"/>
              </a:ext>
            </a:extLst>
          </p:cNvPr>
          <p:cNvGrpSpPr/>
          <p:nvPr/>
        </p:nvGrpSpPr>
        <p:grpSpPr>
          <a:xfrm>
            <a:off x="691964" y="964595"/>
            <a:ext cx="3136456" cy="3086784"/>
            <a:chOff x="137692" y="1209368"/>
            <a:chExt cx="3136456" cy="3086784"/>
          </a:xfrm>
        </p:grpSpPr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1C16138E-4368-4948-8418-6A3CB5C7F5BA}"/>
                </a:ext>
              </a:extLst>
            </p:cNvPr>
            <p:cNvSpPr/>
            <p:nvPr/>
          </p:nvSpPr>
          <p:spPr>
            <a:xfrm>
              <a:off x="1740310" y="1602658"/>
              <a:ext cx="1081548" cy="462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800" dirty="0">
                  <a:solidFill>
                    <a:schemeClr val="tx1"/>
                  </a:solidFill>
                </a:rPr>
                <a:t>n-1</a:t>
              </a:r>
            </a:p>
          </p:txBody>
        </p:sp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F7A06CE7-BBFF-46BC-B245-D918EAD155C5}"/>
                </a:ext>
              </a:extLst>
            </p:cNvPr>
            <p:cNvSpPr/>
            <p:nvPr/>
          </p:nvSpPr>
          <p:spPr>
            <a:xfrm>
              <a:off x="1740310" y="3379190"/>
              <a:ext cx="1081548" cy="462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800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22D7552F-D25D-4629-A721-26194B4B9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4877" y="2064774"/>
              <a:ext cx="0" cy="131441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1E19EED3-7059-4BDC-AFCB-9934A85471AB}"/>
                </a:ext>
              </a:extLst>
            </p:cNvPr>
            <p:cNvCxnSpPr>
              <a:cxnSpLocks/>
            </p:cNvCxnSpPr>
            <p:nvPr/>
          </p:nvCxnSpPr>
          <p:spPr>
            <a:xfrm>
              <a:off x="2172929" y="2064774"/>
              <a:ext cx="0" cy="1314415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6F52B837-36C0-4B3C-9D5A-9024F777380C}"/>
                </a:ext>
              </a:extLst>
            </p:cNvPr>
            <p:cNvSpPr/>
            <p:nvPr/>
          </p:nvSpPr>
          <p:spPr>
            <a:xfrm>
              <a:off x="1111065" y="2605548"/>
              <a:ext cx="924215" cy="2884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 err="1">
                  <a:solidFill>
                    <a:schemeClr val="tx1"/>
                  </a:solidFill>
                </a:rPr>
                <a:t>Pre</a:t>
              </a:r>
              <a:r>
                <a:rPr lang="it-IT" sz="1050" dirty="0">
                  <a:solidFill>
                    <a:schemeClr val="tx1"/>
                  </a:solidFill>
                </a:rPr>
                <a:t>-Flash</a:t>
              </a: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92A390A7-C5BA-437E-8A32-C84725431E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2038" y="2064775"/>
              <a:ext cx="0" cy="54077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A7BA6BCF-FEC2-40A3-BE91-43BEFCDBA3CC}"/>
                </a:ext>
              </a:extLst>
            </p:cNvPr>
            <p:cNvCxnSpPr>
              <a:cxnSpLocks/>
            </p:cNvCxnSpPr>
            <p:nvPr/>
          </p:nvCxnSpPr>
          <p:spPr>
            <a:xfrm>
              <a:off x="1932038" y="2893979"/>
              <a:ext cx="0" cy="485210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EDB23F83-FD8D-4925-8531-86AF56B0AA53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137692" y="2749764"/>
              <a:ext cx="973373" cy="1808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72CAE56B-4DD7-428A-9160-764848F3E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0296" y="1209368"/>
              <a:ext cx="0" cy="39329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E30AB513-3F1B-4960-B0CE-D47B69B1E8A5}"/>
                </a:ext>
              </a:extLst>
            </p:cNvPr>
            <p:cNvCxnSpPr>
              <a:cxnSpLocks/>
            </p:cNvCxnSpPr>
            <p:nvPr/>
          </p:nvCxnSpPr>
          <p:spPr>
            <a:xfrm>
              <a:off x="2153263" y="1209368"/>
              <a:ext cx="0" cy="393292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F5D6685C-416E-44F9-BE33-48A0EEBDEB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9793" y="3841306"/>
              <a:ext cx="0" cy="39329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A3F0DE5C-F6AD-4627-8D20-15F2CAD6071B}"/>
                </a:ext>
              </a:extLst>
            </p:cNvPr>
            <p:cNvCxnSpPr>
              <a:cxnSpLocks/>
            </p:cNvCxnSpPr>
            <p:nvPr/>
          </p:nvCxnSpPr>
          <p:spPr>
            <a:xfrm>
              <a:off x="2172929" y="3841306"/>
              <a:ext cx="0" cy="393292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1699F3E5-45F0-4FBD-8C2E-EE89FB12B99C}"/>
                </a:ext>
              </a:extLst>
            </p:cNvPr>
            <p:cNvSpPr txBox="1"/>
            <p:nvPr/>
          </p:nvSpPr>
          <p:spPr>
            <a:xfrm>
              <a:off x="2595716" y="2576643"/>
              <a:ext cx="452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</a:rPr>
                <a:t>V</a:t>
              </a:r>
              <a:r>
                <a:rPr lang="it-IT" sz="1800" baseline="-25000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2A4576D-88E0-48D4-B48C-BE8220671A82}"/>
                </a:ext>
              </a:extLst>
            </p:cNvPr>
            <p:cNvSpPr txBox="1"/>
            <p:nvPr/>
          </p:nvSpPr>
          <p:spPr>
            <a:xfrm>
              <a:off x="2143432" y="2576642"/>
              <a:ext cx="5211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0070C0"/>
                  </a:solidFill>
                </a:rPr>
                <a:t>L</a:t>
              </a:r>
              <a:r>
                <a:rPr lang="it-IT" sz="1800" baseline="-25000" dirty="0">
                  <a:solidFill>
                    <a:srgbClr val="0070C0"/>
                  </a:solidFill>
                </a:rPr>
                <a:t>n-1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3F061F9-1707-4DD8-9CB9-ACD98A197C2F}"/>
                </a:ext>
              </a:extLst>
            </p:cNvPr>
            <p:cNvSpPr txBox="1"/>
            <p:nvPr/>
          </p:nvSpPr>
          <p:spPr>
            <a:xfrm>
              <a:off x="1337189" y="2935411"/>
              <a:ext cx="648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800" dirty="0" err="1">
                  <a:solidFill>
                    <a:srgbClr val="0070C0"/>
                  </a:solidFill>
                </a:rPr>
                <a:t>L</a:t>
              </a:r>
              <a:r>
                <a:rPr lang="it-IT" sz="1800" baseline="-25000" dirty="0" err="1">
                  <a:solidFill>
                    <a:srgbClr val="0070C0"/>
                  </a:solidFill>
                </a:rPr>
                <a:t>feed</a:t>
              </a:r>
              <a:endParaRPr lang="it-IT" sz="18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26A28E4-930A-4825-BAA1-58AFE74B57CD}"/>
                </a:ext>
              </a:extLst>
            </p:cNvPr>
            <p:cNvSpPr txBox="1"/>
            <p:nvPr/>
          </p:nvSpPr>
          <p:spPr>
            <a:xfrm>
              <a:off x="2180288" y="3926820"/>
              <a:ext cx="5211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0070C0"/>
                  </a:solidFill>
                </a:rPr>
                <a:t>L</a:t>
              </a:r>
              <a:r>
                <a:rPr lang="it-IT" sz="1800" baseline="-25000" dirty="0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F3CC921D-4C52-475B-AD29-441B67A065B2}"/>
                </a:ext>
              </a:extLst>
            </p:cNvPr>
            <p:cNvSpPr txBox="1"/>
            <p:nvPr/>
          </p:nvSpPr>
          <p:spPr>
            <a:xfrm>
              <a:off x="2126170" y="1217712"/>
              <a:ext cx="5211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0070C0"/>
                  </a:solidFill>
                </a:rPr>
                <a:t>L</a:t>
              </a:r>
              <a:r>
                <a:rPr lang="it-IT" sz="1800" baseline="-25000" dirty="0">
                  <a:solidFill>
                    <a:srgbClr val="0070C0"/>
                  </a:solidFill>
                </a:rPr>
                <a:t>n-2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F6E5ECD7-DC8A-4C17-8CB0-CAC157BBBCB4}"/>
                </a:ext>
              </a:extLst>
            </p:cNvPr>
            <p:cNvSpPr txBox="1"/>
            <p:nvPr/>
          </p:nvSpPr>
          <p:spPr>
            <a:xfrm>
              <a:off x="1297886" y="2248883"/>
              <a:ext cx="72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 err="1">
                  <a:solidFill>
                    <a:srgbClr val="FF0000"/>
                  </a:solidFill>
                </a:rPr>
                <a:t>V</a:t>
              </a:r>
              <a:r>
                <a:rPr lang="it-IT" sz="1800" baseline="-25000" dirty="0" err="1">
                  <a:solidFill>
                    <a:srgbClr val="FF0000"/>
                  </a:solidFill>
                </a:rPr>
                <a:t>feed</a:t>
              </a:r>
              <a:endParaRPr lang="it-IT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F55F7900-32B5-4274-992D-64E8DBEC9466}"/>
                </a:ext>
              </a:extLst>
            </p:cNvPr>
            <p:cNvSpPr txBox="1"/>
            <p:nvPr/>
          </p:nvSpPr>
          <p:spPr>
            <a:xfrm>
              <a:off x="2605538" y="1214469"/>
              <a:ext cx="629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</a:rPr>
                <a:t>V</a:t>
              </a:r>
              <a:r>
                <a:rPr lang="it-IT" sz="1800" baseline="-25000" dirty="0">
                  <a:solidFill>
                    <a:srgbClr val="FF0000"/>
                  </a:solidFill>
                </a:rPr>
                <a:t>n-1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DAA0BFA0-2F5D-475A-BBE9-9C260C82C525}"/>
                </a:ext>
              </a:extLst>
            </p:cNvPr>
            <p:cNvSpPr txBox="1"/>
            <p:nvPr/>
          </p:nvSpPr>
          <p:spPr>
            <a:xfrm>
              <a:off x="2644877" y="3905374"/>
              <a:ext cx="629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</a:rPr>
                <a:t>V</a:t>
              </a:r>
              <a:r>
                <a:rPr lang="it-IT" sz="1800" baseline="-25000" dirty="0">
                  <a:solidFill>
                    <a:srgbClr val="FF0000"/>
                  </a:solidFill>
                </a:rPr>
                <a:t>n+1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5D41A263-7FF6-4CDC-9326-16878F3A4D69}"/>
                </a:ext>
              </a:extLst>
            </p:cNvPr>
            <p:cNvSpPr txBox="1"/>
            <p:nvPr/>
          </p:nvSpPr>
          <p:spPr>
            <a:xfrm>
              <a:off x="218763" y="2722194"/>
              <a:ext cx="796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Feed to stage n</a:t>
              </a:r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6296395F-EC23-48A4-BF9D-040BA7808591}"/>
              </a:ext>
            </a:extLst>
          </p:cNvPr>
          <p:cNvGrpSpPr/>
          <p:nvPr/>
        </p:nvGrpSpPr>
        <p:grpSpPr>
          <a:xfrm>
            <a:off x="5177944" y="936900"/>
            <a:ext cx="2519503" cy="3086784"/>
            <a:chOff x="5336477" y="1151843"/>
            <a:chExt cx="2519503" cy="3086784"/>
          </a:xfrm>
        </p:grpSpPr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B9B3D680-9ED1-4304-9949-98744E127652}"/>
                </a:ext>
              </a:extLst>
            </p:cNvPr>
            <p:cNvSpPr txBox="1"/>
            <p:nvPr/>
          </p:nvSpPr>
          <p:spPr>
            <a:xfrm>
              <a:off x="6513857" y="1179538"/>
              <a:ext cx="5628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0070C0"/>
                  </a:solidFill>
                </a:rPr>
                <a:t>L</a:t>
              </a:r>
              <a:r>
                <a:rPr lang="it-IT" sz="1800" baseline="-25000" dirty="0">
                  <a:solidFill>
                    <a:srgbClr val="0070C0"/>
                  </a:solidFill>
                </a:rPr>
                <a:t>n-2</a:t>
              </a:r>
            </a:p>
          </p:txBody>
        </p:sp>
        <p:sp>
          <p:nvSpPr>
            <p:cNvPr id="41" name="Rettangolo con angoli arrotondati 40">
              <a:extLst>
                <a:ext uri="{FF2B5EF4-FFF2-40B4-BE49-F238E27FC236}">
                  <a16:creationId xmlns:a16="http://schemas.microsoft.com/office/drawing/2014/main" id="{045BCBA6-0E3C-42AC-92FA-559E0ABD1BF0}"/>
                </a:ext>
              </a:extLst>
            </p:cNvPr>
            <p:cNvSpPr/>
            <p:nvPr/>
          </p:nvSpPr>
          <p:spPr>
            <a:xfrm>
              <a:off x="6322142" y="1545133"/>
              <a:ext cx="1081548" cy="462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800" dirty="0">
                  <a:solidFill>
                    <a:schemeClr val="tx1"/>
                  </a:solidFill>
                </a:rPr>
                <a:t>n-1</a:t>
              </a:r>
            </a:p>
          </p:txBody>
        </p:sp>
        <p:sp>
          <p:nvSpPr>
            <p:cNvPr id="42" name="Rettangolo con angoli arrotondati 41">
              <a:extLst>
                <a:ext uri="{FF2B5EF4-FFF2-40B4-BE49-F238E27FC236}">
                  <a16:creationId xmlns:a16="http://schemas.microsoft.com/office/drawing/2014/main" id="{0164B0AC-E314-4F75-9C8E-BEAD0E3F98EA}"/>
                </a:ext>
              </a:extLst>
            </p:cNvPr>
            <p:cNvSpPr/>
            <p:nvPr/>
          </p:nvSpPr>
          <p:spPr>
            <a:xfrm>
              <a:off x="6322142" y="3321665"/>
              <a:ext cx="1081548" cy="462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800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83063B61-B9A1-47E8-A151-D076A7FB1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6709" y="2007249"/>
              <a:ext cx="0" cy="131441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ttore 2 43">
              <a:extLst>
                <a:ext uri="{FF2B5EF4-FFF2-40B4-BE49-F238E27FC236}">
                  <a16:creationId xmlns:a16="http://schemas.microsoft.com/office/drawing/2014/main" id="{D79F1DB7-BCA1-45CC-BCA5-3197485C78A9}"/>
                </a:ext>
              </a:extLst>
            </p:cNvPr>
            <p:cNvCxnSpPr>
              <a:cxnSpLocks/>
            </p:cNvCxnSpPr>
            <p:nvPr/>
          </p:nvCxnSpPr>
          <p:spPr>
            <a:xfrm>
              <a:off x="6548281" y="2007249"/>
              <a:ext cx="0" cy="1314415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E8E7C336-022E-4ACF-99F3-FA6823E86760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5336477" y="3550696"/>
              <a:ext cx="985665" cy="2027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id="{6C747283-D1A7-4BB9-9A41-162320D1F7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2128" y="1151843"/>
              <a:ext cx="0" cy="39329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ttore 2 49">
              <a:extLst>
                <a:ext uri="{FF2B5EF4-FFF2-40B4-BE49-F238E27FC236}">
                  <a16:creationId xmlns:a16="http://schemas.microsoft.com/office/drawing/2014/main" id="{2BD46486-6A30-4EA1-9E4C-B85B327F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528615" y="1151843"/>
              <a:ext cx="0" cy="393292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id="{40E04A59-1F4A-4C6B-A82A-E50693635D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1625" y="3783781"/>
              <a:ext cx="0" cy="39329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ttore 2 51">
              <a:extLst>
                <a:ext uri="{FF2B5EF4-FFF2-40B4-BE49-F238E27FC236}">
                  <a16:creationId xmlns:a16="http://schemas.microsoft.com/office/drawing/2014/main" id="{E40447D5-7564-41A8-82BA-656CC68039EC}"/>
                </a:ext>
              </a:extLst>
            </p:cNvPr>
            <p:cNvCxnSpPr>
              <a:cxnSpLocks/>
            </p:cNvCxnSpPr>
            <p:nvPr/>
          </p:nvCxnSpPr>
          <p:spPr>
            <a:xfrm>
              <a:off x="6548281" y="3783781"/>
              <a:ext cx="0" cy="393292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739BFD87-8738-487D-ADA4-26647C63D2E7}"/>
                </a:ext>
              </a:extLst>
            </p:cNvPr>
            <p:cNvSpPr txBox="1"/>
            <p:nvPr/>
          </p:nvSpPr>
          <p:spPr>
            <a:xfrm>
              <a:off x="7177548" y="2519118"/>
              <a:ext cx="452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</a:rPr>
                <a:t>V</a:t>
              </a:r>
              <a:r>
                <a:rPr lang="it-IT" sz="1800" baseline="-25000" dirty="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DFEB9891-DE15-4C28-B4D0-DC9165FC064A}"/>
                </a:ext>
              </a:extLst>
            </p:cNvPr>
            <p:cNvSpPr txBox="1"/>
            <p:nvPr/>
          </p:nvSpPr>
          <p:spPr>
            <a:xfrm>
              <a:off x="6518784" y="2519117"/>
              <a:ext cx="5211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0070C0"/>
                  </a:solidFill>
                </a:rPr>
                <a:t>L</a:t>
              </a:r>
              <a:r>
                <a:rPr lang="it-IT" sz="1800" baseline="-25000" dirty="0">
                  <a:solidFill>
                    <a:srgbClr val="0070C0"/>
                  </a:solidFill>
                </a:rPr>
                <a:t>n-1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39A47811-93CD-402D-A237-F5727CA98DC0}"/>
                </a:ext>
              </a:extLst>
            </p:cNvPr>
            <p:cNvSpPr txBox="1"/>
            <p:nvPr/>
          </p:nvSpPr>
          <p:spPr>
            <a:xfrm>
              <a:off x="6555640" y="3869295"/>
              <a:ext cx="5211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0070C0"/>
                  </a:solidFill>
                </a:rPr>
                <a:t>L</a:t>
              </a:r>
              <a:r>
                <a:rPr lang="it-IT" sz="1800" baseline="-25000" dirty="0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D75DD1D6-6FF0-4D85-A02C-D6407B86982D}"/>
                </a:ext>
              </a:extLst>
            </p:cNvPr>
            <p:cNvSpPr txBox="1"/>
            <p:nvPr/>
          </p:nvSpPr>
          <p:spPr>
            <a:xfrm>
              <a:off x="7187370" y="1156944"/>
              <a:ext cx="629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</a:rPr>
                <a:t>V</a:t>
              </a:r>
              <a:r>
                <a:rPr lang="it-IT" sz="1800" baseline="-25000" dirty="0">
                  <a:solidFill>
                    <a:srgbClr val="FF0000"/>
                  </a:solidFill>
                </a:rPr>
                <a:t>n-1</a:t>
              </a:r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E10B2BFF-B2C6-4764-B285-27336D25A8A9}"/>
                </a:ext>
              </a:extLst>
            </p:cNvPr>
            <p:cNvSpPr txBox="1"/>
            <p:nvPr/>
          </p:nvSpPr>
          <p:spPr>
            <a:xfrm>
              <a:off x="7226709" y="3847849"/>
              <a:ext cx="629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</a:rPr>
                <a:t>V</a:t>
              </a:r>
              <a:r>
                <a:rPr lang="it-IT" sz="1800" baseline="-25000" dirty="0">
                  <a:solidFill>
                    <a:srgbClr val="FF0000"/>
                  </a:solidFill>
                </a:rPr>
                <a:t>n+1</a:t>
              </a:r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00222199-C8E2-4C87-8170-7346E5A7C594}"/>
                </a:ext>
              </a:extLst>
            </p:cNvPr>
            <p:cNvSpPr txBox="1"/>
            <p:nvPr/>
          </p:nvSpPr>
          <p:spPr>
            <a:xfrm>
              <a:off x="5510956" y="3076471"/>
              <a:ext cx="796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dirty="0"/>
                <a:t>Feed to stage n</a:t>
              </a:r>
            </a:p>
          </p:txBody>
        </p:sp>
      </p:grpSp>
      <p:sp>
        <p:nvSpPr>
          <p:cNvPr id="64" name="Google Shape;132;p19">
            <a:extLst>
              <a:ext uri="{FF2B5EF4-FFF2-40B4-BE49-F238E27FC236}">
                <a16:creationId xmlns:a16="http://schemas.microsoft.com/office/drawing/2014/main" id="{D6B4E76B-4A9C-4533-9A15-00E9AA3574DB}"/>
              </a:ext>
            </a:extLst>
          </p:cNvPr>
          <p:cNvSpPr txBox="1">
            <a:spLocks/>
          </p:cNvSpPr>
          <p:nvPr/>
        </p:nvSpPr>
        <p:spPr>
          <a:xfrm>
            <a:off x="208971" y="4217297"/>
            <a:ext cx="3243677" cy="213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>
              <a:buFont typeface="Source Sans Pro"/>
              <a:buNone/>
            </a:pPr>
            <a:r>
              <a:rPr lang="en-US" sz="1800" b="1" dirty="0">
                <a:latin typeface="+mn-lt"/>
              </a:rPr>
              <a:t>Above-Stage (default)</a:t>
            </a:r>
          </a:p>
          <a:p>
            <a:pPr marL="0" indent="0" algn="ctr">
              <a:buFont typeface="Source Sans Pro"/>
              <a:buNone/>
            </a:pPr>
            <a:r>
              <a:rPr lang="en-US" sz="1800" dirty="0" err="1">
                <a:latin typeface="+mn-lt"/>
              </a:rPr>
              <a:t>RadFrac</a:t>
            </a:r>
            <a:r>
              <a:rPr lang="en-US" sz="1800" dirty="0">
                <a:latin typeface="+mn-lt"/>
              </a:rPr>
              <a:t> introduces the material stream between adjacent stages – the liquid portion flows to the specified stage and the vapor portion flows to the stage above</a:t>
            </a:r>
          </a:p>
        </p:txBody>
      </p:sp>
      <p:sp>
        <p:nvSpPr>
          <p:cNvPr id="65" name="Google Shape;134;p19">
            <a:extLst>
              <a:ext uri="{FF2B5EF4-FFF2-40B4-BE49-F238E27FC236}">
                <a16:creationId xmlns:a16="http://schemas.microsoft.com/office/drawing/2014/main" id="{3089DF64-38BE-48FF-91A2-6FAA358D7605}"/>
              </a:ext>
            </a:extLst>
          </p:cNvPr>
          <p:cNvSpPr txBox="1">
            <a:spLocks/>
          </p:cNvSpPr>
          <p:nvPr/>
        </p:nvSpPr>
        <p:spPr>
          <a:xfrm>
            <a:off x="3828420" y="4066120"/>
            <a:ext cx="5231497" cy="213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Bef>
                <a:spcPts val="600"/>
              </a:spcBef>
              <a:buClr>
                <a:srgbClr val="CFD8DC"/>
              </a:buClr>
              <a:buSzPts val="3000"/>
              <a:buFont typeface="Source Sans Pro"/>
              <a:buNone/>
              <a:defRPr sz="16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1pPr>
            <a:lvl2pPr marL="914400" indent="-381000"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indent="-381000"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indent="-342900"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indent="-342900"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indent="-342900"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indent="-342900"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indent="-342900"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indent="-342900"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r>
              <a:rPr lang="en-US" sz="1800" dirty="0">
                <a:latin typeface="+mn-lt"/>
              </a:rPr>
              <a:t>On-Stage</a:t>
            </a:r>
          </a:p>
          <a:p>
            <a:pPr marL="323850" indent="-285750" algn="l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800" b="0" u="sng" dirty="0">
                <a:latin typeface="+mn-lt"/>
                <a:cs typeface="Arial"/>
                <a:sym typeface="Source Sans Pro"/>
              </a:rPr>
              <a:t>On-Stage: </a:t>
            </a:r>
            <a:r>
              <a:rPr lang="en-US" sz="1800" b="0" dirty="0" err="1">
                <a:latin typeface="+mn-lt"/>
                <a:cs typeface="Arial"/>
                <a:sym typeface="Source Sans Pro"/>
              </a:rPr>
              <a:t>RadFrac</a:t>
            </a:r>
            <a:r>
              <a:rPr lang="en-US" sz="1800" b="0" dirty="0">
                <a:latin typeface="+mn-lt"/>
                <a:cs typeface="Arial"/>
                <a:sym typeface="Source Sans Pro"/>
              </a:rPr>
              <a:t> introduces both liquid and vapor portions of the feed flow to the stage specified</a:t>
            </a:r>
          </a:p>
          <a:p>
            <a:pPr marL="323850" indent="-285750" algn="l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800" b="0" u="sng" dirty="0">
                <a:latin typeface="+mn-lt"/>
                <a:cs typeface="Arial"/>
                <a:sym typeface="Source Sans Pro"/>
              </a:rPr>
              <a:t>On-Stage Liquid</a:t>
            </a:r>
            <a:r>
              <a:rPr lang="en-US" sz="1800" b="0" dirty="0">
                <a:latin typeface="+mn-lt"/>
                <a:cs typeface="Arial"/>
                <a:sym typeface="Source Sans Pro"/>
              </a:rPr>
              <a:t> and </a:t>
            </a:r>
            <a:r>
              <a:rPr lang="en-US" sz="1800" b="0" u="sng" dirty="0">
                <a:latin typeface="+mn-lt"/>
                <a:cs typeface="Arial"/>
                <a:sym typeface="Source Sans Pro"/>
              </a:rPr>
              <a:t>On-Stage-Vapor</a:t>
            </a:r>
            <a:r>
              <a:rPr lang="en-US" sz="1800" b="0" dirty="0">
                <a:latin typeface="+mn-lt"/>
                <a:cs typeface="Arial"/>
                <a:sym typeface="Source Sans Pro"/>
              </a:rPr>
              <a:t>: similar to On-Stage, but no flash is ever performed with these specifications. Feed is treated as being entirely in the phase specified</a:t>
            </a:r>
          </a:p>
        </p:txBody>
      </p:sp>
    </p:spTree>
    <p:extLst>
      <p:ext uri="{BB962C8B-B14F-4D97-AF65-F5344CB8AC3E}">
        <p14:creationId xmlns:p14="http://schemas.microsoft.com/office/powerpoint/2010/main" val="236495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RadFrac Setup Pressure Sheet</a:t>
            </a:r>
            <a:endParaRPr lang="en-US" alt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645" y="1212743"/>
            <a:ext cx="8332967" cy="1887809"/>
          </a:xfrm>
        </p:spPr>
        <p:txBody>
          <a:bodyPr>
            <a:normAutofit lnSpcReduction="10000"/>
          </a:bodyPr>
          <a:lstStyle/>
          <a:p>
            <a:r>
              <a:rPr lang="en-US" altLang="it-IT" dirty="0" smtClean="0">
                <a:sym typeface="Arial"/>
              </a:rPr>
              <a:t>Specify one of:</a:t>
            </a:r>
          </a:p>
          <a:p>
            <a:pPr lvl="1"/>
            <a:r>
              <a:rPr lang="en-US" altLang="it-IT" dirty="0" smtClean="0">
                <a:sym typeface="Arial"/>
              </a:rPr>
              <a:t>Top/Bottom Pressure: Pressure in Stage 1/Condenser represents column pressure if no pressure drop is specified. It is possible to specify pressure drop information on a stage-wise or full column basis</a:t>
            </a:r>
          </a:p>
          <a:p>
            <a:pPr lvl="1"/>
            <a:r>
              <a:rPr lang="en-US" altLang="it-IT" dirty="0" smtClean="0">
                <a:sym typeface="Arial"/>
              </a:rPr>
              <a:t>Pressure profile</a:t>
            </a:r>
          </a:p>
          <a:p>
            <a:pPr lvl="1"/>
            <a:r>
              <a:rPr lang="en-US" altLang="it-IT" dirty="0" smtClean="0">
                <a:sym typeface="Arial"/>
              </a:rPr>
              <a:t>Section pressure drop:</a:t>
            </a:r>
          </a:p>
          <a:p>
            <a:endParaRPr lang="en-US" dirty="0"/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BF10878-CB5B-4198-B7D5-6012DF140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" b="1"/>
          <a:stretch/>
        </p:blipFill>
        <p:spPr>
          <a:xfrm>
            <a:off x="1452866" y="3225596"/>
            <a:ext cx="6238268" cy="33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496"/>
      </p:ext>
    </p:extLst>
  </p:cSld>
  <p:clrMapOvr>
    <a:masterClrMapping/>
  </p:clrMapOvr>
</p:sld>
</file>

<file path=ppt/theme/theme1.xml><?xml version="1.0" encoding="utf-8"?>
<a:theme xmlns:a="http://schemas.openxmlformats.org/drawingml/2006/main" name="2_Process Simulation Sustainable Development">
  <a:themeElements>
    <a:clrScheme name="2_Process Simulation Sustainable Developme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2_Process Simulation Sustainable Developme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Process Simulation Sustainable Developme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cess Simulation Sustainable Developme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cess Simulation Sustainable Developme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cess Simulation Sustainable Developme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cess Simulation Sustainable Developme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cess Simulation Sustainable Developme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cess Simulation Sustainable Developme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cess Simulation Sustainable Developme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2020_09-Sensitivity-DesignSpec</Template>
  <TotalTime>1666</TotalTime>
  <Words>1329</Words>
  <Application>Microsoft Office PowerPoint</Application>
  <PresentationFormat>On-screen Show (4:3)</PresentationFormat>
  <Paragraphs>232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Tahoma</vt:lpstr>
      <vt:lpstr>Cambria Math</vt:lpstr>
      <vt:lpstr>Arial</vt:lpstr>
      <vt:lpstr>Wingdings</vt:lpstr>
      <vt:lpstr>Source Sans Pro</vt:lpstr>
      <vt:lpstr>Roboto Slab</vt:lpstr>
      <vt:lpstr>2_Process Simulation Sustainable Development</vt:lpstr>
      <vt:lpstr>RadFrac – Rigorous method for multicomponent distillation </vt:lpstr>
      <vt:lpstr>Agenda</vt:lpstr>
      <vt:lpstr>Objectives</vt:lpstr>
      <vt:lpstr>RadFrac in Aspen Plus</vt:lpstr>
      <vt:lpstr>RadFrac Flowsheet Connectivity</vt:lpstr>
      <vt:lpstr>RadFrac Setup Configuration Sheet</vt:lpstr>
      <vt:lpstr>RadFrac Setup Streams Sheet</vt:lpstr>
      <vt:lpstr>Feed Convention</vt:lpstr>
      <vt:lpstr>RadFrac Setup Pressure Sheet</vt:lpstr>
      <vt:lpstr>RadFrac Setup Pressure Sheet</vt:lpstr>
      <vt:lpstr>RadFrac Results</vt:lpstr>
      <vt:lpstr>Plotting RadFrac Results</vt:lpstr>
      <vt:lpstr>Define RadFrac parameters </vt:lpstr>
      <vt:lpstr>Using Design Specification</vt:lpstr>
      <vt:lpstr>Specifying Efficiencies in RadFrac</vt:lpstr>
      <vt:lpstr>Specifying Efficiencies in RadFrac</vt:lpstr>
      <vt:lpstr>Sizing and Rating for Trays and Packing</vt:lpstr>
      <vt:lpstr>RadFrac Convergence Notes</vt:lpstr>
      <vt:lpstr>Demo RadFrac: Set up a methanol tower</vt:lpstr>
      <vt:lpstr>Demo RadFrac: Set up a methanol tower</vt:lpstr>
      <vt:lpstr>Demo RadFrac: Set up a methanol tower</vt:lpstr>
      <vt:lpstr>Demo RadFrac: Set up a methanol tower</vt:lpstr>
      <vt:lpstr>Demo RadFrac: Set up a methanol tower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Simulazione di Processo</dc:title>
  <dc:creator>FERMEGLIA MAURIZIO</dc:creator>
  <cp:lastModifiedBy>FERMEGLIA MAURIZIO</cp:lastModifiedBy>
  <cp:revision>59</cp:revision>
  <dcterms:modified xsi:type="dcterms:W3CDTF">2021-04-11T14:35:41Z</dcterms:modified>
</cp:coreProperties>
</file>