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76" r:id="rId3"/>
    <p:sldId id="281" r:id="rId4"/>
    <p:sldId id="282" r:id="rId5"/>
    <p:sldId id="283" r:id="rId6"/>
    <p:sldId id="284" r:id="rId7"/>
    <p:sldId id="296" r:id="rId8"/>
    <p:sldId id="285" r:id="rId9"/>
    <p:sldId id="297" r:id="rId10"/>
    <p:sldId id="286" r:id="rId11"/>
    <p:sldId id="287" r:id="rId12"/>
    <p:sldId id="288" r:id="rId13"/>
    <p:sldId id="275" r:id="rId14"/>
    <p:sldId id="289" r:id="rId15"/>
    <p:sldId id="298" r:id="rId16"/>
    <p:sldId id="29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729"/>
  </p:normalViewPr>
  <p:slideViewPr>
    <p:cSldViewPr snapToGrid="0" snapToObjects="1">
      <p:cViewPr varScale="1">
        <p:scale>
          <a:sx n="111" d="100"/>
          <a:sy n="111" d="100"/>
        </p:scale>
        <p:origin x="5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4/7/21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4/7/21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4/7/21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4/7/21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4/7/21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4/7/21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4/7/21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mera.it/_bicamerali/schengen/fonti/convdubl.ht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o.org/3/ca9692en/CA9692EN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42BCF9-D814-F24C-AAD2-FE88CFFFFF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GEOGRAFIA</a:t>
            </a:r>
            <a:br>
              <a:rPr lang="it-IT" dirty="0"/>
            </a:br>
            <a:r>
              <a:rPr lang="it-IT" sz="2800" dirty="0"/>
              <a:t>(LE006)</a:t>
            </a:r>
            <a:br>
              <a:rPr lang="it-IT" sz="2800" dirty="0"/>
            </a:br>
            <a:br>
              <a:rPr lang="it-IT" dirty="0"/>
            </a:br>
            <a:r>
              <a:rPr lang="it-IT" dirty="0"/>
              <a:t>Sergio Zilli</a:t>
            </a:r>
            <a:br>
              <a:rPr lang="it-IT" dirty="0"/>
            </a:br>
            <a:r>
              <a:rPr lang="it-IT" sz="3100" dirty="0"/>
              <a:t>A.A 2020-2021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F94394A-7E45-FF43-AAED-FA14789E42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5036006"/>
            <a:ext cx="7315200" cy="914400"/>
          </a:xfrm>
        </p:spPr>
        <p:txBody>
          <a:bodyPr>
            <a:normAutofit/>
          </a:bodyPr>
          <a:lstStyle/>
          <a:p>
            <a:r>
              <a:rPr lang="it-IT" sz="1800" dirty="0"/>
              <a:t>Corso di Studio </a:t>
            </a:r>
            <a:r>
              <a:rPr lang="it-IT" sz="1800" b="1" dirty="0"/>
              <a:t>LE01 - DISCIPLINE STORICHE E FILOSOFICHE 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2110659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3736" y="2800151"/>
            <a:ext cx="2592534" cy="788001"/>
          </a:xfrm>
        </p:spPr>
        <p:txBody>
          <a:bodyPr/>
          <a:lstStyle/>
          <a:p>
            <a:r>
              <a:rPr lang="it-IT" dirty="0"/>
              <a:t>Migrazioni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72405" y="775504"/>
            <a:ext cx="8137002" cy="53243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dirty="0">
                <a:solidFill>
                  <a:schemeClr val="tx1"/>
                </a:solidFill>
              </a:rPr>
              <a:t>Possono essere forzate o volontarie</a:t>
            </a:r>
          </a:p>
          <a:p>
            <a:pPr marL="0" indent="0">
              <a:buNone/>
            </a:pPr>
            <a:r>
              <a:rPr lang="it-IT" sz="2000" b="1" dirty="0">
                <a:solidFill>
                  <a:schemeClr val="tx1"/>
                </a:solidFill>
              </a:rPr>
              <a:t>Forzate</a:t>
            </a:r>
            <a:r>
              <a:rPr lang="it-IT" sz="2000" dirty="0">
                <a:solidFill>
                  <a:schemeClr val="tx1"/>
                </a:solidFill>
              </a:rPr>
              <a:t>: quando una persona o un potere o altro costringono una o più persone a cambiare luogo di residenza contro la loro volontà (nativi d’America, schiavi dall’Africa, balcanici dalla Germania)</a:t>
            </a:r>
          </a:p>
          <a:p>
            <a:pPr marL="0" indent="0">
              <a:buNone/>
            </a:pPr>
            <a:r>
              <a:rPr lang="it-IT" sz="2000" b="1" dirty="0">
                <a:solidFill>
                  <a:schemeClr val="tx1"/>
                </a:solidFill>
              </a:rPr>
              <a:t>Volontarie</a:t>
            </a:r>
            <a:r>
              <a:rPr lang="it-IT" sz="2000" dirty="0">
                <a:solidFill>
                  <a:schemeClr val="tx1"/>
                </a:solidFill>
              </a:rPr>
              <a:t>: trasferimenti di lunga durata o permanenti a seguito di scelte personali, anche se quasi obbligatorie (da paesi poveri a paesi ricchi, da campagna a città)</a:t>
            </a:r>
          </a:p>
          <a:p>
            <a:pPr marL="0" indent="0">
              <a:buNone/>
            </a:pPr>
            <a:r>
              <a:rPr lang="it-IT" sz="2000" dirty="0">
                <a:solidFill>
                  <a:schemeClr val="tx1"/>
                </a:solidFill>
              </a:rPr>
              <a:t>Le cause/motivazioni sono molteplici, ma esistono </a:t>
            </a:r>
            <a:r>
              <a:rPr lang="it-IT" sz="2000" b="1" dirty="0">
                <a:solidFill>
                  <a:schemeClr val="tx1"/>
                </a:solidFill>
              </a:rPr>
              <a:t>fattori di spinta (</a:t>
            </a:r>
            <a:r>
              <a:rPr lang="it-IT" sz="2000" i="1" dirty="0" err="1">
                <a:solidFill>
                  <a:schemeClr val="tx1"/>
                </a:solidFill>
              </a:rPr>
              <a:t>push</a:t>
            </a:r>
            <a:r>
              <a:rPr lang="it-IT" sz="2000" i="1" dirty="0">
                <a:solidFill>
                  <a:schemeClr val="tx1"/>
                </a:solidFill>
              </a:rPr>
              <a:t> </a:t>
            </a:r>
            <a:r>
              <a:rPr lang="it-IT" sz="2000" i="1" dirty="0" err="1">
                <a:solidFill>
                  <a:schemeClr val="tx1"/>
                </a:solidFill>
              </a:rPr>
              <a:t>factors</a:t>
            </a:r>
            <a:r>
              <a:rPr lang="it-IT" sz="2000" b="1" i="1" dirty="0">
                <a:solidFill>
                  <a:schemeClr val="tx1"/>
                </a:solidFill>
              </a:rPr>
              <a:t>)</a:t>
            </a:r>
            <a:r>
              <a:rPr lang="it-IT" sz="2000" b="1" dirty="0">
                <a:solidFill>
                  <a:schemeClr val="tx1"/>
                </a:solidFill>
              </a:rPr>
              <a:t> </a:t>
            </a:r>
            <a:r>
              <a:rPr lang="it-IT" sz="2000" dirty="0">
                <a:solidFill>
                  <a:schemeClr val="tx1"/>
                </a:solidFill>
              </a:rPr>
              <a:t>e</a:t>
            </a:r>
            <a:r>
              <a:rPr lang="it-IT" sz="2000" b="1" dirty="0">
                <a:solidFill>
                  <a:schemeClr val="tx1"/>
                </a:solidFill>
              </a:rPr>
              <a:t> fattori di attrazione (</a:t>
            </a:r>
            <a:r>
              <a:rPr lang="it-IT" sz="2000" i="1" dirty="0">
                <a:solidFill>
                  <a:schemeClr val="tx1"/>
                </a:solidFill>
              </a:rPr>
              <a:t>pull </a:t>
            </a:r>
            <a:r>
              <a:rPr lang="it-IT" sz="2000" i="1" dirty="0" err="1">
                <a:solidFill>
                  <a:schemeClr val="tx1"/>
                </a:solidFill>
              </a:rPr>
              <a:t>factors</a:t>
            </a:r>
            <a:r>
              <a:rPr lang="it-IT" sz="2000" b="1" dirty="0">
                <a:solidFill>
                  <a:schemeClr val="tx1"/>
                </a:solidFill>
              </a:rPr>
              <a:t>) </a:t>
            </a:r>
            <a:r>
              <a:rPr lang="it-IT" sz="2000" dirty="0">
                <a:solidFill>
                  <a:schemeClr val="tx1"/>
                </a:solidFill>
              </a:rPr>
              <a:t>legati alle difficoltà presenti nel luogo d’origine e alle conoscenze delle condizioni dello spostamento (viaggio e arrivo)</a:t>
            </a:r>
            <a:endParaRPr lang="it-IT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674688" indent="-171450">
              <a:buFont typeface="Wingdings" panose="05000000000000000000" pitchFamily="2" charset="2"/>
              <a:buChar char="à"/>
            </a:pPr>
            <a:r>
              <a:rPr lang="it-IT" sz="2000" dirty="0">
                <a:solidFill>
                  <a:schemeClr val="tx1"/>
                </a:solidFill>
                <a:sym typeface="Wingdings" panose="05000000000000000000" pitchFamily="2" charset="2"/>
              </a:rPr>
              <a:t>Informazioni</a:t>
            </a:r>
          </a:p>
          <a:p>
            <a:pPr marL="674688" indent="-171450">
              <a:buFont typeface="Wingdings" panose="05000000000000000000" pitchFamily="2" charset="2"/>
              <a:buChar char="à"/>
            </a:pPr>
            <a:r>
              <a:rPr lang="it-IT" sz="2000" dirty="0">
                <a:solidFill>
                  <a:schemeClr val="tx1"/>
                </a:solidFill>
                <a:sym typeface="Wingdings" panose="05000000000000000000" pitchFamily="2" charset="2"/>
              </a:rPr>
              <a:t>Percezione delle conoscenze </a:t>
            </a:r>
          </a:p>
          <a:p>
            <a:pPr marL="674688" indent="-171450">
              <a:buFont typeface="Wingdings" panose="05000000000000000000" pitchFamily="2" charset="2"/>
              <a:buChar char="à"/>
            </a:pPr>
            <a:r>
              <a:rPr lang="it-IT" sz="2000" dirty="0">
                <a:solidFill>
                  <a:schemeClr val="tx1"/>
                </a:solidFill>
                <a:sym typeface="Wingdings" panose="05000000000000000000" pitchFamily="2" charset="2"/>
              </a:rPr>
              <a:t>Però utile distinguere fra spostamenti per povertà/insicurezza e ricerca di migliori condizioni (es. </a:t>
            </a:r>
            <a:r>
              <a:rPr lang="it-IT" sz="2000" i="1" dirty="0">
                <a:solidFill>
                  <a:schemeClr val="tx1"/>
                </a:solidFill>
                <a:sym typeface="Wingdings" panose="05000000000000000000" pitchFamily="2" charset="2"/>
              </a:rPr>
              <a:t>cervelli in fuga</a:t>
            </a:r>
            <a:r>
              <a:rPr lang="it-IT" sz="2000" dirty="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9948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8138"/>
    </mc:Choice>
    <mc:Fallback xmlns="">
      <p:transition spd="slow" advTm="418138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1057" y="3077942"/>
            <a:ext cx="2766153" cy="753277"/>
          </a:xfrm>
        </p:spPr>
        <p:txBody>
          <a:bodyPr/>
          <a:lstStyle/>
          <a:p>
            <a:r>
              <a:rPr lang="it-IT" dirty="0"/>
              <a:t>Migrazioni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83979" y="706056"/>
            <a:ext cx="8229599" cy="57989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200" b="1" dirty="0">
                <a:solidFill>
                  <a:schemeClr val="tx1"/>
                </a:solidFill>
              </a:rPr>
              <a:t>Migrazioni interne</a:t>
            </a:r>
            <a:r>
              <a:rPr lang="it-IT" sz="2200" dirty="0">
                <a:solidFill>
                  <a:schemeClr val="tx1"/>
                </a:solidFill>
              </a:rPr>
              <a:t>, ovvero che interessano il movimento di persone interno allo stesso paese</a:t>
            </a:r>
          </a:p>
          <a:p>
            <a:pPr marL="0" indent="0">
              <a:buNone/>
            </a:pPr>
            <a:r>
              <a:rPr lang="it-IT" sz="2200" dirty="0">
                <a:solidFill>
                  <a:schemeClr val="tx1"/>
                </a:solidFill>
              </a:rPr>
              <a:t>Circa 740 milioni/anno (da aree rurali a zono urbane)</a:t>
            </a:r>
          </a:p>
          <a:p>
            <a:pPr marL="0" indent="0">
              <a:buNone/>
            </a:pPr>
            <a:r>
              <a:rPr lang="it-IT" sz="2200" dirty="0">
                <a:solidFill>
                  <a:schemeClr val="tx1"/>
                </a:solidFill>
              </a:rPr>
              <a:t>Legate a</a:t>
            </a:r>
          </a:p>
          <a:p>
            <a:pPr lvl="1"/>
            <a:r>
              <a:rPr lang="it-IT" sz="2200" dirty="0">
                <a:solidFill>
                  <a:schemeClr val="tx1"/>
                </a:solidFill>
              </a:rPr>
              <a:t>Età (giovani, famiglie giovani più propensi)</a:t>
            </a:r>
          </a:p>
          <a:p>
            <a:pPr lvl="1"/>
            <a:r>
              <a:rPr lang="it-IT" sz="2200" dirty="0">
                <a:solidFill>
                  <a:schemeClr val="tx1"/>
                </a:solidFill>
              </a:rPr>
              <a:t>Ricerca occupazione </a:t>
            </a:r>
          </a:p>
          <a:p>
            <a:pPr lvl="1"/>
            <a:r>
              <a:rPr lang="it-IT" sz="2200" dirty="0">
                <a:solidFill>
                  <a:schemeClr val="tx1"/>
                </a:solidFill>
              </a:rPr>
              <a:t>Ricerca migliori caratteristiche naturali e ambientali</a:t>
            </a:r>
          </a:p>
          <a:p>
            <a:pPr marL="502920" lvl="1" indent="0">
              <a:buNone/>
            </a:pPr>
            <a:endParaRPr lang="it-IT" sz="2200" dirty="0">
              <a:solidFill>
                <a:schemeClr val="tx1"/>
              </a:solidFill>
            </a:endParaRPr>
          </a:p>
          <a:p>
            <a:pPr marL="0" lvl="1" indent="0">
              <a:buNone/>
            </a:pPr>
            <a:r>
              <a:rPr lang="it-IT" sz="2200" i="0" dirty="0">
                <a:solidFill>
                  <a:schemeClr val="tx1"/>
                </a:solidFill>
              </a:rPr>
              <a:t>In economie emergenti lo spostamento verso zone rurali è il più consistente (lavori stagionali)</a:t>
            </a:r>
          </a:p>
          <a:p>
            <a:pPr marL="0" lvl="1" indent="0">
              <a:buNone/>
            </a:pPr>
            <a:r>
              <a:rPr lang="it-IT" sz="2200" i="0" dirty="0">
                <a:solidFill>
                  <a:schemeClr val="tx1"/>
                </a:solidFill>
              </a:rPr>
              <a:t>In quelle avanzate o forti (Cina) verso le città</a:t>
            </a:r>
          </a:p>
        </p:txBody>
      </p:sp>
    </p:spTree>
    <p:extLst>
      <p:ext uri="{BB962C8B-B14F-4D97-AF65-F5344CB8AC3E}">
        <p14:creationId xmlns:p14="http://schemas.microsoft.com/office/powerpoint/2010/main" val="346799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369"/>
    </mc:Choice>
    <mc:Fallback xmlns="">
      <p:transition spd="slow" advTm="31236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6966" y="3003748"/>
            <a:ext cx="2766153" cy="833378"/>
          </a:xfrm>
        </p:spPr>
        <p:txBody>
          <a:bodyPr/>
          <a:lstStyle/>
          <a:p>
            <a:r>
              <a:rPr lang="it-IT" dirty="0"/>
              <a:t>Migrazioni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95555" y="510128"/>
            <a:ext cx="8233288" cy="1735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</a:rPr>
              <a:t>Migrazione </a:t>
            </a:r>
            <a:r>
              <a:rPr lang="it-IT" b="1" dirty="0">
                <a:solidFill>
                  <a:schemeClr val="tx1"/>
                </a:solidFill>
              </a:rPr>
              <a:t>internazionale</a:t>
            </a:r>
            <a:r>
              <a:rPr lang="it-IT" dirty="0">
                <a:solidFill>
                  <a:schemeClr val="tx1"/>
                </a:solidFill>
              </a:rPr>
              <a:t> quando una persona si trasferisce in maniera permanente o prolungata nel tempo in uno Stato diverso da quello d’origine.</a:t>
            </a:r>
          </a:p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</a:rPr>
              <a:t>Circa 260 milioni/anno (1/3 di quella interna), perché più complesse da organizzare e gestire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598" y="2245489"/>
            <a:ext cx="5666402" cy="449097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989F2E60-3CB8-454B-96AC-DDE4ED51980A}"/>
              </a:ext>
            </a:extLst>
          </p:cNvPr>
          <p:cNvSpPr txBox="1"/>
          <p:nvPr/>
        </p:nvSpPr>
        <p:spPr>
          <a:xfrm>
            <a:off x="3495555" y="2476982"/>
            <a:ext cx="307618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Assume dimensioni globali quando interessa diversi continenti (schiavismo, colonizzazione decolonizzazione, sviluppo Americhe..)</a:t>
            </a:r>
          </a:p>
          <a:p>
            <a:endParaRPr lang="it-IT" dirty="0"/>
          </a:p>
          <a:p>
            <a:r>
              <a:rPr lang="it-IT" dirty="0"/>
              <a:t>Su scala globale, il </a:t>
            </a:r>
            <a:r>
              <a:rPr lang="it-IT" b="1" dirty="0"/>
              <a:t>35</a:t>
            </a:r>
            <a:r>
              <a:rPr lang="it-IT" dirty="0"/>
              <a:t>% dei migranti si sposta verso paesi del Nord globale</a:t>
            </a:r>
          </a:p>
          <a:p>
            <a:r>
              <a:rPr lang="it-IT" b="1" dirty="0"/>
              <a:t>Tre decimi </a:t>
            </a:r>
            <a:r>
              <a:rPr lang="it-IT" dirty="0"/>
              <a:t>dei migranti si spostano da paesi poveri (Asia, Africa, America Latina)</a:t>
            </a:r>
          </a:p>
          <a:p>
            <a:r>
              <a:rPr lang="it-IT" b="1" dirty="0"/>
              <a:t>Un terzo </a:t>
            </a:r>
            <a:r>
              <a:rPr lang="it-IT" dirty="0"/>
              <a:t>da paesi economicamente sviluppati</a:t>
            </a:r>
          </a:p>
        </p:txBody>
      </p:sp>
    </p:spTree>
    <p:extLst>
      <p:ext uri="{BB962C8B-B14F-4D97-AF65-F5344CB8AC3E}">
        <p14:creationId xmlns:p14="http://schemas.microsoft.com/office/powerpoint/2010/main" val="91160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214"/>
    </mc:Choice>
    <mc:Fallback xmlns="">
      <p:transition spd="slow" advTm="178214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2551" y="2811726"/>
            <a:ext cx="2824027" cy="880599"/>
          </a:xfrm>
        </p:spPr>
        <p:txBody>
          <a:bodyPr/>
          <a:lstStyle/>
          <a:p>
            <a:r>
              <a:rPr lang="it-IT" dirty="0"/>
              <a:t>Migrazioni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6578" y="857995"/>
            <a:ext cx="7928658" cy="4788060"/>
          </a:xfrm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chemeClr val="tx1"/>
                </a:solidFill>
              </a:rPr>
              <a:t>Profughi ambientali</a:t>
            </a:r>
            <a:r>
              <a:rPr lang="it-IT" sz="2400" dirty="0">
                <a:solidFill>
                  <a:schemeClr val="tx1"/>
                </a:solidFill>
              </a:rPr>
              <a:t>: quanti lasciano i propri paesi perché eventi legati ai cambiamenti climatici del pianeta, quali siccità e desertificazione, innalzamento del livello marino, inondazioni, cicloni hanno reso invivibili le loro terre</a:t>
            </a:r>
          </a:p>
          <a:p>
            <a:r>
              <a:rPr lang="it-IT" sz="2400" dirty="0">
                <a:solidFill>
                  <a:schemeClr val="tx1"/>
                </a:solidFill>
              </a:rPr>
              <a:t>Oltre 32 milioni anno (secondo ONU saranno 143 nel 2050 in seguito al cambiamento climatico)</a:t>
            </a:r>
          </a:p>
          <a:p>
            <a:r>
              <a:rPr lang="it-IT" sz="2400" dirty="0">
                <a:solidFill>
                  <a:schemeClr val="tx1"/>
                </a:solidFill>
              </a:rPr>
              <a:t>Problemi: riguarda tutta la popolazione dell’area (non soltanto lavoratori), sradicamento dal luogo d’origine, pressione sui paesi «sicuri» confinanti</a:t>
            </a:r>
          </a:p>
        </p:txBody>
      </p:sp>
    </p:spTree>
    <p:extLst>
      <p:ext uri="{BB962C8B-B14F-4D97-AF65-F5344CB8AC3E}">
        <p14:creationId xmlns:p14="http://schemas.microsoft.com/office/powerpoint/2010/main" val="338083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014"/>
    </mc:Choice>
    <mc:Fallback xmlns="">
      <p:transition spd="slow" advTm="188014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5862" y="2962196"/>
            <a:ext cx="3043946" cy="788001"/>
          </a:xfrm>
        </p:spPr>
        <p:txBody>
          <a:bodyPr/>
          <a:lstStyle/>
          <a:p>
            <a:r>
              <a:rPr lang="it-IT" dirty="0"/>
              <a:t>Migrazioni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75636" y="689700"/>
            <a:ext cx="8472668" cy="5375434"/>
          </a:xfrm>
        </p:spPr>
        <p:txBody>
          <a:bodyPr>
            <a:normAutofit/>
          </a:bodyPr>
          <a:lstStyle/>
          <a:p>
            <a:r>
              <a:rPr lang="it-IT" sz="2200" dirty="0">
                <a:solidFill>
                  <a:schemeClr val="tx1"/>
                </a:solidFill>
              </a:rPr>
              <a:t>Dichiarazione universale dei diritti dell’uomo (1948): «ogni individuo ha diritto di godere e cercare asilo in altri paesi a causa di persecuzioni» recepito dalla Costituzione italiana</a:t>
            </a:r>
          </a:p>
          <a:p>
            <a:r>
              <a:rPr lang="it-IT" sz="2200" dirty="0">
                <a:solidFill>
                  <a:schemeClr val="tx1"/>
                </a:solidFill>
              </a:rPr>
              <a:t>Convenzione di Ginevra (1951)</a:t>
            </a:r>
          </a:p>
          <a:p>
            <a:r>
              <a:rPr lang="it-IT" sz="2200" dirty="0">
                <a:solidFill>
                  <a:schemeClr val="tx1"/>
                </a:solidFill>
              </a:rPr>
              <a:t>Carta dei diritti fondamentali dell’Unione Europea (2000)</a:t>
            </a:r>
          </a:p>
          <a:p>
            <a:r>
              <a:rPr lang="it-IT" sz="2200" b="1" dirty="0">
                <a:solidFill>
                  <a:schemeClr val="tx1"/>
                </a:solidFill>
              </a:rPr>
              <a:t>Profugo</a:t>
            </a:r>
            <a:r>
              <a:rPr lang="it-IT" sz="2200" dirty="0">
                <a:solidFill>
                  <a:schemeClr val="tx1"/>
                </a:solidFill>
              </a:rPr>
              <a:t>: chi lascia il proprio paese a causa di guerre, catastrofi naturali o altro</a:t>
            </a:r>
          </a:p>
          <a:p>
            <a:r>
              <a:rPr lang="it-IT" sz="2200" b="1" dirty="0">
                <a:solidFill>
                  <a:schemeClr val="tx1"/>
                </a:solidFill>
              </a:rPr>
              <a:t>Rifugiato</a:t>
            </a:r>
            <a:r>
              <a:rPr lang="it-IT" sz="2200" dirty="0">
                <a:solidFill>
                  <a:schemeClr val="tx1"/>
                </a:solidFill>
              </a:rPr>
              <a:t>: la condizione giuridica di chi, temendo di essere perseguitato per motivi di etnia, religione, nazionalità , appartenenza a un determinato gruppo sociale  o per opinioni politiche, si trova al di fuori del paese di cui ha la cittadinanza per cercare rifugio in un paese straniero (</a:t>
            </a:r>
            <a:r>
              <a:rPr lang="it-IT" sz="2200" b="1" dirty="0">
                <a:solidFill>
                  <a:schemeClr val="tx1"/>
                </a:solidFill>
              </a:rPr>
              <a:t>richiedente asilo</a:t>
            </a:r>
            <a:r>
              <a:rPr lang="it-IT" sz="2200" dirty="0">
                <a:solidFill>
                  <a:schemeClr val="tx1"/>
                </a:solidFill>
              </a:rPr>
              <a:t>)</a:t>
            </a:r>
          </a:p>
          <a:p>
            <a:r>
              <a:rPr lang="it-IT" sz="2200" dirty="0">
                <a:solidFill>
                  <a:schemeClr val="tx1"/>
                </a:solidFill>
              </a:rPr>
              <a:t>Regolamento di Dublino 2003 </a:t>
            </a:r>
            <a:r>
              <a:rPr lang="it-IT" dirty="0"/>
              <a:t>(</a:t>
            </a:r>
            <a:r>
              <a:rPr lang="it-IT" sz="1500" dirty="0">
                <a:hlinkClick r:id="rId2"/>
              </a:rPr>
              <a:t>https://www.camera.it/_bicamerali/schengen/fonti/convdubl.htm</a:t>
            </a:r>
            <a:r>
              <a:rPr lang="it-I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8609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904"/>
    </mc:Choice>
    <mc:Fallback xmlns="">
      <p:transition spd="slow" advTm="408904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A4C7CC-8F48-934C-BBEA-7A28F4DAA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81" y="2454750"/>
            <a:ext cx="2814137" cy="1280890"/>
          </a:xfrm>
        </p:spPr>
        <p:txBody>
          <a:bodyPr>
            <a:normAutofit fontScale="90000"/>
          </a:bodyPr>
          <a:lstStyle/>
          <a:p>
            <a:r>
              <a:rPr lang="it-IT" dirty="0"/>
              <a:t>2019 </a:t>
            </a:r>
            <a:br>
              <a:rPr lang="it-IT" dirty="0"/>
            </a:br>
            <a:br>
              <a:rPr lang="it-IT" dirty="0"/>
            </a:br>
            <a:r>
              <a:rPr lang="it-IT" sz="2000" i="1" dirty="0"/>
              <a:t>in milioni di unità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5C80C54-90B3-5440-8EFB-D39DA9059F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0916" y="1473843"/>
            <a:ext cx="8312111" cy="4014308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390A989-21D0-314C-A312-0A814F9E5182}"/>
              </a:ext>
            </a:extLst>
          </p:cNvPr>
          <p:cNvSpPr txBox="1"/>
          <p:nvPr/>
        </p:nvSpPr>
        <p:spPr>
          <a:xfrm>
            <a:off x="7048981" y="5834248"/>
            <a:ext cx="4734046" cy="254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Fonte: </a:t>
            </a:r>
            <a:r>
              <a:rPr lang="it-IT" sz="1000" dirty="0" err="1"/>
              <a:t>https</a:t>
            </a:r>
            <a:r>
              <a:rPr lang="it-IT" sz="1000" dirty="0"/>
              <a:t>://</a:t>
            </a:r>
            <a:r>
              <a:rPr lang="it-IT" sz="1000" dirty="0" err="1"/>
              <a:t>ilbolive.unipd.it</a:t>
            </a:r>
            <a:r>
              <a:rPr lang="it-IT" sz="1000" dirty="0"/>
              <a:t>/</a:t>
            </a:r>
            <a:r>
              <a:rPr lang="it-IT" sz="1000" dirty="0" err="1"/>
              <a:t>it</a:t>
            </a:r>
            <a:r>
              <a:rPr lang="it-IT" sz="1000" dirty="0"/>
              <a:t>/news/dossier-statistico-immigrazione-</a:t>
            </a:r>
            <a:r>
              <a:rPr lang="it-IT" sz="1000" dirty="0" err="1"/>
              <a:t>italia</a:t>
            </a:r>
            <a:r>
              <a:rPr lang="it-IT" sz="1000" dirty="0"/>
              <a:t>-stranieri</a:t>
            </a:r>
          </a:p>
        </p:txBody>
      </p:sp>
    </p:spTree>
    <p:extLst>
      <p:ext uri="{BB962C8B-B14F-4D97-AF65-F5344CB8AC3E}">
        <p14:creationId xmlns:p14="http://schemas.microsoft.com/office/powerpoint/2010/main" val="2133719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0173" y="2985345"/>
            <a:ext cx="2835602" cy="799576"/>
          </a:xfrm>
        </p:spPr>
        <p:txBody>
          <a:bodyPr/>
          <a:lstStyle/>
          <a:p>
            <a:r>
              <a:rPr lang="it-IT" dirty="0"/>
              <a:t>Migrazioni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95555" y="770722"/>
            <a:ext cx="8252749" cy="5259688"/>
          </a:xfrm>
        </p:spPr>
        <p:txBody>
          <a:bodyPr>
            <a:normAutofit fontScale="92500"/>
          </a:bodyPr>
          <a:lstStyle/>
          <a:p>
            <a:r>
              <a:rPr lang="it-IT" sz="2200" dirty="0">
                <a:solidFill>
                  <a:schemeClr val="tx1"/>
                </a:solidFill>
              </a:rPr>
              <a:t>America settentrionale: Usa e Canada, principali destinazioni migratorie fino a fine 900 </a:t>
            </a:r>
            <a:r>
              <a:rPr lang="it-IT" sz="2200" dirty="0">
                <a:solidFill>
                  <a:schemeClr val="tx1"/>
                </a:solidFill>
                <a:sym typeface="Wingdings" panose="05000000000000000000" pitchFamily="2" charset="2"/>
              </a:rPr>
              <a:t> quasi metà dei migranti mondiali. Prima Europa, poi America Latina e Asia</a:t>
            </a:r>
          </a:p>
          <a:p>
            <a:endParaRPr lang="it-IT" sz="8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it-IT" sz="2200" dirty="0">
                <a:solidFill>
                  <a:schemeClr val="tx1"/>
                </a:solidFill>
                <a:sym typeface="Wingdings" panose="05000000000000000000" pitchFamily="2" charset="2"/>
              </a:rPr>
              <a:t>America latina: fino a ½ 900 destinazione privilegiata da Spagna, Portogallo e Italia, ma anche Giappone, Germania, Russia. Poi instabilità politica e economica e malavitosa (Colombia). Ora emigranti</a:t>
            </a:r>
          </a:p>
          <a:p>
            <a:endParaRPr lang="it-IT" sz="9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it-IT" sz="2200" dirty="0">
                <a:solidFill>
                  <a:schemeClr val="tx1"/>
                </a:solidFill>
                <a:sym typeface="Wingdings" panose="05000000000000000000" pitchFamily="2" charset="2"/>
              </a:rPr>
              <a:t>Europa: terra di emigrazione fino a ½ del XX secolo. Prima migrazioni interne, poi nord Africa, poi Balcani (caduta socialismo, guerre)</a:t>
            </a:r>
          </a:p>
          <a:p>
            <a:endParaRPr lang="it-IT" sz="9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it-IT" sz="2200" dirty="0">
                <a:solidFill>
                  <a:schemeClr val="tx1"/>
                </a:solidFill>
                <a:sym typeface="Wingdings" panose="05000000000000000000" pitchFamily="2" charset="2"/>
              </a:rPr>
              <a:t>Asia: il continente che registra da solo un quarto di tutti i migranti mondiali, ma fra paese e paese a seconda del momento</a:t>
            </a:r>
          </a:p>
          <a:p>
            <a:endParaRPr lang="it-IT" sz="9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it-IT" sz="2200" dirty="0">
                <a:solidFill>
                  <a:schemeClr val="tx1"/>
                </a:solidFill>
                <a:sym typeface="Wingdings" panose="05000000000000000000" pitchFamily="2" charset="2"/>
              </a:rPr>
              <a:t>Africa: un decimo dei migranti, sia interne sia ex colonie verso Europa (fuga cervelli), profughi interni (guerre e conflitti)</a:t>
            </a:r>
            <a:endParaRPr lang="it-IT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30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588"/>
    </mc:Choice>
    <mc:Fallback xmlns="">
      <p:transition spd="slow" advTm="39258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242207-5789-3E4A-906A-F47EB56C4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Presentazione n. </a:t>
            </a:r>
            <a:r>
              <a:rPr lang="it-IT" b="1"/>
              <a:t>11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DD783C-2832-5843-950B-6155EC747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0829" y="2286000"/>
            <a:ext cx="7290297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3600" dirty="0"/>
          </a:p>
          <a:p>
            <a:endParaRPr lang="it-IT" sz="2100" dirty="0"/>
          </a:p>
          <a:p>
            <a:endParaRPr lang="it-IT" sz="2100" dirty="0"/>
          </a:p>
          <a:p>
            <a:endParaRPr lang="it-IT" sz="2100" dirty="0"/>
          </a:p>
          <a:p>
            <a:endParaRPr lang="it-IT" sz="21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781936" y="2431105"/>
            <a:ext cx="72296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>
                <a:solidFill>
                  <a:srgbClr val="FF0000"/>
                </a:solidFill>
              </a:rPr>
              <a:t>Popolazione e migrazioni</a:t>
            </a:r>
          </a:p>
          <a:p>
            <a:endParaRPr lang="it-IT" sz="4800" dirty="0">
              <a:solidFill>
                <a:srgbClr val="FF0000"/>
              </a:solidFill>
            </a:endParaRPr>
          </a:p>
          <a:p>
            <a:r>
              <a:rPr lang="it-IT" sz="48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6583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59"/>
    </mc:Choice>
    <mc:Fallback xmlns="">
      <p:transition spd="slow" advTm="1095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4796" y="2360313"/>
            <a:ext cx="2936667" cy="2234836"/>
          </a:xfrm>
        </p:spPr>
        <p:txBody>
          <a:bodyPr/>
          <a:lstStyle/>
          <a:p>
            <a:r>
              <a:rPr lang="it-IT" dirty="0"/>
              <a:t>Differenza di sesso e di genere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622876" y="671332"/>
            <a:ext cx="8137001" cy="59956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200" dirty="0">
                <a:solidFill>
                  <a:schemeClr val="tx1"/>
                </a:solidFill>
              </a:rPr>
              <a:t>Il concetto di ruolo di genere indica le aspettative sociali, le responsabilità o i diritti che vengono spesso associati all’essere/sentirsi femmina o maschio (o altro), secondo un discorso dominante nella società, che tende a enfatizzare la dicotomia fra i sessi, rafforzando l’idea che tra i due concetti esista una correlazione</a:t>
            </a:r>
          </a:p>
          <a:p>
            <a:pPr marL="804863" indent="-804863">
              <a:buNone/>
            </a:pPr>
            <a:r>
              <a:rPr lang="it-IT" sz="2200" b="1" dirty="0">
                <a:solidFill>
                  <a:schemeClr val="tx1"/>
                </a:solidFill>
              </a:rPr>
              <a:t>Sessualità</a:t>
            </a:r>
            <a:r>
              <a:rPr lang="it-IT" sz="2200" dirty="0">
                <a:solidFill>
                  <a:schemeClr val="tx1"/>
                </a:solidFill>
              </a:rPr>
              <a:t>: elemento fondamentale dell’identità sociale e individuale, che deriva da orientamenti, desideri e pratiche di tipo sessuale</a:t>
            </a:r>
          </a:p>
          <a:p>
            <a:pPr marL="804863" indent="-804863">
              <a:buNone/>
            </a:pPr>
            <a:r>
              <a:rPr lang="it-IT" sz="2200" b="1" dirty="0">
                <a:solidFill>
                  <a:schemeClr val="tx1"/>
                </a:solidFill>
              </a:rPr>
              <a:t>Genere</a:t>
            </a:r>
            <a:r>
              <a:rPr lang="it-IT" sz="2200" dirty="0">
                <a:solidFill>
                  <a:schemeClr val="tx1"/>
                </a:solidFill>
              </a:rPr>
              <a:t>: caratteristiche culturali o sociali che nel pensare comune di una società sono attribuite all’appartenenza al sesso maschile o femminile</a:t>
            </a:r>
          </a:p>
          <a:p>
            <a:pPr marL="0" indent="0">
              <a:buNone/>
            </a:pPr>
            <a:r>
              <a:rPr lang="it-IT" sz="2200" dirty="0">
                <a:solidFill>
                  <a:schemeClr val="tx1"/>
                </a:solidFill>
              </a:rPr>
              <a:t>Il riconoscimento di una diversità sessuale e di genere consente di ragionare sulla differenziazione spaziale, ovvero su come lo spazio – in particolare quello sociale - viene individuato, diviso, utilizzato e gestito a seconda delle modalità con le quali le società riconoscono (esplicitamente o implicitamente) tali differenze </a:t>
            </a:r>
          </a:p>
        </p:txBody>
      </p:sp>
    </p:spTree>
    <p:extLst>
      <p:ext uri="{BB962C8B-B14F-4D97-AF65-F5344CB8AC3E}">
        <p14:creationId xmlns:p14="http://schemas.microsoft.com/office/powerpoint/2010/main" val="141449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641"/>
    </mc:Choice>
    <mc:Fallback xmlns="">
      <p:transition spd="slow" advTm="15764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2712" y="2094095"/>
            <a:ext cx="2951349" cy="1887596"/>
          </a:xfrm>
        </p:spPr>
        <p:txBody>
          <a:bodyPr>
            <a:normAutofit/>
          </a:bodyPr>
          <a:lstStyle/>
          <a:p>
            <a:r>
              <a:rPr lang="it-IT" dirty="0"/>
              <a:t>Differenza di sesso e di genere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65002" y="983847"/>
            <a:ext cx="7708739" cy="482664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it-IT" sz="2200" dirty="0">
                <a:solidFill>
                  <a:schemeClr val="tx1"/>
                </a:solidFill>
              </a:rPr>
              <a:t>I ruoli di genere variano da una parte all’altra della Terra e spesso influenzano la divisione del lavoro.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2200" dirty="0">
                <a:solidFill>
                  <a:schemeClr val="tx1"/>
                </a:solidFill>
              </a:rPr>
              <a:t>Mutano spesso e si evolvono, anche per fattori esterni.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2200" dirty="0">
                <a:solidFill>
                  <a:schemeClr val="tx1"/>
                </a:solidFill>
              </a:rPr>
              <a:t>Indice di mascolinità: il rapporto percentuale tra il numero dei maschi e quello delle femmine in una popolazione (</a:t>
            </a:r>
            <a:r>
              <a:rPr lang="it-IT" sz="2200" i="1" dirty="0">
                <a:solidFill>
                  <a:schemeClr val="tx1"/>
                </a:solidFill>
              </a:rPr>
              <a:t>superato?)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2200" dirty="0">
                <a:solidFill>
                  <a:schemeClr val="tx1"/>
                </a:solidFill>
              </a:rPr>
              <a:t>Nel mondo maggiore il numero dei maschi, legato fondamentalmente a fattori sociali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2200" b="1" dirty="0">
                <a:solidFill>
                  <a:schemeClr val="tx1"/>
                </a:solidFill>
              </a:rPr>
              <a:t>Disuguaglianze di genere</a:t>
            </a:r>
            <a:r>
              <a:rPr lang="it-IT" sz="2200" dirty="0">
                <a:solidFill>
                  <a:schemeClr val="tx1"/>
                </a:solidFill>
              </a:rPr>
              <a:t>, relative a opportunità, diritti, benefici, comportamenti e status sociale (legate a retaggi, stereotipi, barriere sociali</a:t>
            </a:r>
          </a:p>
          <a:p>
            <a:pPr marL="0" indent="0">
              <a:buNone/>
            </a:pPr>
            <a:r>
              <a:rPr lang="it-IT" sz="2200" dirty="0">
                <a:solidFill>
                  <a:schemeClr val="tx1"/>
                </a:solidFill>
                <a:sym typeface="Wingdings" panose="05000000000000000000" pitchFamily="2" charset="2"/>
              </a:rPr>
              <a:t>		gestione differenziata degli spazi</a:t>
            </a:r>
            <a:endParaRPr lang="it-IT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00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7810"/>
    </mc:Choice>
    <mc:Fallback xmlns="">
      <p:transition spd="slow" advTm="27781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199" y="2476998"/>
            <a:ext cx="2670449" cy="2071851"/>
          </a:xfrm>
        </p:spPr>
        <p:txBody>
          <a:bodyPr>
            <a:normAutofit/>
          </a:bodyPr>
          <a:lstStyle/>
          <a:p>
            <a:r>
              <a:rPr lang="it-IT" dirty="0"/>
              <a:t>Capacità di carico di un territorio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02956" y="368672"/>
            <a:ext cx="8380071" cy="4864117"/>
          </a:xfrm>
        </p:spPr>
        <p:txBody>
          <a:bodyPr>
            <a:normAutofit/>
          </a:bodyPr>
          <a:lstStyle/>
          <a:p>
            <a:r>
              <a:rPr lang="it-IT" sz="2200" b="1" dirty="0">
                <a:solidFill>
                  <a:schemeClr val="tx1"/>
                </a:solidFill>
              </a:rPr>
              <a:t>Ecologia della popolazione</a:t>
            </a:r>
            <a:r>
              <a:rPr lang="it-IT" sz="2200" dirty="0">
                <a:solidFill>
                  <a:schemeClr val="tx1"/>
                </a:solidFill>
              </a:rPr>
              <a:t>: studio del rapporto fra il numero degli abitanti e le condizioni ambientali di un territorio</a:t>
            </a:r>
          </a:p>
          <a:p>
            <a:r>
              <a:rPr lang="it-IT" sz="2200" b="1" dirty="0">
                <a:solidFill>
                  <a:schemeClr val="tx1"/>
                </a:solidFill>
              </a:rPr>
              <a:t>Teoria malthusiana </a:t>
            </a:r>
            <a:r>
              <a:rPr lang="it-IT" sz="2200" dirty="0">
                <a:solidFill>
                  <a:schemeClr val="tx1"/>
                </a:solidFill>
              </a:rPr>
              <a:t>(1798): risorse alimentari crescono in modo aritmetico, la popolazione cresce in maniera esponenziale. Superata la soglia di sostenibilità – </a:t>
            </a:r>
            <a:r>
              <a:rPr lang="it-IT" sz="2200" i="1" dirty="0">
                <a:solidFill>
                  <a:schemeClr val="tx1"/>
                </a:solidFill>
              </a:rPr>
              <a:t>punto di crisi </a:t>
            </a:r>
            <a:r>
              <a:rPr lang="it-IT" sz="2200" dirty="0">
                <a:solidFill>
                  <a:schemeClr val="tx1"/>
                </a:solidFill>
              </a:rPr>
              <a:t>-  intervengono ostacoli repressivi (epidemie, carestie) che riducono la popolazione e la riportano al di sotto della soglia. Per evitarlo la società dovrebbe frapporre ostacoli preventivi, di diverso tipo (matrimoni tardivi, astinenza sessuale…). </a:t>
            </a:r>
          </a:p>
          <a:p>
            <a:pPr marL="0" indent="0">
              <a:buNone/>
            </a:pPr>
            <a:r>
              <a:rPr lang="it-IT" sz="2200" dirty="0">
                <a:solidFill>
                  <a:schemeClr val="tx1"/>
                </a:solidFill>
                <a:sym typeface="Wingdings" panose="05000000000000000000" pitchFamily="2" charset="2"/>
              </a:rPr>
              <a:t>		</a:t>
            </a:r>
            <a:r>
              <a:rPr lang="it-IT" sz="2200" b="1" dirty="0">
                <a:solidFill>
                  <a:schemeClr val="tx1"/>
                </a:solidFill>
                <a:sym typeface="Wingdings" panose="05000000000000000000" pitchFamily="2" charset="2"/>
              </a:rPr>
              <a:t>Capacità di carico </a:t>
            </a:r>
            <a:r>
              <a:rPr lang="it-IT" sz="2200" dirty="0">
                <a:solidFill>
                  <a:schemeClr val="tx1"/>
                </a:solidFill>
                <a:sym typeface="Wingdings" panose="05000000000000000000" pitchFamily="2" charset="2"/>
              </a:rPr>
              <a:t>(neomalthusiani, XX secolo)</a:t>
            </a:r>
          </a:p>
          <a:p>
            <a:r>
              <a:rPr lang="it-IT" sz="2200" dirty="0">
                <a:solidFill>
                  <a:schemeClr val="tx1"/>
                </a:solidFill>
                <a:sym typeface="Wingdings" panose="05000000000000000000" pitchFamily="2" charset="2"/>
              </a:rPr>
              <a:t>Non considera il mercato, ma soltanto l’ambiente come fattore di produzione delle risorse alimentari, né le capacità dello stato di intervenire, né le possibili innovazioni tecniche e tecnologiche</a:t>
            </a:r>
            <a:endParaRPr lang="it-IT" sz="2200" dirty="0">
              <a:solidFill>
                <a:schemeClr val="tx1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3525117-5FF0-D843-AF76-76DD2AC6A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8407" y="5008096"/>
            <a:ext cx="3187941" cy="184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78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5572"/>
    </mc:Choice>
    <mc:Fallback xmlns="">
      <p:transition spd="slow" advTm="35557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075767"/>
            <a:ext cx="2789499" cy="2484657"/>
          </a:xfrm>
        </p:spPr>
        <p:txBody>
          <a:bodyPr>
            <a:normAutofit/>
          </a:bodyPr>
          <a:lstStyle/>
          <a:p>
            <a:r>
              <a:rPr lang="it-IT" dirty="0"/>
              <a:t>Capacità di carico di un territorio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83979" y="810228"/>
            <a:ext cx="8206451" cy="5092860"/>
          </a:xfrm>
        </p:spPr>
        <p:txBody>
          <a:bodyPr>
            <a:normAutofit/>
          </a:bodyPr>
          <a:lstStyle/>
          <a:p>
            <a:r>
              <a:rPr lang="it-IT" sz="2200" b="1" dirty="0">
                <a:solidFill>
                  <a:schemeClr val="tx1"/>
                </a:solidFill>
              </a:rPr>
              <a:t>Insicurezza alimentare </a:t>
            </a:r>
            <a:r>
              <a:rPr lang="it-IT" sz="2200" dirty="0">
                <a:solidFill>
                  <a:schemeClr val="tx1"/>
                </a:solidFill>
              </a:rPr>
              <a:t>come elemento determinante nell’andamento della popolazione: impossibilità fisica o economica di accedere al cibo per povertà, sovrappopolazione, guerre, conflitti, scarsità di risorse, degrado ambientale o disastri naturali. (</a:t>
            </a:r>
            <a:r>
              <a:rPr lang="it-IT" sz="2200" i="1" dirty="0">
                <a:solidFill>
                  <a:schemeClr val="tx1"/>
                </a:solidFill>
              </a:rPr>
              <a:t>Miseria…)</a:t>
            </a:r>
            <a:endParaRPr lang="it-IT" sz="2200" dirty="0">
              <a:solidFill>
                <a:schemeClr val="tx1"/>
              </a:solidFill>
            </a:endParaRPr>
          </a:p>
          <a:p>
            <a:r>
              <a:rPr lang="it-IT" sz="2200" dirty="0">
                <a:solidFill>
                  <a:schemeClr val="tx1"/>
                </a:solidFill>
              </a:rPr>
              <a:t>Nel 2015 1 abitante su 10 del mondo viveva con un reddito inferiore a 1,9 $ (1,75 euro) al giorno </a:t>
            </a:r>
          </a:p>
          <a:p>
            <a:r>
              <a:rPr lang="it-IT" sz="2200" dirty="0">
                <a:solidFill>
                  <a:schemeClr val="tx1"/>
                </a:solidFill>
              </a:rPr>
              <a:t>Fame, malnutrizione e denutrizione dipendono da:</a:t>
            </a:r>
          </a:p>
          <a:p>
            <a:pPr lvl="1"/>
            <a:r>
              <a:rPr lang="it-IT" sz="2200" dirty="0">
                <a:solidFill>
                  <a:schemeClr val="tx1"/>
                </a:solidFill>
              </a:rPr>
              <a:t>Presenza di agricoltura di sussistenza insufficiente</a:t>
            </a:r>
          </a:p>
          <a:p>
            <a:pPr lvl="1"/>
            <a:r>
              <a:rPr lang="it-IT" sz="2200" dirty="0">
                <a:solidFill>
                  <a:schemeClr val="tx1"/>
                </a:solidFill>
              </a:rPr>
              <a:t>Povertà diffusa in ambiente urbano</a:t>
            </a:r>
          </a:p>
          <a:p>
            <a:pPr lvl="1"/>
            <a:r>
              <a:rPr lang="it-IT" sz="2200" dirty="0">
                <a:solidFill>
                  <a:schemeClr val="tx1"/>
                </a:solidFill>
              </a:rPr>
              <a:t>Presenza di guerre e carestie (coinvolge almeno 40 milioni di persone)</a:t>
            </a:r>
          </a:p>
          <a:p>
            <a:pPr marL="457200" lvl="1" indent="0"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30707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752"/>
    </mc:Choice>
    <mc:Fallback xmlns="">
      <p:transition spd="slow" advTm="29275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3136315-728C-1C47-AB63-F748334C4E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210" y="2128646"/>
            <a:ext cx="1995591" cy="2717161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4DDAAD3-1331-F646-A038-2616B71AD874}"/>
              </a:ext>
            </a:extLst>
          </p:cNvPr>
          <p:cNvSpPr txBox="1"/>
          <p:nvPr/>
        </p:nvSpPr>
        <p:spPr>
          <a:xfrm>
            <a:off x="3460830" y="613276"/>
            <a:ext cx="79518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3" lvl="1" indent="0">
              <a:buNone/>
            </a:pPr>
            <a:r>
              <a:rPr lang="it-IT" sz="2000" dirty="0"/>
              <a:t>Unicef (2020): </a:t>
            </a:r>
            <a:r>
              <a:rPr lang="it-IT" sz="2000" i="1" dirty="0"/>
              <a:t>«quasi 690 milioni di abitanti del pianeta hanno sofferto la fame […] circa 2 miliardi, nel mondo, le persone che affrontano livelli moderati o gravi di insicurezza alimentare»</a:t>
            </a:r>
          </a:p>
          <a:p>
            <a:pPr marL="11113" lvl="1" indent="0">
              <a:buNone/>
            </a:pPr>
            <a:endParaRPr lang="it-IT" sz="2000" i="1" dirty="0"/>
          </a:p>
          <a:p>
            <a:pPr marL="11113" lvl="1" indent="0">
              <a:buNone/>
            </a:pPr>
            <a:r>
              <a:rPr lang="it-IT" sz="1600" i="1" dirty="0"/>
              <a:t>Fonte:  </a:t>
            </a:r>
            <a:r>
              <a:rPr lang="it-IT" sz="1600" i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State of Food Security and Nutrition in the World"</a:t>
            </a:r>
            <a:r>
              <a:rPr lang="it-IT" sz="1600" dirty="0"/>
              <a:t>,</a:t>
            </a:r>
            <a:r>
              <a:rPr lang="it-IT" sz="1600" i="1" dirty="0"/>
              <a:t> </a:t>
            </a:r>
          </a:p>
          <a:p>
            <a:pPr marL="11113" lvl="1" indent="0">
              <a:buNone/>
            </a:pPr>
            <a:endParaRPr lang="it-IT" sz="1300" i="1" dirty="0"/>
          </a:p>
          <a:p>
            <a:pPr marL="11113" lvl="1" indent="0">
              <a:buNone/>
            </a:pPr>
            <a:r>
              <a:rPr lang="it-IT" sz="1300" i="1" dirty="0"/>
              <a:t> http://</a:t>
            </a:r>
            <a:r>
              <a:rPr lang="it-IT" sz="1300" i="1" dirty="0" err="1"/>
              <a:t>www.fao.org</a:t>
            </a:r>
            <a:r>
              <a:rPr lang="it-IT" sz="1300" i="1" dirty="0"/>
              <a:t>/3/ca9692en/CA9692EN.pdf</a:t>
            </a:r>
          </a:p>
          <a:p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D4DB2CB-6005-B34D-8757-A472C06C94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3854" y="2663275"/>
            <a:ext cx="5833730" cy="373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760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2811" y="2950621"/>
            <a:ext cx="2939773" cy="811151"/>
          </a:xfrm>
        </p:spPr>
        <p:txBody>
          <a:bodyPr/>
          <a:lstStyle/>
          <a:p>
            <a:r>
              <a:rPr lang="it-IT" dirty="0"/>
              <a:t>Migrazioni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95556" y="491462"/>
            <a:ext cx="8102278" cy="5729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200" b="1" dirty="0">
                <a:solidFill>
                  <a:schemeClr val="tx1"/>
                </a:solidFill>
              </a:rPr>
              <a:t>Mobilità spaziale</a:t>
            </a:r>
          </a:p>
          <a:p>
            <a:pPr marL="0" indent="0">
              <a:buNone/>
            </a:pPr>
            <a:endParaRPr lang="it-IT" sz="2200" dirty="0">
              <a:solidFill>
                <a:schemeClr val="tx1"/>
              </a:solidFill>
            </a:endParaRPr>
          </a:p>
          <a:p>
            <a:pPr lvl="1"/>
            <a:r>
              <a:rPr lang="it-IT" sz="2200" b="1" dirty="0">
                <a:solidFill>
                  <a:schemeClr val="tx1"/>
                </a:solidFill>
              </a:rPr>
              <a:t>Migrazioni</a:t>
            </a:r>
            <a:r>
              <a:rPr lang="it-IT" sz="2200" dirty="0">
                <a:solidFill>
                  <a:schemeClr val="tx1"/>
                </a:solidFill>
              </a:rPr>
              <a:t>: spostamento permanente o di lungo termine di un gruppo di persone o di un individuo dal proprio luogo d’origine a un altro luogo</a:t>
            </a:r>
          </a:p>
          <a:p>
            <a:pPr lvl="1"/>
            <a:r>
              <a:rPr lang="it-IT" sz="2200" b="1" dirty="0">
                <a:solidFill>
                  <a:schemeClr val="tx1"/>
                </a:solidFill>
              </a:rPr>
              <a:t>Circolazione di persone</a:t>
            </a:r>
            <a:r>
              <a:rPr lang="it-IT" sz="2200" dirty="0">
                <a:solidFill>
                  <a:schemeClr val="tx1"/>
                </a:solidFill>
              </a:rPr>
              <a:t>: spostamento temporaneo, spesso ciclico, di un gruppo di persone o di un individuo dal proprio luogo d’origine a un altro luogo. Comprende le migrazioni temporanee e i movimenti pendolari</a:t>
            </a:r>
          </a:p>
          <a:p>
            <a:pPr marL="530352" lvl="1" indent="0">
              <a:buNone/>
            </a:pPr>
            <a:r>
              <a:rPr lang="it-IT" sz="2200" i="0" dirty="0">
                <a:solidFill>
                  <a:schemeClr val="tx1"/>
                </a:solidFill>
              </a:rPr>
              <a:t>Ogni migrazione prevede una emigrazione e una immigrazione</a:t>
            </a:r>
          </a:p>
          <a:p>
            <a:pPr marL="892175" lvl="1" indent="-344488"/>
            <a:r>
              <a:rPr lang="it-IT" sz="2200" b="1" i="0" dirty="0">
                <a:solidFill>
                  <a:schemeClr val="tx1"/>
                </a:solidFill>
              </a:rPr>
              <a:t>Saldo migratorio netto</a:t>
            </a:r>
            <a:r>
              <a:rPr lang="it-IT" sz="2200" i="0" dirty="0">
                <a:solidFill>
                  <a:schemeClr val="tx1"/>
                </a:solidFill>
              </a:rPr>
              <a:t>: la differenza fra immigrati e emigrati</a:t>
            </a:r>
          </a:p>
          <a:p>
            <a:pPr marL="892175" lvl="1" indent="-355600"/>
            <a:r>
              <a:rPr lang="it-IT" sz="2200" b="1" i="0" dirty="0">
                <a:solidFill>
                  <a:schemeClr val="tx1"/>
                </a:solidFill>
              </a:rPr>
              <a:t>Equazione demografica</a:t>
            </a:r>
            <a:r>
              <a:rPr lang="it-IT" sz="2200" i="0" dirty="0">
                <a:solidFill>
                  <a:schemeClr val="tx1"/>
                </a:solidFill>
              </a:rPr>
              <a:t>: crescita naturale della popolazione + saldo migratorio (in un determinato arco di tempo</a:t>
            </a:r>
            <a:r>
              <a:rPr lang="it-IT" sz="2200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4750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787"/>
    </mc:Choice>
    <mc:Fallback xmlns="">
      <p:transition spd="slow" advTm="22078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47612D-3562-6B4E-AB68-8A9662A65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Dati Italia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CB92EBAE-DE2E-D546-A2E8-974554A4FA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706348"/>
              </p:ext>
            </p:extLst>
          </p:nvPr>
        </p:nvGraphicFramePr>
        <p:xfrm>
          <a:off x="3538336" y="1748098"/>
          <a:ext cx="8186815" cy="2633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147">
                  <a:extLst>
                    <a:ext uri="{9D8B030D-6E8A-4147-A177-3AD203B41FA5}">
                      <a16:colId xmlns:a16="http://schemas.microsoft.com/office/drawing/2014/main" val="3002388128"/>
                    </a:ext>
                  </a:extLst>
                </a:gridCol>
                <a:gridCol w="1226917">
                  <a:extLst>
                    <a:ext uri="{9D8B030D-6E8A-4147-A177-3AD203B41FA5}">
                      <a16:colId xmlns:a16="http://schemas.microsoft.com/office/drawing/2014/main" val="3687802264"/>
                    </a:ext>
                  </a:extLst>
                </a:gridCol>
                <a:gridCol w="1250066">
                  <a:extLst>
                    <a:ext uri="{9D8B030D-6E8A-4147-A177-3AD203B41FA5}">
                      <a16:colId xmlns:a16="http://schemas.microsoft.com/office/drawing/2014/main" val="4291511079"/>
                    </a:ext>
                  </a:extLst>
                </a:gridCol>
                <a:gridCol w="1480050">
                  <a:extLst>
                    <a:ext uri="{9D8B030D-6E8A-4147-A177-3AD203B41FA5}">
                      <a16:colId xmlns:a16="http://schemas.microsoft.com/office/drawing/2014/main" val="2961740018"/>
                    </a:ext>
                  </a:extLst>
                </a:gridCol>
                <a:gridCol w="1169545">
                  <a:extLst>
                    <a:ext uri="{9D8B030D-6E8A-4147-A177-3AD203B41FA5}">
                      <a16:colId xmlns:a16="http://schemas.microsoft.com/office/drawing/2014/main" val="732876877"/>
                    </a:ext>
                  </a:extLst>
                </a:gridCol>
                <a:gridCol w="1169545">
                  <a:extLst>
                    <a:ext uri="{9D8B030D-6E8A-4147-A177-3AD203B41FA5}">
                      <a16:colId xmlns:a16="http://schemas.microsoft.com/office/drawing/2014/main" val="2292409489"/>
                    </a:ext>
                  </a:extLst>
                </a:gridCol>
                <a:gridCol w="1169545">
                  <a:extLst>
                    <a:ext uri="{9D8B030D-6E8A-4147-A177-3AD203B41FA5}">
                      <a16:colId xmlns:a16="http://schemas.microsoft.com/office/drawing/2014/main" val="592079558"/>
                    </a:ext>
                  </a:extLst>
                </a:gridCol>
              </a:tblGrid>
              <a:tr h="1021210"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Saldo migratorio italiani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Saldo migratorio stranieri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Saldo migratorio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nati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morti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Saldo naturale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378697"/>
                  </a:ext>
                </a:extLst>
              </a:tr>
              <a:tr h="623317">
                <a:tc>
                  <a:txBody>
                    <a:bodyPr/>
                    <a:lstStyle/>
                    <a:p>
                      <a:r>
                        <a:rPr lang="it-IT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-69.908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245.272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175.364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439.747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633.218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-193.386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7434007"/>
                  </a:ext>
                </a:extLst>
              </a:tr>
              <a:tr h="623317">
                <a:tc>
                  <a:txBody>
                    <a:bodyPr/>
                    <a:lstStyle/>
                    <a:p>
                      <a:r>
                        <a:rPr lang="it-IT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-53.389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205.034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151.645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420.170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634.432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-214.262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309436"/>
                  </a:ext>
                </a:extLst>
              </a:tr>
              <a:tr h="361128">
                <a:tc>
                  <a:txBody>
                    <a:bodyPr/>
                    <a:lstStyle/>
                    <a:p>
                      <a:r>
                        <a:rPr lang="it-IT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404.104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746.146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-342.042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067739"/>
                  </a:ext>
                </a:extLst>
              </a:tr>
            </a:tbl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E66196FB-91B5-D648-8000-D2C588DA5B7A}"/>
              </a:ext>
            </a:extLst>
          </p:cNvPr>
          <p:cNvSpPr txBox="1"/>
          <p:nvPr/>
        </p:nvSpPr>
        <p:spPr>
          <a:xfrm>
            <a:off x="3538336" y="5005962"/>
            <a:ext cx="6632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Popolazione </a:t>
            </a:r>
          </a:p>
          <a:p>
            <a:r>
              <a:rPr lang="it-IT" dirty="0"/>
              <a:t>2018:  </a:t>
            </a:r>
            <a:r>
              <a:rPr lang="it-IT" i="1" dirty="0"/>
              <a:t>60.785.753</a:t>
            </a:r>
            <a:endParaRPr lang="it-IT" dirty="0"/>
          </a:p>
          <a:p>
            <a:r>
              <a:rPr lang="it-IT" dirty="0"/>
              <a:t>2019 : 60.244.639</a:t>
            </a:r>
          </a:p>
          <a:p>
            <a:r>
              <a:rPr lang="it-IT" dirty="0"/>
              <a:t>2020 : 59.257.566</a:t>
            </a:r>
          </a:p>
        </p:txBody>
      </p:sp>
    </p:spTree>
    <p:extLst>
      <p:ext uri="{BB962C8B-B14F-4D97-AF65-F5344CB8AC3E}">
        <p14:creationId xmlns:p14="http://schemas.microsoft.com/office/powerpoint/2010/main" val="4113935848"/>
      </p:ext>
    </p:extLst>
  </p:cSld>
  <p:clrMapOvr>
    <a:masterClrMapping/>
  </p:clrMapOvr>
</p:sld>
</file>

<file path=ppt/theme/theme1.xml><?xml version="1.0" encoding="utf-8"?>
<a:theme xmlns:a="http://schemas.openxmlformats.org/drawingml/2006/main" name="Cornic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Cornice</Template>
  <TotalTime>1100</TotalTime>
  <Words>1437</Words>
  <Application>Microsoft Macintosh PowerPoint</Application>
  <PresentationFormat>Widescreen</PresentationFormat>
  <Paragraphs>124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0" baseType="lpstr">
      <vt:lpstr>Corbel</vt:lpstr>
      <vt:lpstr>Wingdings</vt:lpstr>
      <vt:lpstr>Wingdings 2</vt:lpstr>
      <vt:lpstr>Cornice</vt:lpstr>
      <vt:lpstr>GEOGRAFIA (LE006)  Sergio Zilli A.A 2020-2021</vt:lpstr>
      <vt:lpstr>Presentazione n. 11</vt:lpstr>
      <vt:lpstr>Differenza di sesso e di genere</vt:lpstr>
      <vt:lpstr>Differenza di sesso e di genere</vt:lpstr>
      <vt:lpstr>Capacità di carico di un territorio</vt:lpstr>
      <vt:lpstr>Capacità di carico di un territorio</vt:lpstr>
      <vt:lpstr>Presentazione standard di PowerPoint</vt:lpstr>
      <vt:lpstr>Migrazioni</vt:lpstr>
      <vt:lpstr>Dati Italia</vt:lpstr>
      <vt:lpstr>Migrazioni</vt:lpstr>
      <vt:lpstr>Migrazioni</vt:lpstr>
      <vt:lpstr>Migrazioni</vt:lpstr>
      <vt:lpstr>Migrazioni</vt:lpstr>
      <vt:lpstr>Migrazioni</vt:lpstr>
      <vt:lpstr>2019   in milioni di unità</vt:lpstr>
      <vt:lpstr>Migrazioni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GEOGRAFIA (LE006)  Sergio Zilli A.A 2020-2021</dc:title>
  <dc:creator>sergio zilli</dc:creator>
  <cp:lastModifiedBy>sergio zilli</cp:lastModifiedBy>
  <cp:revision>46</cp:revision>
  <dcterms:created xsi:type="dcterms:W3CDTF">2021-03-03T14:31:40Z</dcterms:created>
  <dcterms:modified xsi:type="dcterms:W3CDTF">2021-04-07T17:18:06Z</dcterms:modified>
</cp:coreProperties>
</file>