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13"/>
  </p:notesMasterIdLst>
  <p:sldIdLst>
    <p:sldId id="424" r:id="rId2"/>
    <p:sldId id="421" r:id="rId3"/>
    <p:sldId id="426" r:id="rId4"/>
    <p:sldId id="433" r:id="rId5"/>
    <p:sldId id="434" r:id="rId6"/>
    <p:sldId id="436" r:id="rId7"/>
    <p:sldId id="437" r:id="rId8"/>
    <p:sldId id="438" r:id="rId9"/>
    <p:sldId id="432" r:id="rId10"/>
    <p:sldId id="431" r:id="rId11"/>
    <p:sldId id="43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66"/>
    <a:srgbClr val="6666FF"/>
    <a:srgbClr val="CC66FF"/>
    <a:srgbClr val="01AB03"/>
    <a:srgbClr val="009A01"/>
    <a:srgbClr val="008080"/>
    <a:srgbClr val="008040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FACE44-8C76-4E8C-845C-8BB8CD2EA350}" type="datetimeFigureOut">
              <a:rPr lang="it-IT" smtClean="0"/>
              <a:t>11/03/2021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BCE4D-B9E8-4FA1-8D58-B8AEA356627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8394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BCE4D-B9E8-4FA1-8D58-B8AEA3566278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68826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BCE4D-B9E8-4FA1-8D58-B8AEA3566278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56052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BCE4D-B9E8-4FA1-8D58-B8AEA3566278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24715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BCE4D-B9E8-4FA1-8D58-B8AEA3566278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8913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BCE4D-B9E8-4FA1-8D58-B8AEA3566278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95920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BCE4D-B9E8-4FA1-8D58-B8AEA3566278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35343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BCE4D-B9E8-4FA1-8D58-B8AEA3566278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13554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BCE4D-B9E8-4FA1-8D58-B8AEA3566278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30989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BCE4D-B9E8-4FA1-8D58-B8AEA3566278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45522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BCE4D-B9E8-4FA1-8D58-B8AEA3566278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1901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41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84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41461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2461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941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1045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0533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75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790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812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608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837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1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679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890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984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66AD8-BC4A-4004-9882-414398D930CA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9D2C864-9362-43C7-A136-D9C41D93A96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440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  <p:sldLayoutId id="2147483713" r:id="rId15"/>
    <p:sldLayoutId id="214748371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04667" y="1297860"/>
            <a:ext cx="7231627" cy="2690999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it-IT" sz="4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COLOCAÇÃO PRONOMINAL</a:t>
            </a:r>
            <a:br>
              <a:rPr lang="it-IT" sz="4400" b="1" dirty="0" smtClean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it-IT" sz="4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–</a:t>
            </a:r>
            <a:br>
              <a:rPr lang="it-IT" sz="4400" b="1" dirty="0" smtClean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it-IT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PE	</a:t>
            </a:r>
            <a:r>
              <a:rPr lang="it-IT" sz="4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		VS			</a:t>
            </a:r>
            <a:r>
              <a:rPr lang="it-IT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PB</a:t>
            </a:r>
            <a:endParaRPr lang="it-IT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262649" y="4768645"/>
            <a:ext cx="6115664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it-IT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Testi di riferimento: MATEUS, M. H. M. et al. (2003). </a:t>
            </a:r>
            <a:r>
              <a:rPr lang="it-IT" sz="2400" i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Gramática</a:t>
            </a:r>
            <a:r>
              <a:rPr lang="it-IT" sz="24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 da </a:t>
            </a:r>
            <a:r>
              <a:rPr lang="it-IT" sz="2400" i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língua</a:t>
            </a:r>
            <a:r>
              <a:rPr lang="it-IT" sz="24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it-IT" sz="2400" i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portuguesa</a:t>
            </a:r>
            <a:endParaRPr lang="it-IT" sz="24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AQUINO, R. (2007). </a:t>
            </a:r>
            <a:r>
              <a:rPr lang="pt-PT" sz="2400" i="1" dirty="0" smtClean="0">
                <a:latin typeface="Cambria" panose="02040503050406030204" pitchFamily="18" charset="0"/>
                <a:ea typeface="Cambria" panose="02040503050406030204" pitchFamily="18" charset="0"/>
              </a:rPr>
              <a:t>Gramática objetiva da </a:t>
            </a:r>
            <a:r>
              <a:rPr lang="pt-PT" sz="2400" i="1" smtClean="0">
                <a:latin typeface="Cambria" panose="02040503050406030204" pitchFamily="18" charset="0"/>
                <a:ea typeface="Cambria" panose="02040503050406030204" pitchFamily="18" charset="0"/>
              </a:rPr>
              <a:t>língua portuguesa</a:t>
            </a:r>
            <a:endParaRPr lang="it-IT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517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4801" y="521110"/>
            <a:ext cx="8482180" cy="633689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PT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Ênclise obrigatória</a:t>
            </a:r>
          </a:p>
          <a:p>
            <a:pPr marL="0" indent="0" algn="ctr">
              <a:buNone/>
            </a:pPr>
            <a:endParaRPr lang="pt-PT" sz="3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pt-PT" sz="2800" dirty="0" smtClean="0">
                <a:latin typeface="Cambria" panose="02040503050406030204" pitchFamily="18" charset="0"/>
                <a:ea typeface="Cambria" panose="02040503050406030204" pitchFamily="18" charset="0"/>
              </a:rPr>
              <a:t>Quando se inicia a frase com o verbo, não há palavra atrativa para que se empregue a próclise. Por isso se diz que não se começa frase com pronome átono</a:t>
            </a:r>
          </a:p>
          <a:p>
            <a:pPr lvl="1">
              <a:spcAft>
                <a:spcPts val="1000"/>
              </a:spcAft>
              <a:buFont typeface="Wingdings" panose="05000000000000000000" pitchFamily="2" charset="2"/>
              <a:buChar char="à"/>
            </a:pPr>
            <a:r>
              <a:rPr lang="pt-PT" sz="2400" u="sng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Disseram-lhe</a:t>
            </a: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 </a:t>
            </a: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tudo</a:t>
            </a: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.</a:t>
            </a:r>
          </a:p>
          <a:p>
            <a:pPr marL="457200" lvl="1" indent="0">
              <a:spcAft>
                <a:spcPts val="1000"/>
              </a:spcAft>
              <a:buNone/>
            </a:pPr>
            <a:endParaRPr lang="pt-PT" sz="2400" dirty="0">
              <a:latin typeface="Cambria" panose="02040503050406030204" pitchFamily="18" charset="0"/>
              <a:ea typeface="Cambria" panose="02040503050406030204" pitchFamily="18" charset="0"/>
              <a:sym typeface="Wingdings" panose="05000000000000000000" pitchFamily="2" charset="2"/>
            </a:endParaRPr>
          </a:p>
          <a:p>
            <a:pPr marL="457200" lvl="1" indent="0">
              <a:spcAft>
                <a:spcPts val="1000"/>
              </a:spcAft>
              <a:buNone/>
            </a:pPr>
            <a:r>
              <a:rPr lang="pt-PT" sz="2800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Com verbo no imperativo </a:t>
            </a:r>
            <a:r>
              <a:rPr lang="pt-PT" sz="28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afirmativo</a:t>
            </a:r>
            <a:endParaRPr lang="pt-PT" sz="2800" dirty="0">
              <a:latin typeface="Cambria" panose="02040503050406030204" pitchFamily="18" charset="0"/>
              <a:ea typeface="Cambria" panose="02040503050406030204" pitchFamily="18" charset="0"/>
              <a:sym typeface="Wingdings" panose="05000000000000000000" pitchFamily="2" charset="2"/>
            </a:endParaRPr>
          </a:p>
          <a:p>
            <a:pPr lvl="1">
              <a:spcAft>
                <a:spcPts val="1000"/>
              </a:spcAft>
              <a:buFont typeface="Wingdings" panose="05000000000000000000" pitchFamily="2" charset="2"/>
              <a:buChar char="à"/>
            </a:pP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Pedro, </a:t>
            </a:r>
            <a:r>
              <a:rPr lang="pt-PT" sz="2400" u="sng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levante-se</a:t>
            </a: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!</a:t>
            </a:r>
          </a:p>
          <a:p>
            <a:pPr lvl="1">
              <a:spcAft>
                <a:spcPts val="1000"/>
              </a:spcAft>
              <a:buFont typeface="Wingdings" panose="05000000000000000000" pitchFamily="2" charset="2"/>
              <a:buChar char="à"/>
            </a:pPr>
            <a:endParaRPr lang="pt-PT" sz="2400" dirty="0">
              <a:latin typeface="Cambria" panose="02040503050406030204" pitchFamily="18" charset="0"/>
              <a:ea typeface="Cambria" panose="02040503050406030204" pitchFamily="18" charset="0"/>
              <a:sym typeface="Wingdings" panose="05000000000000000000" pitchFamily="2" charset="2"/>
            </a:endParaRPr>
          </a:p>
          <a:p>
            <a:pPr lvl="1">
              <a:spcAft>
                <a:spcPts val="1000"/>
              </a:spcAft>
              <a:buFont typeface="Wingdings" panose="05000000000000000000" pitchFamily="2" charset="2"/>
              <a:buChar char="à"/>
            </a:pP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O professor adiou a prova, </a:t>
            </a:r>
            <a:r>
              <a:rPr lang="pt-PT" sz="2400" u="sng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deixando-nos</a:t>
            </a: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 menos preocupados.</a:t>
            </a:r>
            <a:endParaRPr lang="pt-PT" sz="2400" dirty="0" smtClean="0">
              <a:latin typeface="Cambria" panose="02040503050406030204" pitchFamily="18" charset="0"/>
              <a:ea typeface="Cambria" panose="020405030504060302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43809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4801" y="521110"/>
            <a:ext cx="8482180" cy="63368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PT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Colocação nas locuções verbais</a:t>
            </a:r>
          </a:p>
          <a:p>
            <a:pPr marL="0" indent="0" algn="ctr">
              <a:buNone/>
            </a:pPr>
            <a:endParaRPr lang="pt-PT" sz="3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pt-PT" sz="2800" dirty="0" smtClean="0">
                <a:latin typeface="Cambria" panose="02040503050406030204" pitchFamily="18" charset="0"/>
                <a:ea typeface="Cambria" panose="02040503050406030204" pitchFamily="18" charset="0"/>
              </a:rPr>
              <a:t>É correta a colocação do pronome solto (sem hífen) entre dois verbos</a:t>
            </a:r>
          </a:p>
          <a:p>
            <a:pPr marL="0" indent="0" algn="ctr">
              <a:buNone/>
            </a:pPr>
            <a:endParaRPr lang="pt-PT" sz="28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spcAft>
                <a:spcPts val="1000"/>
              </a:spcAft>
              <a:buFont typeface="Wingdings" panose="05000000000000000000" pitchFamily="2" charset="2"/>
              <a:buChar char="à"/>
            </a:pPr>
            <a:r>
              <a:rPr lang="pt-PT" sz="2400" u="sng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Quero lhe mandar</a:t>
            </a: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 o resultado</a:t>
            </a: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.	(Quero </a:t>
            </a:r>
            <a:r>
              <a:rPr lang="pt-PT" sz="2400" u="sng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mandar-lhe</a:t>
            </a: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 o resultado – PE)</a:t>
            </a:r>
            <a:endParaRPr lang="pt-PT" sz="2400" dirty="0" smtClean="0">
              <a:latin typeface="Cambria" panose="02040503050406030204" pitchFamily="18" charset="0"/>
              <a:ea typeface="Cambria" panose="02040503050406030204" pitchFamily="18" charset="0"/>
              <a:sym typeface="Wingdings" panose="05000000000000000000" pitchFamily="2" charset="2"/>
            </a:endParaRPr>
          </a:p>
          <a:p>
            <a:pPr lvl="1">
              <a:spcAft>
                <a:spcPts val="1000"/>
              </a:spcAft>
              <a:buFont typeface="Wingdings" panose="05000000000000000000" pitchFamily="2" charset="2"/>
              <a:buChar char="à"/>
            </a:pPr>
            <a:r>
              <a:rPr lang="pt-PT" sz="2400" u="sng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Estão nos esperando</a:t>
            </a: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.		(Estão à nossa espera – PE)</a:t>
            </a:r>
            <a:endParaRPr lang="pt-PT" sz="2400" dirty="0" smtClean="0">
              <a:latin typeface="Cambria" panose="02040503050406030204" pitchFamily="18" charset="0"/>
              <a:ea typeface="Cambria" panose="02040503050406030204" pitchFamily="18" charset="0"/>
              <a:sym typeface="Wingdings" panose="05000000000000000000" pitchFamily="2" charset="2"/>
            </a:endParaRPr>
          </a:p>
          <a:p>
            <a:pPr lvl="1">
              <a:spcAft>
                <a:spcPts val="1000"/>
              </a:spcAft>
              <a:buFont typeface="Wingdings" panose="05000000000000000000" pitchFamily="2" charset="2"/>
              <a:buChar char="à"/>
            </a:pPr>
            <a:r>
              <a:rPr lang="pt-PT" sz="2400" u="sng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Tenho lhe dito</a:t>
            </a: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 muitas coisas</a:t>
            </a: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.		(</a:t>
            </a:r>
            <a:r>
              <a:rPr lang="pt-PT" sz="2400" u="sng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Tenho-lhe dito</a:t>
            </a: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 muitas coisas – PE)</a:t>
            </a:r>
            <a:endParaRPr lang="pt-PT" sz="2400" dirty="0" smtClean="0">
              <a:latin typeface="Cambria" panose="02040503050406030204" pitchFamily="18" charset="0"/>
              <a:ea typeface="Cambria" panose="020405030504060302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494180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4801" y="521110"/>
            <a:ext cx="8482180" cy="63368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PT" sz="3600" dirty="0" smtClean="0">
                <a:latin typeface="Cambria" panose="02040503050406030204" pitchFamily="18" charset="0"/>
                <a:ea typeface="Cambria" panose="02040503050406030204" pitchFamily="18" charset="0"/>
              </a:rPr>
              <a:t>PORTUGUÊS EUROPEU</a:t>
            </a:r>
          </a:p>
          <a:p>
            <a:pPr marL="0" indent="0" algn="ctr">
              <a:buNone/>
            </a:pPr>
            <a:endParaRPr lang="pt-PT" sz="3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pt-PT" sz="2800" dirty="0" smtClean="0">
                <a:latin typeface="Cambria" panose="02040503050406030204" pitchFamily="18" charset="0"/>
                <a:ea typeface="Cambria" panose="02040503050406030204" pitchFamily="18" charset="0"/>
              </a:rPr>
              <a:t>Na variedade europeia do português moderno, a ênclise (posição adjacente à direita a um hospedeiro verbal, ou posposição em relação ao verbo) é o padrão de colocação básico</a:t>
            </a:r>
          </a:p>
          <a:p>
            <a:pPr marL="0" indent="0" algn="ctr">
              <a:buNone/>
            </a:pPr>
            <a:endParaRPr lang="pt-PT" sz="28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spcAft>
                <a:spcPts val="1000"/>
              </a:spcAft>
              <a:buFont typeface="Wingdings" panose="05000000000000000000" pitchFamily="2" charset="2"/>
              <a:buChar char="à"/>
            </a:pP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O João </a:t>
            </a:r>
            <a:r>
              <a:rPr lang="pt-PT" sz="2400" u="sng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deu-lhe</a:t>
            </a: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 um livro.</a:t>
            </a:r>
          </a:p>
          <a:p>
            <a:pPr lvl="1">
              <a:spcAft>
                <a:spcPts val="1000"/>
              </a:spcAft>
              <a:buFont typeface="Wingdings" panose="05000000000000000000" pitchFamily="2" charset="2"/>
              <a:buChar char="à"/>
            </a:pPr>
            <a:r>
              <a:rPr lang="pt-PT" sz="2400" u="sng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Canta-lhe</a:t>
            </a: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 os parabéns!</a:t>
            </a:r>
          </a:p>
          <a:p>
            <a:pPr lvl="1">
              <a:spcAft>
                <a:spcPts val="1000"/>
              </a:spcAft>
              <a:buFont typeface="Wingdings" panose="05000000000000000000" pitchFamily="2" charset="2"/>
              <a:buChar char="à"/>
            </a:pP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O Pedro quer </a:t>
            </a:r>
            <a:r>
              <a:rPr lang="pt-PT" sz="2400" u="sng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naturalizar-se</a:t>
            </a: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 luxemburguês.</a:t>
            </a:r>
          </a:p>
          <a:p>
            <a:pPr lvl="1">
              <a:spcAft>
                <a:spcPts val="1000"/>
              </a:spcAft>
              <a:buFont typeface="Wingdings" panose="05000000000000000000" pitchFamily="2" charset="2"/>
              <a:buChar char="à"/>
            </a:pP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O João </a:t>
            </a:r>
            <a:r>
              <a:rPr lang="pt-PT" sz="2400" u="sng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emprestou-te</a:t>
            </a: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 o carro?</a:t>
            </a:r>
          </a:p>
        </p:txBody>
      </p:sp>
    </p:spTree>
    <p:extLst>
      <p:ext uri="{BB962C8B-B14F-4D97-AF65-F5344CB8AC3E}">
        <p14:creationId xmlns:p14="http://schemas.microsoft.com/office/powerpoint/2010/main" val="2022629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4801" y="521110"/>
            <a:ext cx="8482180" cy="63368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PT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Atractores de próclise</a:t>
            </a:r>
            <a:endParaRPr lang="pt-PT" sz="32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pt-PT" sz="3200" dirty="0" smtClean="0">
                <a:latin typeface="Cambria" panose="02040503050406030204" pitchFamily="18" charset="0"/>
                <a:ea typeface="Cambria" panose="02040503050406030204" pitchFamily="18" charset="0"/>
              </a:rPr>
              <a:t>=</a:t>
            </a:r>
          </a:p>
          <a:p>
            <a:pPr marL="0" indent="0" algn="ctr">
              <a:buNone/>
            </a:pP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palavras funcionais que, caso precedam o verbo, induzem próclise (posição adjacente à esquerda a um hospedeiro verbal, ou anteposição em relação ao verbo); são de diferentes classes sintáctico-semânticas:</a:t>
            </a:r>
          </a:p>
          <a:p>
            <a:pPr marL="0" indent="0" algn="ctr">
              <a:buNone/>
            </a:pPr>
            <a:endParaRPr lang="pt-PT" sz="2400" u="sng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857250" lvl="1" indent="-457200">
              <a:buAutoNum type="arabicParenR"/>
            </a:pPr>
            <a:r>
              <a:rPr lang="pt-PT" sz="2400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operadores de negação e sintagmas negativos</a:t>
            </a:r>
            <a:r>
              <a:rPr lang="pt-PT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 (não, nunca, sem, ninguém, nada, nenhum)</a:t>
            </a:r>
            <a:endParaRPr lang="pt-PT" sz="2200" u="sng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pt-PT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	- O João </a:t>
            </a:r>
            <a:r>
              <a:rPr lang="pt-P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não</a:t>
            </a:r>
            <a:r>
              <a:rPr lang="pt-PT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PT" sz="2200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me telefonou</a:t>
            </a:r>
            <a:r>
              <a:rPr lang="pt-PT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0">
              <a:buNone/>
            </a:pPr>
            <a:r>
              <a:rPr lang="pt-PT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	- </a:t>
            </a:r>
            <a:r>
              <a:rPr lang="pt-P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Ninguém</a:t>
            </a:r>
            <a:r>
              <a:rPr lang="pt-PT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PT" sz="2200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o demoveu</a:t>
            </a:r>
            <a:r>
              <a:rPr lang="pt-PT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0">
              <a:buNone/>
            </a:pPr>
            <a:r>
              <a:rPr lang="pt-PT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	- </a:t>
            </a:r>
            <a:r>
              <a:rPr lang="pt-P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Nunca</a:t>
            </a:r>
            <a:r>
              <a:rPr lang="pt-PT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PT" sz="2200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te diria</a:t>
            </a:r>
            <a:r>
              <a:rPr lang="pt-PT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 tal coisa.</a:t>
            </a:r>
            <a:endParaRPr lang="pt-PT" sz="2200" dirty="0" smtClean="0">
              <a:latin typeface="Cambria" panose="02040503050406030204" pitchFamily="18" charset="0"/>
              <a:ea typeface="Cambria" panose="020405030504060302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13152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4801" y="521110"/>
            <a:ext cx="8482180" cy="6336890"/>
          </a:xfrm>
        </p:spPr>
        <p:txBody>
          <a:bodyPr>
            <a:normAutofit lnSpcReduction="10000"/>
          </a:bodyPr>
          <a:lstStyle/>
          <a:p>
            <a:pPr marL="857250" lvl="1" indent="-457200">
              <a:buAutoNum type="arabicParenR"/>
            </a:pPr>
            <a:endParaRPr lang="pt-PT" sz="2400" u="sng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857250" lvl="1" indent="-457200">
              <a:buAutoNum type="arabicParenR"/>
            </a:pPr>
            <a:endParaRPr lang="pt-PT" sz="2400" u="sng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00050" lvl="1" indent="0">
              <a:buNone/>
            </a:pP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2) </a:t>
            </a:r>
            <a:r>
              <a:rPr lang="pt-PT" sz="2400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sintagmas interrogativos</a:t>
            </a:r>
            <a:r>
              <a:rPr lang="pt-PT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 (tanto advérbios quanto pronomes) </a:t>
            </a:r>
            <a:r>
              <a:rPr lang="pt-PT" sz="2400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e relativos</a:t>
            </a:r>
            <a:endParaRPr lang="pt-PT" sz="2200" u="sng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pt-PT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	- </a:t>
            </a:r>
            <a:r>
              <a:rPr lang="pt-P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Quem</a:t>
            </a:r>
            <a:r>
              <a:rPr lang="pt-PT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PT" sz="2200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te disse</a:t>
            </a:r>
            <a:r>
              <a:rPr lang="pt-PT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 que hoje ia jantar contigo?</a:t>
            </a:r>
          </a:p>
          <a:p>
            <a:pPr marL="0" indent="0">
              <a:buNone/>
            </a:pPr>
            <a:r>
              <a:rPr lang="pt-PT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	- </a:t>
            </a:r>
            <a:r>
              <a:rPr lang="pt-P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Como</a:t>
            </a:r>
            <a:r>
              <a:rPr lang="pt-PT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PT" sz="2200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se conheceram</a:t>
            </a:r>
            <a:r>
              <a:rPr lang="pt-PT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?</a:t>
            </a:r>
          </a:p>
          <a:p>
            <a:pPr marL="0" indent="0">
              <a:buNone/>
            </a:pPr>
            <a:r>
              <a:rPr lang="pt-PT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	- A pessoa </a:t>
            </a:r>
            <a:r>
              <a:rPr lang="pt-P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 quem</a:t>
            </a:r>
            <a:r>
              <a:rPr lang="pt-PT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PT" sz="2200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me apresentaste</a:t>
            </a:r>
            <a:r>
              <a:rPr lang="pt-PT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 é interessante.</a:t>
            </a:r>
          </a:p>
          <a:p>
            <a:pPr marL="0" indent="0">
              <a:buNone/>
            </a:pPr>
            <a:r>
              <a:rPr lang="pt-PT" sz="2200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	</a:t>
            </a:r>
            <a:r>
              <a:rPr lang="pt-PT" sz="22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- Chegou a mulher </a:t>
            </a:r>
            <a:r>
              <a:rPr lang="pt-P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da qual</a:t>
            </a:r>
            <a:r>
              <a:rPr lang="pt-PT" sz="22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 </a:t>
            </a:r>
            <a:r>
              <a:rPr lang="pt-PT" sz="2200" u="sng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te falei</a:t>
            </a:r>
            <a:r>
              <a:rPr lang="pt-PT" sz="22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 ontem.</a:t>
            </a:r>
          </a:p>
          <a:p>
            <a:pPr marL="400050" lvl="1" indent="0">
              <a:buNone/>
            </a:pP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3) </a:t>
            </a:r>
            <a:r>
              <a:rPr lang="pt-PT" sz="2400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alguns advérbios</a:t>
            </a:r>
            <a:r>
              <a:rPr lang="pt-PT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 (só, apenas, também, sempre, talvez, já, ainda)</a:t>
            </a:r>
            <a:endParaRPr lang="pt-PT" sz="2200" u="sng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pt-PT" sz="2200" dirty="0">
                <a:latin typeface="Cambria" panose="02040503050406030204" pitchFamily="18" charset="0"/>
                <a:ea typeface="Cambria" panose="02040503050406030204" pitchFamily="18" charset="0"/>
              </a:rPr>
              <a:t>	- </a:t>
            </a:r>
            <a:r>
              <a:rPr lang="pt-P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Só</a:t>
            </a:r>
            <a:r>
              <a:rPr lang="pt-PT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 o João </a:t>
            </a:r>
            <a:r>
              <a:rPr lang="pt-PT" sz="2200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as comprimentou</a:t>
            </a:r>
            <a:r>
              <a:rPr lang="pt-PT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pt-PT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pt-PT" sz="2200" dirty="0">
                <a:latin typeface="Cambria" panose="02040503050406030204" pitchFamily="18" charset="0"/>
                <a:ea typeface="Cambria" panose="02040503050406030204" pitchFamily="18" charset="0"/>
              </a:rPr>
              <a:t>	- </a:t>
            </a:r>
            <a:r>
              <a:rPr lang="pt-P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Talvez</a:t>
            </a:r>
            <a:r>
              <a:rPr lang="pt-PT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 ele </a:t>
            </a:r>
            <a:r>
              <a:rPr lang="pt-PT" sz="2200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lhe telefone</a:t>
            </a:r>
            <a:r>
              <a:rPr lang="pt-PT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pt-PT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pt-PT" sz="2200" dirty="0">
                <a:latin typeface="Cambria" panose="02040503050406030204" pitchFamily="18" charset="0"/>
                <a:ea typeface="Cambria" panose="02040503050406030204" pitchFamily="18" charset="0"/>
              </a:rPr>
              <a:t>	- </a:t>
            </a:r>
            <a:r>
              <a:rPr lang="pt-PT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Durante a minha viagem pelo Brasil, fui ver as cataratas do 				Iguaçu. </a:t>
            </a:r>
            <a:r>
              <a:rPr lang="pt-P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Já</a:t>
            </a:r>
            <a:r>
              <a:rPr lang="pt-PT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PT" sz="2200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as visitaste</a:t>
            </a:r>
            <a:r>
              <a:rPr lang="pt-PT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?</a:t>
            </a:r>
            <a:endParaRPr lang="pt-PT" sz="2200" dirty="0" smtClean="0">
              <a:latin typeface="Cambria" panose="02040503050406030204" pitchFamily="18" charset="0"/>
              <a:ea typeface="Cambria" panose="020405030504060302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214236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4801" y="521110"/>
            <a:ext cx="8482180" cy="6336890"/>
          </a:xfrm>
        </p:spPr>
        <p:txBody>
          <a:bodyPr>
            <a:normAutofit lnSpcReduction="10000"/>
          </a:bodyPr>
          <a:lstStyle/>
          <a:p>
            <a:pPr marL="857250" lvl="1" indent="-457200">
              <a:buAutoNum type="arabicParenR"/>
            </a:pPr>
            <a:endParaRPr lang="pt-PT" sz="2400" u="sng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00050" lvl="1" indent="0">
              <a:buNone/>
            </a:pPr>
            <a:r>
              <a:rPr lang="pt-PT" sz="2400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4)</a:t>
            </a: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PT" sz="2400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complementadores</a:t>
            </a:r>
            <a:r>
              <a:rPr lang="pt-PT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 simples e complexos, ou seja preposições, conjunções e locuções que introduzem </a:t>
            </a:r>
            <a:r>
              <a:rPr lang="pt-PT" sz="2400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orações subordinadas</a:t>
            </a:r>
            <a:endParaRPr lang="pt-PT" sz="2200" u="sng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pt-PT" sz="2200" dirty="0">
                <a:latin typeface="Cambria" panose="02040503050406030204" pitchFamily="18" charset="0"/>
                <a:ea typeface="Cambria" panose="02040503050406030204" pitchFamily="18" charset="0"/>
              </a:rPr>
              <a:t>	- </a:t>
            </a:r>
            <a:r>
              <a:rPr lang="pt-PT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Sei </a:t>
            </a:r>
            <a:r>
              <a:rPr lang="pt-P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que</a:t>
            </a:r>
            <a:r>
              <a:rPr lang="pt-PT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 o João </a:t>
            </a:r>
            <a:r>
              <a:rPr lang="pt-PT" sz="2200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a viu</a:t>
            </a:r>
            <a:r>
              <a:rPr lang="pt-PT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 no cinema ontem.</a:t>
            </a:r>
            <a:endParaRPr lang="pt-PT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pt-PT" sz="2200" dirty="0">
                <a:latin typeface="Cambria" panose="02040503050406030204" pitchFamily="18" charset="0"/>
                <a:ea typeface="Cambria" panose="02040503050406030204" pitchFamily="18" charset="0"/>
              </a:rPr>
              <a:t>	- </a:t>
            </a:r>
            <a:r>
              <a:rPr lang="pt-PT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Perguntaram ao Zé </a:t>
            </a:r>
            <a:r>
              <a:rPr lang="pt-P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se</a:t>
            </a:r>
            <a:r>
              <a:rPr lang="pt-PT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 o Pedro </a:t>
            </a:r>
            <a:r>
              <a:rPr lang="pt-PT" sz="2200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lhe tinha entregado</a:t>
            </a:r>
            <a:r>
              <a:rPr lang="pt-PT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 o livro.</a:t>
            </a:r>
            <a:endParaRPr lang="pt-PT" sz="2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pt-PT" sz="2200" dirty="0">
                <a:latin typeface="Cambria" panose="02040503050406030204" pitchFamily="18" charset="0"/>
                <a:ea typeface="Cambria" panose="02040503050406030204" pitchFamily="18" charset="0"/>
              </a:rPr>
              <a:t>	- </a:t>
            </a:r>
            <a:r>
              <a:rPr lang="pt-PT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O Pedro pediu à Maria </a:t>
            </a:r>
            <a:r>
              <a:rPr lang="pt-P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para</a:t>
            </a:r>
            <a:r>
              <a:rPr lang="pt-PT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PT" sz="2200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lhe telefonar</a:t>
            </a:r>
            <a:r>
              <a:rPr lang="pt-PT" sz="2200" dirty="0" smtClean="0">
                <a:latin typeface="Cambria" panose="02040503050406030204" pitchFamily="18" charset="0"/>
                <a:ea typeface="Cambria" panose="02040503050406030204" pitchFamily="18" charset="0"/>
              </a:rPr>
              <a:t> logo.</a:t>
            </a:r>
          </a:p>
          <a:p>
            <a:pPr marL="0" indent="0">
              <a:buNone/>
            </a:pPr>
            <a:r>
              <a:rPr lang="pt-PT" sz="2200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	</a:t>
            </a:r>
            <a:r>
              <a:rPr lang="pt-PT" sz="22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- </a:t>
            </a:r>
            <a:r>
              <a:rPr lang="pt-P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Visto que</a:t>
            </a:r>
            <a:r>
              <a:rPr lang="pt-PT" sz="22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 </a:t>
            </a:r>
            <a:r>
              <a:rPr lang="pt-PT" sz="2200" u="sng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se despachou</a:t>
            </a:r>
            <a:r>
              <a:rPr lang="pt-PT" sz="22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 tarde, o João não passou por casa.</a:t>
            </a:r>
          </a:p>
          <a:p>
            <a:pPr marL="0" indent="0">
              <a:buNone/>
            </a:pPr>
            <a:r>
              <a:rPr lang="pt-PT" sz="2200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	</a:t>
            </a:r>
            <a:r>
              <a:rPr lang="pt-PT" sz="22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- </a:t>
            </a:r>
            <a:r>
              <a:rPr lang="pt-P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Quando</a:t>
            </a:r>
            <a:r>
              <a:rPr lang="pt-PT" sz="22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 </a:t>
            </a:r>
            <a:r>
              <a:rPr lang="pt-PT" sz="2200" u="sng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nos obrigaram</a:t>
            </a:r>
            <a:r>
              <a:rPr lang="pt-PT" sz="22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 a ficarmos em casa, ninguém sabia 				quantas semanas ia demorar aquilo.</a:t>
            </a:r>
          </a:p>
          <a:p>
            <a:pPr marL="400050" lvl="1" indent="0">
              <a:buNone/>
            </a:pPr>
            <a:r>
              <a:rPr lang="pt-PT" sz="2400" dirty="0">
                <a:latin typeface="Cambria" panose="02040503050406030204" pitchFamily="18" charset="0"/>
                <a:ea typeface="Cambria" panose="02040503050406030204" pitchFamily="18" charset="0"/>
              </a:rPr>
              <a:t>5) </a:t>
            </a:r>
            <a:r>
              <a:rPr lang="pt-PT" sz="2400" u="sng" dirty="0">
                <a:latin typeface="Cambria" panose="02040503050406030204" pitchFamily="18" charset="0"/>
                <a:ea typeface="Cambria" panose="02040503050406030204" pitchFamily="18" charset="0"/>
              </a:rPr>
              <a:t>pronomes e adjetivos indefinidos</a:t>
            </a:r>
            <a:r>
              <a:rPr lang="pt-PT" sz="2200" dirty="0">
                <a:latin typeface="Cambria" panose="02040503050406030204" pitchFamily="18" charset="0"/>
                <a:ea typeface="Cambria" panose="02040503050406030204" pitchFamily="18" charset="0"/>
              </a:rPr>
              <a:t> (qualquer, todos, tudo, alguém)</a:t>
            </a:r>
            <a:endParaRPr lang="pt-PT" sz="2200" u="sng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pt-PT" sz="2200" dirty="0">
                <a:latin typeface="Cambria" panose="02040503050406030204" pitchFamily="18" charset="0"/>
                <a:ea typeface="Cambria" panose="02040503050406030204" pitchFamily="18" charset="0"/>
              </a:rPr>
              <a:t>	- </a:t>
            </a:r>
            <a:r>
              <a:rPr lang="pt-P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Qualquer</a:t>
            </a:r>
            <a:r>
              <a:rPr lang="pt-PT" sz="2200" dirty="0">
                <a:latin typeface="Cambria" panose="02040503050406030204" pitchFamily="18" charset="0"/>
                <a:ea typeface="Cambria" panose="02040503050406030204" pitchFamily="18" charset="0"/>
              </a:rPr>
              <a:t> colega </a:t>
            </a:r>
            <a:r>
              <a:rPr lang="pt-PT" sz="2200" u="sng" dirty="0">
                <a:latin typeface="Cambria" panose="02040503050406030204" pitchFamily="18" charset="0"/>
                <a:ea typeface="Cambria" panose="02040503050406030204" pitchFamily="18" charset="0"/>
              </a:rPr>
              <a:t>te empresta</a:t>
            </a:r>
            <a:r>
              <a:rPr lang="pt-PT" sz="2200" dirty="0">
                <a:latin typeface="Cambria" panose="02040503050406030204" pitchFamily="18" charset="0"/>
                <a:ea typeface="Cambria" panose="02040503050406030204" pitchFamily="18" charset="0"/>
              </a:rPr>
              <a:t> esse programa.</a:t>
            </a:r>
          </a:p>
          <a:p>
            <a:pPr marL="0" indent="0">
              <a:buNone/>
            </a:pPr>
            <a:r>
              <a:rPr lang="pt-PT" sz="2200" dirty="0">
                <a:latin typeface="Cambria" panose="02040503050406030204" pitchFamily="18" charset="0"/>
                <a:ea typeface="Cambria" panose="02040503050406030204" pitchFamily="18" charset="0"/>
              </a:rPr>
              <a:t>	- </a:t>
            </a:r>
            <a:r>
              <a:rPr lang="pt-P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Alguém</a:t>
            </a:r>
            <a:r>
              <a:rPr lang="pt-PT" sz="2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t-PT" sz="2200" u="sng" dirty="0">
                <a:latin typeface="Cambria" panose="02040503050406030204" pitchFamily="18" charset="0"/>
                <a:ea typeface="Cambria" panose="02040503050406030204" pitchFamily="18" charset="0"/>
              </a:rPr>
              <a:t>nos convocou</a:t>
            </a:r>
            <a:r>
              <a:rPr lang="pt-PT" sz="22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0">
              <a:buNone/>
            </a:pPr>
            <a:r>
              <a:rPr lang="pt-PT" sz="2200" dirty="0">
                <a:latin typeface="Cambria" panose="02040503050406030204" pitchFamily="18" charset="0"/>
                <a:ea typeface="Cambria" panose="02040503050406030204" pitchFamily="18" charset="0"/>
              </a:rPr>
              <a:t>	- </a:t>
            </a:r>
            <a:r>
              <a:rPr lang="pt-P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Todos</a:t>
            </a:r>
            <a:r>
              <a:rPr lang="pt-PT" sz="2200" dirty="0">
                <a:latin typeface="Cambria" panose="02040503050406030204" pitchFamily="18" charset="0"/>
                <a:ea typeface="Cambria" panose="02040503050406030204" pitchFamily="18" charset="0"/>
              </a:rPr>
              <a:t> os imprevistos </a:t>
            </a:r>
            <a:r>
              <a:rPr lang="pt-PT" sz="2200" u="sng" dirty="0">
                <a:latin typeface="Cambria" panose="02040503050406030204" pitchFamily="18" charset="0"/>
                <a:ea typeface="Cambria" panose="02040503050406030204" pitchFamily="18" charset="0"/>
              </a:rPr>
              <a:t>a põem</a:t>
            </a:r>
            <a:r>
              <a:rPr lang="pt-PT" sz="2200" dirty="0">
                <a:latin typeface="Cambria" panose="02040503050406030204" pitchFamily="18" charset="0"/>
                <a:ea typeface="Cambria" panose="02040503050406030204" pitchFamily="18" charset="0"/>
              </a:rPr>
              <a:t> doente.</a:t>
            </a:r>
          </a:p>
          <a:p>
            <a:pPr marL="0" indent="0">
              <a:buNone/>
            </a:pPr>
            <a:endParaRPr lang="pt-PT" sz="2200" dirty="0" smtClean="0">
              <a:latin typeface="Cambria" panose="02040503050406030204" pitchFamily="18" charset="0"/>
              <a:ea typeface="Cambria" panose="020405030504060302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95147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4801" y="521110"/>
            <a:ext cx="8482180" cy="63368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PT" sz="3600" dirty="0" smtClean="0">
                <a:latin typeface="Cambria" panose="02040503050406030204" pitchFamily="18" charset="0"/>
                <a:ea typeface="Cambria" panose="02040503050406030204" pitchFamily="18" charset="0"/>
              </a:rPr>
              <a:t>MESÓCLISE</a:t>
            </a:r>
            <a:endParaRPr lang="pt-PT" sz="3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endParaRPr lang="pt-PT" sz="3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pt-PT" sz="2800" dirty="0" smtClean="0">
                <a:latin typeface="Cambria" panose="02040503050406030204" pitchFamily="18" charset="0"/>
                <a:ea typeface="Cambria" panose="02040503050406030204" pitchFamily="18" charset="0"/>
              </a:rPr>
              <a:t>Ocorre quando o verbo se encontra no futuro do indicativo ou no condicional</a:t>
            </a:r>
            <a:endParaRPr lang="pt-PT" sz="28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endParaRPr lang="pt-PT" sz="28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spcAft>
                <a:spcPts val="1000"/>
              </a:spcAft>
              <a:buFont typeface="Wingdings" panose="05000000000000000000" pitchFamily="2" charset="2"/>
              <a:buChar char="à"/>
            </a:pPr>
            <a:r>
              <a:rPr lang="pt-PT" sz="2400" u="sng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Devolver-te-ei</a:t>
            </a: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 as revistas.</a:t>
            </a:r>
            <a:endParaRPr lang="pt-PT" sz="2400" dirty="0" smtClean="0">
              <a:latin typeface="Cambria" panose="02040503050406030204" pitchFamily="18" charset="0"/>
              <a:ea typeface="Cambria" panose="02040503050406030204" pitchFamily="18" charset="0"/>
              <a:sym typeface="Wingdings" panose="05000000000000000000" pitchFamily="2" charset="2"/>
            </a:endParaRPr>
          </a:p>
          <a:p>
            <a:pPr lvl="1">
              <a:spcAft>
                <a:spcPts val="1000"/>
              </a:spcAft>
              <a:buFont typeface="Wingdings" panose="05000000000000000000" pitchFamily="2" charset="2"/>
              <a:buChar char="à"/>
            </a:pPr>
            <a:r>
              <a:rPr lang="pt-PT" sz="2400" u="sng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Dir-te-ia</a:t>
            </a: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 tal coisa, se a soubesse!</a:t>
            </a:r>
            <a:endParaRPr lang="pt-PT" sz="2400" dirty="0" smtClean="0">
              <a:latin typeface="Cambria" panose="02040503050406030204" pitchFamily="18" charset="0"/>
              <a:ea typeface="Cambria" panose="020405030504060302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29324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4801" y="521110"/>
            <a:ext cx="8482180" cy="633689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PT" sz="3200" dirty="0" smtClean="0">
                <a:latin typeface="Cambria" panose="02040503050406030204" pitchFamily="18" charset="0"/>
                <a:ea typeface="Cambria" panose="02040503050406030204" pitchFamily="18" charset="0"/>
              </a:rPr>
              <a:t>CONTRAÇÃO DOS PRONOMES</a:t>
            </a:r>
          </a:p>
          <a:p>
            <a:pPr marL="0" indent="0" algn="ctr">
              <a:buNone/>
            </a:pPr>
            <a:r>
              <a:rPr lang="pt-PT" sz="3200" dirty="0" smtClean="0">
                <a:latin typeface="Cambria" panose="02040503050406030204" pitchFamily="18" charset="0"/>
                <a:ea typeface="Cambria" panose="02040503050406030204" pitchFamily="18" charset="0"/>
              </a:rPr>
              <a:t>OBLÍQUOS ÁTONOS</a:t>
            </a:r>
            <a:endParaRPr lang="pt-PT" sz="32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endParaRPr lang="pt-PT" sz="32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pt-BR" sz="2800" dirty="0">
                <a:latin typeface="Cambria" panose="02040503050406030204" pitchFamily="18" charset="0"/>
                <a:ea typeface="Cambria" panose="02040503050406030204" pitchFamily="18" charset="0"/>
              </a:rPr>
              <a:t>A contração pronominal é possível quando se encontram pronomes pessoais com a função de complemento </a:t>
            </a:r>
            <a:r>
              <a:rPr lang="pt-BR" sz="2800" dirty="0" smtClean="0">
                <a:latin typeface="Cambria" panose="02040503050406030204" pitchFamily="18" charset="0"/>
                <a:ea typeface="Cambria" panose="02040503050406030204" pitchFamily="18" charset="0"/>
              </a:rPr>
              <a:t>indireto </a:t>
            </a:r>
            <a:r>
              <a:rPr lang="pt-BR" sz="2800" dirty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pt-BR" sz="2800" b="1" dirty="0">
                <a:latin typeface="Cambria" panose="02040503050406030204" pitchFamily="18" charset="0"/>
                <a:ea typeface="Cambria" panose="02040503050406030204" pitchFamily="18" charset="0"/>
              </a:rPr>
              <a:t>me</a:t>
            </a:r>
            <a:r>
              <a:rPr lang="pt-BR" sz="28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t-BR" sz="2800" b="1" dirty="0">
                <a:latin typeface="Cambria" panose="02040503050406030204" pitchFamily="18" charset="0"/>
                <a:ea typeface="Cambria" panose="02040503050406030204" pitchFamily="18" charset="0"/>
              </a:rPr>
              <a:t>te</a:t>
            </a:r>
            <a:r>
              <a:rPr lang="pt-BR" sz="28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t-BR" sz="2800" b="1" dirty="0">
                <a:latin typeface="Cambria" panose="02040503050406030204" pitchFamily="18" charset="0"/>
                <a:ea typeface="Cambria" panose="02040503050406030204" pitchFamily="18" charset="0"/>
              </a:rPr>
              <a:t>lhe</a:t>
            </a:r>
            <a:r>
              <a:rPr lang="pt-BR" sz="28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t-BR" sz="2800" b="1" dirty="0">
                <a:latin typeface="Cambria" panose="02040503050406030204" pitchFamily="18" charset="0"/>
                <a:ea typeface="Cambria" panose="02040503050406030204" pitchFamily="18" charset="0"/>
              </a:rPr>
              <a:t>nos</a:t>
            </a:r>
            <a:r>
              <a:rPr lang="pt-BR" sz="28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t-BR" sz="2800" b="1" dirty="0">
                <a:latin typeface="Cambria" panose="02040503050406030204" pitchFamily="18" charset="0"/>
                <a:ea typeface="Cambria" panose="02040503050406030204" pitchFamily="18" charset="0"/>
              </a:rPr>
              <a:t>vos</a:t>
            </a:r>
            <a:r>
              <a:rPr lang="pt-BR" sz="28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t-BR" sz="2800" b="1" dirty="0">
                <a:latin typeface="Cambria" panose="02040503050406030204" pitchFamily="18" charset="0"/>
                <a:ea typeface="Cambria" panose="02040503050406030204" pitchFamily="18" charset="0"/>
              </a:rPr>
              <a:t>lhes</a:t>
            </a:r>
            <a:r>
              <a:rPr lang="pt-BR" sz="2800" dirty="0">
                <a:latin typeface="Cambria" panose="02040503050406030204" pitchFamily="18" charset="0"/>
                <a:ea typeface="Cambria" panose="02040503050406030204" pitchFamily="18" charset="0"/>
              </a:rPr>
              <a:t>) com os pronomes pessoais </a:t>
            </a:r>
            <a:r>
              <a:rPr lang="pt-BR" sz="2800" b="1" dirty="0">
                <a:latin typeface="Cambria" panose="02040503050406030204" pitchFamily="18" charset="0"/>
                <a:ea typeface="Cambria" panose="02040503050406030204" pitchFamily="18" charset="0"/>
              </a:rPr>
              <a:t>o(s)</a:t>
            </a:r>
            <a:r>
              <a:rPr lang="pt-BR" sz="2800" dirty="0">
                <a:latin typeface="Cambria" panose="02040503050406030204" pitchFamily="18" charset="0"/>
                <a:ea typeface="Cambria" panose="02040503050406030204" pitchFamily="18" charset="0"/>
              </a:rPr>
              <a:t> e </a:t>
            </a:r>
            <a:r>
              <a:rPr lang="pt-BR" sz="2800" b="1" dirty="0">
                <a:latin typeface="Cambria" panose="02040503050406030204" pitchFamily="18" charset="0"/>
                <a:ea typeface="Cambria" panose="02040503050406030204" pitchFamily="18" charset="0"/>
              </a:rPr>
              <a:t>a(s)</a:t>
            </a:r>
            <a:r>
              <a:rPr lang="pt-BR" sz="2800" dirty="0">
                <a:latin typeface="Cambria" panose="02040503050406030204" pitchFamily="18" charset="0"/>
                <a:ea typeface="Cambria" panose="02040503050406030204" pitchFamily="18" charset="0"/>
              </a:rPr>
              <a:t>, que têm a função de complemento </a:t>
            </a:r>
            <a:r>
              <a:rPr lang="pt-BR" sz="2800" dirty="0" smtClean="0">
                <a:latin typeface="Cambria" panose="02040503050406030204" pitchFamily="18" charset="0"/>
                <a:ea typeface="Cambria" panose="02040503050406030204" pitchFamily="18" charset="0"/>
              </a:rPr>
              <a:t>direto</a:t>
            </a:r>
            <a:endParaRPr lang="pt-BR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endParaRPr lang="pt-BR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spcAft>
                <a:spcPts val="1000"/>
              </a:spcAft>
              <a:buFont typeface="Wingdings" panose="05000000000000000000" pitchFamily="2" charset="2"/>
              <a:buChar char="à"/>
            </a:pPr>
            <a:r>
              <a:rPr lang="pt-BR" sz="2400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Descobre o dono disto e </a:t>
            </a:r>
            <a:r>
              <a:rPr lang="pt-BR" sz="2400" u="sng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traz-mo</a:t>
            </a:r>
            <a:r>
              <a:rPr lang="pt-BR" sz="2400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 cá</a:t>
            </a:r>
            <a:r>
              <a:rPr lang="pt-BR" sz="24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.										(traz a mim o dono; traz</a:t>
            </a:r>
            <a:r>
              <a:rPr lang="it-IT" sz="24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 + me + o)</a:t>
            </a:r>
            <a:endParaRPr lang="pt-PT" sz="2400" dirty="0" smtClean="0">
              <a:latin typeface="Cambria" panose="02040503050406030204" pitchFamily="18" charset="0"/>
              <a:ea typeface="Cambria" panose="02040503050406030204" pitchFamily="18" charset="0"/>
              <a:sym typeface="Wingdings" panose="05000000000000000000" pitchFamily="2" charset="2"/>
            </a:endParaRPr>
          </a:p>
          <a:p>
            <a:pPr lvl="1">
              <a:spcAft>
                <a:spcPts val="1000"/>
              </a:spcAft>
              <a:buFont typeface="Wingdings" panose="05000000000000000000" pitchFamily="2" charset="2"/>
              <a:buChar char="à"/>
            </a:pPr>
            <a:r>
              <a:rPr lang="pt-PT" sz="2400" u="sng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Remeteram-tos</a:t>
            </a: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.</a:t>
            </a:r>
            <a:r>
              <a:rPr lang="pt-PT" sz="2400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	</a:t>
            </a: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														</a:t>
            </a: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(Remeteram os documentos para ti; Remeteram + 			te + os)</a:t>
            </a:r>
            <a:endParaRPr lang="pt-PT" sz="2400" dirty="0" smtClean="0">
              <a:latin typeface="Cambria" panose="02040503050406030204" pitchFamily="18" charset="0"/>
              <a:ea typeface="Cambria" panose="020405030504060302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41287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4801" y="521110"/>
            <a:ext cx="8482180" cy="6336890"/>
          </a:xfrm>
        </p:spPr>
        <p:txBody>
          <a:bodyPr>
            <a:normAutofit/>
          </a:bodyPr>
          <a:lstStyle/>
          <a:p>
            <a:pPr lvl="1">
              <a:spcAft>
                <a:spcPts val="1000"/>
              </a:spcAft>
              <a:buFont typeface="Wingdings" panose="05000000000000000000" pitchFamily="2" charset="2"/>
              <a:buChar char="à"/>
            </a:pPr>
            <a:endParaRPr lang="pt-BR" sz="2400" smtClean="0">
              <a:latin typeface="Cambria" panose="02040503050406030204" pitchFamily="18" charset="0"/>
              <a:ea typeface="Cambria" panose="02040503050406030204" pitchFamily="18" charset="0"/>
              <a:sym typeface="Wingdings" panose="05000000000000000000" pitchFamily="2" charset="2"/>
            </a:endParaRPr>
          </a:p>
          <a:p>
            <a:pPr marL="457200" lvl="1" indent="0">
              <a:spcAft>
                <a:spcPts val="1000"/>
              </a:spcAft>
              <a:buNone/>
            </a:pPr>
            <a:endParaRPr lang="pt-BR" sz="2400" dirty="0" smtClean="0">
              <a:latin typeface="Cambria" panose="02040503050406030204" pitchFamily="18" charset="0"/>
              <a:ea typeface="Cambria" panose="02040503050406030204" pitchFamily="18" charset="0"/>
              <a:sym typeface="Wingdings" panose="05000000000000000000" pitchFamily="2" charset="2"/>
            </a:endParaRPr>
          </a:p>
          <a:p>
            <a:pPr lvl="1">
              <a:spcAft>
                <a:spcPts val="1000"/>
              </a:spcAft>
              <a:buFont typeface="Wingdings" panose="05000000000000000000" pitchFamily="2" charset="2"/>
              <a:buChar char="à"/>
            </a:pPr>
            <a:r>
              <a:rPr lang="pt-BR" sz="2400" u="sng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Roubei-lha</a:t>
            </a:r>
            <a:r>
              <a:rPr lang="pt-BR" sz="24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 da carteira.													(roubei a nota a ela; roubei</a:t>
            </a:r>
            <a:r>
              <a:rPr lang="it-IT" sz="24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 + </a:t>
            </a:r>
            <a:r>
              <a:rPr lang="it-IT" sz="2400" dirty="0" err="1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lhe</a:t>
            </a:r>
            <a:r>
              <a:rPr lang="it-IT" sz="24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 + a)</a:t>
            </a:r>
            <a:endParaRPr lang="pt-PT" sz="2400" dirty="0" smtClean="0">
              <a:latin typeface="Cambria" panose="02040503050406030204" pitchFamily="18" charset="0"/>
              <a:ea typeface="Cambria" panose="02040503050406030204" pitchFamily="18" charset="0"/>
              <a:sym typeface="Wingdings" panose="05000000000000000000" pitchFamily="2" charset="2"/>
            </a:endParaRPr>
          </a:p>
          <a:p>
            <a:pPr lvl="1">
              <a:spcAft>
                <a:spcPts val="1000"/>
              </a:spcAft>
              <a:buFont typeface="Wingdings" panose="05000000000000000000" pitchFamily="2" charset="2"/>
              <a:buChar char="à"/>
            </a:pP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Nunca </a:t>
            </a:r>
            <a:r>
              <a:rPr lang="pt-PT" sz="2400" u="sng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no-la disseram</a:t>
            </a: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.</a:t>
            </a:r>
            <a:r>
              <a:rPr lang="pt-PT" sz="2400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	</a:t>
            </a: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													</a:t>
            </a: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(Nunca nos disseram a verdade; disseram + nos + 			a)</a:t>
            </a:r>
          </a:p>
          <a:p>
            <a:pPr lvl="1">
              <a:spcAft>
                <a:spcPts val="1000"/>
              </a:spcAft>
              <a:buFont typeface="Wingdings" panose="05000000000000000000" pitchFamily="2" charset="2"/>
              <a:buChar char="à"/>
            </a:pPr>
            <a:r>
              <a:rPr lang="pt-PT" sz="2400" u="sng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Tenho-vo-lo </a:t>
            </a:r>
            <a:r>
              <a:rPr lang="pt-PT" sz="2400" u="sng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repetido</a:t>
            </a:r>
            <a:r>
              <a:rPr lang="pt-PT" sz="2400" dirty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 à </a:t>
            </a: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saciedade.										(Tenho repetido isto a vocês; Tenho </a:t>
            </a:r>
            <a:r>
              <a:rPr lang="it-IT" sz="24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+ </a:t>
            </a:r>
            <a:r>
              <a:rPr lang="it-IT" sz="2400" dirty="0" err="1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vos</a:t>
            </a:r>
            <a:r>
              <a:rPr lang="it-IT" sz="24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 + o)</a:t>
            </a:r>
          </a:p>
        </p:txBody>
      </p:sp>
    </p:spTree>
    <p:extLst>
      <p:ext uri="{BB962C8B-B14F-4D97-AF65-F5344CB8AC3E}">
        <p14:creationId xmlns:p14="http://schemas.microsoft.com/office/powerpoint/2010/main" val="3752736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4801" y="521110"/>
            <a:ext cx="8482180" cy="63368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PT" sz="3600" dirty="0" smtClean="0">
                <a:latin typeface="Cambria" panose="02040503050406030204" pitchFamily="18" charset="0"/>
                <a:ea typeface="Cambria" panose="02040503050406030204" pitchFamily="18" charset="0"/>
              </a:rPr>
              <a:t>PORTUGUÊS DO BRASIL</a:t>
            </a:r>
          </a:p>
          <a:p>
            <a:pPr marL="0" indent="0" algn="ctr">
              <a:buNone/>
            </a:pPr>
            <a:endParaRPr lang="pt-PT" sz="36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pt-PT" sz="2800" dirty="0" smtClean="0">
                <a:latin typeface="Cambria" panose="02040503050406030204" pitchFamily="18" charset="0"/>
                <a:ea typeface="Cambria" panose="02040503050406030204" pitchFamily="18" charset="0"/>
              </a:rPr>
              <a:t>Na variedade brasileira do português moderno, a </a:t>
            </a:r>
            <a:r>
              <a:rPr lang="pt-BR" sz="2800" dirty="0">
                <a:latin typeface="Cambria" panose="02040503050406030204" pitchFamily="18" charset="0"/>
                <a:ea typeface="Cambria" panose="02040503050406030204" pitchFamily="18" charset="0"/>
              </a:rPr>
              <a:t>próclise (posição adjacente à esquerda a um hospedeiro verbal, ou anteposição em relação ao verbo)</a:t>
            </a:r>
            <a:r>
              <a:rPr lang="pt-PT" sz="2800" dirty="0" smtClean="0">
                <a:latin typeface="Cambria" panose="02040503050406030204" pitchFamily="18" charset="0"/>
                <a:ea typeface="Cambria" panose="02040503050406030204" pitchFamily="18" charset="0"/>
              </a:rPr>
              <a:t> é o padrão de colocação básico</a:t>
            </a:r>
          </a:p>
          <a:p>
            <a:pPr marL="0" indent="0" algn="ctr">
              <a:buNone/>
            </a:pPr>
            <a:endParaRPr lang="pt-PT" sz="28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>
              <a:spcAft>
                <a:spcPts val="1000"/>
              </a:spcAft>
              <a:buFont typeface="Wingdings" panose="05000000000000000000" pitchFamily="2" charset="2"/>
              <a:buChar char="à"/>
            </a:pP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O garoto </a:t>
            </a:r>
            <a:r>
              <a:rPr lang="pt-PT" sz="2400" u="sng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se machucou</a:t>
            </a: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.</a:t>
            </a:r>
          </a:p>
          <a:p>
            <a:pPr lvl="1">
              <a:spcAft>
                <a:spcPts val="1000"/>
              </a:spcAft>
              <a:buFont typeface="Wingdings" panose="05000000000000000000" pitchFamily="2" charset="2"/>
              <a:buChar char="à"/>
            </a:pP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Ele </a:t>
            </a:r>
            <a:r>
              <a:rPr lang="pt-PT" sz="2400" u="sng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me agradou</a:t>
            </a: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.</a:t>
            </a:r>
          </a:p>
          <a:p>
            <a:pPr lvl="1">
              <a:spcAft>
                <a:spcPts val="1000"/>
              </a:spcAft>
              <a:buFont typeface="Wingdings" panose="05000000000000000000" pitchFamily="2" charset="2"/>
              <a:buChar char="à"/>
            </a:pP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Chegou para </a:t>
            </a:r>
            <a:r>
              <a:rPr lang="pt-PT" sz="2400" u="sng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me ajudar</a:t>
            </a: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.</a:t>
            </a:r>
          </a:p>
          <a:p>
            <a:pPr lvl="1">
              <a:spcAft>
                <a:spcPts val="1000"/>
              </a:spcAft>
              <a:buFont typeface="Wingdings" panose="05000000000000000000" pitchFamily="2" charset="2"/>
              <a:buChar char="à"/>
            </a:pP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Ali </a:t>
            </a:r>
            <a:r>
              <a:rPr lang="pt-PT" sz="2400" u="sng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se trabalha</a:t>
            </a:r>
            <a:r>
              <a:rPr lang="pt-PT" sz="2400" dirty="0" smtClean="0">
                <a:latin typeface="Cambria" panose="02040503050406030204" pitchFamily="18" charset="0"/>
                <a:ea typeface="Cambria" panose="02040503050406030204" pitchFamily="18" charset="0"/>
                <a:sym typeface="Wingdings" panose="05000000000000000000" pitchFamily="2" charset="2"/>
              </a:rPr>
              <a:t> bastante.</a:t>
            </a:r>
          </a:p>
        </p:txBody>
      </p:sp>
    </p:spTree>
    <p:extLst>
      <p:ext uri="{BB962C8B-B14F-4D97-AF65-F5344CB8AC3E}">
        <p14:creationId xmlns:p14="http://schemas.microsoft.com/office/powerpoint/2010/main" val="4014383232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10363</TotalTime>
  <Words>411</Words>
  <Application>Microsoft Office PowerPoint</Application>
  <PresentationFormat>Presentazione su schermo (4:3)</PresentationFormat>
  <Paragraphs>93</Paragraphs>
  <Slides>11</Slides>
  <Notes>10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8" baseType="lpstr">
      <vt:lpstr>Arial</vt:lpstr>
      <vt:lpstr>Calibri</vt:lpstr>
      <vt:lpstr>Cambria</vt:lpstr>
      <vt:lpstr>Century Gothic</vt:lpstr>
      <vt:lpstr>Wingdings</vt:lpstr>
      <vt:lpstr>Wingdings 3</vt:lpstr>
      <vt:lpstr>Filo</vt:lpstr>
      <vt:lpstr>COLOCAÇÃO PRONOMINAL – PE   VS   PB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Chico Nhô: um olhar diferente e desconhecido sobre Luanda</dc:title>
  <dc:creator>Alice Girotto</dc:creator>
  <cp:lastModifiedBy>user</cp:lastModifiedBy>
  <cp:revision>279</cp:revision>
  <dcterms:created xsi:type="dcterms:W3CDTF">2015-11-02T15:23:26Z</dcterms:created>
  <dcterms:modified xsi:type="dcterms:W3CDTF">2021-03-11T11:34:05Z</dcterms:modified>
</cp:coreProperties>
</file>