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3"/>
  </p:notesMasterIdLst>
  <p:sldIdLst>
    <p:sldId id="424" r:id="rId2"/>
    <p:sldId id="421" r:id="rId3"/>
    <p:sldId id="426" r:id="rId4"/>
    <p:sldId id="433" r:id="rId5"/>
    <p:sldId id="434" r:id="rId6"/>
    <p:sldId id="436" r:id="rId7"/>
    <p:sldId id="437" r:id="rId8"/>
    <p:sldId id="438" r:id="rId9"/>
    <p:sldId id="432" r:id="rId10"/>
    <p:sldId id="431" r:id="rId11"/>
    <p:sldId id="43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66"/>
    <a:srgbClr val="6666FF"/>
    <a:srgbClr val="CC66FF"/>
    <a:srgbClr val="01AB03"/>
    <a:srgbClr val="009A01"/>
    <a:srgbClr val="008080"/>
    <a:srgbClr val="00804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ACE44-8C76-4E8C-845C-8BB8CD2EA350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BCE4D-B9E8-4FA1-8D58-B8AEA35662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8394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BCE4D-B9E8-4FA1-8D58-B8AEA356627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8826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BCE4D-B9E8-4FA1-8D58-B8AEA3566278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5605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BCE4D-B9E8-4FA1-8D58-B8AEA356627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2471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BCE4D-B9E8-4FA1-8D58-B8AEA356627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891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BCE4D-B9E8-4FA1-8D58-B8AEA356627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592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BCE4D-B9E8-4FA1-8D58-B8AEA356627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534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BCE4D-B9E8-4FA1-8D58-B8AEA356627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355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BCE4D-B9E8-4FA1-8D58-B8AEA356627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3098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BCE4D-B9E8-4FA1-8D58-B8AEA3566278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4552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BCE4D-B9E8-4FA1-8D58-B8AEA3566278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1901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1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8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4146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46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941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04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53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9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12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0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3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7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9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8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4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04667" y="1297860"/>
            <a:ext cx="7231627" cy="2690999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it-IT" sz="4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COLOCAÇÃO PRONOMINAL</a:t>
            </a:r>
            <a:br>
              <a:rPr lang="it-IT" sz="44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t-IT" sz="4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–</a:t>
            </a:r>
            <a:br>
              <a:rPr lang="it-IT" sz="44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t-IT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PE	</a:t>
            </a:r>
            <a:r>
              <a:rPr lang="it-IT" sz="4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		VS			</a:t>
            </a:r>
            <a:r>
              <a:rPr lang="it-IT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PB</a:t>
            </a:r>
            <a:endParaRPr lang="it-IT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262649" y="4768645"/>
            <a:ext cx="6115664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Testi di riferimento: MATEUS, M. H. M. et al. (2003). </a:t>
            </a:r>
            <a:r>
              <a:rPr lang="it-IT" sz="2400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Gramática</a:t>
            </a:r>
            <a:r>
              <a:rPr lang="it-IT" sz="24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da </a:t>
            </a:r>
            <a:r>
              <a:rPr lang="it-IT" sz="2400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língua</a:t>
            </a:r>
            <a:r>
              <a:rPr lang="it-IT" sz="24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t-IT" sz="2400" i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portuguesa</a:t>
            </a:r>
            <a:endParaRPr lang="it-IT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AQUINO, R. (2007). </a:t>
            </a:r>
            <a:r>
              <a:rPr lang="pt-PT" sz="24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Gramática objetiva da </a:t>
            </a:r>
            <a:r>
              <a:rPr lang="pt-PT" sz="2400" i="1" smtClean="0">
                <a:latin typeface="Cambria" panose="02040503050406030204" pitchFamily="18" charset="0"/>
                <a:ea typeface="Cambria" panose="02040503050406030204" pitchFamily="18" charset="0"/>
              </a:rPr>
              <a:t>língua portuguesa</a:t>
            </a:r>
            <a:endParaRPr lang="it-IT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517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1" y="521110"/>
            <a:ext cx="8482180" cy="633689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P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Ênclise obrigatória</a:t>
            </a:r>
          </a:p>
          <a:p>
            <a:pPr marL="0" indent="0" algn="ctr">
              <a:buNone/>
            </a:pPr>
            <a:endParaRPr lang="pt-PT" sz="3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t-PT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Quando se inicia a frase com o verbo, não há palavra atrativa para que se empregue a próclise. Por isso se diz que não se começa frase com pronome átono</a:t>
            </a: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à"/>
            </a:pP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Disseram-lhe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tudo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.</a:t>
            </a:r>
          </a:p>
          <a:p>
            <a:pPr marL="457200" lvl="1" indent="0">
              <a:spcAft>
                <a:spcPts val="1000"/>
              </a:spcAft>
              <a:buNone/>
            </a:pPr>
            <a:endParaRPr lang="pt-PT" sz="2400" dirty="0">
              <a:latin typeface="Cambria" panose="02040503050406030204" pitchFamily="18" charset="0"/>
              <a:ea typeface="Cambria" panose="02040503050406030204" pitchFamily="18" charset="0"/>
              <a:sym typeface="Wingdings" panose="05000000000000000000" pitchFamily="2" charset="2"/>
            </a:endParaRPr>
          </a:p>
          <a:p>
            <a:pPr marL="457200" lvl="1" indent="0">
              <a:spcAft>
                <a:spcPts val="1000"/>
              </a:spcAft>
              <a:buNone/>
            </a:pPr>
            <a:r>
              <a:rPr lang="pt-PT" sz="28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Com verbo no imperativo </a:t>
            </a:r>
            <a:r>
              <a:rPr lang="pt-PT" sz="28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afirmativo</a:t>
            </a:r>
            <a:endParaRPr lang="pt-PT" sz="2800" dirty="0">
              <a:latin typeface="Cambria" panose="02040503050406030204" pitchFamily="18" charset="0"/>
              <a:ea typeface="Cambria" panose="02040503050406030204" pitchFamily="18" charset="0"/>
              <a:sym typeface="Wingdings" panose="05000000000000000000" pitchFamily="2" charset="2"/>
            </a:endParaRP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à"/>
            </a:pP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Pedro, </a:t>
            </a: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levante-se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!</a:t>
            </a: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à"/>
            </a:pPr>
            <a:endParaRPr lang="pt-PT" sz="2400" dirty="0">
              <a:latin typeface="Cambria" panose="02040503050406030204" pitchFamily="18" charset="0"/>
              <a:ea typeface="Cambria" panose="02040503050406030204" pitchFamily="18" charset="0"/>
              <a:sym typeface="Wingdings" panose="05000000000000000000" pitchFamily="2" charset="2"/>
            </a:endParaRP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à"/>
            </a:pP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O professor adiou a prova, </a:t>
            </a: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deixando-nos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menos preocupados.</a:t>
            </a:r>
            <a:endParaRPr lang="pt-PT" sz="2400" dirty="0" smtClean="0">
              <a:latin typeface="Cambria" panose="02040503050406030204" pitchFamily="18" charset="0"/>
              <a:ea typeface="Cambria" panose="020405030504060302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43809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1" y="521110"/>
            <a:ext cx="8482180" cy="63368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Colocação nas locuções verbais</a:t>
            </a:r>
          </a:p>
          <a:p>
            <a:pPr marL="0" indent="0" algn="ctr">
              <a:buNone/>
            </a:pPr>
            <a:endParaRPr lang="pt-PT" sz="3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t-PT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É correta a colocação do pronome solto (sem hífen) entre dois verbos</a:t>
            </a:r>
          </a:p>
          <a:p>
            <a:pPr marL="0" indent="0" algn="ctr">
              <a:buNone/>
            </a:pPr>
            <a:endParaRPr lang="pt-PT" sz="28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à"/>
            </a:pP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Quero lhe mandar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o resultado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.	(Quero </a:t>
            </a: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mandar-lhe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o resultado – PE)</a:t>
            </a:r>
            <a:endParaRPr lang="pt-PT" sz="2400" dirty="0" smtClean="0">
              <a:latin typeface="Cambria" panose="02040503050406030204" pitchFamily="18" charset="0"/>
              <a:ea typeface="Cambria" panose="02040503050406030204" pitchFamily="18" charset="0"/>
              <a:sym typeface="Wingdings" panose="05000000000000000000" pitchFamily="2" charset="2"/>
            </a:endParaRP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à"/>
            </a:pP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Estão nos esperando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.		(Estão à nossa espera – PE)</a:t>
            </a:r>
            <a:endParaRPr lang="pt-PT" sz="2400" dirty="0" smtClean="0">
              <a:latin typeface="Cambria" panose="02040503050406030204" pitchFamily="18" charset="0"/>
              <a:ea typeface="Cambria" panose="02040503050406030204" pitchFamily="18" charset="0"/>
              <a:sym typeface="Wingdings" panose="05000000000000000000" pitchFamily="2" charset="2"/>
            </a:endParaRP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à"/>
            </a:pP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Tenho lhe dito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muitas coisas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.		(</a:t>
            </a: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Tenho-lhe dito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muitas coisas – PE)</a:t>
            </a:r>
            <a:endParaRPr lang="pt-PT" sz="2400" dirty="0" smtClean="0">
              <a:latin typeface="Cambria" panose="02040503050406030204" pitchFamily="18" charset="0"/>
              <a:ea typeface="Cambria" panose="020405030504060302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94180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1" y="521110"/>
            <a:ext cx="8482180" cy="63368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PORTUGUÊS EUROPEU</a:t>
            </a:r>
          </a:p>
          <a:p>
            <a:pPr marL="0" indent="0" algn="ctr">
              <a:buNone/>
            </a:pPr>
            <a:endParaRPr lang="pt-PT" sz="3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t-PT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Na variedade europeia do português moderno, a ênclise (posição adjacente à direita a um hospedeiro verbal, ou posposição em relação ao verbo) é o padrão de colocação básico</a:t>
            </a:r>
          </a:p>
          <a:p>
            <a:pPr marL="0" indent="0" algn="ctr">
              <a:buNone/>
            </a:pPr>
            <a:endParaRPr lang="pt-PT" sz="28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à"/>
            </a:pP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O João </a:t>
            </a: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deu-lhe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um livro.</a:t>
            </a: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à"/>
            </a:pP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Canta-lhe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os parabéns!</a:t>
            </a: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à"/>
            </a:pP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O Pedro quer </a:t>
            </a: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naturalizar-se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luxemburguês.</a:t>
            </a: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à"/>
            </a:pP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O João </a:t>
            </a: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emprestou-te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o carro?</a:t>
            </a:r>
          </a:p>
        </p:txBody>
      </p:sp>
    </p:spTree>
    <p:extLst>
      <p:ext uri="{BB962C8B-B14F-4D97-AF65-F5344CB8AC3E}">
        <p14:creationId xmlns:p14="http://schemas.microsoft.com/office/powerpoint/2010/main" val="2022629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1" y="521110"/>
            <a:ext cx="8482180" cy="63368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Atractores de próclise</a:t>
            </a:r>
            <a:endParaRPr lang="pt-PT" sz="3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t-PT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</a:p>
          <a:p>
            <a:pPr marL="0" indent="0" algn="ctr">
              <a:buNone/>
            </a:pP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palavras funcionais que, caso precedam o verbo, induzem próclise (posição adjacente à esquerda a um hospedeiro verbal, ou anteposição em relação ao verbo); são de diferentes classes sintáctico-semânticas:</a:t>
            </a:r>
          </a:p>
          <a:p>
            <a:pPr marL="0" indent="0" algn="ctr">
              <a:buNone/>
            </a:pPr>
            <a:endParaRPr lang="pt-PT" sz="2400" u="sn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57250" lvl="1" indent="-457200">
              <a:buAutoNum type="arabicParenR"/>
            </a:pP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operadores de negação e sintagmas negativos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(não, nunca, sem, ninguém, nada, nenhum)</a:t>
            </a:r>
            <a:endParaRPr lang="pt-PT" sz="2200" u="sn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	- O João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não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22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me telefonou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	-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Ninguém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22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o demoveu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	-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Nunca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22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te diria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tal coisa.</a:t>
            </a:r>
            <a:endParaRPr lang="pt-PT" sz="2200" dirty="0" smtClean="0">
              <a:latin typeface="Cambria" panose="02040503050406030204" pitchFamily="18" charset="0"/>
              <a:ea typeface="Cambria" panose="020405030504060302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13152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1" y="521110"/>
            <a:ext cx="8482180" cy="6336890"/>
          </a:xfrm>
        </p:spPr>
        <p:txBody>
          <a:bodyPr>
            <a:normAutofit lnSpcReduction="10000"/>
          </a:bodyPr>
          <a:lstStyle/>
          <a:p>
            <a:pPr marL="857250" lvl="1" indent="-457200">
              <a:buAutoNum type="arabicParenR"/>
            </a:pPr>
            <a:endParaRPr lang="pt-PT" sz="2400" u="sn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57250" lvl="1" indent="-457200">
              <a:buAutoNum type="arabicParenR"/>
            </a:pPr>
            <a:endParaRPr lang="pt-PT" sz="2400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00050" lvl="1" indent="0">
              <a:buNone/>
            </a:pP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sintagmas interrogativos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(tanto advérbios quanto pronomes) </a:t>
            </a: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e relativos</a:t>
            </a:r>
            <a:endParaRPr lang="pt-PT" sz="2200" u="sn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	-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Quem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22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te disse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que hoje ia jantar contigo?</a:t>
            </a:r>
          </a:p>
          <a:p>
            <a:pPr marL="0" indent="0">
              <a:buNone/>
            </a:pP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	-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Como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22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se conheceram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  <a:p>
            <a:pPr marL="0" indent="0">
              <a:buNone/>
            </a:pP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	- A pessoa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 quem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22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me apresentaste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é interessante.</a:t>
            </a:r>
          </a:p>
          <a:p>
            <a:pPr marL="0" indent="0">
              <a:buNone/>
            </a:pPr>
            <a:r>
              <a:rPr lang="pt-PT" sz="22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	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- Chegou a mulher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da qual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</a:t>
            </a:r>
            <a:r>
              <a:rPr lang="pt-PT" sz="22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te falei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ontem.</a:t>
            </a:r>
          </a:p>
          <a:p>
            <a:pPr marL="400050" lvl="1" indent="0">
              <a:buNone/>
            </a:pP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3) </a:t>
            </a: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alguns advérbios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(só, apenas, também, sempre, talvez, já, ainda)</a:t>
            </a:r>
            <a:endParaRPr lang="pt-PT" sz="2200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t-PT" sz="2200" dirty="0">
                <a:latin typeface="Cambria" panose="02040503050406030204" pitchFamily="18" charset="0"/>
                <a:ea typeface="Cambria" panose="02040503050406030204" pitchFamily="18" charset="0"/>
              </a:rPr>
              <a:t>	-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Só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o João </a:t>
            </a:r>
            <a:r>
              <a:rPr lang="pt-PT" sz="22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as comprimentou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pt-PT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t-PT" sz="2200" dirty="0">
                <a:latin typeface="Cambria" panose="02040503050406030204" pitchFamily="18" charset="0"/>
                <a:ea typeface="Cambria" panose="02040503050406030204" pitchFamily="18" charset="0"/>
              </a:rPr>
              <a:t>	-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Talvez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ele </a:t>
            </a:r>
            <a:r>
              <a:rPr lang="pt-PT" sz="22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lhe telefone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pt-PT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t-PT" sz="2200" dirty="0">
                <a:latin typeface="Cambria" panose="02040503050406030204" pitchFamily="18" charset="0"/>
                <a:ea typeface="Cambria" panose="02040503050406030204" pitchFamily="18" charset="0"/>
              </a:rPr>
              <a:t>	- 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Durante a minha viagem pelo Brasil, fui ver as cataratas do 				Iguaçu.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Já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22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as visitaste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  <a:endParaRPr lang="pt-PT" sz="2200" dirty="0" smtClean="0">
              <a:latin typeface="Cambria" panose="02040503050406030204" pitchFamily="18" charset="0"/>
              <a:ea typeface="Cambria" panose="020405030504060302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1423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1" y="521110"/>
            <a:ext cx="8482180" cy="6336890"/>
          </a:xfrm>
        </p:spPr>
        <p:txBody>
          <a:bodyPr>
            <a:normAutofit lnSpcReduction="10000"/>
          </a:bodyPr>
          <a:lstStyle/>
          <a:p>
            <a:pPr marL="857250" lvl="1" indent="-457200">
              <a:buAutoNum type="arabicParenR"/>
            </a:pPr>
            <a:endParaRPr lang="pt-PT" sz="2400" u="sn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00050" lvl="1" indent="0">
              <a:buNone/>
            </a:pPr>
            <a:r>
              <a:rPr lang="pt-PT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4)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complementadores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simples e complexos, ou seja preposições, conjunções e locuções que introduzem </a:t>
            </a: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orações subordinadas</a:t>
            </a:r>
            <a:endParaRPr lang="pt-PT" sz="2200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t-PT" sz="2200" dirty="0">
                <a:latin typeface="Cambria" panose="02040503050406030204" pitchFamily="18" charset="0"/>
                <a:ea typeface="Cambria" panose="02040503050406030204" pitchFamily="18" charset="0"/>
              </a:rPr>
              <a:t>	- 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Sei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que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o João </a:t>
            </a:r>
            <a:r>
              <a:rPr lang="pt-PT" sz="22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a viu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no cinema ontem.</a:t>
            </a:r>
            <a:endParaRPr lang="pt-PT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t-PT" sz="2200" dirty="0">
                <a:latin typeface="Cambria" panose="02040503050406030204" pitchFamily="18" charset="0"/>
                <a:ea typeface="Cambria" panose="02040503050406030204" pitchFamily="18" charset="0"/>
              </a:rPr>
              <a:t>	- 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Perguntaram ao Zé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se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o Pedro </a:t>
            </a:r>
            <a:r>
              <a:rPr lang="pt-PT" sz="22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lhe tinha entregado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o livro.</a:t>
            </a:r>
            <a:endParaRPr lang="pt-PT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t-PT" sz="2200" dirty="0">
                <a:latin typeface="Cambria" panose="02040503050406030204" pitchFamily="18" charset="0"/>
                <a:ea typeface="Cambria" panose="02040503050406030204" pitchFamily="18" charset="0"/>
              </a:rPr>
              <a:t>	- 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O Pedro pediu à Maria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para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2200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lhe telefonar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logo.</a:t>
            </a:r>
          </a:p>
          <a:p>
            <a:pPr marL="0" indent="0">
              <a:buNone/>
            </a:pPr>
            <a:r>
              <a:rPr lang="pt-PT" sz="22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	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-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Visto que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</a:t>
            </a:r>
            <a:r>
              <a:rPr lang="pt-PT" sz="22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se despachou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tarde, o João não passou por casa.</a:t>
            </a:r>
          </a:p>
          <a:p>
            <a:pPr marL="0" indent="0">
              <a:buNone/>
            </a:pPr>
            <a:r>
              <a:rPr lang="pt-PT" sz="22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	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- </a:t>
            </a:r>
            <a:r>
              <a:rPr lang="pt-P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Quando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</a:t>
            </a:r>
            <a:r>
              <a:rPr lang="pt-PT" sz="22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nos obrigaram</a:t>
            </a:r>
            <a:r>
              <a:rPr lang="pt-PT" sz="22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a ficarmos em casa, ninguém sabia 				quantas semanas ia demorar aquilo.</a:t>
            </a:r>
          </a:p>
          <a:p>
            <a:pPr marL="400050" lvl="1" indent="0">
              <a:buNone/>
            </a:pPr>
            <a:r>
              <a:rPr lang="pt-PT" sz="2400" dirty="0">
                <a:latin typeface="Cambria" panose="02040503050406030204" pitchFamily="18" charset="0"/>
                <a:ea typeface="Cambria" panose="02040503050406030204" pitchFamily="18" charset="0"/>
              </a:rPr>
              <a:t>5) </a:t>
            </a:r>
            <a:r>
              <a:rPr lang="pt-PT" sz="2400" u="sng" dirty="0">
                <a:latin typeface="Cambria" panose="02040503050406030204" pitchFamily="18" charset="0"/>
                <a:ea typeface="Cambria" panose="02040503050406030204" pitchFamily="18" charset="0"/>
              </a:rPr>
              <a:t>pronomes e adjetivos indefinidos</a:t>
            </a:r>
            <a:r>
              <a:rPr lang="pt-PT" sz="2200" dirty="0">
                <a:latin typeface="Cambria" panose="02040503050406030204" pitchFamily="18" charset="0"/>
                <a:ea typeface="Cambria" panose="02040503050406030204" pitchFamily="18" charset="0"/>
              </a:rPr>
              <a:t> (qualquer, todos, tudo, alguém)</a:t>
            </a:r>
            <a:endParaRPr lang="pt-PT" sz="2200" u="sng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pt-PT" sz="2200" dirty="0">
                <a:latin typeface="Cambria" panose="02040503050406030204" pitchFamily="18" charset="0"/>
                <a:ea typeface="Cambria" panose="02040503050406030204" pitchFamily="18" charset="0"/>
              </a:rPr>
              <a:t>	- </a:t>
            </a:r>
            <a:r>
              <a:rPr lang="pt-P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Qualquer</a:t>
            </a:r>
            <a:r>
              <a:rPr lang="pt-PT" sz="2200" dirty="0">
                <a:latin typeface="Cambria" panose="02040503050406030204" pitchFamily="18" charset="0"/>
                <a:ea typeface="Cambria" panose="02040503050406030204" pitchFamily="18" charset="0"/>
              </a:rPr>
              <a:t> colega </a:t>
            </a:r>
            <a:r>
              <a:rPr lang="pt-PT" sz="2200" u="sng" dirty="0">
                <a:latin typeface="Cambria" panose="02040503050406030204" pitchFamily="18" charset="0"/>
                <a:ea typeface="Cambria" panose="02040503050406030204" pitchFamily="18" charset="0"/>
              </a:rPr>
              <a:t>te empresta</a:t>
            </a:r>
            <a:r>
              <a:rPr lang="pt-PT" sz="2200" dirty="0">
                <a:latin typeface="Cambria" panose="02040503050406030204" pitchFamily="18" charset="0"/>
                <a:ea typeface="Cambria" panose="02040503050406030204" pitchFamily="18" charset="0"/>
              </a:rPr>
              <a:t> esse programa.</a:t>
            </a:r>
          </a:p>
          <a:p>
            <a:pPr marL="0" indent="0">
              <a:buNone/>
            </a:pPr>
            <a:r>
              <a:rPr lang="pt-PT" sz="2200" dirty="0">
                <a:latin typeface="Cambria" panose="02040503050406030204" pitchFamily="18" charset="0"/>
                <a:ea typeface="Cambria" panose="02040503050406030204" pitchFamily="18" charset="0"/>
              </a:rPr>
              <a:t>	- </a:t>
            </a:r>
            <a:r>
              <a:rPr lang="pt-P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Alguém</a:t>
            </a:r>
            <a:r>
              <a:rPr lang="pt-PT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PT" sz="2200" u="sng" dirty="0">
                <a:latin typeface="Cambria" panose="02040503050406030204" pitchFamily="18" charset="0"/>
                <a:ea typeface="Cambria" panose="02040503050406030204" pitchFamily="18" charset="0"/>
              </a:rPr>
              <a:t>nos convocou</a:t>
            </a:r>
            <a:r>
              <a:rPr lang="pt-PT" sz="22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r>
              <a:rPr lang="pt-PT" sz="2200" dirty="0">
                <a:latin typeface="Cambria" panose="02040503050406030204" pitchFamily="18" charset="0"/>
                <a:ea typeface="Cambria" panose="02040503050406030204" pitchFamily="18" charset="0"/>
              </a:rPr>
              <a:t>	- </a:t>
            </a:r>
            <a:r>
              <a:rPr lang="pt-PT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Todos</a:t>
            </a:r>
            <a:r>
              <a:rPr lang="pt-PT" sz="2200" dirty="0">
                <a:latin typeface="Cambria" panose="02040503050406030204" pitchFamily="18" charset="0"/>
                <a:ea typeface="Cambria" panose="02040503050406030204" pitchFamily="18" charset="0"/>
              </a:rPr>
              <a:t> os imprevistos </a:t>
            </a:r>
            <a:r>
              <a:rPr lang="pt-PT" sz="2200" u="sng" dirty="0">
                <a:latin typeface="Cambria" panose="02040503050406030204" pitchFamily="18" charset="0"/>
                <a:ea typeface="Cambria" panose="02040503050406030204" pitchFamily="18" charset="0"/>
              </a:rPr>
              <a:t>a põem</a:t>
            </a:r>
            <a:r>
              <a:rPr lang="pt-PT" sz="2200" dirty="0">
                <a:latin typeface="Cambria" panose="02040503050406030204" pitchFamily="18" charset="0"/>
                <a:ea typeface="Cambria" panose="02040503050406030204" pitchFamily="18" charset="0"/>
              </a:rPr>
              <a:t> doente.</a:t>
            </a:r>
          </a:p>
          <a:p>
            <a:pPr marL="0" indent="0">
              <a:buNone/>
            </a:pPr>
            <a:endParaRPr lang="pt-PT" sz="2200" dirty="0" smtClean="0">
              <a:latin typeface="Cambria" panose="02040503050406030204" pitchFamily="18" charset="0"/>
              <a:ea typeface="Cambria" panose="020405030504060302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95147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1" y="521110"/>
            <a:ext cx="8482180" cy="63368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MESÓCLISE</a:t>
            </a:r>
            <a:endParaRPr lang="pt-PT" sz="3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pt-PT" sz="3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t-PT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Ocorre quando o verbo se encontra no futuro do indicativo ou no condicional</a:t>
            </a:r>
            <a:endParaRPr lang="pt-PT" sz="28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pt-PT" sz="28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à"/>
            </a:pP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Devolver-te-ei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as revistas.</a:t>
            </a:r>
            <a:endParaRPr lang="pt-PT" sz="2400" dirty="0" smtClean="0">
              <a:latin typeface="Cambria" panose="02040503050406030204" pitchFamily="18" charset="0"/>
              <a:ea typeface="Cambria" panose="02040503050406030204" pitchFamily="18" charset="0"/>
              <a:sym typeface="Wingdings" panose="05000000000000000000" pitchFamily="2" charset="2"/>
            </a:endParaRP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à"/>
            </a:pP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Dir-te-ia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tal coisa, se a soubesse!</a:t>
            </a:r>
            <a:endParaRPr lang="pt-PT" sz="2400" dirty="0" smtClean="0">
              <a:latin typeface="Cambria" panose="02040503050406030204" pitchFamily="18" charset="0"/>
              <a:ea typeface="Cambria" panose="020405030504060302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29324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1" y="521110"/>
            <a:ext cx="8482180" cy="633689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PT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CONTRAÇÃO DOS PRONOMES</a:t>
            </a:r>
          </a:p>
          <a:p>
            <a:pPr marL="0" indent="0" algn="ctr">
              <a:buNone/>
            </a:pPr>
            <a:r>
              <a:rPr lang="pt-PT" sz="3200" dirty="0" smtClean="0">
                <a:latin typeface="Cambria" panose="02040503050406030204" pitchFamily="18" charset="0"/>
                <a:ea typeface="Cambria" panose="02040503050406030204" pitchFamily="18" charset="0"/>
              </a:rPr>
              <a:t>OBLÍQUOS ÁTONOS</a:t>
            </a:r>
            <a:endParaRPr lang="pt-PT" sz="3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pt-PT" sz="3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t-BR" sz="2800" dirty="0">
                <a:latin typeface="Cambria" panose="02040503050406030204" pitchFamily="18" charset="0"/>
                <a:ea typeface="Cambria" panose="02040503050406030204" pitchFamily="18" charset="0"/>
              </a:rPr>
              <a:t>A contração pronominal é possível quando se encontram pronomes pessoais com a função de complemento </a:t>
            </a:r>
            <a:r>
              <a:rPr lang="pt-BR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indireto </a:t>
            </a:r>
            <a:r>
              <a:rPr lang="pt-BR" sz="28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pt-BR" sz="2800" b="1" dirty="0">
                <a:latin typeface="Cambria" panose="02040503050406030204" pitchFamily="18" charset="0"/>
                <a:ea typeface="Cambria" panose="02040503050406030204" pitchFamily="18" charset="0"/>
              </a:rPr>
              <a:t>me</a:t>
            </a:r>
            <a:r>
              <a:rPr lang="pt-BR" sz="2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t-BR" sz="2800" b="1" dirty="0">
                <a:latin typeface="Cambria" panose="02040503050406030204" pitchFamily="18" charset="0"/>
                <a:ea typeface="Cambria" panose="02040503050406030204" pitchFamily="18" charset="0"/>
              </a:rPr>
              <a:t>te</a:t>
            </a:r>
            <a:r>
              <a:rPr lang="pt-BR" sz="2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t-BR" sz="2800" b="1" dirty="0">
                <a:latin typeface="Cambria" panose="02040503050406030204" pitchFamily="18" charset="0"/>
                <a:ea typeface="Cambria" panose="02040503050406030204" pitchFamily="18" charset="0"/>
              </a:rPr>
              <a:t>lhe</a:t>
            </a:r>
            <a:r>
              <a:rPr lang="pt-BR" sz="2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t-BR" sz="2800" b="1" dirty="0">
                <a:latin typeface="Cambria" panose="02040503050406030204" pitchFamily="18" charset="0"/>
                <a:ea typeface="Cambria" panose="02040503050406030204" pitchFamily="18" charset="0"/>
              </a:rPr>
              <a:t>nos</a:t>
            </a:r>
            <a:r>
              <a:rPr lang="pt-BR" sz="2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t-BR" sz="2800" b="1" dirty="0">
                <a:latin typeface="Cambria" panose="02040503050406030204" pitchFamily="18" charset="0"/>
                <a:ea typeface="Cambria" panose="02040503050406030204" pitchFamily="18" charset="0"/>
              </a:rPr>
              <a:t>vos</a:t>
            </a:r>
            <a:r>
              <a:rPr lang="pt-BR" sz="28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t-BR" sz="2800" b="1" dirty="0">
                <a:latin typeface="Cambria" panose="02040503050406030204" pitchFamily="18" charset="0"/>
                <a:ea typeface="Cambria" panose="02040503050406030204" pitchFamily="18" charset="0"/>
              </a:rPr>
              <a:t>lhes</a:t>
            </a:r>
            <a:r>
              <a:rPr lang="pt-BR" sz="2800" dirty="0">
                <a:latin typeface="Cambria" panose="02040503050406030204" pitchFamily="18" charset="0"/>
                <a:ea typeface="Cambria" panose="02040503050406030204" pitchFamily="18" charset="0"/>
              </a:rPr>
              <a:t>) com os pronomes pessoais </a:t>
            </a:r>
            <a:r>
              <a:rPr lang="pt-BR" sz="2800" b="1" dirty="0">
                <a:latin typeface="Cambria" panose="02040503050406030204" pitchFamily="18" charset="0"/>
                <a:ea typeface="Cambria" panose="02040503050406030204" pitchFamily="18" charset="0"/>
              </a:rPr>
              <a:t>o(s)</a:t>
            </a:r>
            <a:r>
              <a:rPr lang="pt-BR" sz="2800" dirty="0">
                <a:latin typeface="Cambria" panose="02040503050406030204" pitchFamily="18" charset="0"/>
                <a:ea typeface="Cambria" panose="02040503050406030204" pitchFamily="18" charset="0"/>
              </a:rPr>
              <a:t> e </a:t>
            </a:r>
            <a:r>
              <a:rPr lang="pt-BR" sz="2800" b="1" dirty="0">
                <a:latin typeface="Cambria" panose="02040503050406030204" pitchFamily="18" charset="0"/>
                <a:ea typeface="Cambria" panose="02040503050406030204" pitchFamily="18" charset="0"/>
              </a:rPr>
              <a:t>a(s)</a:t>
            </a:r>
            <a:r>
              <a:rPr lang="pt-BR" sz="2800" dirty="0">
                <a:latin typeface="Cambria" panose="02040503050406030204" pitchFamily="18" charset="0"/>
                <a:ea typeface="Cambria" panose="02040503050406030204" pitchFamily="18" charset="0"/>
              </a:rPr>
              <a:t>, que têm a função de complemento </a:t>
            </a:r>
            <a:r>
              <a:rPr lang="pt-BR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direto</a:t>
            </a:r>
            <a:endParaRPr lang="pt-BR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pt-BR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à"/>
            </a:pP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Descobre o dono disto e </a:t>
            </a:r>
            <a:r>
              <a:rPr lang="pt-BR" sz="2400" u="sng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traz-mo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cá</a:t>
            </a:r>
            <a:r>
              <a:rPr lang="pt-BR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.										(traz a mim o dono; traz</a:t>
            </a:r>
            <a:r>
              <a:rPr lang="it-I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+ me + o)</a:t>
            </a:r>
            <a:endParaRPr lang="pt-PT" sz="2400" dirty="0" smtClean="0">
              <a:latin typeface="Cambria" panose="02040503050406030204" pitchFamily="18" charset="0"/>
              <a:ea typeface="Cambria" panose="02040503050406030204" pitchFamily="18" charset="0"/>
              <a:sym typeface="Wingdings" panose="05000000000000000000" pitchFamily="2" charset="2"/>
            </a:endParaRP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à"/>
            </a:pP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Remeteram-tos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.</a:t>
            </a:r>
            <a:r>
              <a:rPr lang="pt-PT" sz="24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	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														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(Remeteram os documentos para ti; Remeteram + 			te + os)</a:t>
            </a:r>
            <a:endParaRPr lang="pt-PT" sz="2400" dirty="0" smtClean="0">
              <a:latin typeface="Cambria" panose="02040503050406030204" pitchFamily="18" charset="0"/>
              <a:ea typeface="Cambria" panose="020405030504060302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41287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1" y="521110"/>
            <a:ext cx="8482180" cy="6336890"/>
          </a:xfrm>
        </p:spPr>
        <p:txBody>
          <a:bodyPr>
            <a:normAutofit/>
          </a:bodyPr>
          <a:lstStyle/>
          <a:p>
            <a:pPr lvl="1">
              <a:spcAft>
                <a:spcPts val="1000"/>
              </a:spcAft>
              <a:buFont typeface="Wingdings" panose="05000000000000000000" pitchFamily="2" charset="2"/>
              <a:buChar char="à"/>
            </a:pPr>
            <a:endParaRPr lang="pt-BR" sz="2400" smtClean="0">
              <a:latin typeface="Cambria" panose="02040503050406030204" pitchFamily="18" charset="0"/>
              <a:ea typeface="Cambria" panose="02040503050406030204" pitchFamily="18" charset="0"/>
              <a:sym typeface="Wingdings" panose="05000000000000000000" pitchFamily="2" charset="2"/>
            </a:endParaRPr>
          </a:p>
          <a:p>
            <a:pPr marL="457200" lvl="1" indent="0">
              <a:spcAft>
                <a:spcPts val="1000"/>
              </a:spcAft>
              <a:buNone/>
            </a:pPr>
            <a:endParaRPr lang="pt-BR" sz="2400" dirty="0" smtClean="0">
              <a:latin typeface="Cambria" panose="02040503050406030204" pitchFamily="18" charset="0"/>
              <a:ea typeface="Cambria" panose="02040503050406030204" pitchFamily="18" charset="0"/>
              <a:sym typeface="Wingdings" panose="05000000000000000000" pitchFamily="2" charset="2"/>
            </a:endParaRP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à"/>
            </a:pPr>
            <a:r>
              <a:rPr lang="pt-BR" sz="24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Roubei-lha</a:t>
            </a:r>
            <a:r>
              <a:rPr lang="pt-BR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da carteira.													(roubei a nota a ela; roubei</a:t>
            </a:r>
            <a:r>
              <a:rPr lang="it-I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+ </a:t>
            </a:r>
            <a:r>
              <a:rPr lang="it-IT" sz="2400" dirty="0" err="1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lhe</a:t>
            </a:r>
            <a:r>
              <a:rPr lang="it-I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+ a)</a:t>
            </a:r>
            <a:endParaRPr lang="pt-PT" sz="2400" dirty="0" smtClean="0">
              <a:latin typeface="Cambria" panose="02040503050406030204" pitchFamily="18" charset="0"/>
              <a:ea typeface="Cambria" panose="02040503050406030204" pitchFamily="18" charset="0"/>
              <a:sym typeface="Wingdings" panose="05000000000000000000" pitchFamily="2" charset="2"/>
            </a:endParaRP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à"/>
            </a:pP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Nunca </a:t>
            </a: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no-la disseram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.</a:t>
            </a:r>
            <a:r>
              <a:rPr lang="pt-PT" sz="24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	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													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(Nunca nos disseram a verdade; disseram + nos + 			a)</a:t>
            </a: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à"/>
            </a:pP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Tenho-vo-lo </a:t>
            </a:r>
            <a:r>
              <a:rPr lang="pt-PT" sz="2400" u="sng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repetido</a:t>
            </a:r>
            <a:r>
              <a:rPr lang="pt-PT" sz="24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à 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saciedade.										(Tenho repetido isto a vocês; Tenho </a:t>
            </a:r>
            <a:r>
              <a:rPr lang="it-I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+ </a:t>
            </a:r>
            <a:r>
              <a:rPr lang="it-IT" sz="2400" dirty="0" err="1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vos</a:t>
            </a:r>
            <a:r>
              <a:rPr lang="it-I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+ o)</a:t>
            </a:r>
          </a:p>
        </p:txBody>
      </p:sp>
    </p:spTree>
    <p:extLst>
      <p:ext uri="{BB962C8B-B14F-4D97-AF65-F5344CB8AC3E}">
        <p14:creationId xmlns:p14="http://schemas.microsoft.com/office/powerpoint/2010/main" val="3752736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1" y="521110"/>
            <a:ext cx="8482180" cy="63368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PORTUGUÊS DO BRASIL</a:t>
            </a:r>
          </a:p>
          <a:p>
            <a:pPr marL="0" indent="0" algn="ctr">
              <a:buNone/>
            </a:pPr>
            <a:endParaRPr lang="pt-PT" sz="3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pt-PT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Na variedade brasileira do português moderno, a </a:t>
            </a:r>
            <a:r>
              <a:rPr lang="pt-BR" sz="2800" dirty="0">
                <a:latin typeface="Cambria" panose="02040503050406030204" pitchFamily="18" charset="0"/>
                <a:ea typeface="Cambria" panose="02040503050406030204" pitchFamily="18" charset="0"/>
              </a:rPr>
              <a:t>próclise (posição adjacente à esquerda a um hospedeiro verbal, ou anteposição em relação ao verbo)</a:t>
            </a:r>
            <a:r>
              <a:rPr lang="pt-PT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 é o padrão de colocação básico</a:t>
            </a:r>
          </a:p>
          <a:p>
            <a:pPr marL="0" indent="0" algn="ctr">
              <a:buNone/>
            </a:pPr>
            <a:endParaRPr lang="pt-PT" sz="28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à"/>
            </a:pP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O garoto </a:t>
            </a: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se machucou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.</a:t>
            </a: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à"/>
            </a:pP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Ele </a:t>
            </a: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me agradou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.</a:t>
            </a: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à"/>
            </a:pP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Chegou para </a:t>
            </a: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me ajudar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.</a:t>
            </a:r>
          </a:p>
          <a:p>
            <a:pPr lvl="1">
              <a:spcAft>
                <a:spcPts val="1000"/>
              </a:spcAft>
              <a:buFont typeface="Wingdings" panose="05000000000000000000" pitchFamily="2" charset="2"/>
              <a:buChar char="à"/>
            </a:pP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Ali </a:t>
            </a:r>
            <a:r>
              <a:rPr lang="pt-PT" sz="2400" u="sng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se trabalha</a:t>
            </a:r>
            <a:r>
              <a:rPr lang="pt-PT" sz="24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 bastante.</a:t>
            </a:r>
          </a:p>
        </p:txBody>
      </p:sp>
    </p:spTree>
    <p:extLst>
      <p:ext uri="{BB962C8B-B14F-4D97-AF65-F5344CB8AC3E}">
        <p14:creationId xmlns:p14="http://schemas.microsoft.com/office/powerpoint/2010/main" val="4014383232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10363</TotalTime>
  <Words>411</Words>
  <Application>Microsoft Office PowerPoint</Application>
  <PresentationFormat>Presentazione su schermo (4:3)</PresentationFormat>
  <Paragraphs>93</Paragraphs>
  <Slides>11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</vt:lpstr>
      <vt:lpstr>Century Gothic</vt:lpstr>
      <vt:lpstr>Wingdings</vt:lpstr>
      <vt:lpstr>Wingdings 3</vt:lpstr>
      <vt:lpstr>Filo</vt:lpstr>
      <vt:lpstr>COLOCAÇÃO PRONOMINAL – PE   VS   PB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Chico Nhô: um olhar diferente e desconhecido sobre Luanda</dc:title>
  <dc:creator>Alice Girotto</dc:creator>
  <cp:lastModifiedBy>user</cp:lastModifiedBy>
  <cp:revision>279</cp:revision>
  <dcterms:created xsi:type="dcterms:W3CDTF">2015-11-02T15:23:26Z</dcterms:created>
  <dcterms:modified xsi:type="dcterms:W3CDTF">2021-03-11T11:34:05Z</dcterms:modified>
</cp:coreProperties>
</file>