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1139" r:id="rId3"/>
    <p:sldId id="274" r:id="rId4"/>
    <p:sldId id="275" r:id="rId5"/>
    <p:sldId id="278" r:id="rId6"/>
    <p:sldId id="279" r:id="rId7"/>
    <p:sldId id="280" r:id="rId8"/>
    <p:sldId id="1140" r:id="rId9"/>
    <p:sldId id="281" r:id="rId10"/>
    <p:sldId id="282" r:id="rId11"/>
    <p:sldId id="284" r:id="rId12"/>
    <p:sldId id="285" r:id="rId13"/>
    <p:sldId id="286" r:id="rId14"/>
    <p:sldId id="288" r:id="rId15"/>
    <p:sldId id="287" r:id="rId16"/>
    <p:sldId id="289" r:id="rId17"/>
    <p:sldId id="290" r:id="rId18"/>
    <p:sldId id="1141" r:id="rId19"/>
    <p:sldId id="291" r:id="rId20"/>
    <p:sldId id="292" r:id="rId21"/>
    <p:sldId id="293" r:id="rId22"/>
    <p:sldId id="294" r:id="rId23"/>
    <p:sldId id="1079" r:id="rId24"/>
    <p:sldId id="113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MASCHERA_CLASSE_VUO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MASCHERA_CLASSE_VUO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MASCHERA_CLASSE_VUO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MASCHERA_CLASSE_VUO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MASCHERA_CLASSE_VUO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MASCHERA_CLASSE_VUO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MASCHERA_CLASSE_VUO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MASCHERA_CLASSE_VUO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MASCHERA_CLASSE_VUO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esktop\MASCHERA_CLASSE_VUO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ERRORE</a:t>
            </a:r>
            <a:r>
              <a:rPr lang="en-GB" baseline="0"/>
              <a:t> COSTANTE POSIZIONE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0221770964102901E-2"/>
          <c:y val="0.10462674490952711"/>
          <c:w val="0.88370960087719119"/>
          <c:h val="0.66960516355300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'Analisi dati aggregati'!$H$30:$I$30</c:f>
              <c:strCache>
                <c:ptCount val="2"/>
                <c:pt idx="0">
                  <c:v>COND</c:v>
                </c:pt>
                <c:pt idx="1">
                  <c:v>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aggregati'!$J$38:$M$38</c:f>
                <c:numCache>
                  <c:formatCode>General</c:formatCode>
                  <c:ptCount val="4"/>
                  <c:pt idx="0">
                    <c:v>0.5275314907038352</c:v>
                  </c:pt>
                  <c:pt idx="1">
                    <c:v>0.8592377282709428</c:v>
                  </c:pt>
                  <c:pt idx="2">
                    <c:v>1.6889735281961549</c:v>
                  </c:pt>
                  <c:pt idx="3">
                    <c:v>0.27859856061060478</c:v>
                  </c:pt>
                </c:numCache>
              </c:numRef>
            </c:plus>
            <c:minus>
              <c:numRef>
                <c:f>'Analisi dati aggregati'!$J$38:$M$38</c:f>
                <c:numCache>
                  <c:formatCode>General</c:formatCode>
                  <c:ptCount val="4"/>
                  <c:pt idx="0">
                    <c:v>0.5275314907038352</c:v>
                  </c:pt>
                  <c:pt idx="1">
                    <c:v>0.8592377282709428</c:v>
                  </c:pt>
                  <c:pt idx="2">
                    <c:v>1.6889735281961549</c:v>
                  </c:pt>
                  <c:pt idx="3">
                    <c:v>0.27859856061060478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aggregati'!$J$28:$M$29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aggregati'!$J$30:$M$30</c:f>
              <c:numCache>
                <c:formatCode>General</c:formatCode>
                <c:ptCount val="4"/>
                <c:pt idx="0">
                  <c:v>1.75</c:v>
                </c:pt>
                <c:pt idx="1">
                  <c:v>-2.85</c:v>
                </c:pt>
                <c:pt idx="2">
                  <c:v>-1</c:v>
                </c:pt>
                <c:pt idx="3">
                  <c:v>1.3928571428571428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BA-434B-B3A0-B80FC4E5F526}"/>
            </c:ext>
          </c:extLst>
        </c:ser>
        <c:ser>
          <c:idx val="1"/>
          <c:order val="1"/>
          <c:tx>
            <c:strRef>
              <c:f>'Analisi dati aggregati'!$H$31:$I$31</c:f>
              <c:strCache>
                <c:ptCount val="2"/>
                <c:pt idx="0">
                  <c:v>COND</c:v>
                </c:pt>
                <c:pt idx="1">
                  <c:v>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aggregati'!$J$39:$M$39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0.58951179342687632</c:v>
                  </c:pt>
                  <c:pt idx="2">
                    <c:v>0.29895146876429374</c:v>
                  </c:pt>
                  <c:pt idx="3">
                    <c:v>0.41666666666666663</c:v>
                  </c:pt>
                </c:numCache>
              </c:numRef>
            </c:plus>
            <c:minus>
              <c:numRef>
                <c:f>'Analisi dati aggregati'!$J$39:$M$39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0.58951179342687632</c:v>
                  </c:pt>
                  <c:pt idx="2">
                    <c:v>0.29895146876429374</c:v>
                  </c:pt>
                  <c:pt idx="3">
                    <c:v>0.41666666666666663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aggregati'!$J$28:$M$29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aggregati'!$J$31:$M$31</c:f>
              <c:numCache>
                <c:formatCode>General</c:formatCode>
                <c:ptCount val="4"/>
                <c:pt idx="0">
                  <c:v>1.9090909090909092</c:v>
                </c:pt>
                <c:pt idx="1">
                  <c:v>-6.416666666666667</c:v>
                </c:pt>
                <c:pt idx="2">
                  <c:v>-1.6666666666666667</c:v>
                </c:pt>
                <c:pt idx="3">
                  <c:v>0.41666666666666669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BA-434B-B3A0-B80FC4E5F526}"/>
            </c:ext>
          </c:extLst>
        </c:ser>
        <c:ser>
          <c:idx val="2"/>
          <c:order val="2"/>
          <c:tx>
            <c:strRef>
              <c:f>'Analisi dati aggregati'!$H$32:$I$32</c:f>
              <c:strCache>
                <c:ptCount val="2"/>
                <c:pt idx="0">
                  <c:v>COND</c:v>
                </c:pt>
                <c:pt idx="1">
                  <c:v>NC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aggregati'!$J$40:$M$40</c:f>
                <c:numCache>
                  <c:formatCode>General</c:formatCode>
                  <c:ptCount val="4"/>
                  <c:pt idx="0">
                    <c:v>0.41237492698242345</c:v>
                  </c:pt>
                  <c:pt idx="1">
                    <c:v>0.53988042962506555</c:v>
                  </c:pt>
                  <c:pt idx="2">
                    <c:v>0.48377641712454955</c:v>
                  </c:pt>
                  <c:pt idx="3">
                    <c:v>0.28050877400496688</c:v>
                  </c:pt>
                </c:numCache>
              </c:numRef>
            </c:plus>
            <c:minus>
              <c:numRef>
                <c:f>'Analisi dati aggregati'!$J$40:$M$40</c:f>
                <c:numCache>
                  <c:formatCode>General</c:formatCode>
                  <c:ptCount val="4"/>
                  <c:pt idx="0">
                    <c:v>0.41237492698242345</c:v>
                  </c:pt>
                  <c:pt idx="1">
                    <c:v>0.53988042962506555</c:v>
                  </c:pt>
                  <c:pt idx="2">
                    <c:v>0.48377641712454955</c:v>
                  </c:pt>
                  <c:pt idx="3">
                    <c:v>0.28050877400496688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aggregati'!$J$28:$M$29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aggregati'!$J$32:$M$32</c:f>
              <c:numCache>
                <c:formatCode>General</c:formatCode>
                <c:ptCount val="4"/>
                <c:pt idx="0">
                  <c:v>6.5192307692307692</c:v>
                </c:pt>
                <c:pt idx="1">
                  <c:v>-5.9807692307692308</c:v>
                </c:pt>
                <c:pt idx="2">
                  <c:v>-1.2884615384615385</c:v>
                </c:pt>
                <c:pt idx="3">
                  <c:v>1.7884615384615385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BA-434B-B3A0-B80FC4E5F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405616"/>
        <c:axId val="423406008"/>
      </c:barChart>
      <c:catAx>
        <c:axId val="42340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406008"/>
        <c:crosses val="autoZero"/>
        <c:auto val="1"/>
        <c:lblAlgn val="ctr"/>
        <c:lblOffset val="100"/>
        <c:noMultiLvlLbl val="0"/>
      </c:catAx>
      <c:valAx>
        <c:axId val="42340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Deviazione</a:t>
                </a:r>
                <a:r>
                  <a:rPr lang="en-GB" sz="1200" baseline="0"/>
                  <a:t> dalla collinearità</a:t>
                </a:r>
                <a:endParaRPr lang="en-GB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40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INTERVALLO</a:t>
            </a:r>
            <a:r>
              <a:rPr lang="en-GB" baseline="0"/>
              <a:t> AGGIUSTAMENTO ORIENTAMENTO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'Analisi dati aggregati'!$O$30:$P$30</c:f>
              <c:strCache>
                <c:ptCount val="2"/>
                <c:pt idx="0">
                  <c:v>COND</c:v>
                </c:pt>
                <c:pt idx="1">
                  <c:v>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aggregati'!$Q$38:$T$38</c:f>
                <c:numCache>
                  <c:formatCode>General</c:formatCode>
                  <c:ptCount val="4"/>
                  <c:pt idx="0">
                    <c:v>0.28199308900082348</c:v>
                  </c:pt>
                  <c:pt idx="1">
                    <c:v>0.23900255034680229</c:v>
                  </c:pt>
                  <c:pt idx="2">
                    <c:v>6.3740703069601959E-2</c:v>
                  </c:pt>
                  <c:pt idx="3">
                    <c:v>5.0124683922034681E-2</c:v>
                  </c:pt>
                </c:numCache>
              </c:numRef>
            </c:plus>
            <c:minus>
              <c:numRef>
                <c:f>'Analisi dati aggregati'!$Q$38:$T$38</c:f>
                <c:numCache>
                  <c:formatCode>General</c:formatCode>
                  <c:ptCount val="4"/>
                  <c:pt idx="0">
                    <c:v>0.28199308900082348</c:v>
                  </c:pt>
                  <c:pt idx="1">
                    <c:v>0.23900255034680229</c:v>
                  </c:pt>
                  <c:pt idx="2">
                    <c:v>6.3740703069601959E-2</c:v>
                  </c:pt>
                  <c:pt idx="3">
                    <c:v>5.0124683922034681E-2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aggregati'!$Q$28:$T$29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aggregati'!$Q$30:$T$30</c:f>
              <c:numCache>
                <c:formatCode>General</c:formatCode>
                <c:ptCount val="4"/>
                <c:pt idx="0">
                  <c:v>1.5831419880735933</c:v>
                </c:pt>
                <c:pt idx="1">
                  <c:v>1.3184512902417027</c:v>
                </c:pt>
                <c:pt idx="2">
                  <c:v>0.79209283429494537</c:v>
                </c:pt>
                <c:pt idx="3">
                  <c:v>0.84009595880057719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14-4C12-BEAB-2C4036BBE886}"/>
            </c:ext>
          </c:extLst>
        </c:ser>
        <c:ser>
          <c:idx val="1"/>
          <c:order val="1"/>
          <c:tx>
            <c:strRef>
              <c:f>'Analisi dati aggregati'!$O$31:$P$31</c:f>
              <c:strCache>
                <c:ptCount val="2"/>
                <c:pt idx="0">
                  <c:v>COND</c:v>
                </c:pt>
                <c:pt idx="1">
                  <c:v>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aggregati'!$Q$39:$T$39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0.14748809834958521</c:v>
                  </c:pt>
                  <c:pt idx="2">
                    <c:v>0.23897929731113429</c:v>
                  </c:pt>
                  <c:pt idx="3">
                    <c:v>0.10882168414188458</c:v>
                  </c:pt>
                </c:numCache>
              </c:numRef>
            </c:plus>
            <c:minus>
              <c:numRef>
                <c:f>'Analisi dati aggregati'!$Q$39:$T$39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0.14748809834958521</c:v>
                  </c:pt>
                  <c:pt idx="2">
                    <c:v>0.23897929731113429</c:v>
                  </c:pt>
                  <c:pt idx="3">
                    <c:v>0.10882168414188458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aggregati'!$Q$28:$T$29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aggregati'!$Q$31:$T$31</c:f>
              <c:numCache>
                <c:formatCode>General</c:formatCode>
                <c:ptCount val="4"/>
                <c:pt idx="0">
                  <c:v>0</c:v>
                </c:pt>
                <c:pt idx="1">
                  <c:v>1.3061802551867117</c:v>
                </c:pt>
                <c:pt idx="2">
                  <c:v>1.529478110789442</c:v>
                </c:pt>
                <c:pt idx="3">
                  <c:v>0.99366887889246924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14-4C12-BEAB-2C4036BBE886}"/>
            </c:ext>
          </c:extLst>
        </c:ser>
        <c:ser>
          <c:idx val="2"/>
          <c:order val="2"/>
          <c:tx>
            <c:strRef>
              <c:f>'Analisi dati aggregati'!$O$32:$P$32</c:f>
              <c:strCache>
                <c:ptCount val="2"/>
                <c:pt idx="0">
                  <c:v>COND</c:v>
                </c:pt>
                <c:pt idx="1">
                  <c:v>NC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aggregati'!$Q$40:$T$40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0.11218613118345833</c:v>
                  </c:pt>
                  <c:pt idx="2">
                    <c:v>0.10826145682190569</c:v>
                  </c:pt>
                  <c:pt idx="3">
                    <c:v>0.10701435268987324</c:v>
                  </c:pt>
                </c:numCache>
              </c:numRef>
            </c:plus>
            <c:minus>
              <c:numRef>
                <c:f>'Analisi dati aggregati'!$Q$40:$T$40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0.11218613118345833</c:v>
                  </c:pt>
                  <c:pt idx="2">
                    <c:v>0.10826145682190569</c:v>
                  </c:pt>
                  <c:pt idx="3">
                    <c:v>0.10701435268987324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aggregati'!$Q$28:$T$29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aggregati'!$Q$32:$T$32</c:f>
              <c:numCache>
                <c:formatCode>General</c:formatCode>
                <c:ptCount val="4"/>
                <c:pt idx="0">
                  <c:v>0</c:v>
                </c:pt>
                <c:pt idx="1">
                  <c:v>1.169398813807953</c:v>
                </c:pt>
                <c:pt idx="2">
                  <c:v>1.8926965749549236</c:v>
                </c:pt>
                <c:pt idx="3">
                  <c:v>1.0031674621239477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14-4C12-BEAB-2C4036BBE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364744"/>
        <c:axId val="425365136"/>
      </c:barChart>
      <c:catAx>
        <c:axId val="42536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5365136"/>
        <c:crosses val="autoZero"/>
        <c:auto val="1"/>
        <c:lblAlgn val="ctr"/>
        <c:lblOffset val="100"/>
        <c:noMultiLvlLbl val="0"/>
      </c:catAx>
      <c:valAx>
        <c:axId val="42536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5364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ERRORE</a:t>
            </a:r>
            <a:r>
              <a:rPr lang="en-GB" baseline="0"/>
              <a:t> COSTANTE ORIENTAMENTO</a:t>
            </a:r>
            <a:endParaRPr lang="en-GB"/>
          </a:p>
        </c:rich>
      </c:tx>
      <c:layout>
        <c:manualLayout>
          <c:xMode val="edge"/>
          <c:yMode val="edge"/>
          <c:x val="0.4094930008748907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6119840712329204E-2"/>
          <c:y val="0.10889214084794062"/>
          <c:w val="0.90223331911955473"/>
          <c:h val="0.69835828320536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'Analisi dati aggregati'!$W$30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aggregati'!$X$38:$AA$38</c:f>
                <c:numCache>
                  <c:formatCode>General</c:formatCode>
                  <c:ptCount val="4"/>
                  <c:pt idx="0">
                    <c:v>0.77281100024861382</c:v>
                  </c:pt>
                  <c:pt idx="1">
                    <c:v>0.92700706861552995</c:v>
                  </c:pt>
                  <c:pt idx="2">
                    <c:v>2.6607280364987558</c:v>
                  </c:pt>
                  <c:pt idx="3">
                    <c:v>2.1496235079784647</c:v>
                  </c:pt>
                </c:numCache>
              </c:numRef>
            </c:plus>
            <c:minus>
              <c:numRef>
                <c:f>'Analisi dati aggregati'!$X$38:$AA$38</c:f>
                <c:numCache>
                  <c:formatCode>General</c:formatCode>
                  <c:ptCount val="4"/>
                  <c:pt idx="0">
                    <c:v>0.77281100024861382</c:v>
                  </c:pt>
                  <c:pt idx="1">
                    <c:v>0.92700706861552995</c:v>
                  </c:pt>
                  <c:pt idx="2">
                    <c:v>2.6607280364987558</c:v>
                  </c:pt>
                  <c:pt idx="3">
                    <c:v>2.1496235079784647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aggregati'!$X$28:$AA$29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aggregati'!$X$30:$AA$30</c:f>
              <c:numCache>
                <c:formatCode>General</c:formatCode>
                <c:ptCount val="4"/>
                <c:pt idx="0">
                  <c:v>2.4500000000000002</c:v>
                </c:pt>
                <c:pt idx="1">
                  <c:v>-3.65</c:v>
                </c:pt>
                <c:pt idx="2">
                  <c:v>-4.3</c:v>
                </c:pt>
                <c:pt idx="3">
                  <c:v>8.8333333333333339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F3-4AF4-AD5F-42678F874088}"/>
            </c:ext>
          </c:extLst>
        </c:ser>
        <c:ser>
          <c:idx val="1"/>
          <c:order val="1"/>
          <c:tx>
            <c:strRef>
              <c:f>'Analisi dati aggregati'!$W$31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aggregati'!$X$39:$AA$39</c:f>
                <c:numCache>
                  <c:formatCode>General</c:formatCode>
                  <c:ptCount val="4"/>
                  <c:pt idx="0">
                    <c:v>0.5394372423332261</c:v>
                  </c:pt>
                  <c:pt idx="1">
                    <c:v>0.77475257075644477</c:v>
                  </c:pt>
                  <c:pt idx="2">
                    <c:v>0.50600261594481433</c:v>
                  </c:pt>
                  <c:pt idx="3">
                    <c:v>0.46983433007719605</c:v>
                  </c:pt>
                </c:numCache>
              </c:numRef>
            </c:plus>
            <c:minus>
              <c:numRef>
                <c:f>'Analisi dati aggregati'!$X$39:$AA$39</c:f>
                <c:numCache>
                  <c:formatCode>General</c:formatCode>
                  <c:ptCount val="4"/>
                  <c:pt idx="0">
                    <c:v>0.5394372423332261</c:v>
                  </c:pt>
                  <c:pt idx="1">
                    <c:v>0.77475257075644477</c:v>
                  </c:pt>
                  <c:pt idx="2">
                    <c:v>0.50600261594481433</c:v>
                  </c:pt>
                  <c:pt idx="3">
                    <c:v>0.46983433007719605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aggregati'!$X$28:$AA$29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aggregati'!$X$31:$AA$31</c:f>
              <c:numCache>
                <c:formatCode>General</c:formatCode>
                <c:ptCount val="4"/>
                <c:pt idx="0">
                  <c:v>1.7708333333333333</c:v>
                </c:pt>
                <c:pt idx="1">
                  <c:v>-6.166666666666667</c:v>
                </c:pt>
                <c:pt idx="2">
                  <c:v>-1.3333333333333333</c:v>
                </c:pt>
                <c:pt idx="3">
                  <c:v>0.45714285714285713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F3-4AF4-AD5F-42678F874088}"/>
            </c:ext>
          </c:extLst>
        </c:ser>
        <c:ser>
          <c:idx val="2"/>
          <c:order val="2"/>
          <c:tx>
            <c:strRef>
              <c:f>'Analisi dati aggregati'!$W$32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aggregati'!$X$40:$AA$40</c:f>
                <c:numCache>
                  <c:formatCode>General</c:formatCode>
                  <c:ptCount val="4"/>
                  <c:pt idx="0">
                    <c:v>0.55691076263261463</c:v>
                  </c:pt>
                  <c:pt idx="1">
                    <c:v>0.78588679409849815</c:v>
                  </c:pt>
                  <c:pt idx="2">
                    <c:v>0.27853256692721451</c:v>
                  </c:pt>
                  <c:pt idx="3">
                    <c:v>1.4102457678576035</c:v>
                  </c:pt>
                </c:numCache>
              </c:numRef>
            </c:plus>
            <c:minus>
              <c:numRef>
                <c:f>'Analisi dati aggregati'!$X$40:$AA$40</c:f>
                <c:numCache>
                  <c:formatCode>General</c:formatCode>
                  <c:ptCount val="4"/>
                  <c:pt idx="0">
                    <c:v>0.55691076263261463</c:v>
                  </c:pt>
                  <c:pt idx="1">
                    <c:v>0.78588679409849815</c:v>
                  </c:pt>
                  <c:pt idx="2">
                    <c:v>0.27853256692721451</c:v>
                  </c:pt>
                  <c:pt idx="3">
                    <c:v>1.4102457678576035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aggregati'!$X$28:$AA$29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aggregati'!$X$32:$AA$32</c:f>
              <c:numCache>
                <c:formatCode>General</c:formatCode>
                <c:ptCount val="4"/>
                <c:pt idx="0">
                  <c:v>4.6851851851851851</c:v>
                </c:pt>
                <c:pt idx="1">
                  <c:v>-6.0384615384615383</c:v>
                </c:pt>
                <c:pt idx="2">
                  <c:v>-1.5258620689655173</c:v>
                </c:pt>
                <c:pt idx="3">
                  <c:v>6.0370370370370372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3-4AF4-AD5F-42678F874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406792"/>
        <c:axId val="423407184"/>
      </c:barChart>
      <c:catAx>
        <c:axId val="42340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407184"/>
        <c:crosses val="autoZero"/>
        <c:auto val="1"/>
        <c:lblAlgn val="ctr"/>
        <c:lblOffset val="100"/>
        <c:noMultiLvlLbl val="0"/>
      </c:catAx>
      <c:valAx>
        <c:axId val="42340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Deviazione dal parallelismo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40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ERRORE</a:t>
            </a:r>
            <a:r>
              <a:rPr lang="en-GB" baseline="0"/>
              <a:t> COSTANTE POSIZIONE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0221770964102901E-2"/>
          <c:y val="0.10462674490952711"/>
          <c:w val="0.88370960087719119"/>
          <c:h val="0.66960516355300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'Analisi dati aggregati'!$H$30:$I$30</c:f>
              <c:strCache>
                <c:ptCount val="2"/>
                <c:pt idx="0">
                  <c:v>COND</c:v>
                </c:pt>
                <c:pt idx="1">
                  <c:v>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aggregati'!$J$38:$M$38</c:f>
                <c:numCache>
                  <c:formatCode>General</c:formatCode>
                  <c:ptCount val="4"/>
                  <c:pt idx="0">
                    <c:v>0.5275314907038352</c:v>
                  </c:pt>
                  <c:pt idx="1">
                    <c:v>0.8592377282709428</c:v>
                  </c:pt>
                  <c:pt idx="2">
                    <c:v>1.6889735281961549</c:v>
                  </c:pt>
                  <c:pt idx="3">
                    <c:v>0.27859856061060478</c:v>
                  </c:pt>
                </c:numCache>
              </c:numRef>
            </c:plus>
            <c:minus>
              <c:numRef>
                <c:f>'Analisi dati aggregati'!$J$38:$M$38</c:f>
                <c:numCache>
                  <c:formatCode>General</c:formatCode>
                  <c:ptCount val="4"/>
                  <c:pt idx="0">
                    <c:v>0.5275314907038352</c:v>
                  </c:pt>
                  <c:pt idx="1">
                    <c:v>0.8592377282709428</c:v>
                  </c:pt>
                  <c:pt idx="2">
                    <c:v>1.6889735281961549</c:v>
                  </c:pt>
                  <c:pt idx="3">
                    <c:v>0.27859856061060478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aggregati'!$J$28:$M$29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aggregati'!$J$30:$M$30</c:f>
              <c:numCache>
                <c:formatCode>General</c:formatCode>
                <c:ptCount val="4"/>
                <c:pt idx="0">
                  <c:v>1.75</c:v>
                </c:pt>
                <c:pt idx="1">
                  <c:v>-2.85</c:v>
                </c:pt>
                <c:pt idx="2">
                  <c:v>-1</c:v>
                </c:pt>
                <c:pt idx="3">
                  <c:v>1.3928571428571428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C5-4531-8A20-A63B691122EC}"/>
            </c:ext>
          </c:extLst>
        </c:ser>
        <c:ser>
          <c:idx val="1"/>
          <c:order val="1"/>
          <c:tx>
            <c:strRef>
              <c:f>'Analisi dati aggregati'!$H$31:$I$31</c:f>
              <c:strCache>
                <c:ptCount val="2"/>
                <c:pt idx="0">
                  <c:v>COND</c:v>
                </c:pt>
                <c:pt idx="1">
                  <c:v>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aggregati'!$J$39:$M$39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0.58951179342687632</c:v>
                  </c:pt>
                  <c:pt idx="2">
                    <c:v>0.29895146876429374</c:v>
                  </c:pt>
                  <c:pt idx="3">
                    <c:v>0.41666666666666663</c:v>
                  </c:pt>
                </c:numCache>
              </c:numRef>
            </c:plus>
            <c:minus>
              <c:numRef>
                <c:f>'Analisi dati aggregati'!$J$39:$M$39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0.58951179342687632</c:v>
                  </c:pt>
                  <c:pt idx="2">
                    <c:v>0.29895146876429374</c:v>
                  </c:pt>
                  <c:pt idx="3">
                    <c:v>0.41666666666666663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aggregati'!$J$28:$M$29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aggregati'!$J$31:$M$31</c:f>
              <c:numCache>
                <c:formatCode>General</c:formatCode>
                <c:ptCount val="4"/>
                <c:pt idx="0">
                  <c:v>1.9090909090909092</c:v>
                </c:pt>
                <c:pt idx="1">
                  <c:v>-6.416666666666667</c:v>
                </c:pt>
                <c:pt idx="2">
                  <c:v>-1.6666666666666667</c:v>
                </c:pt>
                <c:pt idx="3">
                  <c:v>0.41666666666666669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C5-4531-8A20-A63B691122EC}"/>
            </c:ext>
          </c:extLst>
        </c:ser>
        <c:ser>
          <c:idx val="2"/>
          <c:order val="2"/>
          <c:tx>
            <c:strRef>
              <c:f>'Analisi dati aggregati'!$H$32:$I$32</c:f>
              <c:strCache>
                <c:ptCount val="2"/>
                <c:pt idx="0">
                  <c:v>COND</c:v>
                </c:pt>
                <c:pt idx="1">
                  <c:v>NC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aggregati'!$J$40:$M$40</c:f>
                <c:numCache>
                  <c:formatCode>General</c:formatCode>
                  <c:ptCount val="4"/>
                  <c:pt idx="0">
                    <c:v>0.41237492698242345</c:v>
                  </c:pt>
                  <c:pt idx="1">
                    <c:v>0.53988042962506555</c:v>
                  </c:pt>
                  <c:pt idx="2">
                    <c:v>0.48377641712454955</c:v>
                  </c:pt>
                  <c:pt idx="3">
                    <c:v>0.28050877400496688</c:v>
                  </c:pt>
                </c:numCache>
              </c:numRef>
            </c:plus>
            <c:minus>
              <c:numRef>
                <c:f>'Analisi dati aggregati'!$J$40:$M$40</c:f>
                <c:numCache>
                  <c:formatCode>General</c:formatCode>
                  <c:ptCount val="4"/>
                  <c:pt idx="0">
                    <c:v>0.41237492698242345</c:v>
                  </c:pt>
                  <c:pt idx="1">
                    <c:v>0.53988042962506555</c:v>
                  </c:pt>
                  <c:pt idx="2">
                    <c:v>0.48377641712454955</c:v>
                  </c:pt>
                  <c:pt idx="3">
                    <c:v>0.28050877400496688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aggregati'!$J$28:$M$29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aggregati'!$J$32:$M$32</c:f>
              <c:numCache>
                <c:formatCode>General</c:formatCode>
                <c:ptCount val="4"/>
                <c:pt idx="0">
                  <c:v>6.5192307692307692</c:v>
                </c:pt>
                <c:pt idx="1">
                  <c:v>-5.9807692307692308</c:v>
                </c:pt>
                <c:pt idx="2">
                  <c:v>-1.2884615384615385</c:v>
                </c:pt>
                <c:pt idx="3">
                  <c:v>1.7884615384615385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C5-4531-8A20-A63B69112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038304"/>
        <c:axId val="424038696"/>
      </c:barChart>
      <c:catAx>
        <c:axId val="42403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4038696"/>
        <c:crosses val="autoZero"/>
        <c:auto val="1"/>
        <c:lblAlgn val="ctr"/>
        <c:lblOffset val="100"/>
        <c:noMultiLvlLbl val="0"/>
      </c:catAx>
      <c:valAx>
        <c:axId val="42403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Deviazione</a:t>
                </a:r>
                <a:r>
                  <a:rPr lang="en-GB" sz="1200" baseline="0"/>
                  <a:t> dalla collinearità</a:t>
                </a:r>
                <a:endParaRPr lang="en-GB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403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ERRORE</a:t>
            </a:r>
            <a:r>
              <a:rPr lang="en-GB" baseline="0"/>
              <a:t> COSTANTE ORIENTAMENTO</a:t>
            </a:r>
            <a:endParaRPr lang="en-GB"/>
          </a:p>
        </c:rich>
      </c:tx>
      <c:layout>
        <c:manualLayout>
          <c:xMode val="edge"/>
          <c:yMode val="edge"/>
          <c:x val="0.4094930008748907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6119840712329204E-2"/>
          <c:y val="0.10889214084794062"/>
          <c:w val="0.90223331911955473"/>
          <c:h val="0.69835828320536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'Analisi dati aggregati'!$W$30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aggregati'!$X$38:$AA$38</c:f>
                <c:numCache>
                  <c:formatCode>General</c:formatCode>
                  <c:ptCount val="4"/>
                  <c:pt idx="0">
                    <c:v>0.77281100024861382</c:v>
                  </c:pt>
                  <c:pt idx="1">
                    <c:v>0.92700706861552995</c:v>
                  </c:pt>
                  <c:pt idx="2">
                    <c:v>2.6607280364987558</c:v>
                  </c:pt>
                  <c:pt idx="3">
                    <c:v>2.1496235079784647</c:v>
                  </c:pt>
                </c:numCache>
              </c:numRef>
            </c:plus>
            <c:minus>
              <c:numRef>
                <c:f>'Analisi dati aggregati'!$X$38:$AA$38</c:f>
                <c:numCache>
                  <c:formatCode>General</c:formatCode>
                  <c:ptCount val="4"/>
                  <c:pt idx="0">
                    <c:v>0.77281100024861382</c:v>
                  </c:pt>
                  <c:pt idx="1">
                    <c:v>0.92700706861552995</c:v>
                  </c:pt>
                  <c:pt idx="2">
                    <c:v>2.6607280364987558</c:v>
                  </c:pt>
                  <c:pt idx="3">
                    <c:v>2.1496235079784647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aggregati'!$X$28:$AA$29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aggregati'!$X$30:$AA$30</c:f>
              <c:numCache>
                <c:formatCode>General</c:formatCode>
                <c:ptCount val="4"/>
                <c:pt idx="0">
                  <c:v>2.4500000000000002</c:v>
                </c:pt>
                <c:pt idx="1">
                  <c:v>-3.65</c:v>
                </c:pt>
                <c:pt idx="2">
                  <c:v>-4.3</c:v>
                </c:pt>
                <c:pt idx="3">
                  <c:v>8.8333333333333339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1F-4862-87CB-55C79EA85511}"/>
            </c:ext>
          </c:extLst>
        </c:ser>
        <c:ser>
          <c:idx val="1"/>
          <c:order val="1"/>
          <c:tx>
            <c:strRef>
              <c:f>'Analisi dati aggregati'!$W$31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aggregati'!$X$39:$AA$39</c:f>
                <c:numCache>
                  <c:formatCode>General</c:formatCode>
                  <c:ptCount val="4"/>
                  <c:pt idx="0">
                    <c:v>0.5394372423332261</c:v>
                  </c:pt>
                  <c:pt idx="1">
                    <c:v>0.77475257075644477</c:v>
                  </c:pt>
                  <c:pt idx="2">
                    <c:v>0.50600261594481433</c:v>
                  </c:pt>
                  <c:pt idx="3">
                    <c:v>0.46983433007719605</c:v>
                  </c:pt>
                </c:numCache>
              </c:numRef>
            </c:plus>
            <c:minus>
              <c:numRef>
                <c:f>'Analisi dati aggregati'!$X$39:$AA$39</c:f>
                <c:numCache>
                  <c:formatCode>General</c:formatCode>
                  <c:ptCount val="4"/>
                  <c:pt idx="0">
                    <c:v>0.5394372423332261</c:v>
                  </c:pt>
                  <c:pt idx="1">
                    <c:v>0.77475257075644477</c:v>
                  </c:pt>
                  <c:pt idx="2">
                    <c:v>0.50600261594481433</c:v>
                  </c:pt>
                  <c:pt idx="3">
                    <c:v>0.46983433007719605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aggregati'!$X$28:$AA$29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aggregati'!$X$31:$AA$31</c:f>
              <c:numCache>
                <c:formatCode>General</c:formatCode>
                <c:ptCount val="4"/>
                <c:pt idx="0">
                  <c:v>1.7708333333333333</c:v>
                </c:pt>
                <c:pt idx="1">
                  <c:v>-6.166666666666667</c:v>
                </c:pt>
                <c:pt idx="2">
                  <c:v>-1.3333333333333333</c:v>
                </c:pt>
                <c:pt idx="3">
                  <c:v>0.45714285714285713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1F-4862-87CB-55C79EA85511}"/>
            </c:ext>
          </c:extLst>
        </c:ser>
        <c:ser>
          <c:idx val="2"/>
          <c:order val="2"/>
          <c:tx>
            <c:strRef>
              <c:f>'Analisi dati aggregati'!$W$32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aggregati'!$X$40:$AA$40</c:f>
                <c:numCache>
                  <c:formatCode>General</c:formatCode>
                  <c:ptCount val="4"/>
                  <c:pt idx="0">
                    <c:v>0.55691076263261463</c:v>
                  </c:pt>
                  <c:pt idx="1">
                    <c:v>0.78588679409849815</c:v>
                  </c:pt>
                  <c:pt idx="2">
                    <c:v>0.27853256692721451</c:v>
                  </c:pt>
                  <c:pt idx="3">
                    <c:v>1.4102457678576035</c:v>
                  </c:pt>
                </c:numCache>
              </c:numRef>
            </c:plus>
            <c:minus>
              <c:numRef>
                <c:f>'Analisi dati aggregati'!$X$40:$AA$40</c:f>
                <c:numCache>
                  <c:formatCode>General</c:formatCode>
                  <c:ptCount val="4"/>
                  <c:pt idx="0">
                    <c:v>0.55691076263261463</c:v>
                  </c:pt>
                  <c:pt idx="1">
                    <c:v>0.78588679409849815</c:v>
                  </c:pt>
                  <c:pt idx="2">
                    <c:v>0.27853256692721451</c:v>
                  </c:pt>
                  <c:pt idx="3">
                    <c:v>1.4102457678576035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aggregati'!$X$28:$AA$29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aggregati'!$X$32:$AA$32</c:f>
              <c:numCache>
                <c:formatCode>General</c:formatCode>
                <c:ptCount val="4"/>
                <c:pt idx="0">
                  <c:v>4.6851851851851851</c:v>
                </c:pt>
                <c:pt idx="1">
                  <c:v>-6.0384615384615383</c:v>
                </c:pt>
                <c:pt idx="2">
                  <c:v>-1.5258620689655173</c:v>
                </c:pt>
                <c:pt idx="3">
                  <c:v>6.0370370370370372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1F-4862-87CB-55C79EA85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039480"/>
        <c:axId val="424039872"/>
      </c:barChart>
      <c:catAx>
        <c:axId val="42403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4039872"/>
        <c:crosses val="autoZero"/>
        <c:auto val="1"/>
        <c:lblAlgn val="ctr"/>
        <c:lblOffset val="100"/>
        <c:noMultiLvlLbl val="0"/>
      </c:catAx>
      <c:valAx>
        <c:axId val="42403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Deviazione dal parallelismo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403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Posizione-Deviazione</a:t>
            </a:r>
            <a:r>
              <a:rPr lang="en-GB" baseline="0"/>
              <a:t> da NC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2828216354993216"/>
          <c:y val="0.12038523805819476"/>
          <c:w val="0.84499352423929397"/>
          <c:h val="0.69111936520652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'Analisi dati aggregati'!$AC$30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aggregati'!$X$38:$AA$38</c:f>
                <c:numCache>
                  <c:formatCode>General</c:formatCode>
                  <c:ptCount val="4"/>
                  <c:pt idx="0">
                    <c:v>0.77281100024861382</c:v>
                  </c:pt>
                  <c:pt idx="1">
                    <c:v>0.92700706861552995</c:v>
                  </c:pt>
                  <c:pt idx="2">
                    <c:v>2.6607280364987558</c:v>
                  </c:pt>
                  <c:pt idx="3">
                    <c:v>2.1496235079784647</c:v>
                  </c:pt>
                </c:numCache>
              </c:numRef>
            </c:plus>
            <c:minus>
              <c:numRef>
                <c:f>'Analisi dati aggregati'!$X$38:$AA$38</c:f>
                <c:numCache>
                  <c:formatCode>General</c:formatCode>
                  <c:ptCount val="4"/>
                  <c:pt idx="0">
                    <c:v>0.77281100024861382</c:v>
                  </c:pt>
                  <c:pt idx="1">
                    <c:v>0.92700706861552995</c:v>
                  </c:pt>
                  <c:pt idx="2">
                    <c:v>2.6607280364987558</c:v>
                  </c:pt>
                  <c:pt idx="3">
                    <c:v>2.1496235079784647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aggregati'!$AD$28:$AG$29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aggregati'!$AD$30:$AG$30</c:f>
              <c:numCache>
                <c:formatCode>General</c:formatCode>
                <c:ptCount val="4"/>
                <c:pt idx="0">
                  <c:v>-4.7692307692307692</c:v>
                </c:pt>
                <c:pt idx="1">
                  <c:v>3.1307692307692307</c:v>
                </c:pt>
                <c:pt idx="2">
                  <c:v>0.28846153846153855</c:v>
                </c:pt>
                <c:pt idx="3">
                  <c:v>-0.39560439560439575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EB-476D-9951-78085B4C31EA}"/>
            </c:ext>
          </c:extLst>
        </c:ser>
        <c:ser>
          <c:idx val="1"/>
          <c:order val="1"/>
          <c:tx>
            <c:strRef>
              <c:f>'Analisi dati aggregati'!$AC$31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aggregati'!$X$39:$AA$39</c:f>
                <c:numCache>
                  <c:formatCode>General</c:formatCode>
                  <c:ptCount val="4"/>
                  <c:pt idx="0">
                    <c:v>0.5394372423332261</c:v>
                  </c:pt>
                  <c:pt idx="1">
                    <c:v>0.77475257075644477</c:v>
                  </c:pt>
                  <c:pt idx="2">
                    <c:v>0.50600261594481433</c:v>
                  </c:pt>
                  <c:pt idx="3">
                    <c:v>0.46983433007719605</c:v>
                  </c:pt>
                </c:numCache>
              </c:numRef>
            </c:plus>
            <c:minus>
              <c:numRef>
                <c:f>'Analisi dati aggregati'!$X$39:$AA$39</c:f>
                <c:numCache>
                  <c:formatCode>General</c:formatCode>
                  <c:ptCount val="4"/>
                  <c:pt idx="0">
                    <c:v>0.5394372423332261</c:v>
                  </c:pt>
                  <c:pt idx="1">
                    <c:v>0.77475257075644477</c:v>
                  </c:pt>
                  <c:pt idx="2">
                    <c:v>0.50600261594481433</c:v>
                  </c:pt>
                  <c:pt idx="3">
                    <c:v>0.46983433007719605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aggregati'!$AD$28:$AG$29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aggregati'!$AD$31:$AG$31</c:f>
              <c:numCache>
                <c:formatCode>General</c:formatCode>
                <c:ptCount val="4"/>
                <c:pt idx="0">
                  <c:v>-4.61013986013986</c:v>
                </c:pt>
                <c:pt idx="1">
                  <c:v>-0.43589743589743613</c:v>
                </c:pt>
                <c:pt idx="2">
                  <c:v>-0.37820512820512819</c:v>
                </c:pt>
                <c:pt idx="3">
                  <c:v>-1.3717948717948718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EB-476D-9951-78085B4C3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040264"/>
        <c:axId val="424040656"/>
      </c:barChart>
      <c:catAx>
        <c:axId val="42404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4040656"/>
        <c:crosses val="autoZero"/>
        <c:auto val="1"/>
        <c:lblAlgn val="ctr"/>
        <c:lblOffset val="100"/>
        <c:noMultiLvlLbl val="0"/>
      </c:catAx>
      <c:valAx>
        <c:axId val="42404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Deviazioen dalla</a:t>
                </a:r>
                <a:r>
                  <a:rPr lang="en-GB" sz="1200" baseline="0"/>
                  <a:t> collinearità</a:t>
                </a:r>
                <a:endParaRPr lang="en-GB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404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Orientamento-Deviazione da NC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9484062242146362E-2"/>
          <c:y val="9.7361109340946467E-2"/>
          <c:w val="0.88582739353314677"/>
          <c:h val="0.73329785923367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'Analisi dati aggregati'!$AI$30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aggregati'!$X$38:$AA$38</c:f>
                <c:numCache>
                  <c:formatCode>General</c:formatCode>
                  <c:ptCount val="4"/>
                  <c:pt idx="0">
                    <c:v>0.77281100024861382</c:v>
                  </c:pt>
                  <c:pt idx="1">
                    <c:v>0.92700706861552995</c:v>
                  </c:pt>
                  <c:pt idx="2">
                    <c:v>2.6607280364987558</c:v>
                  </c:pt>
                  <c:pt idx="3">
                    <c:v>2.1496235079784647</c:v>
                  </c:pt>
                </c:numCache>
              </c:numRef>
            </c:plus>
            <c:minus>
              <c:numRef>
                <c:f>'Analisi dati aggregati'!$X$38:$AA$38</c:f>
                <c:numCache>
                  <c:formatCode>General</c:formatCode>
                  <c:ptCount val="4"/>
                  <c:pt idx="0">
                    <c:v>0.77281100024861382</c:v>
                  </c:pt>
                  <c:pt idx="1">
                    <c:v>0.92700706861552995</c:v>
                  </c:pt>
                  <c:pt idx="2">
                    <c:v>2.6607280364987558</c:v>
                  </c:pt>
                  <c:pt idx="3">
                    <c:v>2.1496235079784647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aggregati'!$AJ$28:$AM$29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aggregati'!$AJ$30:$AM$30</c:f>
              <c:numCache>
                <c:formatCode>General</c:formatCode>
                <c:ptCount val="4"/>
                <c:pt idx="0">
                  <c:v>-2.2351851851851849</c:v>
                </c:pt>
                <c:pt idx="1">
                  <c:v>2.3884615384615384</c:v>
                </c:pt>
                <c:pt idx="2">
                  <c:v>-2.7741379310344825</c:v>
                </c:pt>
                <c:pt idx="3">
                  <c:v>2.7962962962962967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BF-4569-81BF-7EBB914ED4BD}"/>
            </c:ext>
          </c:extLst>
        </c:ser>
        <c:ser>
          <c:idx val="1"/>
          <c:order val="1"/>
          <c:tx>
            <c:strRef>
              <c:f>'Analisi dati aggregati'!$AI$31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aggregati'!$X$39:$AA$39</c:f>
                <c:numCache>
                  <c:formatCode>General</c:formatCode>
                  <c:ptCount val="4"/>
                  <c:pt idx="0">
                    <c:v>0.5394372423332261</c:v>
                  </c:pt>
                  <c:pt idx="1">
                    <c:v>0.77475257075644477</c:v>
                  </c:pt>
                  <c:pt idx="2">
                    <c:v>0.50600261594481433</c:v>
                  </c:pt>
                  <c:pt idx="3">
                    <c:v>0.46983433007719605</c:v>
                  </c:pt>
                </c:numCache>
              </c:numRef>
            </c:plus>
            <c:minus>
              <c:numRef>
                <c:f>'Analisi dati aggregati'!$X$39:$AA$39</c:f>
                <c:numCache>
                  <c:formatCode>General</c:formatCode>
                  <c:ptCount val="4"/>
                  <c:pt idx="0">
                    <c:v>0.5394372423332261</c:v>
                  </c:pt>
                  <c:pt idx="1">
                    <c:v>0.77475257075644477</c:v>
                  </c:pt>
                  <c:pt idx="2">
                    <c:v>0.50600261594481433</c:v>
                  </c:pt>
                  <c:pt idx="3">
                    <c:v>0.46983433007719605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aggregati'!$AJ$28:$AM$29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aggregati'!$AJ$31:$AM$31</c:f>
              <c:numCache>
                <c:formatCode>General</c:formatCode>
                <c:ptCount val="4"/>
                <c:pt idx="0">
                  <c:v>-2.9143518518518521</c:v>
                </c:pt>
                <c:pt idx="1">
                  <c:v>-0.12820512820512864</c:v>
                </c:pt>
                <c:pt idx="2">
                  <c:v>0.19252873563218409</c:v>
                </c:pt>
                <c:pt idx="3">
                  <c:v>-5.5798941798941799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BF-4569-81BF-7EBB914ED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041440"/>
        <c:axId val="423352800"/>
      </c:barChart>
      <c:catAx>
        <c:axId val="42404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352800"/>
        <c:crosses val="autoZero"/>
        <c:auto val="1"/>
        <c:lblAlgn val="ctr"/>
        <c:lblOffset val="100"/>
        <c:noMultiLvlLbl val="0"/>
      </c:catAx>
      <c:valAx>
        <c:axId val="42335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Deviazione dal parallelismo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404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INTERVALLO</a:t>
            </a:r>
            <a:r>
              <a:rPr lang="en-GB" baseline="0"/>
              <a:t> DI AGGIUSTAMENTO POSIZIONE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'Analisi dati aggregati'!$B$30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aggregati'!$C$38:$F$38</c:f>
                <c:numCache>
                  <c:formatCode>General</c:formatCode>
                  <c:ptCount val="4"/>
                  <c:pt idx="0">
                    <c:v>0.18593540086125557</c:v>
                  </c:pt>
                  <c:pt idx="1">
                    <c:v>0.37155001698743451</c:v>
                  </c:pt>
                  <c:pt idx="2">
                    <c:v>0.82090849871842086</c:v>
                  </c:pt>
                  <c:pt idx="3">
                    <c:v>0.18491925508424606</c:v>
                  </c:pt>
                </c:numCache>
              </c:numRef>
            </c:plus>
            <c:minus>
              <c:numRef>
                <c:f>'Analisi dati aggregati'!$C$38:$F$38</c:f>
                <c:numCache>
                  <c:formatCode>General</c:formatCode>
                  <c:ptCount val="4"/>
                  <c:pt idx="0">
                    <c:v>0.18593540086125557</c:v>
                  </c:pt>
                  <c:pt idx="1">
                    <c:v>0.37155001698743451</c:v>
                  </c:pt>
                  <c:pt idx="2">
                    <c:v>0.82090849871842086</c:v>
                  </c:pt>
                  <c:pt idx="3">
                    <c:v>0.18491925508424606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aggregati'!$C$28:$F$29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aggregati'!$C$30:$F$30</c:f>
              <c:numCache>
                <c:formatCode>General</c:formatCode>
                <c:ptCount val="4"/>
                <c:pt idx="0">
                  <c:v>1.6449854980318777</c:v>
                </c:pt>
                <c:pt idx="1">
                  <c:v>2.1075944515800864</c:v>
                </c:pt>
                <c:pt idx="2">
                  <c:v>2.4485519760435195</c:v>
                </c:pt>
                <c:pt idx="3">
                  <c:v>1.748303492974882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9C-40AB-AF1F-117601E87BB6}"/>
            </c:ext>
          </c:extLst>
        </c:ser>
        <c:ser>
          <c:idx val="1"/>
          <c:order val="1"/>
          <c:tx>
            <c:strRef>
              <c:f>'Analisi dati aggregati'!$B$31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aggregati'!$C$39:$F$39</c:f>
                <c:numCache>
                  <c:formatCode>General</c:formatCode>
                  <c:ptCount val="4"/>
                  <c:pt idx="0">
                    <c:v>0.16891352573317017</c:v>
                  </c:pt>
                  <c:pt idx="1">
                    <c:v>0.13268103248075924</c:v>
                  </c:pt>
                  <c:pt idx="2">
                    <c:v>0.23390610740820325</c:v>
                  </c:pt>
                  <c:pt idx="3">
                    <c:v>0.28202370306393482</c:v>
                  </c:pt>
                </c:numCache>
              </c:numRef>
            </c:plus>
            <c:minus>
              <c:numRef>
                <c:f>'Analisi dati aggregati'!$C$39:$F$39</c:f>
                <c:numCache>
                  <c:formatCode>General</c:formatCode>
                  <c:ptCount val="4"/>
                  <c:pt idx="0">
                    <c:v>0.16891352573317017</c:v>
                  </c:pt>
                  <c:pt idx="1">
                    <c:v>0.13268103248075924</c:v>
                  </c:pt>
                  <c:pt idx="2">
                    <c:v>0.23390610740820325</c:v>
                  </c:pt>
                  <c:pt idx="3">
                    <c:v>0.28202370306393482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aggregati'!$C$28:$F$29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aggregati'!$C$31:$F$31</c:f>
              <c:numCache>
                <c:formatCode>General</c:formatCode>
                <c:ptCount val="4"/>
                <c:pt idx="0">
                  <c:v>1.1974165214066637</c:v>
                </c:pt>
                <c:pt idx="1">
                  <c:v>1.145289659510172</c:v>
                </c:pt>
                <c:pt idx="2">
                  <c:v>1.2878768006685575</c:v>
                </c:pt>
                <c:pt idx="3">
                  <c:v>1.735722394702635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9C-40AB-AF1F-117601E87BB6}"/>
            </c:ext>
          </c:extLst>
        </c:ser>
        <c:ser>
          <c:idx val="2"/>
          <c:order val="2"/>
          <c:tx>
            <c:strRef>
              <c:f>'Analisi dati aggregati'!$B$32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aggregati'!$C$40:$F$40</c:f>
                <c:numCache>
                  <c:formatCode>General</c:formatCode>
                  <c:ptCount val="4"/>
                  <c:pt idx="0">
                    <c:v>0.12901800398406976</c:v>
                  </c:pt>
                  <c:pt idx="1">
                    <c:v>9.3170515356042163E-2</c:v>
                  </c:pt>
                  <c:pt idx="2">
                    <c:v>8.6986935291515702E-2</c:v>
                  </c:pt>
                  <c:pt idx="3">
                    <c:v>0.20082888948417926</c:v>
                  </c:pt>
                </c:numCache>
              </c:numRef>
            </c:plus>
            <c:minus>
              <c:numRef>
                <c:f>'Analisi dati aggregati'!$C$40:$F$40</c:f>
                <c:numCache>
                  <c:formatCode>General</c:formatCode>
                  <c:ptCount val="4"/>
                  <c:pt idx="0">
                    <c:v>0.12901800398406976</c:v>
                  </c:pt>
                  <c:pt idx="1">
                    <c:v>9.3170515356042163E-2</c:v>
                  </c:pt>
                  <c:pt idx="2">
                    <c:v>8.6986935291515702E-2</c:v>
                  </c:pt>
                  <c:pt idx="3">
                    <c:v>0.20082888948417926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aggregati'!$C$28:$F$29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aggregati'!$C$32:$F$32</c:f>
              <c:numCache>
                <c:formatCode>General</c:formatCode>
                <c:ptCount val="4"/>
                <c:pt idx="0">
                  <c:v>1.1978333860948092</c:v>
                </c:pt>
                <c:pt idx="1">
                  <c:v>1.3073801765927178</c:v>
                </c:pt>
                <c:pt idx="2">
                  <c:v>1.2721954860184976</c:v>
                </c:pt>
                <c:pt idx="3">
                  <c:v>1.5774281714961411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9C-40AB-AF1F-117601E87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353584"/>
        <c:axId val="423353976"/>
      </c:barChart>
      <c:catAx>
        <c:axId val="42335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353976"/>
        <c:crosses val="autoZero"/>
        <c:auto val="1"/>
        <c:lblAlgn val="ctr"/>
        <c:lblOffset val="100"/>
        <c:noMultiLvlLbl val="0"/>
      </c:catAx>
      <c:valAx>
        <c:axId val="42335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35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INTERVALLO</a:t>
            </a:r>
            <a:r>
              <a:rPr lang="en-GB" baseline="0"/>
              <a:t> AGGIUSTAMENTO ORIENTAMENTO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'Analisi dati aggregati'!$O$30:$P$30</c:f>
              <c:strCache>
                <c:ptCount val="2"/>
                <c:pt idx="0">
                  <c:v>COND</c:v>
                </c:pt>
                <c:pt idx="1">
                  <c:v>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aggregati'!$Q$38:$T$38</c:f>
                <c:numCache>
                  <c:formatCode>General</c:formatCode>
                  <c:ptCount val="4"/>
                  <c:pt idx="0">
                    <c:v>0.28199308900082348</c:v>
                  </c:pt>
                  <c:pt idx="1">
                    <c:v>0.23900255034680229</c:v>
                  </c:pt>
                  <c:pt idx="2">
                    <c:v>6.3740703069601959E-2</c:v>
                  </c:pt>
                  <c:pt idx="3">
                    <c:v>5.0124683922034681E-2</c:v>
                  </c:pt>
                </c:numCache>
              </c:numRef>
            </c:plus>
            <c:minus>
              <c:numRef>
                <c:f>'Analisi dati aggregati'!$Q$38:$T$38</c:f>
                <c:numCache>
                  <c:formatCode>General</c:formatCode>
                  <c:ptCount val="4"/>
                  <c:pt idx="0">
                    <c:v>0.28199308900082348</c:v>
                  </c:pt>
                  <c:pt idx="1">
                    <c:v>0.23900255034680229</c:v>
                  </c:pt>
                  <c:pt idx="2">
                    <c:v>6.3740703069601959E-2</c:v>
                  </c:pt>
                  <c:pt idx="3">
                    <c:v>5.0124683922034681E-2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aggregati'!$Q$28:$T$29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aggregati'!$Q$30:$T$30</c:f>
              <c:numCache>
                <c:formatCode>General</c:formatCode>
                <c:ptCount val="4"/>
                <c:pt idx="0">
                  <c:v>1.5831419880735933</c:v>
                </c:pt>
                <c:pt idx="1">
                  <c:v>1.3184512902417027</c:v>
                </c:pt>
                <c:pt idx="2">
                  <c:v>0.79209283429494537</c:v>
                </c:pt>
                <c:pt idx="3">
                  <c:v>0.84009595880057719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4D-4E88-87BB-9801317C335E}"/>
            </c:ext>
          </c:extLst>
        </c:ser>
        <c:ser>
          <c:idx val="1"/>
          <c:order val="1"/>
          <c:tx>
            <c:strRef>
              <c:f>'Analisi dati aggregati'!$O$31:$P$31</c:f>
              <c:strCache>
                <c:ptCount val="2"/>
                <c:pt idx="0">
                  <c:v>COND</c:v>
                </c:pt>
                <c:pt idx="1">
                  <c:v>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aggregati'!$Q$39:$T$39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0.14748809834958521</c:v>
                  </c:pt>
                  <c:pt idx="2">
                    <c:v>0.23897929731113429</c:v>
                  </c:pt>
                  <c:pt idx="3">
                    <c:v>0.10882168414188458</c:v>
                  </c:pt>
                </c:numCache>
              </c:numRef>
            </c:plus>
            <c:minus>
              <c:numRef>
                <c:f>'Analisi dati aggregati'!$Q$39:$T$39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0.14748809834958521</c:v>
                  </c:pt>
                  <c:pt idx="2">
                    <c:v>0.23897929731113429</c:v>
                  </c:pt>
                  <c:pt idx="3">
                    <c:v>0.10882168414188458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aggregati'!$Q$28:$T$29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aggregati'!$Q$31:$T$31</c:f>
              <c:numCache>
                <c:formatCode>General</c:formatCode>
                <c:ptCount val="4"/>
                <c:pt idx="0">
                  <c:v>0</c:v>
                </c:pt>
                <c:pt idx="1">
                  <c:v>1.3061802551867117</c:v>
                </c:pt>
                <c:pt idx="2">
                  <c:v>1.529478110789442</c:v>
                </c:pt>
                <c:pt idx="3">
                  <c:v>0.99366887889246924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4D-4E88-87BB-9801317C335E}"/>
            </c:ext>
          </c:extLst>
        </c:ser>
        <c:ser>
          <c:idx val="2"/>
          <c:order val="2"/>
          <c:tx>
            <c:strRef>
              <c:f>'Analisi dati aggregati'!$O$32:$P$32</c:f>
              <c:strCache>
                <c:ptCount val="2"/>
                <c:pt idx="0">
                  <c:v>COND</c:v>
                </c:pt>
                <c:pt idx="1">
                  <c:v>NC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aggregati'!$Q$40:$T$40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0.11218613118345833</c:v>
                  </c:pt>
                  <c:pt idx="2">
                    <c:v>0.10826145682190569</c:v>
                  </c:pt>
                  <c:pt idx="3">
                    <c:v>0.10701435268987324</c:v>
                  </c:pt>
                </c:numCache>
              </c:numRef>
            </c:plus>
            <c:minus>
              <c:numRef>
                <c:f>'Analisi dati aggregati'!$Q$40:$T$40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0.11218613118345833</c:v>
                  </c:pt>
                  <c:pt idx="2">
                    <c:v>0.10826145682190569</c:v>
                  </c:pt>
                  <c:pt idx="3">
                    <c:v>0.10701435268987324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aggregati'!$Q$28:$T$29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aggregati'!$Q$32:$T$32</c:f>
              <c:numCache>
                <c:formatCode>General</c:formatCode>
                <c:ptCount val="4"/>
                <c:pt idx="0">
                  <c:v>0</c:v>
                </c:pt>
                <c:pt idx="1">
                  <c:v>1.169398813807953</c:v>
                </c:pt>
                <c:pt idx="2">
                  <c:v>1.8926965749549236</c:v>
                </c:pt>
                <c:pt idx="3">
                  <c:v>1.0031674621239477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4D-4E88-87BB-9801317C3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354760"/>
        <c:axId val="423355152"/>
      </c:barChart>
      <c:catAx>
        <c:axId val="42335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355152"/>
        <c:crosses val="autoZero"/>
        <c:auto val="1"/>
        <c:lblAlgn val="ctr"/>
        <c:lblOffset val="100"/>
        <c:noMultiLvlLbl val="0"/>
      </c:catAx>
      <c:valAx>
        <c:axId val="42335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354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INTERVALLO</a:t>
            </a:r>
            <a:r>
              <a:rPr lang="en-GB" baseline="0"/>
              <a:t> DI AGGIUSTAMENTO POSIZIONE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'Analisi dati aggregati'!$B$30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aggregati'!$C$38:$F$38</c:f>
                <c:numCache>
                  <c:formatCode>General</c:formatCode>
                  <c:ptCount val="4"/>
                  <c:pt idx="0">
                    <c:v>0.18593540086125557</c:v>
                  </c:pt>
                  <c:pt idx="1">
                    <c:v>0.37155001698743451</c:v>
                  </c:pt>
                  <c:pt idx="2">
                    <c:v>0.82090849871842086</c:v>
                  </c:pt>
                  <c:pt idx="3">
                    <c:v>0.18491925508424606</c:v>
                  </c:pt>
                </c:numCache>
              </c:numRef>
            </c:plus>
            <c:minus>
              <c:numRef>
                <c:f>'Analisi dati aggregati'!$C$38:$F$38</c:f>
                <c:numCache>
                  <c:formatCode>General</c:formatCode>
                  <c:ptCount val="4"/>
                  <c:pt idx="0">
                    <c:v>0.18593540086125557</c:v>
                  </c:pt>
                  <c:pt idx="1">
                    <c:v>0.37155001698743451</c:v>
                  </c:pt>
                  <c:pt idx="2">
                    <c:v>0.82090849871842086</c:v>
                  </c:pt>
                  <c:pt idx="3">
                    <c:v>0.18491925508424606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aggregati'!$C$28:$F$29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aggregati'!$C$30:$F$30</c:f>
              <c:numCache>
                <c:formatCode>General</c:formatCode>
                <c:ptCount val="4"/>
                <c:pt idx="0">
                  <c:v>1.6449854980318777</c:v>
                </c:pt>
                <c:pt idx="1">
                  <c:v>2.1075944515800864</c:v>
                </c:pt>
                <c:pt idx="2">
                  <c:v>2.4485519760435195</c:v>
                </c:pt>
                <c:pt idx="3">
                  <c:v>1.748303492974882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42-466B-9FAC-97DC33FFC088}"/>
            </c:ext>
          </c:extLst>
        </c:ser>
        <c:ser>
          <c:idx val="1"/>
          <c:order val="1"/>
          <c:tx>
            <c:strRef>
              <c:f>'Analisi dati aggregati'!$B$31</c:f>
              <c:strCache>
                <c:ptCount val="1"/>
                <c:pt idx="0">
                  <c:v>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aggregati'!$C$39:$F$39</c:f>
                <c:numCache>
                  <c:formatCode>General</c:formatCode>
                  <c:ptCount val="4"/>
                  <c:pt idx="0">
                    <c:v>0.16891352573317017</c:v>
                  </c:pt>
                  <c:pt idx="1">
                    <c:v>0.13268103248075924</c:v>
                  </c:pt>
                  <c:pt idx="2">
                    <c:v>0.23390610740820325</c:v>
                  </c:pt>
                  <c:pt idx="3">
                    <c:v>0.28202370306393482</c:v>
                  </c:pt>
                </c:numCache>
              </c:numRef>
            </c:plus>
            <c:minus>
              <c:numRef>
                <c:f>'Analisi dati aggregati'!$C$39:$F$39</c:f>
                <c:numCache>
                  <c:formatCode>General</c:formatCode>
                  <c:ptCount val="4"/>
                  <c:pt idx="0">
                    <c:v>0.16891352573317017</c:v>
                  </c:pt>
                  <c:pt idx="1">
                    <c:v>0.13268103248075924</c:v>
                  </c:pt>
                  <c:pt idx="2">
                    <c:v>0.23390610740820325</c:v>
                  </c:pt>
                  <c:pt idx="3">
                    <c:v>0.28202370306393482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aggregati'!$C$28:$F$29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aggregati'!$C$31:$F$31</c:f>
              <c:numCache>
                <c:formatCode>General</c:formatCode>
                <c:ptCount val="4"/>
                <c:pt idx="0">
                  <c:v>1.1974165214066637</c:v>
                </c:pt>
                <c:pt idx="1">
                  <c:v>1.145289659510172</c:v>
                </c:pt>
                <c:pt idx="2">
                  <c:v>1.2878768006685575</c:v>
                </c:pt>
                <c:pt idx="3">
                  <c:v>1.735722394702635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42-466B-9FAC-97DC33FFC088}"/>
            </c:ext>
          </c:extLst>
        </c:ser>
        <c:ser>
          <c:idx val="2"/>
          <c:order val="2"/>
          <c:tx>
            <c:strRef>
              <c:f>'Analisi dati aggregati'!$B$32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'Analisi dati aggregati'!$C$40:$F$40</c:f>
                <c:numCache>
                  <c:formatCode>General</c:formatCode>
                  <c:ptCount val="4"/>
                  <c:pt idx="0">
                    <c:v>0.12901800398406976</c:v>
                  </c:pt>
                  <c:pt idx="1">
                    <c:v>9.3170515356042163E-2</c:v>
                  </c:pt>
                  <c:pt idx="2">
                    <c:v>8.6986935291515702E-2</c:v>
                  </c:pt>
                  <c:pt idx="3">
                    <c:v>0.20082888948417926</c:v>
                  </c:pt>
                </c:numCache>
              </c:numRef>
            </c:plus>
            <c:minus>
              <c:numRef>
                <c:f>'Analisi dati aggregati'!$C$40:$F$40</c:f>
                <c:numCache>
                  <c:formatCode>General</c:formatCode>
                  <c:ptCount val="4"/>
                  <c:pt idx="0">
                    <c:v>0.12901800398406976</c:v>
                  </c:pt>
                  <c:pt idx="1">
                    <c:v>9.3170515356042163E-2</c:v>
                  </c:pt>
                  <c:pt idx="2">
                    <c:v>8.6986935291515702E-2</c:v>
                  </c:pt>
                  <c:pt idx="3">
                    <c:v>0.20082888948417926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'Analisi dati aggregati'!$C$28:$F$29</c:f>
              <c:multiLvlStrCache>
                <c:ptCount val="4"/>
                <c:lvl>
                  <c:pt idx="0">
                    <c:v>High</c:v>
                  </c:pt>
                  <c:pt idx="1">
                    <c:v>Low</c:v>
                  </c:pt>
                  <c:pt idx="2">
                    <c:v>High</c:v>
                  </c:pt>
                  <c:pt idx="3">
                    <c:v>Low</c:v>
                  </c:pt>
                </c:lvl>
                <c:lvl>
                  <c:pt idx="0">
                    <c:v>LEFT</c:v>
                  </c:pt>
                  <c:pt idx="2">
                    <c:v>RIGHT</c:v>
                  </c:pt>
                </c:lvl>
              </c:multiLvlStrCache>
            </c:multiLvlStrRef>
          </c:cat>
          <c:val>
            <c:numRef>
              <c:f>'Analisi dati aggregati'!$C$32:$F$32</c:f>
              <c:numCache>
                <c:formatCode>General</c:formatCode>
                <c:ptCount val="4"/>
                <c:pt idx="0">
                  <c:v>1.1978333860948092</c:v>
                </c:pt>
                <c:pt idx="1">
                  <c:v>1.3073801765927178</c:v>
                </c:pt>
                <c:pt idx="2">
                  <c:v>1.2721954860184976</c:v>
                </c:pt>
                <c:pt idx="3">
                  <c:v>1.5774281714961411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42-466B-9FAC-97DC33FFC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355936"/>
        <c:axId val="423356328"/>
      </c:barChart>
      <c:catAx>
        <c:axId val="42335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356328"/>
        <c:crosses val="autoZero"/>
        <c:auto val="1"/>
        <c:lblAlgn val="ctr"/>
        <c:lblOffset val="100"/>
        <c:noMultiLvlLbl val="0"/>
      </c:catAx>
      <c:valAx>
        <c:axId val="42335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35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15EB6-EE7B-4453-8818-36CF38304DCA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144DE-BEA1-45CC-82EB-3C38F4531C1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58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 compare Bias nel controllo è</a:t>
            </a:r>
            <a:r>
              <a:rPr lang="it-IT" baseline="0" dirty="0"/>
              <a:t> per preferenza verso l’obliquo i 45 gradi sono meno dei 50 di 5: (La soluzione prevista dal bias verso l’obliquità è -5°)</a:t>
            </a:r>
          </a:p>
          <a:p>
            <a:endParaRPr lang="it-IT" baseline="0" dirty="0"/>
          </a:p>
          <a:p>
            <a:r>
              <a:rPr lang="it-IT" baseline="0" dirty="0"/>
              <a:t>Se compare sul mosaico è per la configurazione a spirale della regione grigia.</a:t>
            </a:r>
          </a:p>
          <a:p>
            <a:endParaRPr lang="it-IT" baseline="0" dirty="0"/>
          </a:p>
          <a:p>
            <a:r>
              <a:rPr lang="it-IT" baseline="0"/>
              <a:t>Se Mosaico e AC hanno lo stesso Bias è coerente con una teoria del completamento tipo Relatability che non tollera il completamento in situazioni limite di interposizione come quella della Gerbino Illusion.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A3F77-80AC-4D72-80CE-93C73E288327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305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 compare Bias nel controllo è</a:t>
            </a:r>
            <a:r>
              <a:rPr lang="it-IT" baseline="0" dirty="0"/>
              <a:t> per preferenza verso l’obliquo i 45 gradi sono meno dei 50 di 5: (La soluzione prevista dal bias verso l’obliquità è -5°)</a:t>
            </a:r>
          </a:p>
          <a:p>
            <a:endParaRPr lang="it-IT" baseline="0" dirty="0"/>
          </a:p>
          <a:p>
            <a:r>
              <a:rPr lang="it-IT" baseline="0" dirty="0"/>
              <a:t>Se compare sul mosaico è per la configurazione a spirale della regione grigia.</a:t>
            </a:r>
          </a:p>
          <a:p>
            <a:endParaRPr lang="it-IT" baseline="0" dirty="0"/>
          </a:p>
          <a:p>
            <a:r>
              <a:rPr lang="it-IT" baseline="0"/>
              <a:t>Se Mosaico e AC hanno lo stesso Bias è coerente con una teoria del completamento tipo Relatability che non tollera il completamento in situazioni limite di interposizione come quella della Gerbino Illusion.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A3F77-80AC-4D72-80CE-93C73E288327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055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E3D3C-BCFB-49C4-B7DB-4F35BB4E1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F1D03A-7A28-473D-A533-09ACC19E8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A625C6-A64E-4F00-A911-7CD0AF9C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91BB8F-5316-4B56-8A89-8BA84E23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7B0447-C2EB-46B3-A694-2FD20BD2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8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03063-3FC3-490B-8386-243699FC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DED24B-EA4C-4B23-8AC7-2FB05DAF2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053B9C-E84C-4B88-B5A5-1B3E5437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2E1C51-39B6-4827-A9F2-AFC1FED3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B0499-03BB-40F8-BEA4-D41730F3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5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4F3C75-CC53-42D9-A8A5-39476C074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6C24FD-19D7-412A-A14F-FAB86956F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7BE42E-57B9-444D-B629-DE0F3682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6E6AF6-76B7-40E9-BC66-81A8EC0A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42849-CFBB-48F8-8E17-34E7A6DA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B1EE7-A05D-49B5-8718-184BB722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2A5C5-8A2C-4F76-BAFF-174D46B86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CFC034-9BCF-4084-BFBD-ACDB0785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05EDAF-156A-4D0A-A2BC-ACDEEB58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80698-A4FB-4A5F-8E45-92781C75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9659BF-1E9D-4193-80F7-2969F464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82EE33-06E0-41BC-B253-2BC3DCBE3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2D8F9E-33FA-4521-86EE-8C127BCC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B4C4A2-2647-4971-AEA1-4CEAF615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9B062-3F37-4156-8C99-A404FF1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4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CA670F-BB61-4CF9-BFC9-4D7C4CF9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425CA4-BB1D-4B46-9917-117821513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374BA6-1D79-404E-BB3E-AB1108152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B59540-85C4-4C15-A0D2-074EACBF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EC268-1C50-40FA-AD79-2DB3C0A1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7570B2-C608-418A-B9C5-4600618F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4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DB21E-0B2B-48E5-B975-9A5AFDBA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69A64E-ECE5-4364-844F-7F56804CC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4A1A88-B166-4E7B-941F-AF37CB325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2AF1D8-6432-4D5F-BB28-E1CC908D0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FCBBBA-641D-47E0-8A52-32D313450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26D8B11-F6BA-4EDA-8F67-F46885E5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EE085BC-9274-4CAE-83E3-216A5DD4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97506B1-FC3D-4363-8F12-8A64268A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0FAA3E-9FC0-4BB5-9EA0-54DF03EE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C6CE94-A11A-45D5-99FC-ECAA7925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B83A14-9FA3-435D-9CED-38012610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2DB924-B5B7-4DD5-B67C-255CFA65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3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CFEC3DE-4451-41A3-B97B-D1ABA44E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FA19D0-F056-4E45-96CF-D8FBCBC7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E84339-5A8D-4E89-B78F-C9FB775D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4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83B51-04EF-4B4D-9982-DDB7F754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5F1D44-870B-42EB-8E1D-BDD0F2A3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C23254-CBEC-4527-A635-7BDE314F8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767422-4420-4612-9139-7816A93F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462B11-65CB-4F2A-9229-0215FDB2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406D6E-2CB2-47EB-85A7-923EE776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DA49F-4C40-4C46-9082-3D681BFA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E866D3-7022-44C1-B262-FFFF9B389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4B57B8-2D51-4CFF-9B3B-00ED2BCEE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31B03A-99D3-476F-9175-41951FF3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E38615-779A-4F82-839B-47084D2E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AE1D82-166F-48C9-85A2-77DC9D0F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3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CC448C-CA99-41CC-A81E-915627B7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3CD8D5-39E8-4111-8E09-37E3CD770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918293-47A0-4E55-A3E1-62DF70C7D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C9F61C-BF3D-4AC0-8BB1-D9486B4E6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69331E-4287-46DE-9CE4-B4AD801A7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9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dissegna@outlook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xmlns="" id="{96A68464-2C8A-4779-978A-FA6053DD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14" y="-71670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Tre modelli contrapposti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9F48A56-80D3-48C4-8039-FB9BE94F37D3}"/>
              </a:ext>
            </a:extLst>
          </p:cNvPr>
          <p:cNvSpPr/>
          <p:nvPr/>
        </p:nvSpPr>
        <p:spPr>
          <a:xfrm>
            <a:off x="4334641" y="1437309"/>
            <a:ext cx="26420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Contrasto</a:t>
            </a:r>
          </a:p>
          <a:p>
            <a:pPr algn="ctr"/>
            <a:r>
              <a:rPr lang="it-IT" sz="2800" dirty="0">
                <a:latin typeface="Century Gothic" panose="020B0502020202020204" pitchFamily="34" charset="0"/>
              </a:rPr>
              <a:t>Spiralizzazione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672C022-7C55-41F2-B69B-C258CF0BC007}"/>
              </a:ext>
            </a:extLst>
          </p:cNvPr>
          <p:cNvGrpSpPr/>
          <p:nvPr/>
        </p:nvGrpSpPr>
        <p:grpSpPr>
          <a:xfrm>
            <a:off x="7629051" y="2684104"/>
            <a:ext cx="3015000" cy="2899800"/>
            <a:chOff x="0" y="0"/>
            <a:chExt cx="3015000" cy="2899800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xmlns="" id="{3A0E2F0F-D490-489B-A08E-80E40774A3E1}"/>
                </a:ext>
              </a:extLst>
            </p:cNvPr>
            <p:cNvSpPr/>
            <p:nvPr/>
          </p:nvSpPr>
          <p:spPr>
            <a:xfrm rot="18600000">
              <a:off x="552500" y="442600"/>
              <a:ext cx="2170800" cy="1879200"/>
            </a:xfrm>
            <a:prstGeom prst="hexagon">
              <a:avLst>
                <a:gd name="adj" fmla="val 28706"/>
                <a:gd name="vf" fmla="val 115470"/>
              </a:avLst>
            </a:prstGeom>
            <a:solidFill>
              <a:srgbClr val="7F7F7F"/>
            </a:solidFill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588B870D-8D6C-4A53-914B-B4B6C18E1A80}"/>
                </a:ext>
              </a:extLst>
            </p:cNvPr>
            <p:cNvSpPr/>
            <p:nvPr/>
          </p:nvSpPr>
          <p:spPr>
            <a:xfrm rot="6000000" flipV="1">
              <a:off x="428400" y="59400"/>
              <a:ext cx="867600" cy="748800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0FF35F28-E26A-41C4-8C05-098B091070C0}"/>
                </a:ext>
              </a:extLst>
            </p:cNvPr>
            <p:cNvSpPr/>
            <p:nvPr/>
          </p:nvSpPr>
          <p:spPr>
            <a:xfrm rot="2400000" flipV="1">
              <a:off x="0" y="1211400"/>
              <a:ext cx="867600" cy="748800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7C60EDD9-0AD3-468E-8C85-60539A0FC2CD}"/>
                </a:ext>
              </a:extLst>
            </p:cNvPr>
            <p:cNvSpPr/>
            <p:nvPr/>
          </p:nvSpPr>
          <p:spPr>
            <a:xfrm rot="20400000" flipV="1">
              <a:off x="770400" y="2151000"/>
              <a:ext cx="867600" cy="748800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6DDF73C5-D864-4C64-AB01-386C21C6CE18}"/>
                </a:ext>
              </a:extLst>
            </p:cNvPr>
            <p:cNvSpPr/>
            <p:nvPr/>
          </p:nvSpPr>
          <p:spPr>
            <a:xfrm rot="2400000" flipV="1">
              <a:off x="1771200" y="2028600"/>
              <a:ext cx="867600" cy="748800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6409B76B-945A-497C-ACCC-59BE82CD65B7}"/>
                </a:ext>
              </a:extLst>
            </p:cNvPr>
            <p:cNvSpPr/>
            <p:nvPr/>
          </p:nvSpPr>
          <p:spPr>
            <a:xfrm rot="6000000" flipV="1">
              <a:off x="2206800" y="880200"/>
              <a:ext cx="867600" cy="748800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1426F045-E841-43A4-8E27-56BC0FB88F33}"/>
                </a:ext>
              </a:extLst>
            </p:cNvPr>
            <p:cNvSpPr/>
            <p:nvPr/>
          </p:nvSpPr>
          <p:spPr>
            <a:xfrm rot="2400000" flipV="1">
              <a:off x="1598400" y="73800"/>
              <a:ext cx="867600" cy="748800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8" name="Hexagon 27">
            <a:extLst>
              <a:ext uri="{FF2B5EF4-FFF2-40B4-BE49-F238E27FC236}">
                <a16:creationId xmlns:a16="http://schemas.microsoft.com/office/drawing/2014/main" xmlns="" id="{F2FE1EC6-028A-4D6D-B8CC-8F23C96AF532}"/>
              </a:ext>
            </a:extLst>
          </p:cNvPr>
          <p:cNvSpPr/>
          <p:nvPr/>
        </p:nvSpPr>
        <p:spPr>
          <a:xfrm rot="18178250">
            <a:off x="8174074" y="3121507"/>
            <a:ext cx="2170800" cy="1879200"/>
          </a:xfrm>
          <a:prstGeom prst="hexagon">
            <a:avLst>
              <a:gd name="adj" fmla="val 28706"/>
              <a:gd name="vf" fmla="val 11547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FF36606-5E22-4828-A090-DE60E1F2DC77}"/>
              </a:ext>
            </a:extLst>
          </p:cNvPr>
          <p:cNvSpPr/>
          <p:nvPr/>
        </p:nvSpPr>
        <p:spPr>
          <a:xfrm>
            <a:off x="7629051" y="1397796"/>
            <a:ext cx="31309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Approssimazione</a:t>
            </a:r>
          </a:p>
          <a:p>
            <a:pPr algn="ctr"/>
            <a:r>
              <a:rPr lang="it-IT" sz="2800" dirty="0">
                <a:latin typeface="Century Gothic" panose="020B0502020202020204" pitchFamily="34" charset="0"/>
              </a:rPr>
              <a:t>Rotazione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451F508-6CD0-41BB-B044-5F8230BED1AF}"/>
              </a:ext>
            </a:extLst>
          </p:cNvPr>
          <p:cNvGrpSpPr/>
          <p:nvPr/>
        </p:nvGrpSpPr>
        <p:grpSpPr>
          <a:xfrm>
            <a:off x="3827864" y="2723617"/>
            <a:ext cx="3015000" cy="2899800"/>
            <a:chOff x="0" y="0"/>
            <a:chExt cx="3015000" cy="2899800"/>
          </a:xfrm>
        </p:grpSpPr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xmlns="" id="{B6A800C2-53FF-433B-BC30-3C728774A595}"/>
                </a:ext>
              </a:extLst>
            </p:cNvPr>
            <p:cNvSpPr/>
            <p:nvPr/>
          </p:nvSpPr>
          <p:spPr>
            <a:xfrm rot="18600000">
              <a:off x="552500" y="442600"/>
              <a:ext cx="2170800" cy="1879200"/>
            </a:xfrm>
            <a:prstGeom prst="hexagon">
              <a:avLst>
                <a:gd name="adj" fmla="val 28706"/>
                <a:gd name="vf" fmla="val 115470"/>
              </a:avLst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xmlns="" id="{5798B1D9-142D-44F0-93DE-0C46E104A8D9}"/>
                </a:ext>
              </a:extLst>
            </p:cNvPr>
            <p:cNvSpPr/>
            <p:nvPr/>
          </p:nvSpPr>
          <p:spPr>
            <a:xfrm rot="6000000" flipV="1">
              <a:off x="428400" y="59400"/>
              <a:ext cx="867600" cy="7488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xmlns="" id="{11D84113-9F5E-4016-97EA-A2E1A9D469F6}"/>
                </a:ext>
              </a:extLst>
            </p:cNvPr>
            <p:cNvSpPr/>
            <p:nvPr/>
          </p:nvSpPr>
          <p:spPr>
            <a:xfrm rot="2400000" flipV="1">
              <a:off x="0" y="1211400"/>
              <a:ext cx="867600" cy="7488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735C1616-98F0-405B-837B-A668D9DF832C}"/>
                </a:ext>
              </a:extLst>
            </p:cNvPr>
            <p:cNvSpPr/>
            <p:nvPr/>
          </p:nvSpPr>
          <p:spPr>
            <a:xfrm rot="20400000" flipV="1">
              <a:off x="770400" y="2151000"/>
              <a:ext cx="867600" cy="7488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xmlns="" id="{B67CB661-70A5-4F9A-99A7-5AAD78313990}"/>
                </a:ext>
              </a:extLst>
            </p:cNvPr>
            <p:cNvSpPr/>
            <p:nvPr/>
          </p:nvSpPr>
          <p:spPr>
            <a:xfrm rot="2400000" flipV="1">
              <a:off x="1771200" y="2028600"/>
              <a:ext cx="867600" cy="7488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xmlns="" id="{4CB9F194-16DF-4145-95D1-D28762EE2393}"/>
                </a:ext>
              </a:extLst>
            </p:cNvPr>
            <p:cNvSpPr/>
            <p:nvPr/>
          </p:nvSpPr>
          <p:spPr>
            <a:xfrm rot="6000000" flipV="1">
              <a:off x="2206800" y="880200"/>
              <a:ext cx="867600" cy="7488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xmlns="" id="{FEB69E75-232B-4A15-83A0-7B451646AECB}"/>
                </a:ext>
              </a:extLst>
            </p:cNvPr>
            <p:cNvSpPr/>
            <p:nvPr/>
          </p:nvSpPr>
          <p:spPr>
            <a:xfrm rot="2400000" flipV="1">
              <a:off x="1598400" y="73800"/>
              <a:ext cx="867600" cy="7488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0B95EB41-A9D1-497F-94BA-FCFFBA438D20}"/>
              </a:ext>
            </a:extLst>
          </p:cNvPr>
          <p:cNvCxnSpPr/>
          <p:nvPr/>
        </p:nvCxnSpPr>
        <p:spPr>
          <a:xfrm rot="600000">
            <a:off x="5096923" y="3083626"/>
            <a:ext cx="1066523" cy="19072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E74090AF-9BCA-4CEF-AF2C-90D497601254}"/>
              </a:ext>
            </a:extLst>
          </p:cNvPr>
          <p:cNvCxnSpPr/>
          <p:nvPr/>
        </p:nvCxnSpPr>
        <p:spPr>
          <a:xfrm rot="600000">
            <a:off x="6163446" y="3274352"/>
            <a:ext cx="373028" cy="101720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069E06EC-B17A-4576-807E-A4981CC2FF68}"/>
              </a:ext>
            </a:extLst>
          </p:cNvPr>
          <p:cNvCxnSpPr/>
          <p:nvPr/>
        </p:nvCxnSpPr>
        <p:spPr>
          <a:xfrm rot="600000" flipH="1">
            <a:off x="5834605" y="4291553"/>
            <a:ext cx="701869" cy="83645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26D7FF1F-4133-4E67-AC4C-6B55CB2AA68B}"/>
              </a:ext>
            </a:extLst>
          </p:cNvPr>
          <p:cNvCxnSpPr/>
          <p:nvPr/>
        </p:nvCxnSpPr>
        <p:spPr>
          <a:xfrm rot="600000" flipH="1" flipV="1">
            <a:off x="4745525" y="4944896"/>
            <a:ext cx="1089080" cy="18311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BB384E83-6313-451F-8376-AF82B6E09EDD}"/>
              </a:ext>
            </a:extLst>
          </p:cNvPr>
          <p:cNvCxnSpPr/>
          <p:nvPr/>
        </p:nvCxnSpPr>
        <p:spPr>
          <a:xfrm rot="600000">
            <a:off x="4395054" y="3920081"/>
            <a:ext cx="373028" cy="101720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25172243-33AA-4ECD-9DF6-D0EF6E4D4BA7}"/>
              </a:ext>
            </a:extLst>
          </p:cNvPr>
          <p:cNvCxnSpPr/>
          <p:nvPr/>
        </p:nvCxnSpPr>
        <p:spPr>
          <a:xfrm rot="600000" flipH="1">
            <a:off x="4354461" y="3083626"/>
            <a:ext cx="742463" cy="85629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100B206E-D986-4605-A372-3FAD035FC8AE}"/>
              </a:ext>
            </a:extLst>
          </p:cNvPr>
          <p:cNvGrpSpPr/>
          <p:nvPr/>
        </p:nvGrpSpPr>
        <p:grpSpPr>
          <a:xfrm>
            <a:off x="497400" y="2723617"/>
            <a:ext cx="3015000" cy="2899800"/>
            <a:chOff x="1156210" y="2718397"/>
            <a:chExt cx="3015000" cy="28998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CC00FC7D-6F03-4F7C-941D-810B61F08039}"/>
                </a:ext>
              </a:extLst>
            </p:cNvPr>
            <p:cNvGrpSpPr/>
            <p:nvPr/>
          </p:nvGrpSpPr>
          <p:grpSpPr>
            <a:xfrm>
              <a:off x="1156210" y="2718397"/>
              <a:ext cx="3015000" cy="2899800"/>
              <a:chOff x="0" y="0"/>
              <a:chExt cx="3015000" cy="2899800"/>
            </a:xfrm>
          </p:grpSpPr>
          <p:sp>
            <p:nvSpPr>
              <p:cNvPr id="63" name="Hexagon 62">
                <a:extLst>
                  <a:ext uri="{FF2B5EF4-FFF2-40B4-BE49-F238E27FC236}">
                    <a16:creationId xmlns:a16="http://schemas.microsoft.com/office/drawing/2014/main" xmlns="" id="{D9E016D1-D29B-4D07-847F-19E4331ECC58}"/>
                  </a:ext>
                </a:extLst>
              </p:cNvPr>
              <p:cNvSpPr/>
              <p:nvPr/>
            </p:nvSpPr>
            <p:spPr>
              <a:xfrm rot="18600000">
                <a:off x="552500" y="442600"/>
                <a:ext cx="2170800" cy="1879200"/>
              </a:xfrm>
              <a:prstGeom prst="hexagon">
                <a:avLst>
                  <a:gd name="adj" fmla="val 28706"/>
                  <a:gd name="vf" fmla="val 115470"/>
                </a:avLst>
              </a:pr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CE034B87-6C68-42E5-8B87-95169C4C8648}"/>
                  </a:ext>
                </a:extLst>
              </p:cNvPr>
              <p:cNvSpPr/>
              <p:nvPr/>
            </p:nvSpPr>
            <p:spPr>
              <a:xfrm rot="6000000" flipV="1">
                <a:off x="428400" y="594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xmlns="" id="{C31545AA-FD02-4A0D-972F-1F6AEAA204A2}"/>
                  </a:ext>
                </a:extLst>
              </p:cNvPr>
              <p:cNvSpPr/>
              <p:nvPr/>
            </p:nvSpPr>
            <p:spPr>
              <a:xfrm rot="2400000" flipV="1">
                <a:off x="0" y="12114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EC32CE57-A796-4B77-9DD9-163114C7FA34}"/>
                  </a:ext>
                </a:extLst>
              </p:cNvPr>
              <p:cNvSpPr/>
              <p:nvPr/>
            </p:nvSpPr>
            <p:spPr>
              <a:xfrm rot="20400000" flipV="1">
                <a:off x="770400" y="21510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xmlns="" id="{95272A9C-AA62-42F8-AABE-3104E6D19264}"/>
                  </a:ext>
                </a:extLst>
              </p:cNvPr>
              <p:cNvSpPr/>
              <p:nvPr/>
            </p:nvSpPr>
            <p:spPr>
              <a:xfrm rot="2400000" flipV="1">
                <a:off x="1771200" y="20286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354AE7D8-AD4F-4AA5-AB62-02CDC054F116}"/>
                  </a:ext>
                </a:extLst>
              </p:cNvPr>
              <p:cNvSpPr/>
              <p:nvPr/>
            </p:nvSpPr>
            <p:spPr>
              <a:xfrm rot="6000000" flipV="1">
                <a:off x="2206800" y="8802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xmlns="" id="{5D99385C-C149-4399-92A9-6E1032EE1775}"/>
                  </a:ext>
                </a:extLst>
              </p:cNvPr>
              <p:cNvSpPr/>
              <p:nvPr/>
            </p:nvSpPr>
            <p:spPr>
              <a:xfrm rot="2400000" flipV="1">
                <a:off x="1598400" y="738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76202842-56B2-4521-ADCC-C253F9108CC0}"/>
                </a:ext>
              </a:extLst>
            </p:cNvPr>
            <p:cNvCxnSpPr>
              <a:cxnSpLocks/>
            </p:cNvCxnSpPr>
            <p:nvPr/>
          </p:nvCxnSpPr>
          <p:spPr>
            <a:xfrm>
              <a:off x="2207739" y="3032119"/>
              <a:ext cx="1063146" cy="19203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9EA1C50E-57C7-467E-A3F0-4FAD5FED6689}"/>
                </a:ext>
              </a:extLst>
            </p:cNvPr>
            <p:cNvCxnSpPr>
              <a:cxnSpLocks/>
            </p:cNvCxnSpPr>
            <p:nvPr/>
          </p:nvCxnSpPr>
          <p:spPr>
            <a:xfrm>
              <a:off x="3409876" y="3027349"/>
              <a:ext cx="373028" cy="101720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8D4B4770-C3B6-4088-8247-7F53163807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6094" y="4086403"/>
              <a:ext cx="710601" cy="84389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2526AB5A-7E8E-47D1-827A-F9503AA1D9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3843" y="4989515"/>
              <a:ext cx="1091982" cy="18785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AECED773-6A3F-4163-90CB-8556C8155AA7}"/>
                </a:ext>
              </a:extLst>
            </p:cNvPr>
            <p:cNvCxnSpPr>
              <a:cxnSpLocks/>
            </p:cNvCxnSpPr>
            <p:nvPr/>
          </p:nvCxnSpPr>
          <p:spPr>
            <a:xfrm>
              <a:off x="1790986" y="4117554"/>
              <a:ext cx="373028" cy="99688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6E9443B6-1574-4CB5-B138-081589D98D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0010" y="3244470"/>
              <a:ext cx="690276" cy="80937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B1EF2FF3-32B3-4502-9F67-4C786141076B}"/>
              </a:ext>
            </a:extLst>
          </p:cNvPr>
          <p:cNvSpPr/>
          <p:nvPr/>
        </p:nvSpPr>
        <p:spPr>
          <a:xfrm>
            <a:off x="832106" y="1437309"/>
            <a:ext cx="2860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Interpolazione </a:t>
            </a:r>
          </a:p>
        </p:txBody>
      </p:sp>
    </p:spTree>
    <p:extLst>
      <p:ext uri="{BB962C8B-B14F-4D97-AF65-F5344CB8AC3E}">
        <p14:creationId xmlns:p14="http://schemas.microsoft.com/office/powerpoint/2010/main" val="70390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D4F834-67E8-4957-AB27-0B055530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88" y="262017"/>
            <a:ext cx="10515600" cy="1325563"/>
          </a:xfrm>
        </p:spPr>
        <p:txBody>
          <a:bodyPr/>
          <a:lstStyle/>
          <a:p>
            <a:r>
              <a:rPr lang="it-IT" sz="4400" dirty="0">
                <a:latin typeface="Century Gothic" panose="020B0502020202020204" pitchFamily="34" charset="0"/>
              </a:rPr>
              <a:t>2) Errore costante dell’orientamento = deviazione dal parallelismo</a:t>
            </a:r>
            <a:endParaRPr lang="it-IT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5789199-2466-43B0-90E5-3BC5B1A6E4C7}"/>
              </a:ext>
            </a:extLst>
          </p:cNvPr>
          <p:cNvGrpSpPr/>
          <p:nvPr/>
        </p:nvGrpSpPr>
        <p:grpSpPr>
          <a:xfrm>
            <a:off x="1227946" y="3531371"/>
            <a:ext cx="3015000" cy="2899800"/>
            <a:chOff x="0" y="0"/>
            <a:chExt cx="3015000" cy="2899800"/>
          </a:xfrm>
        </p:grpSpPr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xmlns="" id="{1CF0B240-541A-4429-8DC2-F3D57647FA7E}"/>
                </a:ext>
              </a:extLst>
            </p:cNvPr>
            <p:cNvSpPr/>
            <p:nvPr/>
          </p:nvSpPr>
          <p:spPr>
            <a:xfrm rot="18600000">
              <a:off x="552500" y="442600"/>
              <a:ext cx="2170800" cy="1879200"/>
            </a:xfrm>
            <a:prstGeom prst="hexagon">
              <a:avLst>
                <a:gd name="adj" fmla="val 28706"/>
                <a:gd name="vf" fmla="val 115470"/>
              </a:avLst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xmlns="" id="{A07FD2D1-8ADC-42C4-9A85-636B8F7FF844}"/>
                </a:ext>
              </a:extLst>
            </p:cNvPr>
            <p:cNvSpPr/>
            <p:nvPr/>
          </p:nvSpPr>
          <p:spPr>
            <a:xfrm rot="6000000" flipV="1">
              <a:off x="428400" y="59400"/>
              <a:ext cx="867600" cy="748800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xmlns="" id="{7E43D2CB-40B1-4BE8-866F-98AEE3CF911E}"/>
                </a:ext>
              </a:extLst>
            </p:cNvPr>
            <p:cNvSpPr/>
            <p:nvPr/>
          </p:nvSpPr>
          <p:spPr>
            <a:xfrm rot="2400000" flipV="1">
              <a:off x="0" y="1211400"/>
              <a:ext cx="867600" cy="748800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xmlns="" id="{3B513530-BAB2-446E-A14C-C0FF09A8D519}"/>
                </a:ext>
              </a:extLst>
            </p:cNvPr>
            <p:cNvSpPr/>
            <p:nvPr/>
          </p:nvSpPr>
          <p:spPr>
            <a:xfrm rot="20400000" flipV="1">
              <a:off x="770400" y="2151000"/>
              <a:ext cx="867600" cy="748800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xmlns="" id="{0E8CE0B1-8D06-4639-8D6D-6BCA9A4F67D0}"/>
                </a:ext>
              </a:extLst>
            </p:cNvPr>
            <p:cNvSpPr/>
            <p:nvPr/>
          </p:nvSpPr>
          <p:spPr>
            <a:xfrm rot="2400000" flipV="1">
              <a:off x="1771200" y="2028600"/>
              <a:ext cx="867600" cy="748800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xmlns="" id="{0C7B64B2-D9D3-4E5E-9A7D-98D9B5FB026A}"/>
                </a:ext>
              </a:extLst>
            </p:cNvPr>
            <p:cNvSpPr/>
            <p:nvPr/>
          </p:nvSpPr>
          <p:spPr>
            <a:xfrm rot="6000000" flipV="1">
              <a:off x="2206800" y="880200"/>
              <a:ext cx="867600" cy="748800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xmlns="" id="{8F4B9468-815D-4F13-B1D2-386143CCC75D}"/>
                </a:ext>
              </a:extLst>
            </p:cNvPr>
            <p:cNvSpPr/>
            <p:nvPr/>
          </p:nvSpPr>
          <p:spPr>
            <a:xfrm rot="2400000" flipV="1">
              <a:off x="1598400" y="73800"/>
              <a:ext cx="867600" cy="748800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2037338-34E5-4D1D-A820-81E38BEB19E6}"/>
              </a:ext>
            </a:extLst>
          </p:cNvPr>
          <p:cNvCxnSpPr/>
          <p:nvPr/>
        </p:nvCxnSpPr>
        <p:spPr>
          <a:xfrm flipV="1">
            <a:off x="2137669" y="3883711"/>
            <a:ext cx="359610" cy="41000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194BAA0-B155-4558-92B3-E7E759B30142}"/>
              </a:ext>
            </a:extLst>
          </p:cNvPr>
          <p:cNvSpPr/>
          <p:nvPr/>
        </p:nvSpPr>
        <p:spPr>
          <a:xfrm>
            <a:off x="2408548" y="3804194"/>
            <a:ext cx="160614" cy="1753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CF5E559-07A6-45CA-A92A-643356F28CEC}"/>
              </a:ext>
            </a:extLst>
          </p:cNvPr>
          <p:cNvGrpSpPr/>
          <p:nvPr/>
        </p:nvGrpSpPr>
        <p:grpSpPr>
          <a:xfrm>
            <a:off x="712536" y="1832729"/>
            <a:ext cx="4201200" cy="4201200"/>
            <a:chOff x="7348398" y="215472"/>
            <a:chExt cx="4201200" cy="42012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85E57BE3-6E7A-4B00-BADD-BDAC6CFAE2B9}"/>
                </a:ext>
              </a:extLst>
            </p:cNvPr>
            <p:cNvSpPr/>
            <p:nvPr/>
          </p:nvSpPr>
          <p:spPr>
            <a:xfrm>
              <a:off x="7348398" y="215472"/>
              <a:ext cx="4201200" cy="42012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86E3508B-5DDB-4A53-A280-9F0ECDD66C54}"/>
                </a:ext>
              </a:extLst>
            </p:cNvPr>
            <p:cNvCxnSpPr/>
            <p:nvPr/>
          </p:nvCxnSpPr>
          <p:spPr>
            <a:xfrm>
              <a:off x="7383858" y="1960806"/>
              <a:ext cx="4130280" cy="72577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8776FC73-4AFB-4909-9D43-B084595AB152}"/>
                </a:ext>
              </a:extLst>
            </p:cNvPr>
            <p:cNvCxnSpPr/>
            <p:nvPr/>
          </p:nvCxnSpPr>
          <p:spPr>
            <a:xfrm rot="1800000" flipV="1">
              <a:off x="8106977" y="714801"/>
              <a:ext cx="2684042" cy="3202543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3E4F2054-CE87-4858-87C7-1BEF80082743}"/>
                </a:ext>
              </a:extLst>
            </p:cNvPr>
            <p:cNvSpPr/>
            <p:nvPr/>
          </p:nvSpPr>
          <p:spPr>
            <a:xfrm>
              <a:off x="9368691" y="2228384"/>
              <a:ext cx="160614" cy="1753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9CD50A72-E6EE-42D1-8797-14130A79CED3}"/>
              </a:ext>
            </a:extLst>
          </p:cNvPr>
          <p:cNvCxnSpPr/>
          <p:nvPr/>
        </p:nvCxnSpPr>
        <p:spPr>
          <a:xfrm rot="1800000">
            <a:off x="755041" y="3565068"/>
            <a:ext cx="4130280" cy="72577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F2EA99F8-0EFF-4EE1-A464-8EB9070D110E}"/>
              </a:ext>
            </a:extLst>
          </p:cNvPr>
          <p:cNvCxnSpPr>
            <a:cxnSpLocks/>
          </p:cNvCxnSpPr>
          <p:nvPr/>
        </p:nvCxnSpPr>
        <p:spPr>
          <a:xfrm rot="600000">
            <a:off x="4229945" y="5269528"/>
            <a:ext cx="360000" cy="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7314EA97-35D3-43F4-972F-0B2534377B41}"/>
              </a:ext>
            </a:extLst>
          </p:cNvPr>
          <p:cNvCxnSpPr>
            <a:cxnSpLocks/>
          </p:cNvCxnSpPr>
          <p:nvPr/>
        </p:nvCxnSpPr>
        <p:spPr>
          <a:xfrm rot="-1200000" flipV="1">
            <a:off x="4252717" y="5275772"/>
            <a:ext cx="360000" cy="1"/>
          </a:xfrm>
          <a:prstGeom prst="straightConnector1">
            <a:avLst/>
          </a:prstGeom>
          <a:ln w="12700">
            <a:solidFill>
              <a:schemeClr val="accent6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011743BE-F29E-4C14-BED2-2238682BF493}"/>
              </a:ext>
            </a:extLst>
          </p:cNvPr>
          <p:cNvCxnSpPr>
            <a:cxnSpLocks/>
          </p:cNvCxnSpPr>
          <p:nvPr/>
        </p:nvCxnSpPr>
        <p:spPr>
          <a:xfrm rot="2400000" flipV="1">
            <a:off x="4247942" y="5276495"/>
            <a:ext cx="360000" cy="1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C754441-691A-4E67-A725-585612E7C79D}"/>
              </a:ext>
            </a:extLst>
          </p:cNvPr>
          <p:cNvSpPr/>
          <p:nvPr/>
        </p:nvSpPr>
        <p:spPr>
          <a:xfrm>
            <a:off x="462988" y="1501179"/>
            <a:ext cx="4588488" cy="4814537"/>
          </a:xfrm>
          <a:prstGeom prst="rect">
            <a:avLst/>
          </a:prstGeom>
          <a:solidFill>
            <a:srgbClr val="FFFFFF">
              <a:alpha val="58039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8F42D660-2054-4022-BBC2-8C158CCC6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7" t="39990" r="49729" b="33630"/>
          <a:stretch/>
        </p:blipFill>
        <p:spPr>
          <a:xfrm>
            <a:off x="4759289" y="3273833"/>
            <a:ext cx="1780598" cy="18091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FE3F88A-A705-44C3-9E36-79BC3A6F151F}"/>
              </a:ext>
            </a:extLst>
          </p:cNvPr>
          <p:cNvSpPr txBox="1"/>
          <p:nvPr/>
        </p:nvSpPr>
        <p:spPr>
          <a:xfrm>
            <a:off x="6152524" y="4476675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40</a:t>
            </a:r>
            <a:r>
              <a:rPr lang="it-IT" dirty="0">
                <a:solidFill>
                  <a:srgbClr val="C00000"/>
                </a:solidFill>
              </a:rPr>
              <a:t> ≡ [10 - (</a:t>
            </a:r>
            <a:r>
              <a:rPr lang="it-IT" b="1" dirty="0">
                <a:solidFill>
                  <a:srgbClr val="C00000"/>
                </a:solidFill>
              </a:rPr>
              <a:t>40</a:t>
            </a:r>
            <a:r>
              <a:rPr lang="it-IT" dirty="0">
                <a:solidFill>
                  <a:srgbClr val="C00000"/>
                </a:solidFill>
              </a:rPr>
              <a:t>) = -30]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0F081AFF-C90E-40A3-AB76-1B26BFAC9034}"/>
              </a:ext>
            </a:extLst>
          </p:cNvPr>
          <p:cNvSpPr txBox="1"/>
          <p:nvPr/>
        </p:nvSpPr>
        <p:spPr>
          <a:xfrm>
            <a:off x="6248520" y="408806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10</a:t>
            </a:r>
            <a:r>
              <a:rPr lang="it-IT" dirty="0"/>
              <a:t> ≡ 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9C972A6-53A5-4ACC-B7E2-DB2133BBB28A}"/>
              </a:ext>
            </a:extLst>
          </p:cNvPr>
          <p:cNvSpPr txBox="1"/>
          <p:nvPr/>
        </p:nvSpPr>
        <p:spPr>
          <a:xfrm>
            <a:off x="6248520" y="3756283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92D050"/>
                </a:solidFill>
              </a:rPr>
              <a:t>-20 </a:t>
            </a:r>
            <a:r>
              <a:rPr lang="it-IT" dirty="0">
                <a:solidFill>
                  <a:srgbClr val="92D050"/>
                </a:solidFill>
              </a:rPr>
              <a:t>≡ [10 - (</a:t>
            </a:r>
            <a:r>
              <a:rPr lang="it-IT" b="1" dirty="0">
                <a:solidFill>
                  <a:srgbClr val="92D050"/>
                </a:solidFill>
              </a:rPr>
              <a:t>-20</a:t>
            </a:r>
            <a:r>
              <a:rPr lang="it-IT" dirty="0">
                <a:solidFill>
                  <a:srgbClr val="92D050"/>
                </a:solidFill>
              </a:rPr>
              <a:t>) = 30]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6E0B714-F150-4621-97BD-4CC9F74761C1}"/>
              </a:ext>
            </a:extLst>
          </p:cNvPr>
          <p:cNvSpPr txBox="1"/>
          <p:nvPr/>
        </p:nvSpPr>
        <p:spPr>
          <a:xfrm>
            <a:off x="7027592" y="4095119"/>
            <a:ext cx="371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Orientamento polare del lato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0B31EBB-C676-4164-8912-4C8471D4276F}"/>
              </a:ext>
            </a:extLst>
          </p:cNvPr>
          <p:cNvSpPr txBox="1"/>
          <p:nvPr/>
        </p:nvSpPr>
        <p:spPr>
          <a:xfrm>
            <a:off x="6152525" y="4866792"/>
            <a:ext cx="532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Errore costante dell’orientamento posizione = Orientamento polare lato – Orientamento polare dell’indicatore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4BCAC02-2954-4396-A592-CA84F0AC1CBC}"/>
              </a:ext>
            </a:extLst>
          </p:cNvPr>
          <p:cNvSpPr txBox="1"/>
          <p:nvPr/>
        </p:nvSpPr>
        <p:spPr>
          <a:xfrm>
            <a:off x="7849847" y="1568357"/>
            <a:ext cx="36296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latin typeface="Century Gothic" panose="020B0502020202020204" pitchFamily="34" charset="0"/>
              </a:rPr>
              <a:t>Coordinate polari assolute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29E0375-A136-47A2-B0FB-4A3050DD2B89}"/>
              </a:ext>
            </a:extLst>
          </p:cNvPr>
          <p:cNvSpPr txBox="1"/>
          <p:nvPr/>
        </p:nvSpPr>
        <p:spPr>
          <a:xfrm>
            <a:off x="7849847" y="1891522"/>
            <a:ext cx="36296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Century Gothic" panose="020B0502020202020204" pitchFamily="34" charset="0"/>
              </a:rPr>
              <a:t>Coordinate polari relative</a:t>
            </a:r>
          </a:p>
        </p:txBody>
      </p:sp>
    </p:spTree>
    <p:extLst>
      <p:ext uri="{BB962C8B-B14F-4D97-AF65-F5344CB8AC3E}">
        <p14:creationId xmlns:p14="http://schemas.microsoft.com/office/powerpoint/2010/main" val="29286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9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9F48A56-80D3-48C4-8039-FB9BE94F37D3}"/>
              </a:ext>
            </a:extLst>
          </p:cNvPr>
          <p:cNvSpPr/>
          <p:nvPr/>
        </p:nvSpPr>
        <p:spPr>
          <a:xfrm>
            <a:off x="552209" y="1335946"/>
            <a:ext cx="5056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Interpolazione (dominante) </a:t>
            </a:r>
          </a:p>
        </p:txBody>
      </p:sp>
      <p:sp>
        <p:nvSpPr>
          <p:cNvPr id="56" name="CasellaDiTesto 4">
            <a:extLst>
              <a:ext uri="{FF2B5EF4-FFF2-40B4-BE49-F238E27FC236}">
                <a16:creationId xmlns:a16="http://schemas.microsoft.com/office/drawing/2014/main" xmlns="" id="{8D4DA538-9323-412F-8F9D-F2C4E95BCCCA}"/>
              </a:ext>
            </a:extLst>
          </p:cNvPr>
          <p:cNvSpPr txBox="1"/>
          <p:nvPr/>
        </p:nvSpPr>
        <p:spPr>
          <a:xfrm>
            <a:off x="5837241" y="2954516"/>
            <a:ext cx="5864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1650" b="0">
                <a:solidFill>
                  <a:prstClr val="black"/>
                </a:solidFill>
              </a:defRPr>
            </a:lvl1pPr>
          </a:lstStyle>
          <a:p>
            <a:r>
              <a:rPr lang="it-IT" sz="2000" dirty="0">
                <a:latin typeface="Century Gothic" panose="020B0502020202020204" pitchFamily="34" charset="0"/>
              </a:rPr>
              <a:t>Errore costanti di posizione e di orientamento nullo</a:t>
            </a:r>
          </a:p>
          <a:p>
            <a:endParaRPr lang="it-IT" sz="2000" dirty="0">
              <a:latin typeface="Century Gothic" panose="020B0502020202020204" pitchFamily="34" charset="0"/>
            </a:endParaRPr>
          </a:p>
          <a:p>
            <a:r>
              <a:rPr lang="it-IT" sz="2000" dirty="0">
                <a:latin typeface="Century Gothic" panose="020B0502020202020204" pitchFamily="34" charset="0"/>
              </a:rPr>
              <a:t>Non c’è distorsione delle superfici specificate: la posizione del primo indicatore sarà collineare al lato dell’esagone e l’inclinazione del secondo sarà parallelo.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9BD73F6-459B-4656-A499-497975E899D9}"/>
              </a:ext>
            </a:extLst>
          </p:cNvPr>
          <p:cNvGrpSpPr/>
          <p:nvPr/>
        </p:nvGrpSpPr>
        <p:grpSpPr>
          <a:xfrm>
            <a:off x="866314" y="1859166"/>
            <a:ext cx="3826369" cy="3953680"/>
            <a:chOff x="5162047" y="2207634"/>
            <a:chExt cx="4513934" cy="466412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38E4FC87-E4E1-4BF4-8C31-A47D4467B9BB}"/>
                </a:ext>
              </a:extLst>
            </p:cNvPr>
            <p:cNvCxnSpPr/>
            <p:nvPr/>
          </p:nvCxnSpPr>
          <p:spPr>
            <a:xfrm>
              <a:off x="5162047" y="3370874"/>
              <a:ext cx="4513934" cy="79318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68FC3E7-6C7E-4C89-BD62-FA57BD83A8EF}"/>
                </a:ext>
              </a:extLst>
            </p:cNvPr>
            <p:cNvSpPr txBox="1"/>
            <p:nvPr/>
          </p:nvSpPr>
          <p:spPr>
            <a:xfrm rot="571006">
              <a:off x="7116194" y="3543810"/>
              <a:ext cx="6233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right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47DBC055-5BD1-4CC5-8B17-3031C79CB2B6}"/>
                </a:ext>
              </a:extLst>
            </p:cNvPr>
            <p:cNvCxnSpPr/>
            <p:nvPr/>
          </p:nvCxnSpPr>
          <p:spPr>
            <a:xfrm rot="-3600000">
              <a:off x="3786975" y="4068006"/>
              <a:ext cx="4513934" cy="79318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E31445E-A8E7-4A81-9814-0ED384ADB211}"/>
                </a:ext>
              </a:extLst>
            </p:cNvPr>
            <p:cNvSpPr txBox="1"/>
            <p:nvPr/>
          </p:nvSpPr>
          <p:spPr>
            <a:xfrm rot="18724004">
              <a:off x="5592267" y="4472587"/>
              <a:ext cx="4984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left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6C03036-E9DE-4B80-90FB-625A22628C8F}"/>
                </a:ext>
              </a:extLst>
            </p:cNvPr>
            <p:cNvGrpSpPr/>
            <p:nvPr/>
          </p:nvGrpSpPr>
          <p:grpSpPr>
            <a:xfrm>
              <a:off x="5884784" y="4137103"/>
              <a:ext cx="2843290" cy="2734652"/>
              <a:chOff x="1156210" y="2718397"/>
              <a:chExt cx="3015000" cy="28998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6A2C02E7-5468-41C8-94C2-31C29C95B0AF}"/>
                  </a:ext>
                </a:extLst>
              </p:cNvPr>
              <p:cNvGrpSpPr/>
              <p:nvPr/>
            </p:nvGrpSpPr>
            <p:grpSpPr>
              <a:xfrm>
                <a:off x="1156210" y="2718397"/>
                <a:ext cx="3015000" cy="2899800"/>
                <a:chOff x="0" y="0"/>
                <a:chExt cx="3015000" cy="2899800"/>
              </a:xfrm>
            </p:grpSpPr>
            <p:sp>
              <p:nvSpPr>
                <p:cNvPr id="33" name="Hexagon 32">
                  <a:extLst>
                    <a:ext uri="{FF2B5EF4-FFF2-40B4-BE49-F238E27FC236}">
                      <a16:creationId xmlns:a16="http://schemas.microsoft.com/office/drawing/2014/main" xmlns="" id="{9236E889-2B67-41F7-8FC7-5E33B538C404}"/>
                    </a:ext>
                  </a:extLst>
                </p:cNvPr>
                <p:cNvSpPr/>
                <p:nvPr/>
              </p:nvSpPr>
              <p:spPr>
                <a:xfrm rot="18600000">
                  <a:off x="552500" y="442600"/>
                  <a:ext cx="2170800" cy="1879200"/>
                </a:xfrm>
                <a:prstGeom prst="hexagon">
                  <a:avLst>
                    <a:gd name="adj" fmla="val 28706"/>
                    <a:gd name="vf" fmla="val 115470"/>
                  </a:avLst>
                </a:prstGeom>
                <a:solidFill>
                  <a:srgbClr val="7F7F7F"/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xmlns="" id="{9245C70A-5515-44DF-A15A-F82C5ADBE579}"/>
                    </a:ext>
                  </a:extLst>
                </p:cNvPr>
                <p:cNvSpPr/>
                <p:nvPr/>
              </p:nvSpPr>
              <p:spPr>
                <a:xfrm rot="6000000" flipV="1">
                  <a:off x="428400" y="594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36" name="Isosceles Triangle 35">
                  <a:extLst>
                    <a:ext uri="{FF2B5EF4-FFF2-40B4-BE49-F238E27FC236}">
                      <a16:creationId xmlns:a16="http://schemas.microsoft.com/office/drawing/2014/main" xmlns="" id="{861B6AEC-07FA-4A52-A29C-33D226323C4E}"/>
                    </a:ext>
                  </a:extLst>
                </p:cNvPr>
                <p:cNvSpPr/>
                <p:nvPr/>
              </p:nvSpPr>
              <p:spPr>
                <a:xfrm rot="2400000" flipV="1">
                  <a:off x="0" y="12114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xmlns="" id="{F5AE2F04-BEDC-46E5-AEA0-543B675A2917}"/>
                    </a:ext>
                  </a:extLst>
                </p:cNvPr>
                <p:cNvSpPr/>
                <p:nvPr/>
              </p:nvSpPr>
              <p:spPr>
                <a:xfrm rot="20400000" flipV="1">
                  <a:off x="770400" y="21510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xmlns="" id="{9DFBF8F3-C392-43D1-948C-923AA214D282}"/>
                    </a:ext>
                  </a:extLst>
                </p:cNvPr>
                <p:cNvSpPr/>
                <p:nvPr/>
              </p:nvSpPr>
              <p:spPr>
                <a:xfrm rot="2400000" flipV="1">
                  <a:off x="1771200" y="20286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xmlns="" id="{52ED86AE-A182-4087-A30B-57FFDE00BAC8}"/>
                    </a:ext>
                  </a:extLst>
                </p:cNvPr>
                <p:cNvSpPr/>
                <p:nvPr/>
              </p:nvSpPr>
              <p:spPr>
                <a:xfrm rot="6000000" flipV="1">
                  <a:off x="2206800" y="8802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xmlns="" id="{8D7A68BD-7620-4418-8200-1CACB3D0FADF}"/>
                    </a:ext>
                  </a:extLst>
                </p:cNvPr>
                <p:cNvSpPr/>
                <p:nvPr/>
              </p:nvSpPr>
              <p:spPr>
                <a:xfrm rot="2400000" flipV="1">
                  <a:off x="1598400" y="738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</p:grp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xmlns="" id="{DE9E3D2A-559B-45FA-8F3A-2437DB130F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7739" y="3032119"/>
                <a:ext cx="1063146" cy="19203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xmlns="" id="{F9051E52-8BB3-47E6-B228-BADD7499B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9876" y="3027349"/>
                <a:ext cx="373028" cy="101720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xmlns="" id="{7FF9D229-647F-461B-A5C6-37A88CBC6C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26094" y="4086403"/>
                <a:ext cx="710601" cy="84389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xmlns="" id="{57A83BA8-8DF8-4DAF-B34F-070209A80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83843" y="4989515"/>
                <a:ext cx="1091982" cy="18785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xmlns="" id="{1E779798-7136-496D-B9FE-7551EE020B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0986" y="4117554"/>
                <a:ext cx="373028" cy="99688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xmlns="" id="{886D2216-70DE-4793-9B44-614DD92A0B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90010" y="3244470"/>
                <a:ext cx="690276" cy="80937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60C0D346-AF0B-4F5A-A0B4-73DA772276E2}"/>
              </a:ext>
            </a:extLst>
          </p:cNvPr>
          <p:cNvSpPr txBox="1">
            <a:spLocks/>
          </p:cNvSpPr>
          <p:nvPr/>
        </p:nvSpPr>
        <p:spPr>
          <a:xfrm>
            <a:off x="866314" y="-71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>
                <a:latin typeface="Century Gothic" panose="020B0502020202020204" pitchFamily="34" charset="0"/>
              </a:rPr>
              <a:t>Per cui ci aspettiamo che…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xmlns="" id="{96A68464-2C8A-4779-978A-FA6053DD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14" y="-71670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Per cui ci aspettiamo che…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9F48A56-80D3-48C4-8039-FB9BE94F37D3}"/>
              </a:ext>
            </a:extLst>
          </p:cNvPr>
          <p:cNvSpPr/>
          <p:nvPr/>
        </p:nvSpPr>
        <p:spPr>
          <a:xfrm>
            <a:off x="841556" y="1335946"/>
            <a:ext cx="447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Contrasto/spiralizzazione</a:t>
            </a:r>
          </a:p>
        </p:txBody>
      </p:sp>
      <p:sp>
        <p:nvSpPr>
          <p:cNvPr id="56" name="CasellaDiTesto 4">
            <a:extLst>
              <a:ext uri="{FF2B5EF4-FFF2-40B4-BE49-F238E27FC236}">
                <a16:creationId xmlns:a16="http://schemas.microsoft.com/office/drawing/2014/main" xmlns="" id="{8D4DA538-9323-412F-8F9D-F2C4E95BCCCA}"/>
              </a:ext>
            </a:extLst>
          </p:cNvPr>
          <p:cNvSpPr txBox="1"/>
          <p:nvPr/>
        </p:nvSpPr>
        <p:spPr>
          <a:xfrm>
            <a:off x="6207631" y="2974656"/>
            <a:ext cx="5864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1650" b="0">
                <a:solidFill>
                  <a:prstClr val="black"/>
                </a:solidFill>
              </a:defRPr>
            </a:lvl1pPr>
          </a:lstStyle>
          <a:p>
            <a:r>
              <a:rPr lang="it-IT" sz="2000" dirty="0">
                <a:latin typeface="Century Gothic" panose="020B0502020202020204" pitchFamily="34" charset="0"/>
              </a:rPr>
              <a:t>Errore costanti di posizione e di orientamento </a:t>
            </a:r>
            <a:r>
              <a:rPr lang="it-IT" sz="2000" b="1" dirty="0">
                <a:latin typeface="Century Gothic" panose="020B0502020202020204" pitchFamily="34" charset="0"/>
              </a:rPr>
              <a:t>negativo</a:t>
            </a:r>
          </a:p>
          <a:p>
            <a:endParaRPr lang="it-IT" sz="2000" dirty="0">
              <a:latin typeface="Century Gothic" panose="020B0502020202020204" pitchFamily="34" charset="0"/>
            </a:endParaRPr>
          </a:p>
          <a:p>
            <a:r>
              <a:rPr lang="it-IT" sz="2000" dirty="0">
                <a:latin typeface="Century Gothic" panose="020B0502020202020204" pitchFamily="34" charset="0"/>
              </a:rPr>
              <a:t>L’imporsi della spirale nella scena visiva dovrebbe portare il partecipante a sovrastimare la posizione e l’inclinazione del lato dell’esagono, producendo un </a:t>
            </a:r>
            <a:r>
              <a:rPr lang="it-IT" sz="2000" b="1" dirty="0" err="1">
                <a:latin typeface="Century Gothic" panose="020B0502020202020204" pitchFamily="34" charset="0"/>
              </a:rPr>
              <a:t>bias</a:t>
            </a:r>
            <a:r>
              <a:rPr lang="it-IT" sz="2000" b="1" dirty="0">
                <a:latin typeface="Century Gothic" panose="020B0502020202020204" pitchFamily="34" charset="0"/>
              </a:rPr>
              <a:t> negativo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B4BE2D2-A73A-4827-89AF-B5DFDD48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94" y="2145648"/>
            <a:ext cx="4663390" cy="39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9F48A56-80D3-48C4-8039-FB9BE94F37D3}"/>
              </a:ext>
            </a:extLst>
          </p:cNvPr>
          <p:cNvSpPr/>
          <p:nvPr/>
        </p:nvSpPr>
        <p:spPr>
          <a:xfrm>
            <a:off x="1514822" y="1335946"/>
            <a:ext cx="313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Approssimazione</a:t>
            </a:r>
          </a:p>
        </p:txBody>
      </p:sp>
      <p:sp>
        <p:nvSpPr>
          <p:cNvPr id="56" name="CasellaDiTesto 4">
            <a:extLst>
              <a:ext uri="{FF2B5EF4-FFF2-40B4-BE49-F238E27FC236}">
                <a16:creationId xmlns:a16="http://schemas.microsoft.com/office/drawing/2014/main" xmlns="" id="{8D4DA538-9323-412F-8F9D-F2C4E95BCCCA}"/>
              </a:ext>
            </a:extLst>
          </p:cNvPr>
          <p:cNvSpPr txBox="1"/>
          <p:nvPr/>
        </p:nvSpPr>
        <p:spPr>
          <a:xfrm>
            <a:off x="6230781" y="2456404"/>
            <a:ext cx="58647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1650" b="0">
                <a:solidFill>
                  <a:prstClr val="black"/>
                </a:solidFill>
              </a:defRPr>
            </a:lvl1pPr>
          </a:lstStyle>
          <a:p>
            <a:r>
              <a:rPr lang="it-IT" sz="2000" dirty="0">
                <a:latin typeface="Century Gothic" panose="020B0502020202020204" pitchFamily="34" charset="0"/>
              </a:rPr>
              <a:t>Errore costanti di posizione e di orientamento </a:t>
            </a:r>
            <a:r>
              <a:rPr lang="it-IT" sz="2000" b="1" dirty="0">
                <a:latin typeface="Century Gothic" panose="020B0502020202020204" pitchFamily="34" charset="0"/>
              </a:rPr>
              <a:t>positivo</a:t>
            </a:r>
          </a:p>
          <a:p>
            <a:endParaRPr lang="it-IT" sz="2000" dirty="0">
              <a:latin typeface="Century Gothic" panose="020B0502020202020204" pitchFamily="34" charset="0"/>
            </a:endParaRPr>
          </a:p>
          <a:p>
            <a:r>
              <a:rPr lang="it-IT" sz="2000" dirty="0">
                <a:latin typeface="Century Gothic" panose="020B0502020202020204" pitchFamily="34" charset="0"/>
              </a:rPr>
              <a:t>La tendenza ad approssimare la formazione di forme con contorni continui e senza cambiamenti di curvatura dovrebbe portare il partecipante a sottostimare la posizione e l’orientamento del lato dell’esagono, producendo un </a:t>
            </a:r>
            <a:r>
              <a:rPr lang="it-IT" sz="2000" b="1" dirty="0" err="1">
                <a:latin typeface="Century Gothic" panose="020B0502020202020204" pitchFamily="34" charset="0"/>
              </a:rPr>
              <a:t>bias</a:t>
            </a:r>
            <a:r>
              <a:rPr lang="it-IT" sz="2000" b="1" dirty="0">
                <a:latin typeface="Century Gothic" panose="020B0502020202020204" pitchFamily="34" charset="0"/>
              </a:rPr>
              <a:t> positivo</a:t>
            </a:r>
            <a:endParaRPr lang="en-GB" sz="2000" i="1" dirty="0">
              <a:latin typeface="Century Gothic" panose="020B0502020202020204" pitchFamily="34" charset="0"/>
            </a:endParaRPr>
          </a:p>
          <a:p>
            <a:endParaRPr lang="it-IT" sz="2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1139B8-C020-487C-B66A-7D5FEEA2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02" y="2059331"/>
            <a:ext cx="4459553" cy="387494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5653C7D-E73C-4431-8E4D-D668D416CF5D}"/>
              </a:ext>
            </a:extLst>
          </p:cNvPr>
          <p:cNvSpPr txBox="1">
            <a:spLocks/>
          </p:cNvSpPr>
          <p:nvPr/>
        </p:nvSpPr>
        <p:spPr>
          <a:xfrm>
            <a:off x="866314" y="-71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>
                <a:latin typeface="Century Gothic" panose="020B0502020202020204" pitchFamily="34" charset="0"/>
              </a:rPr>
              <a:t>Per cui ci aspettiamo che…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6F25F4A-869D-45C2-BFAD-0DF03C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84" y="-177173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Disegno sperimentale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CA96AD0-EB9F-4B50-8B32-3DCE5D0EB2B7}"/>
              </a:ext>
            </a:extLst>
          </p:cNvPr>
          <p:cNvSpPr/>
          <p:nvPr/>
        </p:nvSpPr>
        <p:spPr>
          <a:xfrm>
            <a:off x="3253334" y="2597101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AC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5FAECE-1519-4302-BE5B-816B7DF66D85}"/>
              </a:ext>
            </a:extLst>
          </p:cNvPr>
          <p:cNvSpPr/>
          <p:nvPr/>
        </p:nvSpPr>
        <p:spPr>
          <a:xfrm>
            <a:off x="9198628" y="2434506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MO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66EE8E-6404-444B-9DFA-0BE439CFF893}"/>
              </a:ext>
            </a:extLst>
          </p:cNvPr>
          <p:cNvSpPr/>
          <p:nvPr/>
        </p:nvSpPr>
        <p:spPr>
          <a:xfrm>
            <a:off x="6152281" y="2518711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NC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EB31BD-292E-4357-9324-5B8D2A7F857E}"/>
              </a:ext>
            </a:extLst>
          </p:cNvPr>
          <p:cNvSpPr/>
          <p:nvPr/>
        </p:nvSpPr>
        <p:spPr>
          <a:xfrm>
            <a:off x="3749623" y="3457090"/>
            <a:ext cx="808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err="1">
                <a:latin typeface="Century Gothic" panose="020B0502020202020204" pitchFamily="34" charset="0"/>
              </a:rPr>
              <a:t>Right</a:t>
            </a:r>
            <a:endParaRPr lang="it-IT" sz="20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A73751-D259-4184-879B-27A377680F0F}"/>
              </a:ext>
            </a:extLst>
          </p:cNvPr>
          <p:cNvSpPr/>
          <p:nvPr/>
        </p:nvSpPr>
        <p:spPr>
          <a:xfrm>
            <a:off x="2792151" y="3457090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Left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2D49E8-A7BB-462A-B105-608706AFED01}"/>
              </a:ext>
            </a:extLst>
          </p:cNvPr>
          <p:cNvSpPr/>
          <p:nvPr/>
        </p:nvSpPr>
        <p:spPr>
          <a:xfrm>
            <a:off x="4354432" y="4161482"/>
            <a:ext cx="684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Low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F38F443-6FCC-4C1A-A246-CD737A439045}"/>
              </a:ext>
            </a:extLst>
          </p:cNvPr>
          <p:cNvSpPr/>
          <p:nvPr/>
        </p:nvSpPr>
        <p:spPr>
          <a:xfrm>
            <a:off x="3319598" y="4184775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High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DCB9E2-0AD5-4C24-ABAE-2153CBBE0C74}"/>
              </a:ext>
            </a:extLst>
          </p:cNvPr>
          <p:cNvSpPr/>
          <p:nvPr/>
        </p:nvSpPr>
        <p:spPr>
          <a:xfrm>
            <a:off x="4709146" y="4865874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err="1">
                <a:latin typeface="Century Gothic" panose="020B0502020202020204" pitchFamily="34" charset="0"/>
              </a:rPr>
              <a:t>Orientation</a:t>
            </a:r>
            <a:endParaRPr lang="it-IT" sz="20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282D2D-47A3-4E83-A007-850C4717AB88}"/>
              </a:ext>
            </a:extLst>
          </p:cNvPr>
          <p:cNvSpPr/>
          <p:nvPr/>
        </p:nvSpPr>
        <p:spPr>
          <a:xfrm>
            <a:off x="3547178" y="4877242"/>
            <a:ext cx="1119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Position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EAC21D4-C486-4303-A72A-B236B0C42330}"/>
              </a:ext>
            </a:extLst>
          </p:cNvPr>
          <p:cNvCxnSpPr/>
          <p:nvPr/>
        </p:nvCxnSpPr>
        <p:spPr>
          <a:xfrm flipH="1">
            <a:off x="3253334" y="3120321"/>
            <a:ext cx="175530" cy="33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03647586-470B-41FB-8EBF-D3D0142EDB78}"/>
              </a:ext>
            </a:extLst>
          </p:cNvPr>
          <p:cNvCxnSpPr>
            <a:cxnSpLocks/>
          </p:cNvCxnSpPr>
          <p:nvPr/>
        </p:nvCxnSpPr>
        <p:spPr>
          <a:xfrm>
            <a:off x="3850898" y="3140216"/>
            <a:ext cx="187428" cy="316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7E6B1017-A220-4CCB-9199-905155CA89A5}"/>
              </a:ext>
            </a:extLst>
          </p:cNvPr>
          <p:cNvCxnSpPr>
            <a:cxnSpLocks/>
          </p:cNvCxnSpPr>
          <p:nvPr/>
        </p:nvCxnSpPr>
        <p:spPr>
          <a:xfrm flipH="1">
            <a:off x="3850898" y="3837305"/>
            <a:ext cx="120190" cy="350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8E3D0892-E20F-4A7D-8B3E-DC29153F6EA4}"/>
              </a:ext>
            </a:extLst>
          </p:cNvPr>
          <p:cNvCxnSpPr>
            <a:cxnSpLocks/>
          </p:cNvCxnSpPr>
          <p:nvPr/>
        </p:nvCxnSpPr>
        <p:spPr>
          <a:xfrm>
            <a:off x="4393122" y="3857200"/>
            <a:ext cx="133706" cy="30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0204EFF-24DD-4C41-9346-5464D5AA481A}"/>
              </a:ext>
            </a:extLst>
          </p:cNvPr>
          <p:cNvCxnSpPr/>
          <p:nvPr/>
        </p:nvCxnSpPr>
        <p:spPr>
          <a:xfrm flipH="1">
            <a:off x="4315299" y="4561591"/>
            <a:ext cx="175530" cy="33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C3116CF0-DA49-45A6-846C-D4006D116655}"/>
              </a:ext>
            </a:extLst>
          </p:cNvPr>
          <p:cNvCxnSpPr>
            <a:cxnSpLocks/>
          </p:cNvCxnSpPr>
          <p:nvPr/>
        </p:nvCxnSpPr>
        <p:spPr>
          <a:xfrm>
            <a:off x="4794652" y="4549000"/>
            <a:ext cx="187428" cy="316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964B2C3-6A16-4615-B5E4-732FED08452C}"/>
              </a:ext>
            </a:extLst>
          </p:cNvPr>
          <p:cNvSpPr/>
          <p:nvPr/>
        </p:nvSpPr>
        <p:spPr>
          <a:xfrm>
            <a:off x="6691742" y="3363827"/>
            <a:ext cx="808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err="1">
                <a:latin typeface="Century Gothic" panose="020B0502020202020204" pitchFamily="34" charset="0"/>
              </a:rPr>
              <a:t>Right</a:t>
            </a:r>
            <a:endParaRPr lang="it-IT" sz="2000" dirty="0"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96E9EAF-2166-47E3-AB32-0BFC7A814284}"/>
              </a:ext>
            </a:extLst>
          </p:cNvPr>
          <p:cNvSpPr/>
          <p:nvPr/>
        </p:nvSpPr>
        <p:spPr>
          <a:xfrm>
            <a:off x="5734270" y="3363827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Left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406B9D0-69F9-4DCA-AB72-81A9E5570207}"/>
              </a:ext>
            </a:extLst>
          </p:cNvPr>
          <p:cNvSpPr/>
          <p:nvPr/>
        </p:nvSpPr>
        <p:spPr>
          <a:xfrm>
            <a:off x="7296551" y="4068219"/>
            <a:ext cx="684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Low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AFE66C9-5A1B-488F-ACBF-842D33E33E91}"/>
              </a:ext>
            </a:extLst>
          </p:cNvPr>
          <p:cNvSpPr/>
          <p:nvPr/>
        </p:nvSpPr>
        <p:spPr>
          <a:xfrm>
            <a:off x="6550880" y="4068219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High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4A49DCF-C4CA-4DFC-B7F0-9C16B4A478DF}"/>
              </a:ext>
            </a:extLst>
          </p:cNvPr>
          <p:cNvSpPr/>
          <p:nvPr/>
        </p:nvSpPr>
        <p:spPr>
          <a:xfrm>
            <a:off x="7651265" y="4772611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err="1">
                <a:latin typeface="Century Gothic" panose="020B0502020202020204" pitchFamily="34" charset="0"/>
              </a:rPr>
              <a:t>Orientation</a:t>
            </a:r>
            <a:endParaRPr lang="it-IT" sz="2000" dirty="0"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50BD5F4-DEA0-4AD3-A69B-358856A63230}"/>
              </a:ext>
            </a:extLst>
          </p:cNvPr>
          <p:cNvSpPr/>
          <p:nvPr/>
        </p:nvSpPr>
        <p:spPr>
          <a:xfrm>
            <a:off x="6617555" y="4762573"/>
            <a:ext cx="1119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Position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C5C7547-751B-4826-9B54-6EFE139FF145}"/>
              </a:ext>
            </a:extLst>
          </p:cNvPr>
          <p:cNvCxnSpPr/>
          <p:nvPr/>
        </p:nvCxnSpPr>
        <p:spPr>
          <a:xfrm flipH="1">
            <a:off x="6195453" y="3027058"/>
            <a:ext cx="175530" cy="33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E41D97C1-11D7-491A-BA7D-3AFC1892BC56}"/>
              </a:ext>
            </a:extLst>
          </p:cNvPr>
          <p:cNvCxnSpPr>
            <a:cxnSpLocks/>
          </p:cNvCxnSpPr>
          <p:nvPr/>
        </p:nvCxnSpPr>
        <p:spPr>
          <a:xfrm>
            <a:off x="6793017" y="3046953"/>
            <a:ext cx="187428" cy="316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78C75ED8-33FF-475B-824D-1B08B9EEF41F}"/>
              </a:ext>
            </a:extLst>
          </p:cNvPr>
          <p:cNvCxnSpPr>
            <a:cxnSpLocks/>
          </p:cNvCxnSpPr>
          <p:nvPr/>
        </p:nvCxnSpPr>
        <p:spPr>
          <a:xfrm flipH="1">
            <a:off x="6793017" y="3744042"/>
            <a:ext cx="120190" cy="350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34BDCEAB-0FDD-497E-8A34-406F07571090}"/>
              </a:ext>
            </a:extLst>
          </p:cNvPr>
          <p:cNvCxnSpPr>
            <a:cxnSpLocks/>
          </p:cNvCxnSpPr>
          <p:nvPr/>
        </p:nvCxnSpPr>
        <p:spPr>
          <a:xfrm>
            <a:off x="7335241" y="3763937"/>
            <a:ext cx="133706" cy="30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87535D22-B0C4-44D2-AAED-80B86593B6EE}"/>
              </a:ext>
            </a:extLst>
          </p:cNvPr>
          <p:cNvCxnSpPr/>
          <p:nvPr/>
        </p:nvCxnSpPr>
        <p:spPr>
          <a:xfrm flipH="1">
            <a:off x="7257418" y="4468328"/>
            <a:ext cx="175530" cy="33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9BC74599-2DA4-402D-A9BC-EE1D5353A0F5}"/>
              </a:ext>
            </a:extLst>
          </p:cNvPr>
          <p:cNvCxnSpPr>
            <a:cxnSpLocks/>
          </p:cNvCxnSpPr>
          <p:nvPr/>
        </p:nvCxnSpPr>
        <p:spPr>
          <a:xfrm>
            <a:off x="7736771" y="4455737"/>
            <a:ext cx="187428" cy="316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1D6677A-3FDD-4358-AD4F-BA0A75EE3B53}"/>
              </a:ext>
            </a:extLst>
          </p:cNvPr>
          <p:cNvSpPr/>
          <p:nvPr/>
        </p:nvSpPr>
        <p:spPr>
          <a:xfrm>
            <a:off x="9646601" y="3360826"/>
            <a:ext cx="808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err="1">
                <a:latin typeface="Century Gothic" panose="020B0502020202020204" pitchFamily="34" charset="0"/>
              </a:rPr>
              <a:t>Right</a:t>
            </a:r>
            <a:endParaRPr lang="it-IT" sz="2000" dirty="0">
              <a:latin typeface="Century Gothic" panose="020B0502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3ABF360-6B9D-4F28-87B1-D2C2CAD2DDEC}"/>
              </a:ext>
            </a:extLst>
          </p:cNvPr>
          <p:cNvSpPr/>
          <p:nvPr/>
        </p:nvSpPr>
        <p:spPr>
          <a:xfrm>
            <a:off x="8689129" y="3360826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Left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A40F957-0FF1-4036-9113-69E3B9A6041C}"/>
              </a:ext>
            </a:extLst>
          </p:cNvPr>
          <p:cNvSpPr/>
          <p:nvPr/>
        </p:nvSpPr>
        <p:spPr>
          <a:xfrm>
            <a:off x="10251410" y="4065218"/>
            <a:ext cx="684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25E9DA5-A066-4072-92D7-BBC9B6BE8D58}"/>
              </a:ext>
            </a:extLst>
          </p:cNvPr>
          <p:cNvSpPr/>
          <p:nvPr/>
        </p:nvSpPr>
        <p:spPr>
          <a:xfrm>
            <a:off x="9505739" y="4065218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High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D3C8FAF-38CA-47E9-AB8A-A41F36BB4A87}"/>
              </a:ext>
            </a:extLst>
          </p:cNvPr>
          <p:cNvSpPr/>
          <p:nvPr/>
        </p:nvSpPr>
        <p:spPr>
          <a:xfrm>
            <a:off x="10606124" y="4769610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err="1">
                <a:latin typeface="Century Gothic" panose="020B0502020202020204" pitchFamily="34" charset="0"/>
              </a:rPr>
              <a:t>Orientation</a:t>
            </a:r>
            <a:endParaRPr lang="it-IT" sz="2000" dirty="0"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CDAB274-7AE5-4F57-A70C-34D84AA611FD}"/>
              </a:ext>
            </a:extLst>
          </p:cNvPr>
          <p:cNvSpPr/>
          <p:nvPr/>
        </p:nvSpPr>
        <p:spPr>
          <a:xfrm>
            <a:off x="9572414" y="4759572"/>
            <a:ext cx="1119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Position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035EF7F9-55C6-4A5A-AC8D-9C28A13A1D36}"/>
              </a:ext>
            </a:extLst>
          </p:cNvPr>
          <p:cNvCxnSpPr/>
          <p:nvPr/>
        </p:nvCxnSpPr>
        <p:spPr>
          <a:xfrm flipH="1">
            <a:off x="9150312" y="3024057"/>
            <a:ext cx="175530" cy="33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20356433-2D40-4EB9-B815-C32C5D804FCB}"/>
              </a:ext>
            </a:extLst>
          </p:cNvPr>
          <p:cNvCxnSpPr>
            <a:cxnSpLocks/>
          </p:cNvCxnSpPr>
          <p:nvPr/>
        </p:nvCxnSpPr>
        <p:spPr>
          <a:xfrm>
            <a:off x="9747876" y="3043952"/>
            <a:ext cx="187428" cy="316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7BB07619-3ACC-4F38-B212-10813DF12687}"/>
              </a:ext>
            </a:extLst>
          </p:cNvPr>
          <p:cNvCxnSpPr>
            <a:cxnSpLocks/>
          </p:cNvCxnSpPr>
          <p:nvPr/>
        </p:nvCxnSpPr>
        <p:spPr>
          <a:xfrm flipH="1">
            <a:off x="9747876" y="3741041"/>
            <a:ext cx="120190" cy="350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5D7D3C4-868E-4589-B08A-48DA1A0BA27F}"/>
              </a:ext>
            </a:extLst>
          </p:cNvPr>
          <p:cNvCxnSpPr>
            <a:cxnSpLocks/>
          </p:cNvCxnSpPr>
          <p:nvPr/>
        </p:nvCxnSpPr>
        <p:spPr>
          <a:xfrm>
            <a:off x="10290100" y="3760936"/>
            <a:ext cx="133706" cy="30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AD7026AB-A50C-4C64-B881-160A0D5B1293}"/>
              </a:ext>
            </a:extLst>
          </p:cNvPr>
          <p:cNvCxnSpPr/>
          <p:nvPr/>
        </p:nvCxnSpPr>
        <p:spPr>
          <a:xfrm flipH="1">
            <a:off x="10212277" y="4465327"/>
            <a:ext cx="175530" cy="33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7A47479-B479-48A3-9948-FBB9BA07B2A7}"/>
              </a:ext>
            </a:extLst>
          </p:cNvPr>
          <p:cNvCxnSpPr>
            <a:cxnSpLocks/>
          </p:cNvCxnSpPr>
          <p:nvPr/>
        </p:nvCxnSpPr>
        <p:spPr>
          <a:xfrm>
            <a:off x="10691630" y="4452736"/>
            <a:ext cx="187428" cy="316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295F0236-516F-4771-A1B0-8D47DE48BC9A}"/>
              </a:ext>
            </a:extLst>
          </p:cNvPr>
          <p:cNvSpPr/>
          <p:nvPr/>
        </p:nvSpPr>
        <p:spPr>
          <a:xfrm>
            <a:off x="281424" y="2636071"/>
            <a:ext cx="2146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Condizione: 3 lv</a:t>
            </a:r>
          </a:p>
          <a:p>
            <a:pPr algn="ctr"/>
            <a:r>
              <a:rPr lang="it-IT" sz="2000" dirty="0">
                <a:latin typeface="Century Gothic" panose="020B0502020202020204" pitchFamily="34" charset="0"/>
              </a:rPr>
              <a:t>(</a:t>
            </a:r>
            <a:r>
              <a:rPr lang="it-IT" sz="2000" dirty="0" err="1">
                <a:latin typeface="Century Gothic" panose="020B0502020202020204" pitchFamily="34" charset="0"/>
              </a:rPr>
              <a:t>Between</a:t>
            </a:r>
            <a:r>
              <a:rPr lang="it-IT" sz="20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2CBEB8C-7D15-4CD7-94A7-8C9A2E2205F2}"/>
              </a:ext>
            </a:extLst>
          </p:cNvPr>
          <p:cNvSpPr/>
          <p:nvPr/>
        </p:nvSpPr>
        <p:spPr>
          <a:xfrm>
            <a:off x="622284" y="3360826"/>
            <a:ext cx="128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Lato: 2 lv</a:t>
            </a:r>
          </a:p>
          <a:p>
            <a:pPr algn="ctr"/>
            <a:r>
              <a:rPr lang="it-IT" sz="2000" dirty="0">
                <a:latin typeface="Century Gothic" panose="020B0502020202020204" pitchFamily="34" charset="0"/>
              </a:rPr>
              <a:t>(</a:t>
            </a:r>
            <a:r>
              <a:rPr lang="it-IT" sz="2000" dirty="0" err="1">
                <a:latin typeface="Century Gothic" panose="020B0502020202020204" pitchFamily="34" charset="0"/>
              </a:rPr>
              <a:t>Within</a:t>
            </a:r>
            <a:r>
              <a:rPr lang="it-IT" sz="20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F79BB3DE-A9BD-495A-855E-8FEC6AF8CA7D}"/>
              </a:ext>
            </a:extLst>
          </p:cNvPr>
          <p:cNvSpPr/>
          <p:nvPr/>
        </p:nvSpPr>
        <p:spPr>
          <a:xfrm>
            <a:off x="507877" y="4148890"/>
            <a:ext cx="1856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Posizione: 2 lv</a:t>
            </a:r>
          </a:p>
          <a:p>
            <a:pPr algn="ctr"/>
            <a:r>
              <a:rPr lang="it-IT" sz="2000" dirty="0">
                <a:latin typeface="Century Gothic" panose="020B0502020202020204" pitchFamily="34" charset="0"/>
              </a:rPr>
              <a:t>(</a:t>
            </a:r>
            <a:r>
              <a:rPr lang="it-IT" sz="2000" dirty="0" err="1">
                <a:latin typeface="Century Gothic" panose="020B0502020202020204" pitchFamily="34" charset="0"/>
              </a:rPr>
              <a:t>Within</a:t>
            </a:r>
            <a:r>
              <a:rPr lang="it-IT" sz="20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88020C3-3355-41C7-954F-942ADC98A25A}"/>
              </a:ext>
            </a:extLst>
          </p:cNvPr>
          <p:cNvSpPr/>
          <p:nvPr/>
        </p:nvSpPr>
        <p:spPr>
          <a:xfrm>
            <a:off x="108728" y="4873645"/>
            <a:ext cx="2654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Aggiustamento: 2 lv</a:t>
            </a:r>
          </a:p>
          <a:p>
            <a:pPr algn="ctr"/>
            <a:r>
              <a:rPr lang="it-IT" sz="2000" dirty="0">
                <a:latin typeface="Century Gothic" panose="020B0502020202020204" pitchFamily="34" charset="0"/>
              </a:rPr>
              <a:t>(</a:t>
            </a:r>
            <a:r>
              <a:rPr lang="it-IT" sz="2000" dirty="0" err="1">
                <a:latin typeface="Century Gothic" panose="020B0502020202020204" pitchFamily="34" charset="0"/>
              </a:rPr>
              <a:t>Within</a:t>
            </a:r>
            <a:r>
              <a:rPr lang="it-IT" sz="2000" dirty="0">
                <a:latin typeface="Century Gothic" panose="020B0502020202020204" pitchFamily="34" charset="0"/>
              </a:rPr>
              <a:t>)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BA0C08CA-12E7-4B37-A591-FBB67EB3CDF7}"/>
              </a:ext>
            </a:extLst>
          </p:cNvPr>
          <p:cNvCxnSpPr/>
          <p:nvPr/>
        </p:nvCxnSpPr>
        <p:spPr>
          <a:xfrm>
            <a:off x="3624117" y="3140216"/>
            <a:ext cx="0" cy="65975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E9BACAC3-1585-4884-9FA6-36A49F4EFDA7}"/>
              </a:ext>
            </a:extLst>
          </p:cNvPr>
          <p:cNvCxnSpPr/>
          <p:nvPr/>
        </p:nvCxnSpPr>
        <p:spPr>
          <a:xfrm>
            <a:off x="4158481" y="3889243"/>
            <a:ext cx="0" cy="65975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58D3CC86-82E1-4AB3-A0BC-9B17DA96F2C0}"/>
              </a:ext>
            </a:extLst>
          </p:cNvPr>
          <p:cNvCxnSpPr/>
          <p:nvPr/>
        </p:nvCxnSpPr>
        <p:spPr>
          <a:xfrm>
            <a:off x="4671933" y="4561591"/>
            <a:ext cx="0" cy="65975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A870CDD-8129-4E16-81BA-C796216265CC}"/>
              </a:ext>
            </a:extLst>
          </p:cNvPr>
          <p:cNvSpPr/>
          <p:nvPr/>
        </p:nvSpPr>
        <p:spPr>
          <a:xfrm>
            <a:off x="4900414" y="5926817"/>
            <a:ext cx="3664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Totale: 3 x 2 x 2 x 2 = 24 livelli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21997636-0EE1-4E0D-A794-DB5431C85755}"/>
              </a:ext>
            </a:extLst>
          </p:cNvPr>
          <p:cNvGrpSpPr/>
          <p:nvPr/>
        </p:nvGrpSpPr>
        <p:grpSpPr>
          <a:xfrm>
            <a:off x="2776337" y="1103775"/>
            <a:ext cx="1459873" cy="1593651"/>
            <a:chOff x="3002066" y="1864875"/>
            <a:chExt cx="2940325" cy="3209768"/>
          </a:xfrm>
        </p:grpSpPr>
        <p:sp>
          <p:nvSpPr>
            <p:cNvPr id="62" name="AutoShape 3">
              <a:extLst>
                <a:ext uri="{FF2B5EF4-FFF2-40B4-BE49-F238E27FC236}">
                  <a16:creationId xmlns:a16="http://schemas.microsoft.com/office/drawing/2014/main" xmlns="" id="{EAF87DDC-4CBE-4AA7-B5F8-A0ED46C555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3486150" y="2489200"/>
              <a:ext cx="2171700" cy="1879600"/>
            </a:xfrm>
            <a:prstGeom prst="hexagon">
              <a:avLst>
                <a:gd name="adj" fmla="val 28938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77C5127-02D3-40D1-A51B-865F821B5AAE}"/>
                </a:ext>
              </a:extLst>
            </p:cNvPr>
            <p:cNvGrpSpPr/>
            <p:nvPr/>
          </p:nvGrpSpPr>
          <p:grpSpPr>
            <a:xfrm rot="20400000">
              <a:off x="3002066" y="1864875"/>
              <a:ext cx="2940325" cy="3209768"/>
              <a:chOff x="2994143" y="1828293"/>
              <a:chExt cx="2940325" cy="3209768"/>
            </a:xfrm>
          </p:grpSpPr>
          <p:sp>
            <p:nvSpPr>
              <p:cNvPr id="64" name="AutoShape 8">
                <a:extLst>
                  <a:ext uri="{FF2B5EF4-FFF2-40B4-BE49-F238E27FC236}">
                    <a16:creationId xmlns:a16="http://schemas.microsoft.com/office/drawing/2014/main" xmlns="" id="{7C17CBC6-EA47-45C8-80C4-DCD28E854C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322512" y="3973489"/>
                <a:ext cx="866549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5" name="AutoShape 5">
                <a:extLst>
                  <a:ext uri="{FF2B5EF4-FFF2-40B4-BE49-F238E27FC236}">
                    <a16:creationId xmlns:a16="http://schemas.microsoft.com/office/drawing/2014/main" xmlns="" id="{411E64A3-C367-48F0-B1C9-72B3BCF862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00000" flipV="1">
                <a:off x="4845172" y="2323801"/>
                <a:ext cx="866549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6" name="AutoShape 6">
                <a:extLst>
                  <a:ext uri="{FF2B5EF4-FFF2-40B4-BE49-F238E27FC236}">
                    <a16:creationId xmlns:a16="http://schemas.microsoft.com/office/drawing/2014/main" xmlns="" id="{04960AD3-B5A4-49DA-9455-B4E9685A41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00000" flipV="1">
                <a:off x="4306200" y="4230375"/>
                <a:ext cx="866549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7" name="AutoShape 9">
                <a:extLst>
                  <a:ext uri="{FF2B5EF4-FFF2-40B4-BE49-F238E27FC236}">
                    <a16:creationId xmlns:a16="http://schemas.microsoft.com/office/drawing/2014/main" xmlns="" id="{F8AFF214-805B-4C57-A00A-6FCA986CA8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7200000" flipV="1">
                <a:off x="5127388" y="3305657"/>
                <a:ext cx="865335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8" name="AutoShape 10">
                <a:extLst>
                  <a:ext uri="{FF2B5EF4-FFF2-40B4-BE49-F238E27FC236}">
                    <a16:creationId xmlns:a16="http://schemas.microsoft.com/office/drawing/2014/main" xmlns="" id="{96540A60-5AC2-43DD-BD2F-8314D6B6BF0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7200000" flipV="1">
                <a:off x="3754930" y="1887156"/>
                <a:ext cx="866549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9" name="AutoShape 7">
                <a:extLst>
                  <a:ext uri="{FF2B5EF4-FFF2-40B4-BE49-F238E27FC236}">
                    <a16:creationId xmlns:a16="http://schemas.microsoft.com/office/drawing/2014/main" xmlns="" id="{6B7E520D-8231-4C15-89B3-8D7D863A9F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00000" flipV="1">
                <a:off x="2934674" y="2801883"/>
                <a:ext cx="866549" cy="747611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6A56C013-3FAB-4E5A-900A-0238BB256CCF}"/>
              </a:ext>
            </a:extLst>
          </p:cNvPr>
          <p:cNvGrpSpPr/>
          <p:nvPr/>
        </p:nvGrpSpPr>
        <p:grpSpPr>
          <a:xfrm>
            <a:off x="8840169" y="998369"/>
            <a:ext cx="1459873" cy="1593651"/>
            <a:chOff x="3002066" y="1864875"/>
            <a:chExt cx="2940325" cy="3209768"/>
          </a:xfrm>
        </p:grpSpPr>
        <p:sp>
          <p:nvSpPr>
            <p:cNvPr id="81" name="AutoShape 3">
              <a:extLst>
                <a:ext uri="{FF2B5EF4-FFF2-40B4-BE49-F238E27FC236}">
                  <a16:creationId xmlns:a16="http://schemas.microsoft.com/office/drawing/2014/main" xmlns="" id="{0C692B40-7391-4CC7-B3C1-A15047B0E9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3486150" y="2489200"/>
              <a:ext cx="2171700" cy="1879600"/>
            </a:xfrm>
            <a:prstGeom prst="hexagon">
              <a:avLst>
                <a:gd name="adj" fmla="val 28938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C5A7E774-E27A-4657-B40D-A2323E15A0B8}"/>
                </a:ext>
              </a:extLst>
            </p:cNvPr>
            <p:cNvGrpSpPr/>
            <p:nvPr/>
          </p:nvGrpSpPr>
          <p:grpSpPr>
            <a:xfrm rot="20400000">
              <a:off x="3002066" y="1864875"/>
              <a:ext cx="2940325" cy="3209768"/>
              <a:chOff x="2994143" y="1828293"/>
              <a:chExt cx="2940325" cy="3209768"/>
            </a:xfrm>
          </p:grpSpPr>
          <p:sp>
            <p:nvSpPr>
              <p:cNvPr id="83" name="AutoShape 8">
                <a:extLst>
                  <a:ext uri="{FF2B5EF4-FFF2-40B4-BE49-F238E27FC236}">
                    <a16:creationId xmlns:a16="http://schemas.microsoft.com/office/drawing/2014/main" xmlns="" id="{DC4B5903-9578-43C9-978F-EF77FBE9FB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322512" y="3973489"/>
                <a:ext cx="866549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" name="AutoShape 5">
                <a:extLst>
                  <a:ext uri="{FF2B5EF4-FFF2-40B4-BE49-F238E27FC236}">
                    <a16:creationId xmlns:a16="http://schemas.microsoft.com/office/drawing/2014/main" xmlns="" id="{4CDB4EB6-5E31-4B62-BBC1-C9320E187E8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00000" flipV="1">
                <a:off x="4845172" y="2323801"/>
                <a:ext cx="866549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" name="AutoShape 6">
                <a:extLst>
                  <a:ext uri="{FF2B5EF4-FFF2-40B4-BE49-F238E27FC236}">
                    <a16:creationId xmlns:a16="http://schemas.microsoft.com/office/drawing/2014/main" xmlns="" id="{145C4C5E-CC42-43AC-9430-E8B1A4B74CD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00000" flipV="1">
                <a:off x="4306200" y="4230375"/>
                <a:ext cx="866549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" name="AutoShape 9">
                <a:extLst>
                  <a:ext uri="{FF2B5EF4-FFF2-40B4-BE49-F238E27FC236}">
                    <a16:creationId xmlns:a16="http://schemas.microsoft.com/office/drawing/2014/main" xmlns="" id="{86D7EA15-6E7C-49AF-B4AF-622A74B824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7200000" flipV="1">
                <a:off x="5127388" y="3305657"/>
                <a:ext cx="865335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" name="AutoShape 10">
                <a:extLst>
                  <a:ext uri="{FF2B5EF4-FFF2-40B4-BE49-F238E27FC236}">
                    <a16:creationId xmlns:a16="http://schemas.microsoft.com/office/drawing/2014/main" xmlns="" id="{78660DA4-BBD8-4719-909C-0BE74172CF5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7200000" flipV="1">
                <a:off x="3754930" y="1887156"/>
                <a:ext cx="866549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" name="AutoShape 7">
                <a:extLst>
                  <a:ext uri="{FF2B5EF4-FFF2-40B4-BE49-F238E27FC236}">
                    <a16:creationId xmlns:a16="http://schemas.microsoft.com/office/drawing/2014/main" xmlns="" id="{452BA268-3BAC-4179-994D-3E6C4F6FDE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00000" flipV="1">
                <a:off x="2934674" y="2801883"/>
                <a:ext cx="866549" cy="747611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FF306FAC-58CD-4AD9-BCCB-CA1240B767B2}"/>
              </a:ext>
            </a:extLst>
          </p:cNvPr>
          <p:cNvGrpSpPr/>
          <p:nvPr/>
        </p:nvGrpSpPr>
        <p:grpSpPr>
          <a:xfrm>
            <a:off x="5670929" y="987812"/>
            <a:ext cx="1459873" cy="1593651"/>
            <a:chOff x="3002066" y="1864875"/>
            <a:chExt cx="2940325" cy="320976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6BAE682E-01E0-4026-8C25-C003E0D012DD}"/>
                </a:ext>
              </a:extLst>
            </p:cNvPr>
            <p:cNvGrpSpPr/>
            <p:nvPr/>
          </p:nvGrpSpPr>
          <p:grpSpPr>
            <a:xfrm rot="20400000">
              <a:off x="3002066" y="1864875"/>
              <a:ext cx="2940325" cy="3209768"/>
              <a:chOff x="2994143" y="1828293"/>
              <a:chExt cx="2940325" cy="3209768"/>
            </a:xfrm>
          </p:grpSpPr>
          <p:sp>
            <p:nvSpPr>
              <p:cNvPr id="92" name="AutoShape 8">
                <a:extLst>
                  <a:ext uri="{FF2B5EF4-FFF2-40B4-BE49-F238E27FC236}">
                    <a16:creationId xmlns:a16="http://schemas.microsoft.com/office/drawing/2014/main" xmlns="" id="{6CC83AD5-E0F1-4CC7-8BE1-40E82A8B97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322512" y="3973489"/>
                <a:ext cx="866549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" name="AutoShape 5">
                <a:extLst>
                  <a:ext uri="{FF2B5EF4-FFF2-40B4-BE49-F238E27FC236}">
                    <a16:creationId xmlns:a16="http://schemas.microsoft.com/office/drawing/2014/main" xmlns="" id="{61E6780D-3C80-4EA4-9135-D961B1FE3E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00000" flipV="1">
                <a:off x="4845172" y="2323801"/>
                <a:ext cx="866549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" name="AutoShape 6">
                <a:extLst>
                  <a:ext uri="{FF2B5EF4-FFF2-40B4-BE49-F238E27FC236}">
                    <a16:creationId xmlns:a16="http://schemas.microsoft.com/office/drawing/2014/main" xmlns="" id="{B141A42B-D1A0-4178-BA90-00C9E632B1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00000" flipV="1">
                <a:off x="4306200" y="4230375"/>
                <a:ext cx="866549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" name="AutoShape 9">
                <a:extLst>
                  <a:ext uri="{FF2B5EF4-FFF2-40B4-BE49-F238E27FC236}">
                    <a16:creationId xmlns:a16="http://schemas.microsoft.com/office/drawing/2014/main" xmlns="" id="{376895E0-A45D-4A2F-8DC9-84A35FE86F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7200000" flipV="1">
                <a:off x="5127388" y="3305657"/>
                <a:ext cx="865335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" name="AutoShape 10">
                <a:extLst>
                  <a:ext uri="{FF2B5EF4-FFF2-40B4-BE49-F238E27FC236}">
                    <a16:creationId xmlns:a16="http://schemas.microsoft.com/office/drawing/2014/main" xmlns="" id="{5AEC481F-5C87-46F8-BF3B-89CE027B80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7200000" flipV="1">
                <a:off x="3754930" y="1887156"/>
                <a:ext cx="866549" cy="7488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" name="AutoShape 7">
                <a:extLst>
                  <a:ext uri="{FF2B5EF4-FFF2-40B4-BE49-F238E27FC236}">
                    <a16:creationId xmlns:a16="http://schemas.microsoft.com/office/drawing/2014/main" xmlns="" id="{80AFF97D-1F32-4605-9F3A-718038ED36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00000" flipV="1">
                <a:off x="2934674" y="2801883"/>
                <a:ext cx="866549" cy="747611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91" name="AutoShape 3">
              <a:extLst>
                <a:ext uri="{FF2B5EF4-FFF2-40B4-BE49-F238E27FC236}">
                  <a16:creationId xmlns:a16="http://schemas.microsoft.com/office/drawing/2014/main" xmlns="" id="{78792726-578E-435A-AC9D-C7C0D33FA6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00000">
              <a:off x="3486150" y="2489200"/>
              <a:ext cx="2171700" cy="1879600"/>
            </a:xfrm>
            <a:prstGeom prst="hexagon">
              <a:avLst>
                <a:gd name="adj" fmla="val 28938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11761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xmlns="" id="{96A68464-2C8A-4779-978A-FA6053DD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14" y="-71670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Analisi dei dati: La maschera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86658B-1A7A-4455-BA61-27DBFE3F3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7" r="14747" b="6161"/>
          <a:stretch/>
        </p:blipFill>
        <p:spPr>
          <a:xfrm>
            <a:off x="142754" y="1390044"/>
            <a:ext cx="7523544" cy="4432021"/>
          </a:xfrm>
          <a:prstGeom prst="rect">
            <a:avLst/>
          </a:prstGeom>
        </p:spPr>
      </p:pic>
      <p:sp>
        <p:nvSpPr>
          <p:cNvPr id="8" name="CasellaDiTesto 4">
            <a:extLst>
              <a:ext uri="{FF2B5EF4-FFF2-40B4-BE49-F238E27FC236}">
                <a16:creationId xmlns:a16="http://schemas.microsoft.com/office/drawing/2014/main" xmlns="" id="{87523B29-1E40-4D99-BD54-FE99F63156E0}"/>
              </a:ext>
            </a:extLst>
          </p:cNvPr>
          <p:cNvSpPr txBox="1"/>
          <p:nvPr/>
        </p:nvSpPr>
        <p:spPr>
          <a:xfrm>
            <a:off x="8048006" y="2873093"/>
            <a:ext cx="4001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1650" b="0">
                <a:solidFill>
                  <a:prstClr val="black"/>
                </a:solidFill>
              </a:defRPr>
            </a:lvl1pPr>
          </a:lstStyle>
          <a:p>
            <a:pPr marL="0" indent="0">
              <a:buNone/>
            </a:pPr>
            <a:r>
              <a:rPr lang="it-IT" sz="2000" dirty="0">
                <a:latin typeface="Century Gothic" panose="020B0502020202020204" pitchFamily="34" charset="0"/>
              </a:rPr>
              <a:t>1) Aprite il file _results.csv del vostro Desktop e copia incollate i vostri dati nella cella A2;</a:t>
            </a:r>
          </a:p>
          <a:p>
            <a:pPr marL="0" indent="0">
              <a:buNone/>
            </a:pPr>
            <a:endParaRPr lang="it-IT" sz="20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Century Gothic" panose="020B0502020202020204" pitchFamily="34" charset="0"/>
              </a:rPr>
              <a:t>2) Premete su Dati </a:t>
            </a:r>
            <a:r>
              <a:rPr lang="it-IT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Aggiorna tutto;</a:t>
            </a:r>
            <a:endParaRPr lang="en-GB" sz="2000" dirty="0">
              <a:latin typeface="Century Gothic" panose="020B0502020202020204" pitchFamily="34" charset="0"/>
            </a:endParaRPr>
          </a:p>
          <a:p>
            <a:endParaRPr lang="it-IT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xmlns="" id="{96A68464-2C8A-4779-978A-FA6053DD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14" y="-71670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Analisi dei dati: La maschera Excel</a:t>
            </a:r>
          </a:p>
        </p:txBody>
      </p:sp>
      <p:sp>
        <p:nvSpPr>
          <p:cNvPr id="8" name="CasellaDiTesto 4">
            <a:extLst>
              <a:ext uri="{FF2B5EF4-FFF2-40B4-BE49-F238E27FC236}">
                <a16:creationId xmlns:a16="http://schemas.microsoft.com/office/drawing/2014/main" xmlns="" id="{87523B29-1E40-4D99-BD54-FE99F63156E0}"/>
              </a:ext>
            </a:extLst>
          </p:cNvPr>
          <p:cNvSpPr txBox="1"/>
          <p:nvPr/>
        </p:nvSpPr>
        <p:spPr>
          <a:xfrm>
            <a:off x="7978558" y="1715625"/>
            <a:ext cx="4001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1650" b="0">
                <a:solidFill>
                  <a:prstClr val="black"/>
                </a:solidFill>
              </a:defRPr>
            </a:lvl1pPr>
          </a:lstStyle>
          <a:p>
            <a:pPr marL="0" indent="0">
              <a:buNone/>
            </a:pPr>
            <a:r>
              <a:rPr lang="it-IT" sz="2000" dirty="0">
                <a:latin typeface="Century Gothic" panose="020B0502020202020204" pitchFamily="34" charset="0"/>
              </a:rPr>
              <a:t>3) Sul foglio Analisi per prova potete vedere </a:t>
            </a:r>
          </a:p>
          <a:p>
            <a:pPr>
              <a:buFontTx/>
              <a:buChar char="-"/>
            </a:pPr>
            <a:r>
              <a:rPr lang="it-IT" sz="2000" i="1" dirty="0">
                <a:latin typeface="Century Gothic" panose="020B0502020202020204" pitchFamily="34" charset="0"/>
              </a:rPr>
              <a:t>Errori costanti di posizione e orientamento </a:t>
            </a:r>
            <a:r>
              <a:rPr lang="it-IT" sz="2000" dirty="0">
                <a:latin typeface="Century Gothic" panose="020B0502020202020204" pitchFamily="34" charset="0"/>
              </a:rPr>
              <a:t>per ogni singolo aggiustamento</a:t>
            </a:r>
          </a:p>
          <a:p>
            <a:pPr>
              <a:buFontTx/>
              <a:buChar char="-"/>
            </a:pPr>
            <a:r>
              <a:rPr lang="it-IT" sz="2000" i="1" dirty="0">
                <a:latin typeface="Century Gothic" panose="020B0502020202020204" pitchFamily="34" charset="0"/>
              </a:rPr>
              <a:t>Intervallo medio di aggiustamento: il tempo che passa tra due aggiustamenti consecutivi</a:t>
            </a:r>
          </a:p>
          <a:p>
            <a:pPr>
              <a:buFontTx/>
              <a:buChar char="-"/>
            </a:pPr>
            <a:r>
              <a:rPr lang="it-IT" sz="2000" i="1" dirty="0">
                <a:latin typeface="Century Gothic" panose="020B0502020202020204" pitchFamily="34" charset="0"/>
              </a:rPr>
              <a:t>Errore totale: di quanto avete dovuto correggere l’inclinazione dell’indicatore per farlo convergere rispetto al lato dell’esagono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902D78-1AD6-43D9-B584-F36D61A9A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051" r="2119" b="3966"/>
          <a:stretch/>
        </p:blipFill>
        <p:spPr>
          <a:xfrm>
            <a:off x="0" y="1718519"/>
            <a:ext cx="7882678" cy="41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xmlns="" id="{96A68464-2C8A-4779-978A-FA6053DD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14" y="-71670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Analisi dei dati: La maschera Excel</a:t>
            </a:r>
          </a:p>
        </p:txBody>
      </p:sp>
      <p:sp>
        <p:nvSpPr>
          <p:cNvPr id="8" name="CasellaDiTesto 4">
            <a:extLst>
              <a:ext uri="{FF2B5EF4-FFF2-40B4-BE49-F238E27FC236}">
                <a16:creationId xmlns:a16="http://schemas.microsoft.com/office/drawing/2014/main" xmlns="" id="{87523B29-1E40-4D99-BD54-FE99F63156E0}"/>
              </a:ext>
            </a:extLst>
          </p:cNvPr>
          <p:cNvSpPr txBox="1"/>
          <p:nvPr/>
        </p:nvSpPr>
        <p:spPr>
          <a:xfrm>
            <a:off x="8325799" y="2520455"/>
            <a:ext cx="4001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1650" b="0">
                <a:solidFill>
                  <a:prstClr val="black"/>
                </a:solidFill>
              </a:defRPr>
            </a:lvl1pPr>
          </a:lstStyle>
          <a:p>
            <a:pPr marL="0" indent="0">
              <a:buNone/>
            </a:pPr>
            <a:r>
              <a:rPr lang="it-IT" sz="2000" dirty="0">
                <a:latin typeface="Century Gothic" panose="020B0502020202020204" pitchFamily="34" charset="0"/>
              </a:rPr>
              <a:t>4) Sul foglio Analisi dati aggregati potete vedere medie e grafici di:</a:t>
            </a:r>
          </a:p>
          <a:p>
            <a:pPr>
              <a:buFontTx/>
              <a:buChar char="-"/>
            </a:pPr>
            <a:r>
              <a:rPr lang="it-IT" sz="2000" i="1" dirty="0">
                <a:latin typeface="Century Gothic" panose="020B0502020202020204" pitchFamily="34" charset="0"/>
              </a:rPr>
              <a:t>Errori costanti di posizione e orientamento </a:t>
            </a:r>
          </a:p>
          <a:p>
            <a:pPr>
              <a:buFontTx/>
              <a:buChar char="-"/>
            </a:pPr>
            <a:r>
              <a:rPr lang="it-IT" sz="2000" i="1" dirty="0">
                <a:latin typeface="Century Gothic" panose="020B0502020202020204" pitchFamily="34" charset="0"/>
              </a:rPr>
              <a:t>Intervallo medio di aggiustamento</a:t>
            </a:r>
          </a:p>
          <a:p>
            <a:pPr>
              <a:buFontTx/>
              <a:buChar char="-"/>
            </a:pPr>
            <a:r>
              <a:rPr lang="it-IT" sz="2000" i="1" dirty="0">
                <a:latin typeface="Century Gothic" panose="020B0502020202020204" pitchFamily="34" charset="0"/>
              </a:rPr>
              <a:t>Errore totale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D2EDDE-06AA-4434-B571-E1AE92DA2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882" r="887" b="7173"/>
          <a:stretch/>
        </p:blipFill>
        <p:spPr>
          <a:xfrm>
            <a:off x="0" y="1513458"/>
            <a:ext cx="8125428" cy="41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B1235-46FE-4676-A1B9-7B1C6C2B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Cosa vedete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BC9F05-EC50-452E-9D22-4A613C2EE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80" y="3308939"/>
            <a:ext cx="5715000" cy="3214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3CCA7C-064E-452F-BD9A-A854B57C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060" y="0"/>
            <a:ext cx="5501560" cy="3094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499F72-423C-48C5-87B1-EBF4D504593A}"/>
              </a:ext>
            </a:extLst>
          </p:cNvPr>
          <p:cNvSpPr txBox="1"/>
          <p:nvPr/>
        </p:nvSpPr>
        <p:spPr>
          <a:xfrm>
            <a:off x="5105400" y="1097280"/>
            <a:ext cx="169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2B30016-4695-49AE-922B-3E0E07319095}"/>
              </a:ext>
            </a:extLst>
          </p:cNvPr>
          <p:cNvSpPr txBox="1"/>
          <p:nvPr/>
        </p:nvSpPr>
        <p:spPr>
          <a:xfrm>
            <a:off x="4709240" y="4907769"/>
            <a:ext cx="169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NC</a:t>
            </a:r>
          </a:p>
        </p:txBody>
      </p:sp>
    </p:spTree>
    <p:extLst>
      <p:ext uri="{BB962C8B-B14F-4D97-AF65-F5344CB8AC3E}">
        <p14:creationId xmlns:p14="http://schemas.microsoft.com/office/powerpoint/2010/main" val="345067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81366D26-F320-4039-B359-95308F55FD21}"/>
              </a:ext>
            </a:extLst>
          </p:cNvPr>
          <p:cNvSpPr txBox="1">
            <a:spLocks/>
          </p:cNvSpPr>
          <p:nvPr/>
        </p:nvSpPr>
        <p:spPr bwMode="auto">
          <a:xfrm>
            <a:off x="806411" y="133898"/>
            <a:ext cx="89480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it-IT" altLang="it-IT" sz="43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Risultati 1: interpolazione o approssimazione?</a:t>
            </a:r>
            <a:endParaRPr lang="it-IT" altLang="it-IT" sz="4300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DDEF01-C477-430A-8DB3-768DA415CE84}"/>
              </a:ext>
            </a:extLst>
          </p:cNvPr>
          <p:cNvSpPr txBox="1"/>
          <p:nvPr/>
        </p:nvSpPr>
        <p:spPr>
          <a:xfrm>
            <a:off x="903249" y="1406259"/>
            <a:ext cx="8353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dirty="0">
                <a:latin typeface="Century Gothic" panose="020B0502020202020204" pitchFamily="34" charset="0"/>
              </a:rPr>
              <a:t>«Se la tendenza all’approssimazione è irresistibile allora l’errore costante </a:t>
            </a:r>
            <a:r>
              <a:rPr lang="it-IT" sz="2000" dirty="0">
                <a:latin typeface="Century Gothic" panose="020B0502020202020204" pitchFamily="34" charset="0"/>
              </a:rPr>
              <a:t>positivo</a:t>
            </a:r>
            <a:r>
              <a:rPr lang="it-IT" sz="2000" b="0" dirty="0">
                <a:latin typeface="Century Gothic" panose="020B0502020202020204" pitchFamily="34" charset="0"/>
              </a:rPr>
              <a:t> nella condizione con occlusore (AC) piuttosto non in quella senza occlusione (NC)»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E66AB2-BFD4-466C-959D-C7573D540466}"/>
              </a:ext>
            </a:extLst>
          </p:cNvPr>
          <p:cNvSpPr txBox="1"/>
          <p:nvPr/>
        </p:nvSpPr>
        <p:spPr>
          <a:xfrm>
            <a:off x="7257256" y="2363170"/>
            <a:ext cx="4600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dirty="0">
                <a:latin typeface="Century Gothic" panose="020B0502020202020204" pitchFamily="34" charset="0"/>
              </a:rPr>
              <a:t>H0: </a:t>
            </a:r>
            <a:r>
              <a:rPr lang="it-IT" sz="1600" b="0" dirty="0" err="1">
                <a:latin typeface="Century Gothic" panose="020B0502020202020204" pitchFamily="34" charset="0"/>
              </a:rPr>
              <a:t>ErrCost</a:t>
            </a:r>
            <a:r>
              <a:rPr lang="it-IT" sz="1600" b="0" dirty="0">
                <a:latin typeface="Century Gothic" panose="020B0502020202020204" pitchFamily="34" charset="0"/>
              </a:rPr>
              <a:t> AC = </a:t>
            </a:r>
            <a:r>
              <a:rPr lang="it-IT" sz="1600" b="0" dirty="0" err="1">
                <a:latin typeface="Century Gothic" panose="020B0502020202020204" pitchFamily="34" charset="0"/>
              </a:rPr>
              <a:t>ErrCost</a:t>
            </a:r>
            <a:r>
              <a:rPr lang="it-IT" sz="1600" b="0" dirty="0">
                <a:latin typeface="Century Gothic" panose="020B0502020202020204" pitchFamily="34" charset="0"/>
              </a:rPr>
              <a:t> NC</a:t>
            </a:r>
          </a:p>
          <a:p>
            <a:r>
              <a:rPr lang="it-IT" sz="1600" b="0" dirty="0">
                <a:latin typeface="Century Gothic" panose="020B0502020202020204" pitchFamily="34" charset="0"/>
              </a:rPr>
              <a:t>H1: </a:t>
            </a:r>
            <a:r>
              <a:rPr lang="it-IT" sz="1600" b="0" dirty="0" err="1">
                <a:latin typeface="Century Gothic" panose="020B0502020202020204" pitchFamily="34" charset="0"/>
              </a:rPr>
              <a:t>ErrCost</a:t>
            </a:r>
            <a:r>
              <a:rPr lang="it-IT" sz="1600" b="0" dirty="0">
                <a:latin typeface="Century Gothic" panose="020B0502020202020204" pitchFamily="34" charset="0"/>
              </a:rPr>
              <a:t> AC ≠ </a:t>
            </a:r>
            <a:r>
              <a:rPr lang="it-IT" sz="1600" b="0" dirty="0" err="1">
                <a:latin typeface="Century Gothic" panose="020B0502020202020204" pitchFamily="34" charset="0"/>
              </a:rPr>
              <a:t>ErrCost</a:t>
            </a:r>
            <a:r>
              <a:rPr lang="it-IT" sz="1600" b="0" dirty="0">
                <a:latin typeface="Century Gothic" panose="020B0502020202020204" pitchFamily="34" charset="0"/>
              </a:rPr>
              <a:t> NC</a:t>
            </a:r>
          </a:p>
          <a:p>
            <a:r>
              <a:rPr lang="it-IT" sz="1200" b="0" dirty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691FC84F-4A6A-4C19-A33B-81F8E34783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27552"/>
              </p:ext>
            </p:extLst>
          </p:nvPr>
        </p:nvGraphicFramePr>
        <p:xfrm>
          <a:off x="1030431" y="3045041"/>
          <a:ext cx="4958704" cy="318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4FD20E7C-9B6D-4F43-B85B-F4893706F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072387"/>
              </p:ext>
            </p:extLst>
          </p:nvPr>
        </p:nvGraphicFramePr>
        <p:xfrm>
          <a:off x="6374166" y="3205045"/>
          <a:ext cx="5299970" cy="324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77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DA2088-D746-423B-8503-33D0C9F46CFF}"/>
              </a:ext>
            </a:extLst>
          </p:cNvPr>
          <p:cNvGrpSpPr/>
          <p:nvPr/>
        </p:nvGrpSpPr>
        <p:grpSpPr>
          <a:xfrm>
            <a:off x="1315559" y="2622254"/>
            <a:ext cx="3015000" cy="2899800"/>
            <a:chOff x="1156210" y="2718397"/>
            <a:chExt cx="3015000" cy="2899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C129F5D-F882-43E6-88AC-D845AEEE0F1D}"/>
                </a:ext>
              </a:extLst>
            </p:cNvPr>
            <p:cNvGrpSpPr/>
            <p:nvPr/>
          </p:nvGrpSpPr>
          <p:grpSpPr>
            <a:xfrm>
              <a:off x="1156210" y="2718397"/>
              <a:ext cx="3015000" cy="2899800"/>
              <a:chOff x="0" y="0"/>
              <a:chExt cx="3015000" cy="2899800"/>
            </a:xfrm>
          </p:grpSpPr>
          <p:sp>
            <p:nvSpPr>
              <p:cNvPr id="5" name="Hexagon 4">
                <a:extLst>
                  <a:ext uri="{FF2B5EF4-FFF2-40B4-BE49-F238E27FC236}">
                    <a16:creationId xmlns:a16="http://schemas.microsoft.com/office/drawing/2014/main" xmlns="" id="{61F11BAD-F731-4C54-BD61-D8B460CCFE19}"/>
                  </a:ext>
                </a:extLst>
              </p:cNvPr>
              <p:cNvSpPr/>
              <p:nvPr/>
            </p:nvSpPr>
            <p:spPr>
              <a:xfrm rot="18600000">
                <a:off x="552500" y="442600"/>
                <a:ext cx="2170800" cy="1879200"/>
              </a:xfrm>
              <a:prstGeom prst="hexagon">
                <a:avLst>
                  <a:gd name="adj" fmla="val 28706"/>
                  <a:gd name="vf" fmla="val 115470"/>
                </a:avLst>
              </a:pr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xmlns="" id="{196EA6A6-FB04-48FA-B196-CA3E8C863402}"/>
                  </a:ext>
                </a:extLst>
              </p:cNvPr>
              <p:cNvSpPr/>
              <p:nvPr/>
            </p:nvSpPr>
            <p:spPr>
              <a:xfrm rot="6000000" flipV="1">
                <a:off x="428400" y="594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xmlns="" id="{9DD83FDD-039B-4343-9567-B141BF494C67}"/>
                  </a:ext>
                </a:extLst>
              </p:cNvPr>
              <p:cNvSpPr/>
              <p:nvPr/>
            </p:nvSpPr>
            <p:spPr>
              <a:xfrm rot="2400000" flipV="1">
                <a:off x="0" y="12114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xmlns="" id="{58C0B4CF-8110-4554-9A8F-C4F4A5692E49}"/>
                  </a:ext>
                </a:extLst>
              </p:cNvPr>
              <p:cNvSpPr/>
              <p:nvPr/>
            </p:nvSpPr>
            <p:spPr>
              <a:xfrm rot="20400000" flipV="1">
                <a:off x="770400" y="21510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xmlns="" id="{D9A1488D-5751-451C-B9BA-AF1BEE5B3F7E}"/>
                  </a:ext>
                </a:extLst>
              </p:cNvPr>
              <p:cNvSpPr/>
              <p:nvPr/>
            </p:nvSpPr>
            <p:spPr>
              <a:xfrm rot="2400000" flipV="1">
                <a:off x="1771200" y="20286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xmlns="" id="{C91BA746-5D49-4844-B180-C3EB464280B8}"/>
                  </a:ext>
                </a:extLst>
              </p:cNvPr>
              <p:cNvSpPr/>
              <p:nvPr/>
            </p:nvSpPr>
            <p:spPr>
              <a:xfrm rot="6000000" flipV="1">
                <a:off x="2206800" y="8802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xmlns="" id="{97351310-2938-4549-A4F3-4ACC79C81EDC}"/>
                  </a:ext>
                </a:extLst>
              </p:cNvPr>
              <p:cNvSpPr/>
              <p:nvPr/>
            </p:nvSpPr>
            <p:spPr>
              <a:xfrm rot="2400000" flipV="1">
                <a:off x="1598400" y="738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9CDD27AA-1709-4FAC-9008-AA6A635C4B87}"/>
                </a:ext>
              </a:extLst>
            </p:cNvPr>
            <p:cNvCxnSpPr>
              <a:cxnSpLocks/>
            </p:cNvCxnSpPr>
            <p:nvPr/>
          </p:nvCxnSpPr>
          <p:spPr>
            <a:xfrm>
              <a:off x="2207739" y="3032119"/>
              <a:ext cx="1063146" cy="19203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B1DBEC2C-3C8C-4E4C-82D2-BD3AC8E302A5}"/>
                </a:ext>
              </a:extLst>
            </p:cNvPr>
            <p:cNvCxnSpPr>
              <a:cxnSpLocks/>
            </p:cNvCxnSpPr>
            <p:nvPr/>
          </p:nvCxnSpPr>
          <p:spPr>
            <a:xfrm>
              <a:off x="3409876" y="3027349"/>
              <a:ext cx="373028" cy="101720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AB58C9B2-F639-449D-8203-31491A8C1D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6094" y="4086403"/>
              <a:ext cx="710601" cy="84389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9487BF53-C409-4918-8106-5BB39DEB19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3843" y="4989515"/>
              <a:ext cx="1091982" cy="18785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56BA68B6-C2B3-4B58-9A81-772B9500B808}"/>
                </a:ext>
              </a:extLst>
            </p:cNvPr>
            <p:cNvCxnSpPr>
              <a:cxnSpLocks/>
            </p:cNvCxnSpPr>
            <p:nvPr/>
          </p:nvCxnSpPr>
          <p:spPr>
            <a:xfrm>
              <a:off x="1790986" y="4117554"/>
              <a:ext cx="373028" cy="99688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C274C518-BE4C-491C-ADB3-9AEE124D50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0010" y="3244470"/>
              <a:ext cx="690276" cy="80937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96A68464-2C8A-4779-978A-FA6053DD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14" y="-71670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Interpolazione</a:t>
            </a:r>
          </a:p>
        </p:txBody>
      </p:sp>
      <p:sp>
        <p:nvSpPr>
          <p:cNvPr id="56" name="CasellaDiTesto 4">
            <a:extLst>
              <a:ext uri="{FF2B5EF4-FFF2-40B4-BE49-F238E27FC236}">
                <a16:creationId xmlns:a16="http://schemas.microsoft.com/office/drawing/2014/main" xmlns="" id="{8D4DA538-9323-412F-8F9D-F2C4E95BCCCA}"/>
              </a:ext>
            </a:extLst>
          </p:cNvPr>
          <p:cNvSpPr txBox="1"/>
          <p:nvPr/>
        </p:nvSpPr>
        <p:spPr>
          <a:xfrm>
            <a:off x="5837241" y="2954516"/>
            <a:ext cx="4827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1650" b="0">
                <a:solidFill>
                  <a:prstClr val="black"/>
                </a:solidFill>
              </a:defRPr>
            </a:lvl1pPr>
          </a:lstStyle>
          <a:p>
            <a:r>
              <a:rPr lang="it-IT" sz="2000" dirty="0">
                <a:latin typeface="Century Gothic" panose="020B0502020202020204" pitchFamily="34" charset="0"/>
              </a:rPr>
              <a:t>Principio dominante «buona continuazione»</a:t>
            </a:r>
          </a:p>
          <a:p>
            <a:endParaRPr lang="it-IT" sz="2000" dirty="0">
              <a:latin typeface="Century Gothic" panose="020B0502020202020204" pitchFamily="34" charset="0"/>
            </a:endParaRPr>
          </a:p>
          <a:p>
            <a:r>
              <a:rPr lang="it-IT" sz="2000" dirty="0">
                <a:latin typeface="Century Gothic" panose="020B0502020202020204" pitchFamily="34" charset="0"/>
              </a:rPr>
              <a:t>rappresentazione veridica dei contorni in input</a:t>
            </a:r>
          </a:p>
          <a:p>
            <a:endParaRPr lang="it-IT" sz="2000" dirty="0">
              <a:latin typeface="Century Gothic" panose="020B0502020202020204" pitchFamily="34" charset="0"/>
            </a:endParaRPr>
          </a:p>
          <a:p>
            <a:r>
              <a:rPr lang="it-IT" sz="2000" dirty="0">
                <a:latin typeface="Century Gothic" panose="020B0502020202020204" pitchFamily="34" charset="0"/>
              </a:rPr>
              <a:t>Questa soluzione </a:t>
            </a:r>
            <a:r>
              <a:rPr lang="it-IT" sz="2000" b="1" dirty="0">
                <a:latin typeface="Century Gothic" panose="020B0502020202020204" pitchFamily="34" charset="0"/>
              </a:rPr>
              <a:t>non è contemplata</a:t>
            </a:r>
            <a:r>
              <a:rPr lang="it-IT" sz="2000" dirty="0">
                <a:latin typeface="Century Gothic" panose="020B0502020202020204" pitchFamily="34" charset="0"/>
              </a:rPr>
              <a:t> perché prevederebbe un punto di flesso</a:t>
            </a:r>
          </a:p>
        </p:txBody>
      </p:sp>
    </p:spTree>
    <p:extLst>
      <p:ext uri="{BB962C8B-B14F-4D97-AF65-F5344CB8AC3E}">
        <p14:creationId xmlns:p14="http://schemas.microsoft.com/office/powerpoint/2010/main" val="27343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81366D26-F320-4039-B359-95308F55FD21}"/>
              </a:ext>
            </a:extLst>
          </p:cNvPr>
          <p:cNvSpPr txBox="1">
            <a:spLocks/>
          </p:cNvSpPr>
          <p:nvPr/>
        </p:nvSpPr>
        <p:spPr bwMode="auto">
          <a:xfrm>
            <a:off x="806411" y="133898"/>
            <a:ext cx="89480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it-IT" altLang="it-IT" sz="43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Risultati 2: interpolazione o spiralizzazione?</a:t>
            </a:r>
            <a:endParaRPr lang="it-IT" altLang="it-IT" sz="4300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DDEF01-C477-430A-8DB3-768DA415CE84}"/>
              </a:ext>
            </a:extLst>
          </p:cNvPr>
          <p:cNvSpPr txBox="1"/>
          <p:nvPr/>
        </p:nvSpPr>
        <p:spPr>
          <a:xfrm>
            <a:off x="903249" y="1406259"/>
            <a:ext cx="8353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dirty="0">
                <a:latin typeface="Century Gothic" panose="020B0502020202020204" pitchFamily="34" charset="0"/>
              </a:rPr>
              <a:t>«Se la tendenza alla spiralizzazione è irresistibile allora l’errore costante negativo nella condizione con occlusore (AC) e a mosaico (MO) piuttosto non in quella senza occlusione (NC)»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E66AB2-BFD4-466C-959D-C7573D540466}"/>
              </a:ext>
            </a:extLst>
          </p:cNvPr>
          <p:cNvSpPr txBox="1"/>
          <p:nvPr/>
        </p:nvSpPr>
        <p:spPr>
          <a:xfrm>
            <a:off x="7454181" y="2551283"/>
            <a:ext cx="4600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dirty="0">
                <a:latin typeface="Century Gothic" panose="020B0502020202020204" pitchFamily="34" charset="0"/>
              </a:rPr>
              <a:t>H0: </a:t>
            </a:r>
            <a:r>
              <a:rPr lang="it-IT" sz="1600" b="0" dirty="0" err="1">
                <a:latin typeface="Century Gothic" panose="020B0502020202020204" pitchFamily="34" charset="0"/>
              </a:rPr>
              <a:t>ErrCost</a:t>
            </a:r>
            <a:r>
              <a:rPr lang="it-IT" sz="1600" b="0" dirty="0">
                <a:latin typeface="Century Gothic" panose="020B0502020202020204" pitchFamily="34" charset="0"/>
              </a:rPr>
              <a:t> AC = </a:t>
            </a:r>
            <a:r>
              <a:rPr lang="it-IT" sz="1600" b="0" dirty="0" err="1">
                <a:latin typeface="Century Gothic" panose="020B0502020202020204" pitchFamily="34" charset="0"/>
              </a:rPr>
              <a:t>ErrCost</a:t>
            </a:r>
            <a:r>
              <a:rPr lang="it-IT" sz="1600" b="0" dirty="0">
                <a:latin typeface="Century Gothic" panose="020B0502020202020204" pitchFamily="34" charset="0"/>
              </a:rPr>
              <a:t> NC</a:t>
            </a:r>
          </a:p>
          <a:p>
            <a:r>
              <a:rPr lang="it-IT" sz="1600" b="0" dirty="0">
                <a:latin typeface="Century Gothic" panose="020B0502020202020204" pitchFamily="34" charset="0"/>
              </a:rPr>
              <a:t>H1: </a:t>
            </a:r>
            <a:r>
              <a:rPr lang="it-IT" sz="1600" b="0" dirty="0" err="1">
                <a:latin typeface="Century Gothic" panose="020B0502020202020204" pitchFamily="34" charset="0"/>
              </a:rPr>
              <a:t>ErrCost</a:t>
            </a:r>
            <a:r>
              <a:rPr lang="it-IT" sz="1600" b="0" dirty="0">
                <a:latin typeface="Century Gothic" panose="020B0502020202020204" pitchFamily="34" charset="0"/>
              </a:rPr>
              <a:t> AC ≠ </a:t>
            </a:r>
            <a:r>
              <a:rPr lang="it-IT" sz="1600" b="0" dirty="0" err="1">
                <a:latin typeface="Century Gothic" panose="020B0502020202020204" pitchFamily="34" charset="0"/>
              </a:rPr>
              <a:t>ErrCost</a:t>
            </a:r>
            <a:r>
              <a:rPr lang="it-IT" sz="1600" b="0" dirty="0">
                <a:latin typeface="Century Gothic" panose="020B0502020202020204" pitchFamily="34" charset="0"/>
              </a:rPr>
              <a:t> NC</a:t>
            </a:r>
          </a:p>
          <a:p>
            <a:r>
              <a:rPr lang="it-IT" sz="1200" b="0" dirty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1DEFBD23-24A8-4C6C-8DD0-C28D0F627B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352034"/>
              </p:ext>
            </p:extLst>
          </p:nvPr>
        </p:nvGraphicFramePr>
        <p:xfrm>
          <a:off x="1030431" y="3045041"/>
          <a:ext cx="4958704" cy="318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25D8C989-A418-4181-8EC0-55BDD6C0A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966786"/>
              </p:ext>
            </p:extLst>
          </p:nvPr>
        </p:nvGraphicFramePr>
        <p:xfrm>
          <a:off x="6374166" y="3205045"/>
          <a:ext cx="5299970" cy="324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08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81366D26-F320-4039-B359-95308F55FD21}"/>
              </a:ext>
            </a:extLst>
          </p:cNvPr>
          <p:cNvSpPr txBox="1">
            <a:spLocks/>
          </p:cNvSpPr>
          <p:nvPr/>
        </p:nvSpPr>
        <p:spPr bwMode="auto">
          <a:xfrm>
            <a:off x="806411" y="133898"/>
            <a:ext cx="89480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it-IT" altLang="it-IT" sz="43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Risultati 3: approssimazione o spiralizzazione?</a:t>
            </a:r>
            <a:endParaRPr lang="it-IT" altLang="it-IT" sz="4300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DDEF01-C477-430A-8DB3-768DA415CE84}"/>
              </a:ext>
            </a:extLst>
          </p:cNvPr>
          <p:cNvSpPr txBox="1"/>
          <p:nvPr/>
        </p:nvSpPr>
        <p:spPr>
          <a:xfrm>
            <a:off x="903248" y="1406259"/>
            <a:ext cx="104052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it-IT" sz="2000" b="0" dirty="0">
                <a:latin typeface="Century Gothic" panose="020B0502020202020204" pitchFamily="34" charset="0"/>
              </a:rPr>
              <a:t>«Se l’approssimazione è determinata dal processo di completamento e non dalle proprietà configurazionali allora l’errore costante dovrebbe essere più negativo nella condizione con occlusione rispetto alla condizione mosaico»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6BB809-26CB-41AC-92C5-BEED083AFEF8}"/>
              </a:ext>
            </a:extLst>
          </p:cNvPr>
          <p:cNvSpPr txBox="1"/>
          <p:nvPr/>
        </p:nvSpPr>
        <p:spPr>
          <a:xfrm>
            <a:off x="7307459" y="716867"/>
            <a:ext cx="460057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dirty="0">
                <a:latin typeface="Century Gothic" panose="020B0502020202020204" pitchFamily="34" charset="0"/>
              </a:rPr>
              <a:t>H0: |∆</a:t>
            </a:r>
            <a:r>
              <a:rPr lang="it-IT" sz="1600" b="0" dirty="0" err="1">
                <a:latin typeface="Century Gothic" panose="020B0502020202020204" pitchFamily="34" charset="0"/>
              </a:rPr>
              <a:t>ErrCost</a:t>
            </a:r>
            <a:r>
              <a:rPr lang="it-IT" sz="1600" b="0" dirty="0">
                <a:latin typeface="Century Gothic" panose="020B0502020202020204" pitchFamily="34" charset="0"/>
              </a:rPr>
              <a:t> AC| = |∆</a:t>
            </a:r>
            <a:r>
              <a:rPr lang="it-IT" sz="1600" b="0" dirty="0" err="1">
                <a:latin typeface="Century Gothic" panose="020B0502020202020204" pitchFamily="34" charset="0"/>
              </a:rPr>
              <a:t>ErrCost</a:t>
            </a:r>
            <a:r>
              <a:rPr lang="it-IT" sz="1600" b="0" dirty="0">
                <a:latin typeface="Century Gothic" panose="020B0502020202020204" pitchFamily="34" charset="0"/>
              </a:rPr>
              <a:t> MO|</a:t>
            </a:r>
          </a:p>
          <a:p>
            <a:r>
              <a:rPr lang="it-IT" sz="1600" b="0" dirty="0">
                <a:latin typeface="Century Gothic" panose="020B0502020202020204" pitchFamily="34" charset="0"/>
              </a:rPr>
              <a:t>H1: |∆</a:t>
            </a:r>
            <a:r>
              <a:rPr lang="it-IT" sz="1600" b="0" dirty="0" err="1">
                <a:latin typeface="Century Gothic" panose="020B0502020202020204" pitchFamily="34" charset="0"/>
              </a:rPr>
              <a:t>ErrCost</a:t>
            </a:r>
            <a:r>
              <a:rPr lang="it-IT" sz="1600" b="0" dirty="0">
                <a:latin typeface="Century Gothic" panose="020B0502020202020204" pitchFamily="34" charset="0"/>
              </a:rPr>
              <a:t> AC| &gt; |∆</a:t>
            </a:r>
            <a:r>
              <a:rPr lang="it-IT" sz="1600" b="0" dirty="0" err="1">
                <a:latin typeface="Century Gothic" panose="020B0502020202020204" pitchFamily="34" charset="0"/>
              </a:rPr>
              <a:t>ErrCost</a:t>
            </a:r>
            <a:r>
              <a:rPr lang="it-IT" sz="1600" b="0" dirty="0">
                <a:latin typeface="Century Gothic" panose="020B0502020202020204" pitchFamily="34" charset="0"/>
              </a:rPr>
              <a:t> </a:t>
            </a:r>
            <a:r>
              <a:rPr lang="it-IT" b="0" dirty="0">
                <a:latin typeface="Century Gothic" panose="020B0502020202020204" pitchFamily="34" charset="0"/>
              </a:rPr>
              <a:t>MO|</a:t>
            </a:r>
            <a:endParaRPr lang="it-IT" sz="1600" b="0" dirty="0">
              <a:latin typeface="Century Gothic" panose="020B0502020202020204" pitchFamily="34" charset="0"/>
            </a:endParaRPr>
          </a:p>
          <a:p>
            <a:r>
              <a:rPr lang="it-IT" sz="1200" b="0" dirty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4BD1A88-94C7-4998-87B6-54962C7C0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912285"/>
              </p:ext>
            </p:extLst>
          </p:nvPr>
        </p:nvGraphicFramePr>
        <p:xfrm>
          <a:off x="967548" y="2902298"/>
          <a:ext cx="4737470" cy="351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EED63615-7771-4F5A-8FCB-AA5923F5C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994016"/>
              </p:ext>
            </p:extLst>
          </p:nvPr>
        </p:nvGraphicFramePr>
        <p:xfrm>
          <a:off x="6640854" y="2838476"/>
          <a:ext cx="4667611" cy="364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886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073BEFF1-2252-4018-97D2-6A8AD6794922}"/>
              </a:ext>
            </a:extLst>
          </p:cNvPr>
          <p:cNvSpPr txBox="1">
            <a:spLocks/>
          </p:cNvSpPr>
          <p:nvPr/>
        </p:nvSpPr>
        <p:spPr bwMode="auto">
          <a:xfrm>
            <a:off x="1292124" y="200334"/>
            <a:ext cx="89480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it-IT" altLang="it-IT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Risultati 4: il compito di aggiustamento è risultato più complesso per alcune figure?</a:t>
            </a:r>
            <a:endParaRPr lang="it-IT" altLang="it-IT" sz="3200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55AB4D-5CBD-4D3A-B707-AAFF4021A800}"/>
              </a:ext>
            </a:extLst>
          </p:cNvPr>
          <p:cNvSpPr txBox="1"/>
          <p:nvPr/>
        </p:nvSpPr>
        <p:spPr>
          <a:xfrm>
            <a:off x="1292124" y="1284596"/>
            <a:ext cx="8353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it-IT" sz="1800" b="0" dirty="0">
                <a:latin typeface="Century Gothic" panose="020B0502020202020204" pitchFamily="34" charset="0"/>
              </a:rPr>
              <a:t>Possiamo guardare ai dati sull’intervallo medio di aggiustamento per capire se per alcune configurazioni di Figura e Indicatore siete stati più lenti a terminare il compito</a:t>
            </a:r>
            <a:endParaRPr lang="it-IT" sz="2000" b="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B4707B-7468-418A-9511-15E4AF0A4F1B}"/>
              </a:ext>
            </a:extLst>
          </p:cNvPr>
          <p:cNvSpPr txBox="1"/>
          <p:nvPr/>
        </p:nvSpPr>
        <p:spPr>
          <a:xfrm>
            <a:off x="6430544" y="2142382"/>
            <a:ext cx="57614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dirty="0">
                <a:latin typeface="Century Gothic" panose="020B0502020202020204" pitchFamily="34" charset="0"/>
              </a:rPr>
              <a:t>H0: L’intervallo di aggiustamento sia lo stesso per ogni configurazione di figura e </a:t>
            </a:r>
            <a:r>
              <a:rPr lang="it-IT" sz="1600" dirty="0">
                <a:latin typeface="Century Gothic" panose="020B0502020202020204" pitchFamily="34" charset="0"/>
              </a:rPr>
              <a:t>indicatore</a:t>
            </a:r>
            <a:endParaRPr lang="it-IT" sz="1600" b="0" dirty="0">
              <a:latin typeface="Century Gothic" panose="020B0502020202020204" pitchFamily="34" charset="0"/>
            </a:endParaRPr>
          </a:p>
          <a:p>
            <a:r>
              <a:rPr lang="it-IT" sz="1600" b="0" dirty="0">
                <a:latin typeface="Century Gothic" panose="020B0502020202020204" pitchFamily="34" charset="0"/>
              </a:rPr>
              <a:t>H1: L’intervallo di aggiustamento </a:t>
            </a:r>
            <a:r>
              <a:rPr lang="it-IT" sz="1500" b="0" dirty="0">
                <a:latin typeface="Century Gothic" panose="020B0502020202020204" pitchFamily="34" charset="0"/>
              </a:rPr>
              <a:t>di almeno una delle configurazioni è diversa dalle altre</a:t>
            </a:r>
          </a:p>
          <a:p>
            <a:r>
              <a:rPr lang="it-IT" sz="1500" b="0" dirty="0">
                <a:latin typeface="Century Gothic" panose="020B0502020202020204" pitchFamily="34" charset="0"/>
              </a:rPr>
              <a:t> </a:t>
            </a:r>
            <a:endParaRPr lang="en-GB" sz="15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CDCF942-5A7C-4B7A-AC3E-4734214FA0F0}"/>
              </a:ext>
            </a:extLst>
          </p:cNvPr>
          <p:cNvGraphicFramePr>
            <a:graphicFrameLocks/>
          </p:cNvGraphicFramePr>
          <p:nvPr/>
        </p:nvGraphicFramePr>
        <p:xfrm>
          <a:off x="-11516504" y="1112054"/>
          <a:ext cx="7250147" cy="353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102DA38-14D2-4672-95DE-F4D80C2D70CE}"/>
              </a:ext>
            </a:extLst>
          </p:cNvPr>
          <p:cNvGraphicFramePr>
            <a:graphicFrameLocks/>
          </p:cNvGraphicFramePr>
          <p:nvPr/>
        </p:nvGraphicFramePr>
        <p:xfrm>
          <a:off x="14912816" y="1064413"/>
          <a:ext cx="8795688" cy="472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7CDCF942-5A7C-4B7A-AC3E-4734214FA0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546436"/>
              </p:ext>
            </p:extLst>
          </p:nvPr>
        </p:nvGraphicFramePr>
        <p:xfrm>
          <a:off x="364655" y="3072519"/>
          <a:ext cx="4958574" cy="288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6102DA38-14D2-4672-95DE-F4D80C2D7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768120"/>
              </p:ext>
            </p:extLst>
          </p:nvPr>
        </p:nvGraphicFramePr>
        <p:xfrm>
          <a:off x="6294778" y="3552824"/>
          <a:ext cx="5170615" cy="295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24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71629" y="86469"/>
            <a:ext cx="11465386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it-IT" altLang="it-IT" sz="43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Ma adesso discussione aperta su:</a:t>
            </a:r>
            <a:br>
              <a:rPr lang="it-IT" altLang="it-IT" sz="43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it-IT" altLang="it-IT" sz="3600" b="1" dirty="0">
                <a:solidFill>
                  <a:srgbClr val="FF9900"/>
                </a:solidFill>
                <a:latin typeface="Century Gothic" panose="020B0502020202020204" pitchFamily="34" charset="0"/>
              </a:rPr>
              <a:t>I dati </a:t>
            </a:r>
            <a:r>
              <a:rPr lang="it-IT" altLang="it-IT" sz="3600" b="1" i="1" dirty="0">
                <a:solidFill>
                  <a:srgbClr val="FF9900"/>
                </a:solidFill>
                <a:latin typeface="Century Gothic" panose="020B0502020202020204" pitchFamily="34" charset="0"/>
              </a:rPr>
              <a:t>falsificano</a:t>
            </a:r>
            <a:r>
              <a:rPr lang="it-IT" altLang="it-IT" sz="3600" b="1" dirty="0">
                <a:solidFill>
                  <a:srgbClr val="FF9900"/>
                </a:solidFill>
                <a:latin typeface="Century Gothic" panose="020B0502020202020204" pitchFamily="34" charset="0"/>
              </a:rPr>
              <a:t> o meno le ipotesi?</a:t>
            </a:r>
          </a:p>
        </p:txBody>
      </p:sp>
      <p:sp>
        <p:nvSpPr>
          <p:cNvPr id="5" name="Rectangle 4"/>
          <p:cNvSpPr/>
          <p:nvPr/>
        </p:nvSpPr>
        <p:spPr>
          <a:xfrm>
            <a:off x="941449" y="1905307"/>
            <a:ext cx="11250551" cy="809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sz="3200" dirty="0">
                <a:latin typeface="Century Gothic" panose="020B0502020202020204" pitchFamily="34" charset="0"/>
              </a:rPr>
              <a:t>C’è una distorsione della rappresentazione della forma?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sz="3200" dirty="0">
                <a:latin typeface="Century Gothic" panose="020B0502020202020204" pitchFamily="34" charset="0"/>
              </a:rPr>
              <a:t>In che direzione (bias positivo o negativo)?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sz="3200" dirty="0">
                <a:latin typeface="Century Gothic" panose="020B0502020202020204" pitchFamily="34" charset="0"/>
              </a:rPr>
              <a:t>Qusta distorsione è coerente con l’approssimazione visiva?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sz="3200" dirty="0">
                <a:latin typeface="Century Gothic" panose="020B0502020202020204" pitchFamily="34" charset="0"/>
              </a:rPr>
              <a:t>La distorsione appare solo nella condizione AC oppure anche nelle altre condizioni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sz="3200" dirty="0">
                <a:latin typeface="Century Gothic" panose="020B0502020202020204" pitchFamily="34" charset="0"/>
              </a:rPr>
              <a:t>Se si perché?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it-IT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594846" y="0"/>
            <a:ext cx="10352658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it-IT" altLang="it-IT" sz="43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Compito per casa</a:t>
            </a:r>
            <a:endParaRPr lang="it-IT" altLang="it-IT" sz="3600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6826" y="965442"/>
            <a:ext cx="10158673" cy="340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sz="3200" dirty="0">
                <a:latin typeface="Century Gothic" panose="020B0502020202020204" pitchFamily="34" charset="0"/>
              </a:rPr>
              <a:t>Mandare le maschere con i propri dati elaborati via email a </a:t>
            </a:r>
            <a:r>
              <a:rPr lang="it-IT" sz="3200" dirty="0">
                <a:latin typeface="Century Gothic" panose="020B0502020202020204" pitchFamily="34" charset="0"/>
                <a:hlinkClick r:id="rId3"/>
              </a:rPr>
              <a:t>andrea.dissegna@outlook.com</a:t>
            </a:r>
            <a:endParaRPr lang="it-IT" sz="32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it-IT" sz="32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sz="3200" dirty="0">
                <a:latin typeface="Century Gothic" panose="020B0502020202020204" pitchFamily="34" charset="0"/>
              </a:rPr>
              <a:t>Scrivere nel testo della mail la risposta alle domande della slide precedente.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it-IT" sz="32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t-IT" sz="3200" dirty="0">
                <a:latin typeface="Century Gothic" panose="020B0502020202020204" pitchFamily="34" charset="0"/>
              </a:rPr>
              <a:t>Avvalendovi del tool PowerPoint disegnate la vostra soluzione percettiva, fate lo </a:t>
            </a:r>
            <a:r>
              <a:rPr lang="it-IT" sz="3200" dirty="0" err="1">
                <a:latin typeface="Century Gothic" panose="020B0502020202020204" pitchFamily="34" charset="0"/>
              </a:rPr>
              <a:t>screenshot</a:t>
            </a:r>
            <a:r>
              <a:rPr lang="it-IT" sz="3200" dirty="0">
                <a:latin typeface="Century Gothic" panose="020B0502020202020204" pitchFamily="34" charset="0"/>
              </a:rPr>
              <a:t> (pulsante </a:t>
            </a:r>
            <a:r>
              <a:rPr lang="it-IT" sz="3200" dirty="0" err="1">
                <a:latin typeface="Century Gothic" panose="020B0502020202020204" pitchFamily="34" charset="0"/>
              </a:rPr>
              <a:t>fn+stamp</a:t>
            </a:r>
            <a:r>
              <a:rPr lang="it-IT" sz="3200" dirty="0">
                <a:latin typeface="Century Gothic" panose="020B0502020202020204" pitchFamily="34" charset="0"/>
              </a:rPr>
              <a:t>) e incollatelo all’interno dell’Excel dei vostri </a:t>
            </a:r>
            <a:r>
              <a:rPr lang="it-IT" sz="3200" dirty="0" err="1">
                <a:latin typeface="Century Gothic" panose="020B0502020202020204" pitchFamily="34" charset="0"/>
              </a:rPr>
              <a:t>risulati</a:t>
            </a:r>
            <a:endParaRPr lang="it-IT" sz="32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it-IT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xmlns="" id="{96A68464-2C8A-4779-978A-FA6053DD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14" y="-71670"/>
            <a:ext cx="10515600" cy="1325563"/>
          </a:xfrm>
        </p:spPr>
        <p:txBody>
          <a:bodyPr/>
          <a:lstStyle/>
          <a:p>
            <a:pPr algn="ctr"/>
            <a:r>
              <a:rPr lang="it-IT" sz="4400" dirty="0">
                <a:latin typeface="Century Gothic" panose="020B0502020202020204" pitchFamily="34" charset="0"/>
              </a:rPr>
              <a:t>Contrasto e spiralizzazione </a:t>
            </a:r>
          </a:p>
        </p:txBody>
      </p:sp>
      <p:sp>
        <p:nvSpPr>
          <p:cNvPr id="56" name="CasellaDiTesto 4">
            <a:extLst>
              <a:ext uri="{FF2B5EF4-FFF2-40B4-BE49-F238E27FC236}">
                <a16:creationId xmlns:a16="http://schemas.microsoft.com/office/drawing/2014/main" xmlns="" id="{8D4DA538-9323-412F-8F9D-F2C4E95BCCCA}"/>
              </a:ext>
            </a:extLst>
          </p:cNvPr>
          <p:cNvSpPr txBox="1"/>
          <p:nvPr/>
        </p:nvSpPr>
        <p:spPr>
          <a:xfrm>
            <a:off x="6111871" y="2954516"/>
            <a:ext cx="48276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1650" b="0">
                <a:solidFill>
                  <a:prstClr val="black"/>
                </a:solidFill>
              </a:defRPr>
            </a:lvl1pPr>
          </a:lstStyle>
          <a:p>
            <a:r>
              <a:rPr lang="it-IT" sz="2000" dirty="0">
                <a:latin typeface="Century Gothic" panose="020B0502020202020204" pitchFamily="34" charset="0"/>
              </a:rPr>
              <a:t>Evitamento dell’</a:t>
            </a:r>
            <a:r>
              <a:rPr lang="it-IT" sz="2000" dirty="0" err="1">
                <a:latin typeface="Century Gothic" panose="020B0502020202020204" pitchFamily="34" charset="0"/>
              </a:rPr>
              <a:t>accidentalià</a:t>
            </a:r>
            <a:r>
              <a:rPr lang="it-IT" sz="2000" dirty="0">
                <a:latin typeface="Century Gothic" panose="020B0502020202020204" pitchFamily="34" charset="0"/>
              </a:rPr>
              <a:t> della giunzione</a:t>
            </a:r>
          </a:p>
          <a:p>
            <a:endParaRPr lang="it-IT" sz="2000" dirty="0">
              <a:latin typeface="Century Gothic" panose="020B0502020202020204" pitchFamily="34" charset="0"/>
            </a:endParaRPr>
          </a:p>
          <a:p>
            <a:r>
              <a:rPr lang="it-IT" sz="2000" dirty="0">
                <a:latin typeface="Century Gothic" panose="020B0502020202020204" pitchFamily="34" charset="0"/>
              </a:rPr>
              <a:t>Rottura dell’interpolazione e distorsione delle parti specificate della figura </a:t>
            </a:r>
          </a:p>
          <a:p>
            <a:endParaRPr lang="it-IT" sz="2000" dirty="0">
              <a:latin typeface="Century Gothic" panose="020B0502020202020204" pitchFamily="34" charset="0"/>
            </a:endParaRPr>
          </a:p>
          <a:p>
            <a:r>
              <a:rPr lang="it-IT" sz="2000" dirty="0">
                <a:latin typeface="Century Gothic" panose="020B0502020202020204" pitchFamily="34" charset="0"/>
              </a:rPr>
              <a:t>La tendenza a percepire le parti specificate come una spirale </a:t>
            </a:r>
            <a:endParaRPr lang="en-GB" sz="20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Century Gothic" panose="020B0502020202020204" pitchFamily="34" charset="0"/>
            </a:endParaRPr>
          </a:p>
          <a:p>
            <a:endParaRPr lang="it-IT" sz="2000" dirty="0">
              <a:latin typeface="Century Gothic" panose="020B0502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94DA9DF-7135-45B4-A88C-CB6929D2AB27}"/>
              </a:ext>
            </a:extLst>
          </p:cNvPr>
          <p:cNvGrpSpPr/>
          <p:nvPr/>
        </p:nvGrpSpPr>
        <p:grpSpPr>
          <a:xfrm>
            <a:off x="1252493" y="2622254"/>
            <a:ext cx="3015000" cy="2899800"/>
            <a:chOff x="0" y="0"/>
            <a:chExt cx="3015000" cy="2899800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xmlns="" id="{2E90C91E-4A73-4AB8-A345-FC155141FCA7}"/>
                </a:ext>
              </a:extLst>
            </p:cNvPr>
            <p:cNvSpPr/>
            <p:nvPr/>
          </p:nvSpPr>
          <p:spPr>
            <a:xfrm rot="18600000">
              <a:off x="552500" y="442600"/>
              <a:ext cx="2170800" cy="1879200"/>
            </a:xfrm>
            <a:prstGeom prst="hexagon">
              <a:avLst>
                <a:gd name="adj" fmla="val 28706"/>
                <a:gd name="vf" fmla="val 115470"/>
              </a:avLst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B8D47847-39C5-42A9-B0D6-A78622CB920F}"/>
                </a:ext>
              </a:extLst>
            </p:cNvPr>
            <p:cNvSpPr/>
            <p:nvPr/>
          </p:nvSpPr>
          <p:spPr>
            <a:xfrm rot="6000000" flipV="1">
              <a:off x="428400" y="59400"/>
              <a:ext cx="867600" cy="7488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72407A3C-929E-4318-8C25-F33474C64677}"/>
                </a:ext>
              </a:extLst>
            </p:cNvPr>
            <p:cNvSpPr/>
            <p:nvPr/>
          </p:nvSpPr>
          <p:spPr>
            <a:xfrm rot="2400000" flipV="1">
              <a:off x="0" y="1211400"/>
              <a:ext cx="867600" cy="7488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208E4438-3A4E-47CD-A95A-F0C9C2C51C52}"/>
                </a:ext>
              </a:extLst>
            </p:cNvPr>
            <p:cNvSpPr/>
            <p:nvPr/>
          </p:nvSpPr>
          <p:spPr>
            <a:xfrm rot="20400000" flipV="1">
              <a:off x="770400" y="2151000"/>
              <a:ext cx="867600" cy="7488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19EB8A2E-439A-4433-BF67-275A73B36644}"/>
                </a:ext>
              </a:extLst>
            </p:cNvPr>
            <p:cNvSpPr/>
            <p:nvPr/>
          </p:nvSpPr>
          <p:spPr>
            <a:xfrm rot="2400000" flipV="1">
              <a:off x="1771200" y="2028600"/>
              <a:ext cx="867600" cy="7488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9EC9E0DB-C1FD-4767-B065-95421481CD5C}"/>
                </a:ext>
              </a:extLst>
            </p:cNvPr>
            <p:cNvSpPr/>
            <p:nvPr/>
          </p:nvSpPr>
          <p:spPr>
            <a:xfrm rot="6000000" flipV="1">
              <a:off x="2206800" y="880200"/>
              <a:ext cx="867600" cy="7488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054292AD-A16F-4CEE-88E1-4D67864674E5}"/>
                </a:ext>
              </a:extLst>
            </p:cNvPr>
            <p:cNvSpPr/>
            <p:nvPr/>
          </p:nvSpPr>
          <p:spPr>
            <a:xfrm rot="2400000" flipV="1">
              <a:off x="1598400" y="73800"/>
              <a:ext cx="867600" cy="7488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6DC6A47-C01F-44EC-86A2-8FFAF21A5881}"/>
              </a:ext>
            </a:extLst>
          </p:cNvPr>
          <p:cNvCxnSpPr/>
          <p:nvPr/>
        </p:nvCxnSpPr>
        <p:spPr>
          <a:xfrm rot="600000">
            <a:off x="2521552" y="2982263"/>
            <a:ext cx="1066523" cy="19072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5CA14A66-1FC6-412E-9114-562AA7FF3001}"/>
              </a:ext>
            </a:extLst>
          </p:cNvPr>
          <p:cNvCxnSpPr/>
          <p:nvPr/>
        </p:nvCxnSpPr>
        <p:spPr>
          <a:xfrm rot="600000">
            <a:off x="3588075" y="3172989"/>
            <a:ext cx="373028" cy="101720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2C53ACDC-B6B6-4E4E-9C13-A940B2345E39}"/>
              </a:ext>
            </a:extLst>
          </p:cNvPr>
          <p:cNvCxnSpPr/>
          <p:nvPr/>
        </p:nvCxnSpPr>
        <p:spPr>
          <a:xfrm rot="600000" flipH="1">
            <a:off x="3259234" y="4190190"/>
            <a:ext cx="701869" cy="83645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C216EE3-98A4-4530-AAEB-766AD2084DF6}"/>
              </a:ext>
            </a:extLst>
          </p:cNvPr>
          <p:cNvCxnSpPr/>
          <p:nvPr/>
        </p:nvCxnSpPr>
        <p:spPr>
          <a:xfrm rot="600000" flipH="1" flipV="1">
            <a:off x="2170154" y="4843533"/>
            <a:ext cx="1089080" cy="18311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87627138-C721-4403-A1BD-A5FB9420A81A}"/>
              </a:ext>
            </a:extLst>
          </p:cNvPr>
          <p:cNvCxnSpPr/>
          <p:nvPr/>
        </p:nvCxnSpPr>
        <p:spPr>
          <a:xfrm rot="600000">
            <a:off x="1819683" y="3818718"/>
            <a:ext cx="373028" cy="101720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01125450-0D55-49FE-BF5C-7F837A7DD834}"/>
              </a:ext>
            </a:extLst>
          </p:cNvPr>
          <p:cNvCxnSpPr/>
          <p:nvPr/>
        </p:nvCxnSpPr>
        <p:spPr>
          <a:xfrm rot="600000" flipH="1">
            <a:off x="1779090" y="2982263"/>
            <a:ext cx="742463" cy="85629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9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482975F-F3E1-4327-BF8B-28808DB0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14" y="-71670"/>
            <a:ext cx="10515600" cy="1325563"/>
          </a:xfrm>
        </p:spPr>
        <p:txBody>
          <a:bodyPr/>
          <a:lstStyle/>
          <a:p>
            <a:pPr algn="ctr"/>
            <a:r>
              <a:rPr lang="it-IT" sz="4400" dirty="0">
                <a:latin typeface="Century Gothic" panose="020B0502020202020204" pitchFamily="34" charset="0"/>
              </a:rPr>
              <a:t>Approssimazione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B8660D4-69CC-4122-B338-4BDFE3C236E8}"/>
              </a:ext>
            </a:extLst>
          </p:cNvPr>
          <p:cNvSpPr txBox="1"/>
          <p:nvPr/>
        </p:nvSpPr>
        <p:spPr>
          <a:xfrm>
            <a:off x="5693412" y="2210986"/>
            <a:ext cx="5479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1650" b="0">
                <a:solidFill>
                  <a:prstClr val="black"/>
                </a:solidFill>
              </a:defRPr>
            </a:lvl1pPr>
          </a:lstStyle>
          <a:p>
            <a:r>
              <a:rPr lang="it-IT" sz="2000" dirty="0">
                <a:latin typeface="Century Gothic" panose="020B0502020202020204" pitchFamily="34" charset="0"/>
              </a:rPr>
              <a:t>Tendenza a distorcere orientamento e posizione dei contorni in input n maniera da permettere la formazione di una forma coerente localmente e globalmente con contorni continui e senza cambiamenti di curvatura </a:t>
            </a:r>
            <a:endParaRPr lang="en-GB" sz="2000" i="1" dirty="0">
              <a:latin typeface="Century Gothic" panose="020B0502020202020204" pitchFamily="34" charset="0"/>
            </a:endParaRPr>
          </a:p>
          <a:p>
            <a:endParaRPr lang="it-IT" sz="2000" dirty="0">
              <a:latin typeface="Century Gothic" panose="020B0502020202020204" pitchFamily="34" charset="0"/>
            </a:endParaRPr>
          </a:p>
          <a:p>
            <a:endParaRPr lang="it-IT" sz="2000" dirty="0">
              <a:latin typeface="Century Gothic" panose="020B0502020202020204" pitchFamily="34" charset="0"/>
            </a:endParaRPr>
          </a:p>
          <a:p>
            <a:r>
              <a:rPr lang="it-IT" sz="2000" dirty="0">
                <a:latin typeface="Century Gothic" panose="020B0502020202020204" pitchFamily="34" charset="0"/>
              </a:rPr>
              <a:t>Distorsione delle parti specificate della figura </a:t>
            </a:r>
          </a:p>
          <a:p>
            <a:endParaRPr lang="it-IT" sz="2000" dirty="0">
              <a:latin typeface="Century Gothic" panose="020B0502020202020204" pitchFamily="34" charset="0"/>
            </a:endParaRPr>
          </a:p>
          <a:p>
            <a:endParaRPr lang="it-IT" sz="2000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8885B0C-CF33-4D44-8E22-C3720FA69CCF}"/>
              </a:ext>
            </a:extLst>
          </p:cNvPr>
          <p:cNvGrpSpPr/>
          <p:nvPr/>
        </p:nvGrpSpPr>
        <p:grpSpPr>
          <a:xfrm>
            <a:off x="1514821" y="2622254"/>
            <a:ext cx="3015000" cy="2899800"/>
            <a:chOff x="0" y="0"/>
            <a:chExt cx="3015000" cy="2899800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8BE7AFB0-F82F-4320-9888-6D2372940282}"/>
                </a:ext>
              </a:extLst>
            </p:cNvPr>
            <p:cNvSpPr/>
            <p:nvPr/>
          </p:nvSpPr>
          <p:spPr>
            <a:xfrm rot="18600000">
              <a:off x="552500" y="442600"/>
              <a:ext cx="2170800" cy="1879200"/>
            </a:xfrm>
            <a:prstGeom prst="hexagon">
              <a:avLst>
                <a:gd name="adj" fmla="val 28706"/>
                <a:gd name="vf" fmla="val 115470"/>
              </a:avLst>
            </a:prstGeom>
            <a:solidFill>
              <a:srgbClr val="7F7F7F"/>
            </a:solidFill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8AC80324-783A-442E-AC2E-DFF498C38D08}"/>
                </a:ext>
              </a:extLst>
            </p:cNvPr>
            <p:cNvSpPr/>
            <p:nvPr/>
          </p:nvSpPr>
          <p:spPr>
            <a:xfrm rot="6000000" flipV="1">
              <a:off x="428400" y="59400"/>
              <a:ext cx="867600" cy="748800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xmlns="" id="{281A62F1-FC5D-4096-92C8-1FBAC4417C1F}"/>
                </a:ext>
              </a:extLst>
            </p:cNvPr>
            <p:cNvSpPr/>
            <p:nvPr/>
          </p:nvSpPr>
          <p:spPr>
            <a:xfrm rot="2400000" flipV="1">
              <a:off x="0" y="1211400"/>
              <a:ext cx="867600" cy="748800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010FB707-0282-46C3-99FC-4FE15E2E10D0}"/>
                </a:ext>
              </a:extLst>
            </p:cNvPr>
            <p:cNvSpPr/>
            <p:nvPr/>
          </p:nvSpPr>
          <p:spPr>
            <a:xfrm rot="20400000" flipV="1">
              <a:off x="770400" y="2151000"/>
              <a:ext cx="867600" cy="748800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082F22C0-B42C-4A2C-8D5F-21EBC88333AE}"/>
                </a:ext>
              </a:extLst>
            </p:cNvPr>
            <p:cNvSpPr/>
            <p:nvPr/>
          </p:nvSpPr>
          <p:spPr>
            <a:xfrm rot="2400000" flipV="1">
              <a:off x="1771200" y="2028600"/>
              <a:ext cx="867600" cy="748800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E18CFE5A-2B22-4C86-9056-C1B4AE41C25C}"/>
                </a:ext>
              </a:extLst>
            </p:cNvPr>
            <p:cNvSpPr/>
            <p:nvPr/>
          </p:nvSpPr>
          <p:spPr>
            <a:xfrm rot="6000000" flipV="1">
              <a:off x="2206800" y="880200"/>
              <a:ext cx="867600" cy="748800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D871F344-DB56-463D-A3DB-D735518D122D}"/>
                </a:ext>
              </a:extLst>
            </p:cNvPr>
            <p:cNvSpPr/>
            <p:nvPr/>
          </p:nvSpPr>
          <p:spPr>
            <a:xfrm rot="2400000" flipV="1">
              <a:off x="1598400" y="73800"/>
              <a:ext cx="867600" cy="748800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3BFB4CC7-3FE0-416D-B4B2-D7832510960D}"/>
              </a:ext>
            </a:extLst>
          </p:cNvPr>
          <p:cNvSpPr/>
          <p:nvPr/>
        </p:nvSpPr>
        <p:spPr>
          <a:xfrm rot="18178250">
            <a:off x="2059844" y="3059657"/>
            <a:ext cx="2170800" cy="1879200"/>
          </a:xfrm>
          <a:prstGeom prst="hexagon">
            <a:avLst>
              <a:gd name="adj" fmla="val 28706"/>
              <a:gd name="vf" fmla="val 11547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3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3583D2-AB6B-480D-BFB9-9A832BCD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00" y="-338605"/>
            <a:ext cx="10515600" cy="1325563"/>
          </a:xfrm>
        </p:spPr>
        <p:txBody>
          <a:bodyPr/>
          <a:lstStyle/>
          <a:p>
            <a:r>
              <a:rPr lang="it-IT" dirty="0"/>
              <a:t>1 solo fenomeno – 3 modelli - 3 ipotesi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B41EDE-8E8E-4D01-9299-38187FCE29B8}"/>
              </a:ext>
            </a:extLst>
          </p:cNvPr>
          <p:cNvSpPr/>
          <p:nvPr/>
        </p:nvSpPr>
        <p:spPr>
          <a:xfrm>
            <a:off x="764200" y="585676"/>
            <a:ext cx="10185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Riuscite a ricondurre ciascuna ipotesi a ciascun modello?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DC8BEB6-C692-4BC7-958A-7E0F24BDAFE7}"/>
              </a:ext>
            </a:extLst>
          </p:cNvPr>
          <p:cNvGrpSpPr/>
          <p:nvPr/>
        </p:nvGrpSpPr>
        <p:grpSpPr>
          <a:xfrm>
            <a:off x="4405304" y="1775526"/>
            <a:ext cx="2255578" cy="2169395"/>
            <a:chOff x="1156210" y="2718397"/>
            <a:chExt cx="3015000" cy="28998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7CAA84F-F525-4D33-9930-BF13F91D3934}"/>
                </a:ext>
              </a:extLst>
            </p:cNvPr>
            <p:cNvGrpSpPr/>
            <p:nvPr/>
          </p:nvGrpSpPr>
          <p:grpSpPr>
            <a:xfrm>
              <a:off x="1156210" y="2718397"/>
              <a:ext cx="3015000" cy="2899800"/>
              <a:chOff x="0" y="0"/>
              <a:chExt cx="3015000" cy="2899800"/>
            </a:xfrm>
          </p:grpSpPr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xmlns="" id="{0E634DBD-B3E9-4BA5-9A3D-2DD56A811344}"/>
                  </a:ext>
                </a:extLst>
              </p:cNvPr>
              <p:cNvSpPr/>
              <p:nvPr/>
            </p:nvSpPr>
            <p:spPr>
              <a:xfrm rot="18600000">
                <a:off x="552500" y="442600"/>
                <a:ext cx="2170800" cy="1879200"/>
              </a:xfrm>
              <a:prstGeom prst="hexagon">
                <a:avLst>
                  <a:gd name="adj" fmla="val 28706"/>
                  <a:gd name="vf" fmla="val 115470"/>
                </a:avLst>
              </a:pr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97012D6C-CC93-49B9-9ECF-1D87D51C5F8D}"/>
                  </a:ext>
                </a:extLst>
              </p:cNvPr>
              <p:cNvSpPr/>
              <p:nvPr/>
            </p:nvSpPr>
            <p:spPr>
              <a:xfrm rot="6000000" flipV="1">
                <a:off x="428400" y="594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xmlns="" id="{C46BA816-DCBA-4A7A-8D65-8B3AAB8B6475}"/>
                  </a:ext>
                </a:extLst>
              </p:cNvPr>
              <p:cNvSpPr/>
              <p:nvPr/>
            </p:nvSpPr>
            <p:spPr>
              <a:xfrm rot="2400000" flipV="1">
                <a:off x="0" y="12114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xmlns="" id="{BFCF18F0-8AAD-4D40-87AA-260FF3B920D6}"/>
                  </a:ext>
                </a:extLst>
              </p:cNvPr>
              <p:cNvSpPr/>
              <p:nvPr/>
            </p:nvSpPr>
            <p:spPr>
              <a:xfrm rot="20400000" flipV="1">
                <a:off x="770400" y="21510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xmlns="" id="{7A1416C3-9A56-49DB-84E4-B65D7FEB1A1E}"/>
                  </a:ext>
                </a:extLst>
              </p:cNvPr>
              <p:cNvSpPr/>
              <p:nvPr/>
            </p:nvSpPr>
            <p:spPr>
              <a:xfrm rot="2400000" flipV="1">
                <a:off x="1771200" y="20286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xmlns="" id="{96E4ED5C-61A4-4742-98B0-4A820E3CCC10}"/>
                  </a:ext>
                </a:extLst>
              </p:cNvPr>
              <p:cNvSpPr/>
              <p:nvPr/>
            </p:nvSpPr>
            <p:spPr>
              <a:xfrm rot="6000000" flipV="1">
                <a:off x="2206800" y="8802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xmlns="" id="{0648118C-9D75-485D-B76F-7E7878C0F4F5}"/>
                  </a:ext>
                </a:extLst>
              </p:cNvPr>
              <p:cNvSpPr/>
              <p:nvPr/>
            </p:nvSpPr>
            <p:spPr>
              <a:xfrm rot="2400000" flipV="1">
                <a:off x="1598400" y="73800"/>
                <a:ext cx="867600" cy="7488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A4A4E277-486C-4DA6-9B93-2D8E20C2768C}"/>
                </a:ext>
              </a:extLst>
            </p:cNvPr>
            <p:cNvCxnSpPr>
              <a:cxnSpLocks/>
            </p:cNvCxnSpPr>
            <p:nvPr/>
          </p:nvCxnSpPr>
          <p:spPr>
            <a:xfrm>
              <a:off x="2207739" y="3032119"/>
              <a:ext cx="1063146" cy="19203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4499027A-4642-4F3A-A6F0-72C20453BB97}"/>
                </a:ext>
              </a:extLst>
            </p:cNvPr>
            <p:cNvCxnSpPr>
              <a:cxnSpLocks/>
            </p:cNvCxnSpPr>
            <p:nvPr/>
          </p:nvCxnSpPr>
          <p:spPr>
            <a:xfrm>
              <a:off x="3409876" y="3027349"/>
              <a:ext cx="373028" cy="101720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5B30B64C-4E58-40D7-8812-3D36A5229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6094" y="4086403"/>
              <a:ext cx="710601" cy="84389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EAABF06B-4579-4027-9122-89BCFE3F40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83843" y="4989515"/>
              <a:ext cx="1091982" cy="18785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6CA8374A-A282-4D48-8522-F5B2DEDE1D3A}"/>
                </a:ext>
              </a:extLst>
            </p:cNvPr>
            <p:cNvCxnSpPr>
              <a:cxnSpLocks/>
            </p:cNvCxnSpPr>
            <p:nvPr/>
          </p:nvCxnSpPr>
          <p:spPr>
            <a:xfrm>
              <a:off x="1790986" y="4117554"/>
              <a:ext cx="373028" cy="99688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A7AF28B7-AA36-45FA-9E57-9C43B69620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0010" y="3244470"/>
              <a:ext cx="690276" cy="80937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37A75A0-9BA3-4B2F-A306-7A4BF9C7B86F}"/>
              </a:ext>
            </a:extLst>
          </p:cNvPr>
          <p:cNvSpPr/>
          <p:nvPr/>
        </p:nvSpPr>
        <p:spPr>
          <a:xfrm>
            <a:off x="4570220" y="1304367"/>
            <a:ext cx="1951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Interpolazione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E527F52-6A43-4E0A-A2D0-5437814CAF82}"/>
              </a:ext>
            </a:extLst>
          </p:cNvPr>
          <p:cNvGrpSpPr/>
          <p:nvPr/>
        </p:nvGrpSpPr>
        <p:grpSpPr>
          <a:xfrm>
            <a:off x="4439593" y="3550979"/>
            <a:ext cx="3217996" cy="3325065"/>
            <a:chOff x="5162047" y="2207634"/>
            <a:chExt cx="4513934" cy="4664121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1DB0DE56-A70D-418D-B731-D3D8971AEFC5}"/>
                </a:ext>
              </a:extLst>
            </p:cNvPr>
            <p:cNvCxnSpPr/>
            <p:nvPr/>
          </p:nvCxnSpPr>
          <p:spPr>
            <a:xfrm>
              <a:off x="5162047" y="3370874"/>
              <a:ext cx="4513934" cy="79318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DB03E6CF-9DCA-4C4B-B3C1-19F10D193AE6}"/>
                </a:ext>
              </a:extLst>
            </p:cNvPr>
            <p:cNvSpPr txBox="1"/>
            <p:nvPr/>
          </p:nvSpPr>
          <p:spPr>
            <a:xfrm rot="571006">
              <a:off x="7116194" y="3543810"/>
              <a:ext cx="6233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right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7D481C7C-5CDB-4B30-9ACF-3C1D7863240E}"/>
                </a:ext>
              </a:extLst>
            </p:cNvPr>
            <p:cNvCxnSpPr/>
            <p:nvPr/>
          </p:nvCxnSpPr>
          <p:spPr>
            <a:xfrm rot="-3600000">
              <a:off x="3786975" y="4068006"/>
              <a:ext cx="4513934" cy="79318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78C7D7-67F5-460F-BA8B-99F359F6B258}"/>
                </a:ext>
              </a:extLst>
            </p:cNvPr>
            <p:cNvSpPr txBox="1"/>
            <p:nvPr/>
          </p:nvSpPr>
          <p:spPr>
            <a:xfrm rot="18724004">
              <a:off x="5592267" y="4472587"/>
              <a:ext cx="4984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left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12EF22B1-2B80-4D1D-B9F7-B8F75B6A31C9}"/>
                </a:ext>
              </a:extLst>
            </p:cNvPr>
            <p:cNvGrpSpPr/>
            <p:nvPr/>
          </p:nvGrpSpPr>
          <p:grpSpPr>
            <a:xfrm>
              <a:off x="5884784" y="4137103"/>
              <a:ext cx="2843290" cy="2734652"/>
              <a:chOff x="1156210" y="2718397"/>
              <a:chExt cx="3015000" cy="28998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242E46EF-8423-48B0-947F-AFF0F5D69C40}"/>
                  </a:ext>
                </a:extLst>
              </p:cNvPr>
              <p:cNvGrpSpPr/>
              <p:nvPr/>
            </p:nvGrpSpPr>
            <p:grpSpPr>
              <a:xfrm>
                <a:off x="1156210" y="2718397"/>
                <a:ext cx="3015000" cy="2899800"/>
                <a:chOff x="0" y="0"/>
                <a:chExt cx="3015000" cy="2899800"/>
              </a:xfrm>
            </p:grpSpPr>
            <p:sp>
              <p:nvSpPr>
                <p:cNvPr id="58" name="Hexagon 57">
                  <a:extLst>
                    <a:ext uri="{FF2B5EF4-FFF2-40B4-BE49-F238E27FC236}">
                      <a16:creationId xmlns:a16="http://schemas.microsoft.com/office/drawing/2014/main" xmlns="" id="{D89946AD-7023-493E-BC3B-1AC57CD2AD7E}"/>
                    </a:ext>
                  </a:extLst>
                </p:cNvPr>
                <p:cNvSpPr/>
                <p:nvPr/>
              </p:nvSpPr>
              <p:spPr>
                <a:xfrm rot="18600000">
                  <a:off x="552500" y="442600"/>
                  <a:ext cx="2170800" cy="1879200"/>
                </a:xfrm>
                <a:prstGeom prst="hexagon">
                  <a:avLst>
                    <a:gd name="adj" fmla="val 28706"/>
                    <a:gd name="vf" fmla="val 115470"/>
                  </a:avLst>
                </a:prstGeom>
                <a:solidFill>
                  <a:srgbClr val="7F7F7F"/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xmlns="" id="{92C136A4-451B-423E-81B1-495A3586F5B3}"/>
                    </a:ext>
                  </a:extLst>
                </p:cNvPr>
                <p:cNvSpPr/>
                <p:nvPr/>
              </p:nvSpPr>
              <p:spPr>
                <a:xfrm rot="6000000" flipV="1">
                  <a:off x="428400" y="594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xmlns="" id="{9A881DA1-0106-4E5A-A427-8D2F0BF353D0}"/>
                    </a:ext>
                  </a:extLst>
                </p:cNvPr>
                <p:cNvSpPr/>
                <p:nvPr/>
              </p:nvSpPr>
              <p:spPr>
                <a:xfrm rot="2400000" flipV="1">
                  <a:off x="0" y="12114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xmlns="" id="{57B999B3-1F3F-4601-A1A3-347E0C1B62AA}"/>
                    </a:ext>
                  </a:extLst>
                </p:cNvPr>
                <p:cNvSpPr/>
                <p:nvPr/>
              </p:nvSpPr>
              <p:spPr>
                <a:xfrm rot="20400000" flipV="1">
                  <a:off x="770400" y="21510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xmlns="" id="{26CB4340-59E4-46FE-BE77-A96BC16D8C5B}"/>
                    </a:ext>
                  </a:extLst>
                </p:cNvPr>
                <p:cNvSpPr/>
                <p:nvPr/>
              </p:nvSpPr>
              <p:spPr>
                <a:xfrm rot="2400000" flipV="1">
                  <a:off x="1771200" y="20286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xmlns="" id="{7AED6203-5B9C-4A4D-926C-1BBF7215DDB7}"/>
                    </a:ext>
                  </a:extLst>
                </p:cNvPr>
                <p:cNvSpPr/>
                <p:nvPr/>
              </p:nvSpPr>
              <p:spPr>
                <a:xfrm rot="6000000" flipV="1">
                  <a:off x="2206800" y="8802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xmlns="" id="{A88612FE-DEF8-456D-A7A7-EDD0D2BFEAA9}"/>
                    </a:ext>
                  </a:extLst>
                </p:cNvPr>
                <p:cNvSpPr/>
                <p:nvPr/>
              </p:nvSpPr>
              <p:spPr>
                <a:xfrm rot="2400000" flipV="1">
                  <a:off x="1598400" y="738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xmlns="" id="{48F4FAED-8466-4568-A30E-07109F8CD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7739" y="3032119"/>
                <a:ext cx="1063146" cy="19203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xmlns="" id="{E3A022A4-8C96-4AD6-9B9C-D0A7A81AEE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9876" y="3027349"/>
                <a:ext cx="373028" cy="101720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xmlns="" id="{4E8542CE-2CED-4306-AD91-358EED73D8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26094" y="4086403"/>
                <a:ext cx="710601" cy="84389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99DE654D-1CE3-4ADB-BF4F-065B7B88F4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83843" y="4989515"/>
                <a:ext cx="1091982" cy="18785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xmlns="" id="{F550DAB9-95D1-43D6-A392-8E3CAC169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0986" y="4117554"/>
                <a:ext cx="373028" cy="99688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xmlns="" id="{3B18B143-66AD-43DD-A5C6-A5D83325E4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90010" y="3244470"/>
                <a:ext cx="690276" cy="80937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F9406BB-EE32-480E-89E7-F76E54E41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9" y="1114154"/>
            <a:ext cx="3847032" cy="3252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FD4356C-BB74-4169-93F9-E640F556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731" y="961842"/>
            <a:ext cx="3849099" cy="3344519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xmlns="" id="{4E3B538C-948B-4CC8-A211-7AFF5FB19B15}"/>
              </a:ext>
            </a:extLst>
          </p:cNvPr>
          <p:cNvSpPr/>
          <p:nvPr/>
        </p:nvSpPr>
        <p:spPr>
          <a:xfrm>
            <a:off x="21441" y="1057089"/>
            <a:ext cx="4081783" cy="3252449"/>
          </a:xfrm>
          <a:prstGeom prst="rect">
            <a:avLst/>
          </a:prstGeom>
          <a:solidFill>
            <a:srgbClr val="FFFFFF">
              <a:alpha val="58039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A4CF1DA2-52FD-4D8B-927F-04F0C3F40D94}"/>
              </a:ext>
            </a:extLst>
          </p:cNvPr>
          <p:cNvSpPr/>
          <p:nvPr/>
        </p:nvSpPr>
        <p:spPr>
          <a:xfrm>
            <a:off x="7737593" y="986958"/>
            <a:ext cx="4081783" cy="3252449"/>
          </a:xfrm>
          <a:prstGeom prst="rect">
            <a:avLst/>
          </a:prstGeom>
          <a:solidFill>
            <a:srgbClr val="FFFFFF">
              <a:alpha val="58039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68638BA-1CB6-414C-8108-A6F5ACE68A97}"/>
              </a:ext>
            </a:extLst>
          </p:cNvPr>
          <p:cNvSpPr/>
          <p:nvPr/>
        </p:nvSpPr>
        <p:spPr>
          <a:xfrm>
            <a:off x="3907796" y="3873404"/>
            <a:ext cx="3898610" cy="297455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8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3583D2-AB6B-480D-BFB9-9A832BCD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00" y="-338605"/>
            <a:ext cx="10515600" cy="1325563"/>
          </a:xfrm>
        </p:spPr>
        <p:txBody>
          <a:bodyPr/>
          <a:lstStyle/>
          <a:p>
            <a:r>
              <a:rPr lang="it-IT" dirty="0"/>
              <a:t>1 solo fenomeno – 3 modelli - 3 ipotesi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B41EDE-8E8E-4D01-9299-38187FCE29B8}"/>
              </a:ext>
            </a:extLst>
          </p:cNvPr>
          <p:cNvSpPr/>
          <p:nvPr/>
        </p:nvSpPr>
        <p:spPr>
          <a:xfrm>
            <a:off x="764200" y="585676"/>
            <a:ext cx="10185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Riuscite a ricondurre ciascuna ipotesi a ciascun modello?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E527F52-6A43-4E0A-A2D0-5437814CAF82}"/>
              </a:ext>
            </a:extLst>
          </p:cNvPr>
          <p:cNvGrpSpPr/>
          <p:nvPr/>
        </p:nvGrpSpPr>
        <p:grpSpPr>
          <a:xfrm>
            <a:off x="4439593" y="3550979"/>
            <a:ext cx="3217996" cy="3325065"/>
            <a:chOff x="5162047" y="2207634"/>
            <a:chExt cx="4513934" cy="4664121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1DB0DE56-A70D-418D-B731-D3D8971AEFC5}"/>
                </a:ext>
              </a:extLst>
            </p:cNvPr>
            <p:cNvCxnSpPr/>
            <p:nvPr/>
          </p:nvCxnSpPr>
          <p:spPr>
            <a:xfrm>
              <a:off x="5162047" y="3370874"/>
              <a:ext cx="4513934" cy="79318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DB03E6CF-9DCA-4C4B-B3C1-19F10D193AE6}"/>
                </a:ext>
              </a:extLst>
            </p:cNvPr>
            <p:cNvSpPr txBox="1"/>
            <p:nvPr/>
          </p:nvSpPr>
          <p:spPr>
            <a:xfrm rot="571006">
              <a:off x="7116194" y="3543810"/>
              <a:ext cx="6233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right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7D481C7C-5CDB-4B30-9ACF-3C1D7863240E}"/>
                </a:ext>
              </a:extLst>
            </p:cNvPr>
            <p:cNvCxnSpPr/>
            <p:nvPr/>
          </p:nvCxnSpPr>
          <p:spPr>
            <a:xfrm rot="-3600000">
              <a:off x="3786975" y="4068006"/>
              <a:ext cx="4513934" cy="79318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78C7D7-67F5-460F-BA8B-99F359F6B258}"/>
                </a:ext>
              </a:extLst>
            </p:cNvPr>
            <p:cNvSpPr txBox="1"/>
            <p:nvPr/>
          </p:nvSpPr>
          <p:spPr>
            <a:xfrm rot="18724004">
              <a:off x="5592267" y="4472587"/>
              <a:ext cx="4984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left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12EF22B1-2B80-4D1D-B9F7-B8F75B6A31C9}"/>
                </a:ext>
              </a:extLst>
            </p:cNvPr>
            <p:cNvGrpSpPr/>
            <p:nvPr/>
          </p:nvGrpSpPr>
          <p:grpSpPr>
            <a:xfrm>
              <a:off x="5884784" y="4137103"/>
              <a:ext cx="2843290" cy="2734652"/>
              <a:chOff x="1156210" y="2718397"/>
              <a:chExt cx="3015000" cy="28998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242E46EF-8423-48B0-947F-AFF0F5D69C40}"/>
                  </a:ext>
                </a:extLst>
              </p:cNvPr>
              <p:cNvGrpSpPr/>
              <p:nvPr/>
            </p:nvGrpSpPr>
            <p:grpSpPr>
              <a:xfrm>
                <a:off x="1156210" y="2718397"/>
                <a:ext cx="3015000" cy="2899800"/>
                <a:chOff x="0" y="0"/>
                <a:chExt cx="3015000" cy="2899800"/>
              </a:xfrm>
            </p:grpSpPr>
            <p:sp>
              <p:nvSpPr>
                <p:cNvPr id="58" name="Hexagon 57">
                  <a:extLst>
                    <a:ext uri="{FF2B5EF4-FFF2-40B4-BE49-F238E27FC236}">
                      <a16:creationId xmlns:a16="http://schemas.microsoft.com/office/drawing/2014/main" xmlns="" id="{D89946AD-7023-493E-BC3B-1AC57CD2AD7E}"/>
                    </a:ext>
                  </a:extLst>
                </p:cNvPr>
                <p:cNvSpPr/>
                <p:nvPr/>
              </p:nvSpPr>
              <p:spPr>
                <a:xfrm rot="18600000">
                  <a:off x="552500" y="442600"/>
                  <a:ext cx="2170800" cy="1879200"/>
                </a:xfrm>
                <a:prstGeom prst="hexagon">
                  <a:avLst>
                    <a:gd name="adj" fmla="val 28706"/>
                    <a:gd name="vf" fmla="val 115470"/>
                  </a:avLst>
                </a:prstGeom>
                <a:solidFill>
                  <a:srgbClr val="7F7F7F"/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xmlns="" id="{92C136A4-451B-423E-81B1-495A3586F5B3}"/>
                    </a:ext>
                  </a:extLst>
                </p:cNvPr>
                <p:cNvSpPr/>
                <p:nvPr/>
              </p:nvSpPr>
              <p:spPr>
                <a:xfrm rot="6000000" flipV="1">
                  <a:off x="428400" y="594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xmlns="" id="{9A881DA1-0106-4E5A-A427-8D2F0BF353D0}"/>
                    </a:ext>
                  </a:extLst>
                </p:cNvPr>
                <p:cNvSpPr/>
                <p:nvPr/>
              </p:nvSpPr>
              <p:spPr>
                <a:xfrm rot="2400000" flipV="1">
                  <a:off x="0" y="12114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xmlns="" id="{57B999B3-1F3F-4601-A1A3-347E0C1B62AA}"/>
                    </a:ext>
                  </a:extLst>
                </p:cNvPr>
                <p:cNvSpPr/>
                <p:nvPr/>
              </p:nvSpPr>
              <p:spPr>
                <a:xfrm rot="20400000" flipV="1">
                  <a:off x="770400" y="21510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xmlns="" id="{26CB4340-59E4-46FE-BE77-A96BC16D8C5B}"/>
                    </a:ext>
                  </a:extLst>
                </p:cNvPr>
                <p:cNvSpPr/>
                <p:nvPr/>
              </p:nvSpPr>
              <p:spPr>
                <a:xfrm rot="2400000" flipV="1">
                  <a:off x="1771200" y="20286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xmlns="" id="{7AED6203-5B9C-4A4D-926C-1BBF7215DDB7}"/>
                    </a:ext>
                  </a:extLst>
                </p:cNvPr>
                <p:cNvSpPr/>
                <p:nvPr/>
              </p:nvSpPr>
              <p:spPr>
                <a:xfrm rot="6000000" flipV="1">
                  <a:off x="2206800" y="8802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xmlns="" id="{A88612FE-DEF8-456D-A7A7-EDD0D2BFEAA9}"/>
                    </a:ext>
                  </a:extLst>
                </p:cNvPr>
                <p:cNvSpPr/>
                <p:nvPr/>
              </p:nvSpPr>
              <p:spPr>
                <a:xfrm rot="2400000" flipV="1">
                  <a:off x="1598400" y="738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xmlns="" id="{48F4FAED-8466-4568-A30E-07109F8CD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7739" y="3032119"/>
                <a:ext cx="1063146" cy="19203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xmlns="" id="{E3A022A4-8C96-4AD6-9B9C-D0A7A81AEE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9876" y="3027349"/>
                <a:ext cx="373028" cy="101720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xmlns="" id="{4E8542CE-2CED-4306-AD91-358EED73D8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26094" y="4086403"/>
                <a:ext cx="710601" cy="84389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99DE654D-1CE3-4ADB-BF4F-065B7B88F4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83843" y="4989515"/>
                <a:ext cx="1091982" cy="18785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xmlns="" id="{F550DAB9-95D1-43D6-A392-8E3CAC169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0986" y="4117554"/>
                <a:ext cx="373028" cy="99688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xmlns="" id="{3B18B143-66AD-43DD-A5C6-A5D83325E4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90010" y="3244470"/>
                <a:ext cx="690276" cy="80937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F9406BB-EE32-480E-89E7-F76E54E41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9" y="1114154"/>
            <a:ext cx="3847032" cy="3252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FD4356C-BB74-4169-93F9-E640F556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731" y="961842"/>
            <a:ext cx="3849099" cy="3344519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xmlns="" id="{4E3B538C-948B-4CC8-A211-7AFF5FB19B15}"/>
              </a:ext>
            </a:extLst>
          </p:cNvPr>
          <p:cNvSpPr/>
          <p:nvPr/>
        </p:nvSpPr>
        <p:spPr>
          <a:xfrm>
            <a:off x="3816209" y="3625176"/>
            <a:ext cx="4081783" cy="3252449"/>
          </a:xfrm>
          <a:prstGeom prst="rect">
            <a:avLst/>
          </a:prstGeom>
          <a:solidFill>
            <a:srgbClr val="FFFFFF">
              <a:alpha val="58039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A4CF1DA2-52FD-4D8B-927F-04F0C3F40D94}"/>
              </a:ext>
            </a:extLst>
          </p:cNvPr>
          <p:cNvSpPr/>
          <p:nvPr/>
        </p:nvSpPr>
        <p:spPr>
          <a:xfrm>
            <a:off x="7737593" y="986958"/>
            <a:ext cx="4081783" cy="3252449"/>
          </a:xfrm>
          <a:prstGeom prst="rect">
            <a:avLst/>
          </a:prstGeom>
          <a:solidFill>
            <a:srgbClr val="FFFFFF">
              <a:alpha val="58039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68638BA-1CB6-414C-8108-A6F5ACE68A97}"/>
              </a:ext>
            </a:extLst>
          </p:cNvPr>
          <p:cNvSpPr/>
          <p:nvPr/>
        </p:nvSpPr>
        <p:spPr>
          <a:xfrm>
            <a:off x="50300" y="1148495"/>
            <a:ext cx="4036968" cy="325244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19566DD-8DE4-47B1-B7ED-48F39AF3F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343" y="1461685"/>
            <a:ext cx="2114613" cy="2198667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72763467-FA51-4128-9E04-3A04B18B3089}"/>
              </a:ext>
            </a:extLst>
          </p:cNvPr>
          <p:cNvSpPr/>
          <p:nvPr/>
        </p:nvSpPr>
        <p:spPr>
          <a:xfrm>
            <a:off x="4269495" y="1125158"/>
            <a:ext cx="3514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Contrasto e spiralizzazione </a:t>
            </a:r>
          </a:p>
        </p:txBody>
      </p:sp>
    </p:spTree>
    <p:extLst>
      <p:ext uri="{BB962C8B-B14F-4D97-AF65-F5344CB8AC3E}">
        <p14:creationId xmlns:p14="http://schemas.microsoft.com/office/powerpoint/2010/main" val="34760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3583D2-AB6B-480D-BFB9-9A832BCD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21" y="-338605"/>
            <a:ext cx="10515600" cy="1325563"/>
          </a:xfrm>
        </p:spPr>
        <p:txBody>
          <a:bodyPr/>
          <a:lstStyle/>
          <a:p>
            <a:r>
              <a:rPr lang="it-IT" dirty="0"/>
              <a:t>1 solo fenomeno – 3 modelli - 3 ipotesi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B41EDE-8E8E-4D01-9299-38187FCE29B8}"/>
              </a:ext>
            </a:extLst>
          </p:cNvPr>
          <p:cNvSpPr/>
          <p:nvPr/>
        </p:nvSpPr>
        <p:spPr>
          <a:xfrm>
            <a:off x="740121" y="585676"/>
            <a:ext cx="10185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latin typeface="Century Gothic" panose="020B0502020202020204" pitchFamily="34" charset="0"/>
              </a:rPr>
              <a:t>Riuscite a ricondurre ciascuna ipotesi a ciascun modello?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E527F52-6A43-4E0A-A2D0-5437814CAF82}"/>
              </a:ext>
            </a:extLst>
          </p:cNvPr>
          <p:cNvGrpSpPr/>
          <p:nvPr/>
        </p:nvGrpSpPr>
        <p:grpSpPr>
          <a:xfrm>
            <a:off x="4439593" y="3550979"/>
            <a:ext cx="3217996" cy="3325065"/>
            <a:chOff x="5162047" y="2207634"/>
            <a:chExt cx="4513934" cy="4664121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1DB0DE56-A70D-418D-B731-D3D8971AEFC5}"/>
                </a:ext>
              </a:extLst>
            </p:cNvPr>
            <p:cNvCxnSpPr/>
            <p:nvPr/>
          </p:nvCxnSpPr>
          <p:spPr>
            <a:xfrm>
              <a:off x="5162047" y="3370874"/>
              <a:ext cx="4513934" cy="79318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DB03E6CF-9DCA-4C4B-B3C1-19F10D193AE6}"/>
                </a:ext>
              </a:extLst>
            </p:cNvPr>
            <p:cNvSpPr txBox="1"/>
            <p:nvPr/>
          </p:nvSpPr>
          <p:spPr>
            <a:xfrm rot="571006">
              <a:off x="7116194" y="3543810"/>
              <a:ext cx="6233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right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7D481C7C-5CDB-4B30-9ACF-3C1D7863240E}"/>
                </a:ext>
              </a:extLst>
            </p:cNvPr>
            <p:cNvCxnSpPr/>
            <p:nvPr/>
          </p:nvCxnSpPr>
          <p:spPr>
            <a:xfrm rot="-3600000">
              <a:off x="3786975" y="4068006"/>
              <a:ext cx="4513934" cy="79318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A78C7D7-67F5-460F-BA8B-99F359F6B258}"/>
                </a:ext>
              </a:extLst>
            </p:cNvPr>
            <p:cNvSpPr txBox="1"/>
            <p:nvPr/>
          </p:nvSpPr>
          <p:spPr>
            <a:xfrm rot="18724004">
              <a:off x="5592267" y="4472587"/>
              <a:ext cx="4984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left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12EF22B1-2B80-4D1D-B9F7-B8F75B6A31C9}"/>
                </a:ext>
              </a:extLst>
            </p:cNvPr>
            <p:cNvGrpSpPr/>
            <p:nvPr/>
          </p:nvGrpSpPr>
          <p:grpSpPr>
            <a:xfrm>
              <a:off x="5884784" y="4137103"/>
              <a:ext cx="2843290" cy="2734652"/>
              <a:chOff x="1156210" y="2718397"/>
              <a:chExt cx="3015000" cy="28998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242E46EF-8423-48B0-947F-AFF0F5D69C40}"/>
                  </a:ext>
                </a:extLst>
              </p:cNvPr>
              <p:cNvGrpSpPr/>
              <p:nvPr/>
            </p:nvGrpSpPr>
            <p:grpSpPr>
              <a:xfrm>
                <a:off x="1156210" y="2718397"/>
                <a:ext cx="3015000" cy="2899800"/>
                <a:chOff x="0" y="0"/>
                <a:chExt cx="3015000" cy="2899800"/>
              </a:xfrm>
            </p:grpSpPr>
            <p:sp>
              <p:nvSpPr>
                <p:cNvPr id="58" name="Hexagon 57">
                  <a:extLst>
                    <a:ext uri="{FF2B5EF4-FFF2-40B4-BE49-F238E27FC236}">
                      <a16:creationId xmlns:a16="http://schemas.microsoft.com/office/drawing/2014/main" xmlns="" id="{D89946AD-7023-493E-BC3B-1AC57CD2AD7E}"/>
                    </a:ext>
                  </a:extLst>
                </p:cNvPr>
                <p:cNvSpPr/>
                <p:nvPr/>
              </p:nvSpPr>
              <p:spPr>
                <a:xfrm rot="18600000">
                  <a:off x="552500" y="442600"/>
                  <a:ext cx="2170800" cy="1879200"/>
                </a:xfrm>
                <a:prstGeom prst="hexagon">
                  <a:avLst>
                    <a:gd name="adj" fmla="val 28706"/>
                    <a:gd name="vf" fmla="val 115470"/>
                  </a:avLst>
                </a:prstGeom>
                <a:solidFill>
                  <a:srgbClr val="7F7F7F"/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xmlns="" id="{92C136A4-451B-423E-81B1-495A3586F5B3}"/>
                    </a:ext>
                  </a:extLst>
                </p:cNvPr>
                <p:cNvSpPr/>
                <p:nvPr/>
              </p:nvSpPr>
              <p:spPr>
                <a:xfrm rot="6000000" flipV="1">
                  <a:off x="428400" y="594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xmlns="" id="{9A881DA1-0106-4E5A-A427-8D2F0BF353D0}"/>
                    </a:ext>
                  </a:extLst>
                </p:cNvPr>
                <p:cNvSpPr/>
                <p:nvPr/>
              </p:nvSpPr>
              <p:spPr>
                <a:xfrm rot="2400000" flipV="1">
                  <a:off x="0" y="12114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xmlns="" id="{57B999B3-1F3F-4601-A1A3-347E0C1B62AA}"/>
                    </a:ext>
                  </a:extLst>
                </p:cNvPr>
                <p:cNvSpPr/>
                <p:nvPr/>
              </p:nvSpPr>
              <p:spPr>
                <a:xfrm rot="20400000" flipV="1">
                  <a:off x="770400" y="21510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xmlns="" id="{26CB4340-59E4-46FE-BE77-A96BC16D8C5B}"/>
                    </a:ext>
                  </a:extLst>
                </p:cNvPr>
                <p:cNvSpPr/>
                <p:nvPr/>
              </p:nvSpPr>
              <p:spPr>
                <a:xfrm rot="2400000" flipV="1">
                  <a:off x="1771200" y="20286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xmlns="" id="{7AED6203-5B9C-4A4D-926C-1BBF7215DDB7}"/>
                    </a:ext>
                  </a:extLst>
                </p:cNvPr>
                <p:cNvSpPr/>
                <p:nvPr/>
              </p:nvSpPr>
              <p:spPr>
                <a:xfrm rot="6000000" flipV="1">
                  <a:off x="2206800" y="8802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sp>
              <p:nvSpPr>
                <p:cNvPr id="64" name="Isosceles Triangle 63">
                  <a:extLst>
                    <a:ext uri="{FF2B5EF4-FFF2-40B4-BE49-F238E27FC236}">
                      <a16:creationId xmlns:a16="http://schemas.microsoft.com/office/drawing/2014/main" xmlns="" id="{A88612FE-DEF8-456D-A7A7-EDD0D2BFEAA9}"/>
                    </a:ext>
                  </a:extLst>
                </p:cNvPr>
                <p:cNvSpPr/>
                <p:nvPr/>
              </p:nvSpPr>
              <p:spPr>
                <a:xfrm rot="2400000" flipV="1">
                  <a:off x="1598400" y="73800"/>
                  <a:ext cx="867600" cy="7488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xmlns="" id="{48F4FAED-8466-4568-A30E-07109F8CD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7739" y="3032119"/>
                <a:ext cx="1063146" cy="19203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xmlns="" id="{E3A022A4-8C96-4AD6-9B9C-D0A7A81AEE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9876" y="3027349"/>
                <a:ext cx="373028" cy="101720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xmlns="" id="{4E8542CE-2CED-4306-AD91-358EED73D8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26094" y="4086403"/>
                <a:ext cx="710601" cy="84389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99DE654D-1CE3-4ADB-BF4F-065B7B88F4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83843" y="4989515"/>
                <a:ext cx="1091982" cy="18785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xmlns="" id="{F550DAB9-95D1-43D6-A392-8E3CAC169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0986" y="4117554"/>
                <a:ext cx="373028" cy="99688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xmlns="" id="{3B18B143-66AD-43DD-A5C6-A5D83325E4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90010" y="3244470"/>
                <a:ext cx="690276" cy="80937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F9406BB-EE32-480E-89E7-F76E54E41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9" y="1114154"/>
            <a:ext cx="3847032" cy="3252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FD4356C-BB74-4169-93F9-E640F556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731" y="961842"/>
            <a:ext cx="3849099" cy="3344519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xmlns="" id="{4E3B538C-948B-4CC8-A211-7AFF5FB19B15}"/>
              </a:ext>
            </a:extLst>
          </p:cNvPr>
          <p:cNvSpPr/>
          <p:nvPr/>
        </p:nvSpPr>
        <p:spPr>
          <a:xfrm>
            <a:off x="21441" y="1057089"/>
            <a:ext cx="4081783" cy="3252449"/>
          </a:xfrm>
          <a:prstGeom prst="rect">
            <a:avLst/>
          </a:prstGeom>
          <a:solidFill>
            <a:srgbClr val="FFFFFF">
              <a:alpha val="58039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A4CF1DA2-52FD-4D8B-927F-04F0C3F40D94}"/>
              </a:ext>
            </a:extLst>
          </p:cNvPr>
          <p:cNvSpPr/>
          <p:nvPr/>
        </p:nvSpPr>
        <p:spPr>
          <a:xfrm>
            <a:off x="3723527" y="3647200"/>
            <a:ext cx="4081783" cy="3252449"/>
          </a:xfrm>
          <a:prstGeom prst="rect">
            <a:avLst/>
          </a:prstGeom>
          <a:solidFill>
            <a:srgbClr val="FFFFFF">
              <a:alpha val="58039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68638BA-1CB6-414C-8108-A6F5ACE68A97}"/>
              </a:ext>
            </a:extLst>
          </p:cNvPr>
          <p:cNvSpPr/>
          <p:nvPr/>
        </p:nvSpPr>
        <p:spPr>
          <a:xfrm>
            <a:off x="7821731" y="961843"/>
            <a:ext cx="3898610" cy="3418414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4BC5EC7-699C-4A50-8652-CFACE9A0A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434" y="1572627"/>
            <a:ext cx="2084883" cy="2171935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0FFF0F48-E83E-446D-80C6-02262DA64818}"/>
              </a:ext>
            </a:extLst>
          </p:cNvPr>
          <p:cNvSpPr/>
          <p:nvPr/>
        </p:nvSpPr>
        <p:spPr>
          <a:xfrm>
            <a:off x="4722754" y="1268793"/>
            <a:ext cx="2286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Approssimazione</a:t>
            </a:r>
          </a:p>
        </p:txBody>
      </p:sp>
    </p:spTree>
    <p:extLst>
      <p:ext uri="{BB962C8B-B14F-4D97-AF65-F5344CB8AC3E}">
        <p14:creationId xmlns:p14="http://schemas.microsoft.com/office/powerpoint/2010/main" val="26898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D4F834-67E8-4957-AB27-0B055530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71" y="12216"/>
            <a:ext cx="10515600" cy="1325563"/>
          </a:xfrm>
        </p:spPr>
        <p:txBody>
          <a:bodyPr/>
          <a:lstStyle/>
          <a:p>
            <a:r>
              <a:rPr lang="it-IT" dirty="0"/>
              <a:t>Come rappresentare l’errore costante in un sistema di coordinate polari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E3731C-C79F-4D43-879D-B191D5430334}"/>
              </a:ext>
            </a:extLst>
          </p:cNvPr>
          <p:cNvSpPr txBox="1"/>
          <p:nvPr/>
        </p:nvSpPr>
        <p:spPr>
          <a:xfrm>
            <a:off x="5593503" y="4582459"/>
            <a:ext cx="11268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417BC4-17E8-4239-B25A-76F0508EA9F2}"/>
              </a:ext>
            </a:extLst>
          </p:cNvPr>
          <p:cNvSpPr txBox="1"/>
          <p:nvPr/>
        </p:nvSpPr>
        <p:spPr>
          <a:xfrm>
            <a:off x="3801137" y="1763981"/>
            <a:ext cx="3993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latin typeface="Century Gothic" panose="020B0502020202020204" pitchFamily="34" charset="0"/>
              </a:rPr>
              <a:t>Coordinate polari assolute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E2C917-6AB9-447E-8BC1-E5160C71109F}"/>
              </a:ext>
            </a:extLst>
          </p:cNvPr>
          <p:cNvSpPr txBox="1"/>
          <p:nvPr/>
        </p:nvSpPr>
        <p:spPr>
          <a:xfrm>
            <a:off x="3811807" y="2076324"/>
            <a:ext cx="39371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Century Gothic" panose="020B0502020202020204" pitchFamily="34" charset="0"/>
              </a:rPr>
              <a:t>Coordinate polari relative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xmlns="" id="{7E41BB8E-0426-4B6B-A676-E9ED88157E9E}"/>
              </a:ext>
            </a:extLst>
          </p:cNvPr>
          <p:cNvSpPr/>
          <p:nvPr/>
        </p:nvSpPr>
        <p:spPr>
          <a:xfrm rot="2636552">
            <a:off x="9336699" y="4392007"/>
            <a:ext cx="509407" cy="480013"/>
          </a:xfrm>
          <a:prstGeom prst="arc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957EBFD-3F19-4A17-ACBD-BD01E359C98E}"/>
              </a:ext>
            </a:extLst>
          </p:cNvPr>
          <p:cNvGrpSpPr/>
          <p:nvPr/>
        </p:nvGrpSpPr>
        <p:grpSpPr>
          <a:xfrm>
            <a:off x="934599" y="2377760"/>
            <a:ext cx="4294447" cy="3699110"/>
            <a:chOff x="934599" y="2377760"/>
            <a:chExt cx="4294447" cy="36991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7E505D98-FC68-4899-A21E-FD339B16B831}"/>
                </a:ext>
              </a:extLst>
            </p:cNvPr>
            <p:cNvCxnSpPr>
              <a:cxnSpLocks/>
            </p:cNvCxnSpPr>
            <p:nvPr/>
          </p:nvCxnSpPr>
          <p:spPr>
            <a:xfrm>
              <a:off x="2875677" y="2476870"/>
              <a:ext cx="0" cy="360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73CF7B6-75BC-4073-8DB7-91F8BE9A5CFB}"/>
                </a:ext>
              </a:extLst>
            </p:cNvPr>
            <p:cNvCxnSpPr>
              <a:cxnSpLocks/>
            </p:cNvCxnSpPr>
            <p:nvPr/>
          </p:nvCxnSpPr>
          <p:spPr>
            <a:xfrm>
              <a:off x="1075677" y="4085208"/>
              <a:ext cx="3600000" cy="126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9641E4A-A2F6-4A4A-9FBC-B687E13023CF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2860437" y="4261630"/>
              <a:ext cx="1800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37B2609-4552-4140-9259-F377B8EEDF63}"/>
                </a:ext>
              </a:extLst>
            </p:cNvPr>
            <p:cNvSpPr txBox="1"/>
            <p:nvPr/>
          </p:nvSpPr>
          <p:spPr>
            <a:xfrm>
              <a:off x="4427051" y="4441765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10°</a:t>
              </a:r>
              <a:endParaRPr lang="it-IT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499641-7A11-4F61-A46C-F4ED6D0ADDB5}"/>
                </a:ext>
              </a:extLst>
            </p:cNvPr>
            <p:cNvSpPr txBox="1"/>
            <p:nvPr/>
          </p:nvSpPr>
          <p:spPr>
            <a:xfrm>
              <a:off x="4795914" y="4085208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0°</a:t>
              </a:r>
              <a:r>
                <a:rPr lang="it-IT" dirty="0"/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80FC952-2E5F-4CCB-9C00-5640B2950B8B}"/>
                </a:ext>
              </a:extLst>
            </p:cNvPr>
            <p:cNvSpPr txBox="1"/>
            <p:nvPr/>
          </p:nvSpPr>
          <p:spPr>
            <a:xfrm>
              <a:off x="2897915" y="5289939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90°</a:t>
              </a:r>
              <a:r>
                <a:rPr lang="it-IT" dirty="0"/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1B182FB-9E19-4BC5-9C44-BB4D3ACF5A42}"/>
                </a:ext>
              </a:extLst>
            </p:cNvPr>
            <p:cNvSpPr txBox="1"/>
            <p:nvPr/>
          </p:nvSpPr>
          <p:spPr>
            <a:xfrm>
              <a:off x="934599" y="4097862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180°</a:t>
              </a:r>
              <a:r>
                <a:rPr lang="it-IT" dirty="0"/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5F1E23E-4056-4A49-A9F4-6FAED58404B0}"/>
                </a:ext>
              </a:extLst>
            </p:cNvPr>
            <p:cNvSpPr txBox="1"/>
            <p:nvPr/>
          </p:nvSpPr>
          <p:spPr>
            <a:xfrm>
              <a:off x="2903171" y="2377760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270°</a:t>
              </a:r>
              <a:r>
                <a:rPr lang="it-IT" dirty="0"/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3471C65-9A34-4E68-90B0-77F9589E380D}"/>
              </a:ext>
            </a:extLst>
          </p:cNvPr>
          <p:cNvGrpSpPr/>
          <p:nvPr/>
        </p:nvGrpSpPr>
        <p:grpSpPr>
          <a:xfrm>
            <a:off x="5490577" y="2732904"/>
            <a:ext cx="4294447" cy="3699110"/>
            <a:chOff x="934599" y="2377760"/>
            <a:chExt cx="4294447" cy="369911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9870E7AA-8890-49D8-93EA-FED7707CDF7F}"/>
                </a:ext>
              </a:extLst>
            </p:cNvPr>
            <p:cNvCxnSpPr>
              <a:cxnSpLocks/>
            </p:cNvCxnSpPr>
            <p:nvPr/>
          </p:nvCxnSpPr>
          <p:spPr>
            <a:xfrm>
              <a:off x="2875677" y="2476870"/>
              <a:ext cx="0" cy="360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A5C1351-EB12-4006-B0A8-9DF67B894AEF}"/>
                </a:ext>
              </a:extLst>
            </p:cNvPr>
            <p:cNvCxnSpPr>
              <a:cxnSpLocks/>
            </p:cNvCxnSpPr>
            <p:nvPr/>
          </p:nvCxnSpPr>
          <p:spPr>
            <a:xfrm>
              <a:off x="1075677" y="4085208"/>
              <a:ext cx="3600000" cy="126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A720514-8333-4737-B2DE-61FA000A6CF3}"/>
                </a:ext>
              </a:extLst>
            </p:cNvPr>
            <p:cNvSpPr txBox="1"/>
            <p:nvPr/>
          </p:nvSpPr>
          <p:spPr>
            <a:xfrm>
              <a:off x="4427051" y="444176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559B683-9551-4066-B754-B663348E87A5}"/>
                </a:ext>
              </a:extLst>
            </p:cNvPr>
            <p:cNvSpPr txBox="1"/>
            <p:nvPr/>
          </p:nvSpPr>
          <p:spPr>
            <a:xfrm>
              <a:off x="4795914" y="4085208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0°</a:t>
              </a:r>
              <a:r>
                <a:rPr lang="it-IT" dirty="0"/>
                <a:t>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400894B-0EE1-4D54-98A8-75419012D0A5}"/>
                </a:ext>
              </a:extLst>
            </p:cNvPr>
            <p:cNvSpPr txBox="1"/>
            <p:nvPr/>
          </p:nvSpPr>
          <p:spPr>
            <a:xfrm>
              <a:off x="2897915" y="5289939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90°</a:t>
              </a:r>
              <a:r>
                <a:rPr lang="it-IT" dirty="0"/>
                <a:t>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2D35508-7B17-42CF-A451-34A32C4C0E20}"/>
                </a:ext>
              </a:extLst>
            </p:cNvPr>
            <p:cNvSpPr txBox="1"/>
            <p:nvPr/>
          </p:nvSpPr>
          <p:spPr>
            <a:xfrm>
              <a:off x="934599" y="4097862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180°</a:t>
              </a:r>
              <a:r>
                <a:rPr lang="it-IT" dirty="0"/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13A0015-1E8F-45CD-9EF5-95471CB3070C}"/>
                </a:ext>
              </a:extLst>
            </p:cNvPr>
            <p:cNvSpPr txBox="1"/>
            <p:nvPr/>
          </p:nvSpPr>
          <p:spPr>
            <a:xfrm>
              <a:off x="2903171" y="2377760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270°</a:t>
              </a:r>
              <a:r>
                <a:rPr lang="it-IT" dirty="0"/>
                <a:t>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607D2C6-D42E-47DE-8188-AA0A96305B1A}"/>
              </a:ext>
            </a:extLst>
          </p:cNvPr>
          <p:cNvSpPr txBox="1"/>
          <p:nvPr/>
        </p:nvSpPr>
        <p:spPr>
          <a:xfrm>
            <a:off x="9075394" y="4796909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10</a:t>
            </a:r>
            <a:r>
              <a:rPr lang="it-IT" dirty="0"/>
              <a:t> ≡ [10 – (</a:t>
            </a:r>
            <a:r>
              <a:rPr lang="it-IT" b="1" dirty="0"/>
              <a:t>10</a:t>
            </a:r>
            <a:r>
              <a:rPr lang="it-IT" dirty="0"/>
              <a:t>)] = 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72DE197B-166D-47FF-94EA-AE3498063652}"/>
              </a:ext>
            </a:extLst>
          </p:cNvPr>
          <p:cNvCxnSpPr>
            <a:cxnSpLocks/>
          </p:cNvCxnSpPr>
          <p:nvPr/>
        </p:nvCxnSpPr>
        <p:spPr>
          <a:xfrm rot="600000">
            <a:off x="7400024" y="2828879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450344D-8B23-42E6-AB36-B2BB00A9C86B}"/>
              </a:ext>
            </a:extLst>
          </p:cNvPr>
          <p:cNvCxnSpPr>
            <a:cxnSpLocks/>
          </p:cNvCxnSpPr>
          <p:nvPr/>
        </p:nvCxnSpPr>
        <p:spPr>
          <a:xfrm rot="600000">
            <a:off x="5600024" y="4437217"/>
            <a:ext cx="3600000" cy="12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FFB77CE-AED2-4B2B-9B16-94B6801CF30A}"/>
              </a:ext>
            </a:extLst>
          </p:cNvPr>
          <p:cNvSpPr txBox="1"/>
          <p:nvPr/>
        </p:nvSpPr>
        <p:spPr>
          <a:xfrm>
            <a:off x="7050301" y="644023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100</a:t>
            </a:r>
            <a:r>
              <a:rPr lang="it-IT" dirty="0"/>
              <a:t> ≡ [100 – (</a:t>
            </a:r>
            <a:r>
              <a:rPr lang="it-IT" b="1" dirty="0"/>
              <a:t>10</a:t>
            </a:r>
            <a:r>
              <a:rPr lang="it-IT" dirty="0"/>
              <a:t>)] = 90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F89A94A-DCB7-433B-BC0C-4EEAEEC086DB}"/>
              </a:ext>
            </a:extLst>
          </p:cNvPr>
          <p:cNvSpPr txBox="1"/>
          <p:nvPr/>
        </p:nvSpPr>
        <p:spPr>
          <a:xfrm>
            <a:off x="5151660" y="3681309"/>
            <a:ext cx="2173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190</a:t>
            </a:r>
            <a:r>
              <a:rPr lang="it-IT" sz="1600" dirty="0"/>
              <a:t> ≡ [190 – (</a:t>
            </a:r>
            <a:r>
              <a:rPr lang="it-IT" sz="1600" b="1" dirty="0"/>
              <a:t>10</a:t>
            </a:r>
            <a:r>
              <a:rPr lang="it-IT" sz="1600" dirty="0"/>
              <a:t>)] = 180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E008E05-C68F-4A98-A967-9CFDF4019B34}"/>
              </a:ext>
            </a:extLst>
          </p:cNvPr>
          <p:cNvSpPr txBox="1"/>
          <p:nvPr/>
        </p:nvSpPr>
        <p:spPr>
          <a:xfrm>
            <a:off x="8005697" y="2761034"/>
            <a:ext cx="2173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280</a:t>
            </a:r>
            <a:r>
              <a:rPr lang="it-IT" sz="1600" dirty="0"/>
              <a:t> ≡ [280 – (</a:t>
            </a:r>
            <a:r>
              <a:rPr lang="it-IT" sz="1600" b="1" dirty="0"/>
              <a:t>10</a:t>
            </a:r>
            <a:r>
              <a:rPr lang="it-IT" sz="1600" dirty="0"/>
              <a:t>)] = 270</a:t>
            </a:r>
          </a:p>
        </p:txBody>
      </p:sp>
    </p:spTree>
    <p:extLst>
      <p:ext uri="{BB962C8B-B14F-4D97-AF65-F5344CB8AC3E}">
        <p14:creationId xmlns:p14="http://schemas.microsoft.com/office/powerpoint/2010/main" val="385305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9D4F834-67E8-4957-AB27-0B055530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67" y="83593"/>
            <a:ext cx="10515600" cy="13255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it-IT" sz="4400" dirty="0">
                <a:latin typeface="Century Gothic" panose="020B0502020202020204" pitchFamily="34" charset="0"/>
              </a:rPr>
              <a:t>Errore costante della posizione = deviazione dalla </a:t>
            </a:r>
            <a:r>
              <a:rPr lang="it-IT" sz="4400" dirty="0" err="1">
                <a:latin typeface="Century Gothic" panose="020B0502020202020204" pitchFamily="34" charset="0"/>
              </a:rPr>
              <a:t>collinearità</a:t>
            </a:r>
            <a:endParaRPr lang="it-IT" sz="4400" dirty="0">
              <a:latin typeface="Century Gothic" panose="020B0502020202020204" pitchFamily="34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23427282-65B0-474D-9DC4-1A3EA274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55" y="1675873"/>
            <a:ext cx="7307435" cy="4338429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06DBBB9F-2461-40EF-9E0F-DA519972AAB1}"/>
              </a:ext>
            </a:extLst>
          </p:cNvPr>
          <p:cNvSpPr txBox="1"/>
          <p:nvPr/>
        </p:nvSpPr>
        <p:spPr>
          <a:xfrm>
            <a:off x="7419027" y="3837041"/>
            <a:ext cx="407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entury Gothic" panose="020B0502020202020204" pitchFamily="34" charset="0"/>
              </a:rPr>
              <a:t>Collinearità</a:t>
            </a:r>
            <a:r>
              <a:rPr lang="it-IT" dirty="0">
                <a:latin typeface="Century Gothic" panose="020B0502020202020204" pitchFamily="34" charset="0"/>
              </a:rPr>
              <a:t> rispetto al lato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26AE583-9A9B-42B9-A68B-CEE88971C6B5}"/>
              </a:ext>
            </a:extLst>
          </p:cNvPr>
          <p:cNvSpPr txBox="1"/>
          <p:nvPr/>
        </p:nvSpPr>
        <p:spPr>
          <a:xfrm>
            <a:off x="5613823" y="5135870"/>
            <a:ext cx="643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Errore costante della posizione = </a:t>
            </a:r>
          </a:p>
          <a:p>
            <a:r>
              <a:rPr lang="it-IT" dirty="0">
                <a:latin typeface="Century Gothic" panose="020B0502020202020204" pitchFamily="34" charset="0"/>
              </a:rPr>
              <a:t>Coordinata polare lato – Coordinata polare dell’indicatore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AA4134F-241E-443F-8C1C-3425687C2482}"/>
              </a:ext>
            </a:extLst>
          </p:cNvPr>
          <p:cNvSpPr txBox="1"/>
          <p:nvPr/>
        </p:nvSpPr>
        <p:spPr>
          <a:xfrm>
            <a:off x="5139916" y="4308951"/>
            <a:ext cx="248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Angoli incrementali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E3731C-C79F-4D43-879D-B191D5430334}"/>
              </a:ext>
            </a:extLst>
          </p:cNvPr>
          <p:cNvSpPr txBox="1"/>
          <p:nvPr/>
        </p:nvSpPr>
        <p:spPr>
          <a:xfrm>
            <a:off x="5613823" y="3895492"/>
            <a:ext cx="11268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E584EB-8E8E-422F-935F-FF67727459C9}"/>
              </a:ext>
            </a:extLst>
          </p:cNvPr>
          <p:cNvSpPr txBox="1"/>
          <p:nvPr/>
        </p:nvSpPr>
        <p:spPr>
          <a:xfrm>
            <a:off x="5467852" y="3854422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10</a:t>
            </a:r>
            <a:r>
              <a:rPr lang="it-IT" dirty="0"/>
              <a:t> ≡ [10 – (</a:t>
            </a:r>
            <a:r>
              <a:rPr lang="it-IT" b="1" dirty="0"/>
              <a:t>10)</a:t>
            </a:r>
            <a:r>
              <a:rPr lang="it-IT" dirty="0"/>
              <a:t> = 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417BC4-17E8-4239-B25A-76F0508EA9F2}"/>
              </a:ext>
            </a:extLst>
          </p:cNvPr>
          <p:cNvSpPr txBox="1"/>
          <p:nvPr/>
        </p:nvSpPr>
        <p:spPr>
          <a:xfrm>
            <a:off x="7840066" y="1675873"/>
            <a:ext cx="36296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latin typeface="Century Gothic" panose="020B0502020202020204" pitchFamily="34" charset="0"/>
              </a:rPr>
              <a:t>Coordinate polari assolute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E2C917-6AB9-447E-8BC1-E5160C71109F}"/>
              </a:ext>
            </a:extLst>
          </p:cNvPr>
          <p:cNvSpPr txBox="1"/>
          <p:nvPr/>
        </p:nvSpPr>
        <p:spPr>
          <a:xfrm>
            <a:off x="7840066" y="1999038"/>
            <a:ext cx="36296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Century Gothic" panose="020B0502020202020204" pitchFamily="34" charset="0"/>
              </a:rPr>
              <a:t>Coordinate polari relative</a:t>
            </a:r>
          </a:p>
        </p:txBody>
      </p:sp>
    </p:spTree>
    <p:extLst>
      <p:ext uri="{BB962C8B-B14F-4D97-AF65-F5344CB8AC3E}">
        <p14:creationId xmlns:p14="http://schemas.microsoft.com/office/powerpoint/2010/main" val="44779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1209</Words>
  <Application>Microsoft Office PowerPoint</Application>
  <PresentationFormat>Widescreen</PresentationFormat>
  <Paragraphs>195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Wingdings</vt:lpstr>
      <vt:lpstr>Office Theme</vt:lpstr>
      <vt:lpstr>Tre modelli contrapposti</vt:lpstr>
      <vt:lpstr>Interpolazione</vt:lpstr>
      <vt:lpstr>Contrasto e spiralizzazione </vt:lpstr>
      <vt:lpstr>Approssimazione</vt:lpstr>
      <vt:lpstr>1 solo fenomeno – 3 modelli - 3 ipotesi</vt:lpstr>
      <vt:lpstr>1 solo fenomeno – 3 modelli - 3 ipotesi</vt:lpstr>
      <vt:lpstr>1 solo fenomeno – 3 modelli - 3 ipotesi</vt:lpstr>
      <vt:lpstr>Come rappresentare l’errore costante in un sistema di coordinate polari</vt:lpstr>
      <vt:lpstr>Errore costante della posizione = deviazione dalla collinearità</vt:lpstr>
      <vt:lpstr>2) Errore costante dell’orientamento = deviazione dal parallelismo</vt:lpstr>
      <vt:lpstr>PowerPoint Presentation</vt:lpstr>
      <vt:lpstr>Per cui ci aspettiamo che…</vt:lpstr>
      <vt:lpstr>PowerPoint Presentation</vt:lpstr>
      <vt:lpstr>Disegno sperimentale</vt:lpstr>
      <vt:lpstr>Analisi dei dati: La maschera Excel</vt:lpstr>
      <vt:lpstr>Analisi dei dati: La maschera Excel</vt:lpstr>
      <vt:lpstr>Analisi dei dati: La maschera Excel</vt:lpstr>
      <vt:lpstr>Cosa vedete</vt:lpstr>
      <vt:lpstr>PowerPoint Presentation</vt:lpstr>
      <vt:lpstr>PowerPoint Presentation</vt:lpstr>
      <vt:lpstr>PowerPoint Presentation</vt:lpstr>
      <vt:lpstr>PowerPoint Presentation</vt:lpstr>
      <vt:lpstr>Ma adesso discussione aperta su: I dati falsificano o meno le ipotesi?</vt:lpstr>
      <vt:lpstr>Compito per casa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Percezione  2020/2021</dc:title>
  <dc:creator>andrea dissegna</dc:creator>
  <cp:lastModifiedBy>FANTONI CARLO</cp:lastModifiedBy>
  <cp:revision>48</cp:revision>
  <dcterms:created xsi:type="dcterms:W3CDTF">2021-04-01T11:12:24Z</dcterms:created>
  <dcterms:modified xsi:type="dcterms:W3CDTF">2021-04-09T13:27:09Z</dcterms:modified>
</cp:coreProperties>
</file>