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handoutMasterIdLst>
    <p:handoutMasterId r:id="rId12"/>
  </p:handoutMasterIdLst>
  <p:sldIdLst>
    <p:sldId id="256" r:id="rId2"/>
    <p:sldId id="276" r:id="rId3"/>
    <p:sldId id="298" r:id="rId4"/>
    <p:sldId id="290" r:id="rId5"/>
    <p:sldId id="299" r:id="rId6"/>
    <p:sldId id="300" r:id="rId7"/>
    <p:sldId id="301" r:id="rId8"/>
    <p:sldId id="302" r:id="rId9"/>
    <p:sldId id="303" r:id="rId10"/>
    <p:sldId id="30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729"/>
  </p:normalViewPr>
  <p:slideViewPr>
    <p:cSldViewPr snapToGrid="0" snapToObjects="1">
      <p:cViewPr varScale="1">
        <p:scale>
          <a:sx n="111" d="100"/>
          <a:sy n="111" d="100"/>
        </p:scale>
        <p:origin x="5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B3C7D2FF-CE87-BC4D-ACCE-FA4A2988E1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95EE57A-9976-6549-A65C-7E30A6CA4FF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EA198C-6C6E-5442-A122-A330B067BCB4}" type="datetimeFigureOut">
              <a:rPr lang="it-IT" smtClean="0"/>
              <a:t>07/04/21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887FFC1-5FED-6141-AC9D-A2D86C1CDC5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E450E9C-E145-614D-BBC0-529FCB3DE2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34ADD4-4F29-A84F-A7AC-3BC749F3A2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30292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4/7/21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4/7/21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4/7/21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4/7/21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4/7/21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4/7/21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4/7/21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42BCF9-D814-F24C-AAD2-FE88CFFFFF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GEOGRAFIA</a:t>
            </a:r>
            <a:br>
              <a:rPr lang="it-IT" dirty="0"/>
            </a:br>
            <a:r>
              <a:rPr lang="it-IT" sz="2800" dirty="0"/>
              <a:t>(LE006)</a:t>
            </a:r>
            <a:br>
              <a:rPr lang="it-IT" sz="2800" dirty="0"/>
            </a:br>
            <a:br>
              <a:rPr lang="it-IT" dirty="0"/>
            </a:br>
            <a:r>
              <a:rPr lang="it-IT" dirty="0"/>
              <a:t>Sergio Zilli</a:t>
            </a:r>
            <a:br>
              <a:rPr lang="it-IT" dirty="0"/>
            </a:br>
            <a:r>
              <a:rPr lang="it-IT" sz="3100" dirty="0"/>
              <a:t>A.A 2020-2021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F94394A-7E45-FF43-AAED-FA14789E42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5036006"/>
            <a:ext cx="7315200" cy="914400"/>
          </a:xfrm>
        </p:spPr>
        <p:txBody>
          <a:bodyPr>
            <a:normAutofit/>
          </a:bodyPr>
          <a:lstStyle/>
          <a:p>
            <a:r>
              <a:rPr lang="it-IT" sz="1800" dirty="0"/>
              <a:t>Corso di Studio </a:t>
            </a:r>
            <a:r>
              <a:rPr lang="it-IT" sz="1800" b="1" dirty="0"/>
              <a:t>LE01 - DISCIPLINE STORICHE E FILOSOFICHE 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2110659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E1B01A-8C9A-2D45-801F-72C5CBCE5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688" y="1874176"/>
            <a:ext cx="2069249" cy="3311282"/>
          </a:xfrm>
        </p:spPr>
        <p:txBody>
          <a:bodyPr/>
          <a:lstStyle/>
          <a:p>
            <a:r>
              <a:rPr lang="it-IT" dirty="0"/>
              <a:t>Migranti irregolari in Italia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5598CD2D-A4CF-134A-8028-2FC2044BAF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52816" y="787283"/>
            <a:ext cx="7625097" cy="5067312"/>
          </a:xfr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8B780676-F0DF-744C-9FB0-F6C6EC3CDE15}"/>
              </a:ext>
            </a:extLst>
          </p:cNvPr>
          <p:cNvSpPr/>
          <p:nvPr/>
        </p:nvSpPr>
        <p:spPr>
          <a:xfrm>
            <a:off x="3171659" y="6335568"/>
            <a:ext cx="8206254" cy="25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dirty="0"/>
              <a:t>Fonte: </a:t>
            </a:r>
            <a:r>
              <a:rPr lang="it-IT" sz="1000" dirty="0" err="1"/>
              <a:t>https</a:t>
            </a:r>
            <a:r>
              <a:rPr lang="it-IT" sz="1000" dirty="0"/>
              <a:t>://</a:t>
            </a:r>
            <a:r>
              <a:rPr lang="it-IT" sz="1000" dirty="0" err="1"/>
              <a:t>www.huffingtonpost.it</a:t>
            </a:r>
            <a:r>
              <a:rPr lang="it-IT" sz="1000" dirty="0"/>
              <a:t>/entry/650-mila-invisibili-chi-sono-e-come-vivono-i-migranti-irregolari-in-italia_it_5ea7d862c5b6085825787cb1</a:t>
            </a:r>
          </a:p>
        </p:txBody>
      </p:sp>
    </p:spTree>
    <p:extLst>
      <p:ext uri="{BB962C8B-B14F-4D97-AF65-F5344CB8AC3E}">
        <p14:creationId xmlns:p14="http://schemas.microsoft.com/office/powerpoint/2010/main" val="2322630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242207-5789-3E4A-906A-F47EB56C4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Presentazione n. 12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DD783C-2832-5843-950B-6155EC747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0829" y="2286000"/>
            <a:ext cx="7290297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3600" dirty="0"/>
          </a:p>
          <a:p>
            <a:endParaRPr lang="it-IT" sz="2100" dirty="0"/>
          </a:p>
          <a:p>
            <a:endParaRPr lang="it-IT" sz="2100" dirty="0"/>
          </a:p>
          <a:p>
            <a:endParaRPr lang="it-IT" sz="2100" dirty="0"/>
          </a:p>
          <a:p>
            <a:endParaRPr lang="it-IT" sz="21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781936" y="2431105"/>
            <a:ext cx="72296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>
                <a:solidFill>
                  <a:srgbClr val="FF0000"/>
                </a:solidFill>
              </a:rPr>
              <a:t>Popolazione e migrazioni</a:t>
            </a:r>
          </a:p>
          <a:p>
            <a:endParaRPr lang="it-IT" sz="4800" dirty="0">
              <a:solidFill>
                <a:srgbClr val="FF0000"/>
              </a:solidFill>
            </a:endParaRPr>
          </a:p>
          <a:p>
            <a:r>
              <a:rPr lang="it-IT" sz="4800">
                <a:solidFill>
                  <a:srgbClr val="FF0000"/>
                </a:solidFill>
              </a:rPr>
              <a:t>3</a:t>
            </a:r>
            <a:endParaRPr lang="it-IT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838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959"/>
    </mc:Choice>
    <mc:Fallback xmlns="">
      <p:transition spd="slow" advTm="10959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A4C7CC-8F48-934C-BBEA-7A28F4DAA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281" y="2454750"/>
            <a:ext cx="2814137" cy="1280890"/>
          </a:xfrm>
        </p:spPr>
        <p:txBody>
          <a:bodyPr>
            <a:normAutofit fontScale="90000"/>
          </a:bodyPr>
          <a:lstStyle/>
          <a:p>
            <a:r>
              <a:rPr lang="it-IT" dirty="0"/>
              <a:t>2019 </a:t>
            </a:r>
            <a:br>
              <a:rPr lang="it-IT" dirty="0"/>
            </a:br>
            <a:br>
              <a:rPr lang="it-IT" dirty="0"/>
            </a:br>
            <a:r>
              <a:rPr lang="it-IT" sz="2000" i="1" dirty="0"/>
              <a:t>in milioni di unità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C5C80C54-90B3-5440-8EFB-D39DA9059F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70916" y="1473843"/>
            <a:ext cx="8312111" cy="4014308"/>
          </a:xfr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D390A989-21D0-314C-A312-0A814F9E5182}"/>
              </a:ext>
            </a:extLst>
          </p:cNvPr>
          <p:cNvSpPr txBox="1"/>
          <p:nvPr/>
        </p:nvSpPr>
        <p:spPr>
          <a:xfrm>
            <a:off x="7048981" y="5834248"/>
            <a:ext cx="4734046" cy="254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/>
              <a:t>Fonte: </a:t>
            </a:r>
            <a:r>
              <a:rPr lang="it-IT" sz="1000" dirty="0" err="1"/>
              <a:t>https</a:t>
            </a:r>
            <a:r>
              <a:rPr lang="it-IT" sz="1000" dirty="0"/>
              <a:t>://</a:t>
            </a:r>
            <a:r>
              <a:rPr lang="it-IT" sz="1000" dirty="0" err="1"/>
              <a:t>ilbolive.unipd.it</a:t>
            </a:r>
            <a:r>
              <a:rPr lang="it-IT" sz="1000" dirty="0"/>
              <a:t>/</a:t>
            </a:r>
            <a:r>
              <a:rPr lang="it-IT" sz="1000" dirty="0" err="1"/>
              <a:t>it</a:t>
            </a:r>
            <a:r>
              <a:rPr lang="it-IT" sz="1000" dirty="0"/>
              <a:t>/news/dossier-statistico-immigrazione-</a:t>
            </a:r>
            <a:r>
              <a:rPr lang="it-IT" sz="1000" dirty="0" err="1"/>
              <a:t>italia</a:t>
            </a:r>
            <a:r>
              <a:rPr lang="it-IT" sz="1000" dirty="0"/>
              <a:t>-stranieri</a:t>
            </a:r>
          </a:p>
        </p:txBody>
      </p:sp>
    </p:spTree>
    <p:extLst>
      <p:ext uri="{BB962C8B-B14F-4D97-AF65-F5344CB8AC3E}">
        <p14:creationId xmlns:p14="http://schemas.microsoft.com/office/powerpoint/2010/main" val="2133719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30173" y="2985345"/>
            <a:ext cx="2835602" cy="799576"/>
          </a:xfrm>
        </p:spPr>
        <p:txBody>
          <a:bodyPr/>
          <a:lstStyle/>
          <a:p>
            <a:r>
              <a:rPr lang="it-IT" dirty="0"/>
              <a:t>Migrazioni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495555" y="770722"/>
            <a:ext cx="8252749" cy="5259688"/>
          </a:xfrm>
        </p:spPr>
        <p:txBody>
          <a:bodyPr>
            <a:normAutofit fontScale="92500"/>
          </a:bodyPr>
          <a:lstStyle/>
          <a:p>
            <a:r>
              <a:rPr lang="it-IT" sz="2200" dirty="0">
                <a:solidFill>
                  <a:schemeClr val="tx1"/>
                </a:solidFill>
              </a:rPr>
              <a:t>America settentrionale: Usa e Canada, principali destinazioni migratorie fino a fine 900 </a:t>
            </a:r>
            <a:r>
              <a:rPr lang="it-IT" sz="2200" dirty="0">
                <a:solidFill>
                  <a:schemeClr val="tx1"/>
                </a:solidFill>
                <a:sym typeface="Wingdings" panose="05000000000000000000" pitchFamily="2" charset="2"/>
              </a:rPr>
              <a:t> quasi metà dei migranti mondiali. Prima Europa, poi America Latina e Asia</a:t>
            </a:r>
          </a:p>
          <a:p>
            <a:endParaRPr lang="it-IT" sz="8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it-IT" sz="2200" dirty="0">
                <a:solidFill>
                  <a:schemeClr val="tx1"/>
                </a:solidFill>
                <a:sym typeface="Wingdings" panose="05000000000000000000" pitchFamily="2" charset="2"/>
              </a:rPr>
              <a:t>America latina: fino a ½ 900 destinazione privilegiata da Spagna, Portogallo e Italia, ma anche Giappone, Germania, Russia. Poi instabilità politica e economica e malavitosa (Colombia). Ora emigranti</a:t>
            </a:r>
          </a:p>
          <a:p>
            <a:endParaRPr lang="it-IT" sz="9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it-IT" sz="2200" dirty="0">
                <a:solidFill>
                  <a:schemeClr val="tx1"/>
                </a:solidFill>
                <a:sym typeface="Wingdings" panose="05000000000000000000" pitchFamily="2" charset="2"/>
              </a:rPr>
              <a:t>Europa: terra di emigrazione fino a ½ del XX secolo. Prima migrazioni interne, poi nord Africa, poi Balcani (caduta socialismo, guerre)</a:t>
            </a:r>
          </a:p>
          <a:p>
            <a:endParaRPr lang="it-IT" sz="9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it-IT" sz="2200" dirty="0">
                <a:solidFill>
                  <a:schemeClr val="tx1"/>
                </a:solidFill>
                <a:sym typeface="Wingdings" panose="05000000000000000000" pitchFamily="2" charset="2"/>
              </a:rPr>
              <a:t>Asia: il continente che registra da solo un quarto di tutti i migranti mondiali, ma fra paese e paese a seconda del momento</a:t>
            </a:r>
          </a:p>
          <a:p>
            <a:endParaRPr lang="it-IT" sz="9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it-IT" sz="2200" dirty="0">
                <a:solidFill>
                  <a:schemeClr val="tx1"/>
                </a:solidFill>
                <a:sym typeface="Wingdings" panose="05000000000000000000" pitchFamily="2" charset="2"/>
              </a:rPr>
              <a:t>Africa: un decimo dei migranti, sia interne sia ex colonie verso Europa (fuga cervelli), profughi interni (guerre e conflitti)</a:t>
            </a:r>
            <a:endParaRPr lang="it-IT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308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2588"/>
    </mc:Choice>
    <mc:Fallback xmlns="">
      <p:transition spd="slow" advTm="392588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F3DE9D-E670-3241-9A05-3117C1652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65" y="2290863"/>
            <a:ext cx="2708281" cy="2535779"/>
          </a:xfrm>
        </p:spPr>
        <p:txBody>
          <a:bodyPr>
            <a:normAutofit fontScale="90000"/>
          </a:bodyPr>
          <a:lstStyle/>
          <a:p>
            <a:r>
              <a:rPr lang="it-IT" dirty="0"/>
              <a:t>Migranti in Italia e presenze nei centri di accoglienza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718A8191-30BA-7E48-AD1C-3528095968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10762" y="1554866"/>
            <a:ext cx="8324390" cy="3676891"/>
          </a:xfr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1BF7347A-6342-9746-A0C3-F95E056EF647}"/>
              </a:ext>
            </a:extLst>
          </p:cNvPr>
          <p:cNvSpPr/>
          <p:nvPr/>
        </p:nvSpPr>
        <p:spPr>
          <a:xfrm>
            <a:off x="7110714" y="5513369"/>
            <a:ext cx="6096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00" dirty="0"/>
              <a:t>Fonte: </a:t>
            </a:r>
            <a:r>
              <a:rPr lang="it-IT" sz="1000" dirty="0" err="1"/>
              <a:t>https</a:t>
            </a:r>
            <a:r>
              <a:rPr lang="it-IT" sz="1000" dirty="0"/>
              <a:t>://</a:t>
            </a:r>
            <a:r>
              <a:rPr lang="it-IT" sz="1000" dirty="0" err="1"/>
              <a:t>ilbolive.unipd.it</a:t>
            </a:r>
            <a:r>
              <a:rPr lang="it-IT" sz="1000" dirty="0"/>
              <a:t>/</a:t>
            </a:r>
            <a:r>
              <a:rPr lang="it-IT" sz="1000" dirty="0" err="1"/>
              <a:t>it</a:t>
            </a:r>
            <a:r>
              <a:rPr lang="it-IT" sz="1000" dirty="0"/>
              <a:t>/news/dossier-statistico-immigrazione-</a:t>
            </a:r>
            <a:r>
              <a:rPr lang="it-IT" sz="1000" dirty="0" err="1"/>
              <a:t>italia</a:t>
            </a:r>
            <a:r>
              <a:rPr lang="it-IT" sz="1000" dirty="0"/>
              <a:t>-stranieri</a:t>
            </a:r>
          </a:p>
        </p:txBody>
      </p:sp>
    </p:spTree>
    <p:extLst>
      <p:ext uri="{BB962C8B-B14F-4D97-AF65-F5344CB8AC3E}">
        <p14:creationId xmlns:p14="http://schemas.microsoft.com/office/powerpoint/2010/main" val="1355584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2717" y="2939047"/>
            <a:ext cx="1597110" cy="753277"/>
          </a:xfrm>
        </p:spPr>
        <p:txBody>
          <a:bodyPr/>
          <a:lstStyle/>
          <a:p>
            <a:r>
              <a:rPr lang="it-IT" dirty="0"/>
              <a:t>Italia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18515" y="927442"/>
            <a:ext cx="8290893" cy="4776486"/>
          </a:xfrm>
        </p:spPr>
        <p:txBody>
          <a:bodyPr>
            <a:normAutofit/>
          </a:bodyPr>
          <a:lstStyle/>
          <a:p>
            <a:r>
              <a:rPr lang="it-IT" sz="2200" dirty="0">
                <a:solidFill>
                  <a:schemeClr val="tx1"/>
                </a:solidFill>
              </a:rPr>
              <a:t>Fino 1970 paese di emigranti</a:t>
            </a:r>
          </a:p>
          <a:p>
            <a:r>
              <a:rPr lang="it-IT" sz="2200" dirty="0">
                <a:solidFill>
                  <a:schemeClr val="tx1"/>
                </a:solidFill>
              </a:rPr>
              <a:t>Tra il 1861 e il 1975 sono emigrati 29 milioni di italiani, di cui almeno 9 non sono rientrati</a:t>
            </a:r>
          </a:p>
          <a:p>
            <a:r>
              <a:rPr lang="it-IT" sz="2200" dirty="0">
                <a:solidFill>
                  <a:schemeClr val="tx1"/>
                </a:solidFill>
              </a:rPr>
              <a:t>Diversità di epoca, di area geografica, per destinazione</a:t>
            </a:r>
          </a:p>
          <a:p>
            <a:r>
              <a:rPr lang="it-IT" sz="2200" dirty="0">
                <a:solidFill>
                  <a:schemeClr val="tx1"/>
                </a:solidFill>
              </a:rPr>
              <a:t>Ultimo quarto del Novecento, brusco rallentamento emigrazione</a:t>
            </a:r>
          </a:p>
          <a:p>
            <a:r>
              <a:rPr lang="it-IT" sz="2200" dirty="0">
                <a:solidFill>
                  <a:schemeClr val="tx1"/>
                </a:solidFill>
              </a:rPr>
              <a:t>Crescita economica, differenziazione dei lavori</a:t>
            </a:r>
          </a:p>
          <a:p>
            <a:r>
              <a:rPr lang="it-IT" sz="2200" dirty="0">
                <a:solidFill>
                  <a:schemeClr val="tx1"/>
                </a:solidFill>
              </a:rPr>
              <a:t>Attrazione dell’immagine diffusa</a:t>
            </a:r>
          </a:p>
          <a:p>
            <a:r>
              <a:rPr lang="it-IT" sz="2200" dirty="0">
                <a:solidFill>
                  <a:schemeClr val="tx1"/>
                </a:solidFill>
              </a:rPr>
              <a:t>Confine sul mediterraneo / ampia disponibilità costa / unione europea</a:t>
            </a:r>
          </a:p>
          <a:p>
            <a:r>
              <a:rPr lang="it-IT" sz="2200" dirty="0">
                <a:solidFill>
                  <a:schemeClr val="tx1"/>
                </a:solidFill>
              </a:rPr>
              <a:t>Circa un decimo dei residenti è immigrato; 85% nel centro nord del paese</a:t>
            </a:r>
          </a:p>
        </p:txBody>
      </p:sp>
    </p:spTree>
    <p:extLst>
      <p:ext uri="{BB962C8B-B14F-4D97-AF65-F5344CB8AC3E}">
        <p14:creationId xmlns:p14="http://schemas.microsoft.com/office/powerpoint/2010/main" val="3442268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9071"/>
    </mc:Choice>
    <mc:Fallback xmlns="">
      <p:transition spd="slow" advTm="38907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51987D-D0FD-F247-8065-B4636F9BA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553" y="2036222"/>
            <a:ext cx="2538372" cy="2975616"/>
          </a:xfrm>
        </p:spPr>
        <p:txBody>
          <a:bodyPr/>
          <a:lstStyle/>
          <a:p>
            <a:r>
              <a:rPr lang="it-IT" dirty="0"/>
              <a:t>Residenti stranieri 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91BC8D50-9542-054C-9637-4142CA1827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73370" y="1599733"/>
            <a:ext cx="8251784" cy="3412105"/>
          </a:xfr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234263E7-8335-2345-B4B8-F0F244E75CF2}"/>
              </a:ext>
            </a:extLst>
          </p:cNvPr>
          <p:cNvSpPr/>
          <p:nvPr/>
        </p:nvSpPr>
        <p:spPr>
          <a:xfrm>
            <a:off x="7189599" y="5501795"/>
            <a:ext cx="4812887" cy="250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dirty="0"/>
              <a:t>Fonte: </a:t>
            </a:r>
            <a:r>
              <a:rPr lang="it-IT" sz="1000" dirty="0" err="1"/>
              <a:t>https</a:t>
            </a:r>
            <a:r>
              <a:rPr lang="it-IT" sz="1000" dirty="0"/>
              <a:t>://</a:t>
            </a:r>
            <a:r>
              <a:rPr lang="it-IT" sz="1000" dirty="0" err="1"/>
              <a:t>ilbolive.unipd.it</a:t>
            </a:r>
            <a:r>
              <a:rPr lang="it-IT" sz="1000" dirty="0"/>
              <a:t>/</a:t>
            </a:r>
            <a:r>
              <a:rPr lang="it-IT" sz="1000" dirty="0" err="1"/>
              <a:t>it</a:t>
            </a:r>
            <a:r>
              <a:rPr lang="it-IT" sz="1000" dirty="0"/>
              <a:t>/news/dossier-statistico-immigrazione-</a:t>
            </a:r>
            <a:r>
              <a:rPr lang="it-IT" sz="1000" dirty="0" err="1"/>
              <a:t>italia</a:t>
            </a:r>
            <a:r>
              <a:rPr lang="it-IT" sz="1000" dirty="0"/>
              <a:t>-stranieri</a:t>
            </a:r>
          </a:p>
        </p:txBody>
      </p:sp>
    </p:spTree>
    <p:extLst>
      <p:ext uri="{BB962C8B-B14F-4D97-AF65-F5344CB8AC3E}">
        <p14:creationId xmlns:p14="http://schemas.microsoft.com/office/powerpoint/2010/main" val="3139009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AD1ABA-98A3-9A43-9251-200D3E493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93" y="2783982"/>
            <a:ext cx="2731429" cy="2424625"/>
          </a:xfrm>
        </p:spPr>
        <p:txBody>
          <a:bodyPr/>
          <a:lstStyle/>
          <a:p>
            <a:r>
              <a:rPr lang="it-IT" dirty="0"/>
              <a:t>Persone sbarcate in Italia 2016-2020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ACF33288-BA3E-B249-AB02-D3B83E4910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1363" y="1551425"/>
            <a:ext cx="7583105" cy="4101893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AE9C155F-F5BD-8F44-B1B5-5F86B9425480}"/>
              </a:ext>
            </a:extLst>
          </p:cNvPr>
          <p:cNvSpPr txBox="1"/>
          <p:nvPr/>
        </p:nvSpPr>
        <p:spPr>
          <a:xfrm>
            <a:off x="6111984" y="5938233"/>
            <a:ext cx="61345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/>
              <a:t>Fonte: </a:t>
            </a:r>
            <a:r>
              <a:rPr lang="it-IT" sz="1000" dirty="0" err="1"/>
              <a:t>https</a:t>
            </a:r>
            <a:r>
              <a:rPr lang="it-IT" sz="1000" dirty="0"/>
              <a:t>://</a:t>
            </a:r>
            <a:r>
              <a:rPr lang="it-IT" sz="1000" dirty="0" err="1"/>
              <a:t>www.youtrend.it</a:t>
            </a:r>
            <a:r>
              <a:rPr lang="it-IT" sz="1000" dirty="0"/>
              <a:t>/2021/02/15/sbarchi-e-immigrazione-in-</a:t>
            </a:r>
            <a:r>
              <a:rPr lang="it-IT" sz="1000" dirty="0" err="1"/>
              <a:t>italia</a:t>
            </a:r>
            <a:r>
              <a:rPr lang="it-IT" sz="1000" dirty="0"/>
              <a:t>-il-punto-della-situazione/</a:t>
            </a:r>
          </a:p>
        </p:txBody>
      </p:sp>
      <p:sp>
        <p:nvSpPr>
          <p:cNvPr id="9" name="Segnaposto contenuto 8">
            <a:extLst>
              <a:ext uri="{FF2B5EF4-FFF2-40B4-BE49-F238E27FC236}">
                <a16:creationId xmlns:a16="http://schemas.microsoft.com/office/drawing/2014/main" id="{9AE820BE-73F7-D94A-B724-74DC8AB8C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34283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909BDC-8DB7-AF40-900F-D370E801E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123" y="635684"/>
            <a:ext cx="11505236" cy="1007920"/>
          </a:xfrm>
        </p:spPr>
        <p:txBody>
          <a:bodyPr>
            <a:normAutofit/>
          </a:bodyPr>
          <a:lstStyle/>
          <a:p>
            <a:r>
              <a:rPr lang="it-IT" sz="2400" dirty="0">
                <a:solidFill>
                  <a:schemeClr val="tx1"/>
                </a:solidFill>
              </a:rPr>
              <a:t>Paesi di provenienza dei migranti, secondo le dichiarazioni degli sbarcati 2018, 2019, 2020</a:t>
            </a:r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8F75ECA2-A034-7F4B-952D-213B171D58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52081" y="2109324"/>
            <a:ext cx="3643839" cy="3539039"/>
          </a:xfr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EE5C324A-79E7-A848-8E5C-F7B877330A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030" y="2109324"/>
            <a:ext cx="3885794" cy="3562651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3C1B5A7F-D91D-FA45-8A2C-A2451940EE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87177" y="2121129"/>
            <a:ext cx="3770026" cy="3539039"/>
          </a:xfrm>
          <a:prstGeom prst="rect">
            <a:avLst/>
          </a:prstGeom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74D7C997-458D-F04F-88D4-F27320763131}"/>
              </a:ext>
            </a:extLst>
          </p:cNvPr>
          <p:cNvSpPr txBox="1"/>
          <p:nvPr/>
        </p:nvSpPr>
        <p:spPr>
          <a:xfrm>
            <a:off x="5231757" y="6261904"/>
            <a:ext cx="68529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/>
              <a:t>Fonte: </a:t>
            </a:r>
            <a:r>
              <a:rPr lang="it-IT" sz="1000" dirty="0" err="1"/>
              <a:t>https</a:t>
            </a:r>
            <a:r>
              <a:rPr lang="it-IT" sz="1000" dirty="0"/>
              <a:t>://</a:t>
            </a:r>
            <a:r>
              <a:rPr lang="it-IT" sz="1000" dirty="0" err="1"/>
              <a:t>www.youtrend.it</a:t>
            </a:r>
            <a:r>
              <a:rPr lang="it-IT" sz="1000" dirty="0"/>
              <a:t>/2021/02/15/sbarchi-e-immigrazione-in-</a:t>
            </a:r>
            <a:r>
              <a:rPr lang="it-IT" sz="1000" dirty="0" err="1"/>
              <a:t>italia</a:t>
            </a:r>
            <a:r>
              <a:rPr lang="it-IT" sz="1000" dirty="0"/>
              <a:t>-il-punto-della-situazione/</a:t>
            </a:r>
          </a:p>
        </p:txBody>
      </p:sp>
    </p:spTree>
    <p:extLst>
      <p:ext uri="{BB962C8B-B14F-4D97-AF65-F5344CB8AC3E}">
        <p14:creationId xmlns:p14="http://schemas.microsoft.com/office/powerpoint/2010/main" val="3862066119"/>
      </p:ext>
    </p:extLst>
  </p:cSld>
  <p:clrMapOvr>
    <a:masterClrMapping/>
  </p:clrMapOvr>
</p:sld>
</file>

<file path=ppt/theme/theme1.xml><?xml version="1.0" encoding="utf-8"?>
<a:theme xmlns:a="http://schemas.openxmlformats.org/drawingml/2006/main" name="Cornic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Cornice</Template>
  <TotalTime>1319</TotalTime>
  <Words>386</Words>
  <Application>Microsoft Macintosh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Calibri</vt:lpstr>
      <vt:lpstr>Corbel</vt:lpstr>
      <vt:lpstr>Wingdings</vt:lpstr>
      <vt:lpstr>Wingdings 2</vt:lpstr>
      <vt:lpstr>Cornice</vt:lpstr>
      <vt:lpstr>GEOGRAFIA (LE006)  Sergio Zilli A.A 2020-2021</vt:lpstr>
      <vt:lpstr>Presentazione n. 12</vt:lpstr>
      <vt:lpstr>2019   in milioni di unità</vt:lpstr>
      <vt:lpstr>Migrazioni</vt:lpstr>
      <vt:lpstr>Migranti in Italia e presenze nei centri di accoglienza</vt:lpstr>
      <vt:lpstr>Italia</vt:lpstr>
      <vt:lpstr>Residenti stranieri </vt:lpstr>
      <vt:lpstr>Persone sbarcate in Italia 2016-2020</vt:lpstr>
      <vt:lpstr>Paesi di provenienza dei migranti, secondo le dichiarazioni degli sbarcati 2018, 2019, 2020</vt:lpstr>
      <vt:lpstr>Migranti irregolari in Italia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GEOGRAFIA (LE006)  Sergio Zilli A.A 2020-2021</dc:title>
  <dc:creator>sergio zilli</dc:creator>
  <cp:lastModifiedBy>sergio zilli</cp:lastModifiedBy>
  <cp:revision>47</cp:revision>
  <cp:lastPrinted>2021-04-07T17:15:39Z</cp:lastPrinted>
  <dcterms:created xsi:type="dcterms:W3CDTF">2021-03-03T14:31:40Z</dcterms:created>
  <dcterms:modified xsi:type="dcterms:W3CDTF">2021-04-07T17:17:46Z</dcterms:modified>
</cp:coreProperties>
</file>