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67" r:id="rId10"/>
    <p:sldId id="257" r:id="rId11"/>
    <p:sldId id="272" r:id="rId12"/>
    <p:sldId id="270" r:id="rId13"/>
    <p:sldId id="271" r:id="rId14"/>
    <p:sldId id="258" r:id="rId15"/>
    <p:sldId id="259" r:id="rId16"/>
    <p:sldId id="260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DCC766A-7267-554B-843F-EC93ACB57039}">
          <p14:sldIdLst>
            <p14:sldId id="256"/>
            <p14:sldId id="261"/>
            <p14:sldId id="262"/>
            <p14:sldId id="263"/>
            <p14:sldId id="264"/>
            <p14:sldId id="266"/>
            <p14:sldId id="268"/>
            <p14:sldId id="269"/>
            <p14:sldId id="267"/>
            <p14:sldId id="257"/>
            <p14:sldId id="272"/>
            <p14:sldId id="270"/>
            <p14:sldId id="271"/>
            <p14:sldId id="258"/>
            <p14:sldId id="259"/>
            <p14:sldId id="260"/>
            <p14:sldId id="273"/>
            <p14:sldId id="274"/>
            <p14:sldId id="275"/>
            <p14:sldId id="276"/>
          </p14:sldIdLst>
        </p14:section>
        <p14:section name="Sezione senza titolo" id="{4250D958-1434-AA45-AC4A-5901F59B4B0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BC102-3AB3-5C46-9E8E-A3C56CB843D2}" type="datetimeFigureOut">
              <a:rPr lang="it-IT" smtClean="0"/>
              <a:t>13/04/20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48EE-C807-4646-881B-6CE23D9328C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154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2A81-A372-4E44-B996-CECA8BDD2091}" type="datetimeFigureOut">
              <a:rPr lang="it-IT" smtClean="0"/>
              <a:t>13/04/20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95450-16D6-8147-AC1C-8955702A8FC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159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95450-16D6-8147-AC1C-8955702A8FC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15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95450-16D6-8147-AC1C-8955702A8FC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0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CEC3-1F39-E14F-9FA8-F0DD21E55FF7}" type="datetime1">
              <a:rPr lang="it-IT" smtClean="0"/>
              <a:t>13/04/20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49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50E0-1979-7C47-ADAC-801EB3881F01}" type="datetime1">
              <a:rPr lang="it-IT" smtClean="0"/>
              <a:t>13/04/20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ED7D-9521-7547-88B3-3EB5CF65327A}" type="datetime1">
              <a:rPr lang="it-IT" smtClean="0"/>
              <a:t>13/04/20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1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245-A9F1-B146-8AAE-8B23BC77A8E0}" type="datetime1">
              <a:rPr lang="it-IT" smtClean="0"/>
              <a:t>13/04/20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1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8963-7A8A-4543-8D3E-140DFAA6C1E6}" type="datetime1">
              <a:rPr lang="it-IT" smtClean="0"/>
              <a:t>13/04/20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E38A-FB79-0D4E-BC8D-1C98F79A147B}" type="datetime1">
              <a:rPr lang="it-IT" smtClean="0"/>
              <a:t>13/04/20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90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AB3A-9B81-3043-8978-05EC12A04BE6}" type="datetime1">
              <a:rPr lang="it-IT" smtClean="0"/>
              <a:t>13/04/20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24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0D65-E262-814C-844F-9B1AA9453B8C}" type="datetime1">
              <a:rPr lang="it-IT" smtClean="0"/>
              <a:t>13/04/20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96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36C5-0B82-E747-A700-A03E6DB717E0}" type="datetime1">
              <a:rPr lang="it-IT" smtClean="0"/>
              <a:t>13/04/20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25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849F-FFA7-0444-924C-4C0668671F0B}" type="datetime1">
              <a:rPr lang="it-IT" smtClean="0"/>
              <a:t>13/04/20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58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DEF6-54D6-9C4F-9A47-9B7A97A5B138}" type="datetime1">
              <a:rPr lang="it-IT" smtClean="0"/>
              <a:t>13/04/20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59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F9A82-B22D-0443-99E2-71BE531CF8F1}" type="datetime1">
              <a:rPr lang="it-IT" smtClean="0"/>
              <a:t>13/04/20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C542-0C50-6445-BE08-FEA5F6D8E2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27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classi sociali tra Ottocento e Novecento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01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borghesia/le borghesie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provenienza è molto diversa a seconda delle situazioni: possono essere spesso “nuovi ricchi”, self made-men.</a:t>
            </a:r>
          </a:p>
          <a:p>
            <a:r>
              <a:rPr lang="it-IT" dirty="0" smtClean="0"/>
              <a:t>Vivono in determinate zone della città (le metropoli sono suddivise in quartieri).</a:t>
            </a:r>
          </a:p>
          <a:p>
            <a:r>
              <a:rPr lang="it-IT" dirty="0" smtClean="0"/>
              <a:t>Città è il luogo dove lavora e vive la borghesia, avremo quindi trasformazioni urbanistiche fra Otto e Novecento</a:t>
            </a:r>
            <a:r>
              <a:rPr lang="it-IT" dirty="0"/>
              <a:t> </a:t>
            </a:r>
            <a:r>
              <a:rPr lang="it-IT" dirty="0" smtClean="0"/>
              <a:t>(esplosione demografica).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35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Chi sono?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Commercianti, banchieri, liberi professionisti, intermediari finanziari, studenti, professori, scrittori, pastori delle Chiese protestanti, militari, proprietari terrieri attivi e moderni, deputati, </a:t>
            </a:r>
            <a:r>
              <a:rPr lang="it-IT" b="1" dirty="0" smtClean="0"/>
              <a:t>i notabili</a:t>
            </a:r>
          </a:p>
          <a:p>
            <a:r>
              <a:rPr lang="it-IT" b="1" dirty="0" smtClean="0"/>
              <a:t>Agiscono nella “società civile”(nuovo termine), cioè nei luoghi dove si esprime l’opinione pubblica. 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46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storiografia e le fonti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2868"/>
            <a:ext cx="8229600" cy="4525963"/>
          </a:xfrm>
        </p:spPr>
        <p:txBody>
          <a:bodyPr/>
          <a:lstStyle/>
          <a:p>
            <a:r>
              <a:rPr lang="it-IT" dirty="0" smtClean="0"/>
              <a:t>-Pionieristica la ricerca di </a:t>
            </a:r>
            <a:r>
              <a:rPr lang="it-IT" b="1" dirty="0" err="1" smtClean="0"/>
              <a:t>Adeline</a:t>
            </a:r>
            <a:r>
              <a:rPr lang="it-IT" b="1" dirty="0" smtClean="0"/>
              <a:t> </a:t>
            </a:r>
            <a:r>
              <a:rPr lang="it-IT" b="1" dirty="0" err="1" smtClean="0"/>
              <a:t>Daumard</a:t>
            </a:r>
            <a:endParaRPr lang="it-IT" b="1" dirty="0"/>
          </a:p>
          <a:p>
            <a:r>
              <a:rPr lang="it-IT" dirty="0" smtClean="0"/>
              <a:t>(individuazione delle fonti quantitative) per studio borghesia francese nell’Ottocento.</a:t>
            </a:r>
          </a:p>
          <a:p>
            <a:endParaRPr lang="it-IT" dirty="0" smtClean="0"/>
          </a:p>
          <a:p>
            <a:r>
              <a:rPr lang="it-IT" dirty="0" smtClean="0"/>
              <a:t>“</a:t>
            </a:r>
            <a:r>
              <a:rPr lang="it-IT" dirty="0" err="1" smtClean="0"/>
              <a:t>neue</a:t>
            </a:r>
            <a:r>
              <a:rPr lang="it-IT" dirty="0" smtClean="0"/>
              <a:t> </a:t>
            </a:r>
            <a:r>
              <a:rPr lang="it-IT" dirty="0" err="1" smtClean="0"/>
              <a:t>Sozialgeschichte</a:t>
            </a:r>
            <a:r>
              <a:rPr lang="it-IT" dirty="0" smtClean="0"/>
              <a:t>” (nuova storia sociale): </a:t>
            </a:r>
            <a:r>
              <a:rPr lang="it-IT" b="1" dirty="0" smtClean="0"/>
              <a:t>Hans-Ulrich </a:t>
            </a:r>
            <a:r>
              <a:rPr lang="it-IT" b="1" dirty="0" err="1" smtClean="0"/>
              <a:t>Wehler</a:t>
            </a:r>
            <a:r>
              <a:rPr lang="it-IT" b="1" dirty="0"/>
              <a:t> </a:t>
            </a:r>
            <a:r>
              <a:rPr lang="it-IT" b="1" dirty="0" smtClean="0"/>
              <a:t>e </a:t>
            </a:r>
            <a:r>
              <a:rPr lang="it-IT" b="1" dirty="0" err="1" smtClean="0"/>
              <a:t>Jürgen</a:t>
            </a:r>
            <a:r>
              <a:rPr lang="it-IT" b="1" dirty="0" smtClean="0"/>
              <a:t> </a:t>
            </a:r>
            <a:r>
              <a:rPr lang="it-IT" b="1" dirty="0" err="1" smtClean="0"/>
              <a:t>Kocka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Svolta per lo studio delle borghesie in Europa.</a:t>
            </a:r>
          </a:p>
          <a:p>
            <a:pPr marL="0" indent="0">
              <a:buNone/>
            </a:pPr>
            <a:endParaRPr lang="it-IT" b="1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68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</a:t>
            </a:r>
            <a:r>
              <a:rPr lang="it-IT" b="1" dirty="0" err="1" smtClean="0"/>
              <a:t>Sonderweg</a:t>
            </a:r>
            <a:r>
              <a:rPr lang="it-IT" b="1" dirty="0" smtClean="0"/>
              <a:t> (via alternativa) tedesco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Teoria sulle trasformazioni della borghesia tedesca di Ulrich </a:t>
            </a:r>
            <a:r>
              <a:rPr lang="it-IT" dirty="0" err="1" smtClean="0"/>
              <a:t>Wehler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 smtClean="0"/>
              <a:t>Borghesia recente/potere degli Junker (nobili)</a:t>
            </a:r>
          </a:p>
          <a:p>
            <a:r>
              <a:rPr lang="it-IT" dirty="0" smtClean="0"/>
              <a:t>Riavvicinamento fra le due componenti portò al compattamento di un fronte reazionario (</a:t>
            </a:r>
            <a:r>
              <a:rPr lang="it-IT" dirty="0" err="1" smtClean="0"/>
              <a:t>borghesi+nobili</a:t>
            </a:r>
            <a:r>
              <a:rPr lang="it-IT" dirty="0" smtClean="0"/>
              <a:t>+ ceto medio)</a:t>
            </a:r>
          </a:p>
          <a:p>
            <a:r>
              <a:rPr lang="it-IT" dirty="0" smtClean="0"/>
              <a:t>Contrapposizione con classe operaia organizzata e politicamente consapevole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luoghi della sociabilità: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 salotti 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de Nittis_Salotto_principessa_Mathil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33" y="1417638"/>
            <a:ext cx="6450885" cy="5160961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9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salotti musicali</a:t>
            </a:r>
            <a:endParaRPr lang="it-IT" dirty="0"/>
          </a:p>
        </p:txBody>
      </p:sp>
      <p:pic>
        <p:nvPicPr>
          <p:cNvPr id="4" name="Segnaposto contenuto 3" descr="salott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5" b="26905"/>
          <a:stretch>
            <a:fillRect/>
          </a:stretch>
        </p:blipFill>
        <p:spPr/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45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grandi parchi dividono i quartieri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45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Circoli sportivi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79672" r="-79672"/>
          <a:stretch>
            <a:fillRect/>
          </a:stretch>
        </p:blipFill>
        <p:spPr>
          <a:xfrm>
            <a:off x="3041294" y="1417638"/>
            <a:ext cx="8229600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398135" y="1890334"/>
            <a:ext cx="5072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In tutta Europa nascono circoli sportivi:</a:t>
            </a:r>
          </a:p>
          <a:p>
            <a:r>
              <a:rPr lang="it-IT" sz="2400" dirty="0" smtClean="0"/>
              <a:t>si fa strada una nuova cultura e </a:t>
            </a:r>
          </a:p>
          <a:p>
            <a:r>
              <a:rPr lang="it-IT" sz="2400" dirty="0" smtClean="0"/>
              <a:t>concezione del corpo. 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9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teatri: luoghi di sociabilità e di propaganda politica</a:t>
            </a:r>
            <a:endParaRPr lang="it-IT" dirty="0"/>
          </a:p>
        </p:txBody>
      </p:sp>
      <p:pic>
        <p:nvPicPr>
          <p:cNvPr id="4" name="Segnaposto contenuto 3" descr="Piazza_della_Scala_Mil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0" r="-16550"/>
          <a:stretch>
            <a:fillRect/>
          </a:stretch>
        </p:blipFill>
        <p:spPr>
          <a:xfrm>
            <a:off x="457200" y="1627081"/>
            <a:ext cx="8229600" cy="4525963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6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Rigida gerarchia sociale: 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59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Concetto di classe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it-IT" sz="2800" dirty="0" smtClean="0"/>
              <a:t>E’ </a:t>
            </a:r>
            <a:r>
              <a:rPr lang="it-IT" sz="2800" dirty="0" smtClean="0">
                <a:solidFill>
                  <a:srgbClr val="FF0000"/>
                </a:solidFill>
              </a:rPr>
              <a:t>Karl </a:t>
            </a:r>
            <a:r>
              <a:rPr lang="it-IT" sz="2800" dirty="0" err="1" smtClean="0">
                <a:solidFill>
                  <a:srgbClr val="FF0000"/>
                </a:solidFill>
              </a:rPr>
              <a:t>Marx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(1818-1883) che per primo definisce il concetto di classe sociale. </a:t>
            </a:r>
          </a:p>
          <a:p>
            <a:r>
              <a:rPr lang="it-IT" sz="2800" dirty="0" smtClean="0"/>
              <a:t>Costruzione di un modello analitico con il quale storici, filosofi e sociologi dovranno fare i conti per tutto Otto-Novecento.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14" y="2269382"/>
            <a:ext cx="2476500" cy="347980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06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14 aprile 1912: affonda il Titanic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 classe: 130 morti, 199 sopravvissuti</a:t>
            </a:r>
          </a:p>
          <a:p>
            <a:r>
              <a:rPr lang="it-IT" dirty="0" smtClean="0"/>
              <a:t>Seconda classe: 166 morti e 119 </a:t>
            </a:r>
            <a:r>
              <a:rPr lang="it-IT" dirty="0" err="1" smtClean="0"/>
              <a:t>sopr</a:t>
            </a:r>
            <a:r>
              <a:rPr lang="it-IT" dirty="0" smtClean="0"/>
              <a:t>.</a:t>
            </a:r>
          </a:p>
          <a:p>
            <a:r>
              <a:rPr lang="it-IT" dirty="0" smtClean="0"/>
              <a:t>Terza classe: 536 morti e 174 </a:t>
            </a:r>
            <a:r>
              <a:rPr lang="it-IT" dirty="0" err="1" smtClean="0"/>
              <a:t>sopr</a:t>
            </a:r>
            <a:r>
              <a:rPr lang="it-IT" dirty="0" smtClean="0"/>
              <a:t>.</a:t>
            </a:r>
          </a:p>
          <a:p>
            <a:r>
              <a:rPr lang="it-IT" dirty="0" smtClean="0"/>
              <a:t>Equipaggio: 685 morti e 214 </a:t>
            </a:r>
            <a:r>
              <a:rPr lang="it-IT" dirty="0" err="1" smtClean="0"/>
              <a:t>sopr</a:t>
            </a:r>
            <a:r>
              <a:rPr lang="it-IT" dirty="0" smtClean="0"/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06" y="4429463"/>
            <a:ext cx="3543300" cy="229870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09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Manifesto del Partito Comunista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Karl </a:t>
            </a:r>
            <a:r>
              <a:rPr lang="it-IT" dirty="0" err="1" smtClean="0">
                <a:solidFill>
                  <a:srgbClr val="FF0000"/>
                </a:solidFill>
              </a:rPr>
              <a:t>Marx</a:t>
            </a:r>
            <a:r>
              <a:rPr lang="it-IT" dirty="0" smtClean="0">
                <a:solidFill>
                  <a:srgbClr val="FF0000"/>
                </a:solidFill>
              </a:rPr>
              <a:t>, Friedrich </a:t>
            </a:r>
            <a:r>
              <a:rPr lang="it-IT" dirty="0" err="1" smtClean="0">
                <a:solidFill>
                  <a:srgbClr val="FF0000"/>
                </a:solidFill>
              </a:rPr>
              <a:t>Engels</a:t>
            </a:r>
            <a:r>
              <a:rPr lang="it-IT" dirty="0" smtClean="0">
                <a:solidFill>
                  <a:srgbClr val="FF0000"/>
                </a:solidFill>
              </a:rPr>
              <a:t> (1848)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600" dirty="0" smtClean="0"/>
              <a:t>“</a:t>
            </a:r>
            <a:r>
              <a:rPr lang="it-IT" sz="2600" i="1" dirty="0" smtClean="0"/>
              <a:t>La </a:t>
            </a:r>
            <a:r>
              <a:rPr lang="it-IT" sz="2600" i="1" dirty="0"/>
              <a:t>storia di ogni società esistita fino a questo momento, è storia di lotte di classi. </a:t>
            </a:r>
          </a:p>
          <a:p>
            <a:r>
              <a:rPr lang="it-IT" sz="2600" i="1" dirty="0"/>
              <a:t>Liberi e schiavi, patrizi e plebei, baroni e servi della gleba, membri delle corporazioni e garzoni, in breve, oppressori e oppressi, furono continuamente in reciproco contrasto, e condussero una lotta ininterrotta, ora latente ora aperta; lotta che ogni volta è finita o con una trasformazione rivoluzionaria di tutta la società o con la comune rovina delle classi in lotta. </a:t>
            </a:r>
            <a:r>
              <a:rPr lang="it-IT" sz="2600" i="1" dirty="0" smtClean="0"/>
              <a:t>(…)</a:t>
            </a:r>
          </a:p>
          <a:p>
            <a:r>
              <a:rPr lang="it-IT" sz="2800" i="1" dirty="0"/>
              <a:t>La nostra epoca, l'epoca della borghesia, si distingue però dalle altre per aver semplificato gli antagonismi di classe. L'intera società si va scindendo sempre più in due grandi campi nemici, </a:t>
            </a:r>
            <a:r>
              <a:rPr lang="it-IT" sz="2800" i="1" dirty="0">
                <a:solidFill>
                  <a:srgbClr val="FF0000"/>
                </a:solidFill>
              </a:rPr>
              <a:t>in due grandi classi direttamente contrapposte l'una all'altra: borghesia e </a:t>
            </a:r>
            <a:r>
              <a:rPr lang="it-IT" sz="2800" i="1" dirty="0" smtClean="0">
                <a:solidFill>
                  <a:srgbClr val="FF0000"/>
                </a:solidFill>
              </a:rPr>
              <a:t>proletariato</a:t>
            </a:r>
            <a:r>
              <a:rPr lang="it-IT" sz="2800" dirty="0" smtClean="0"/>
              <a:t>”</a:t>
            </a:r>
            <a:r>
              <a:rPr lang="it-IT" sz="2800" dirty="0" smtClean="0"/>
              <a:t>.</a:t>
            </a:r>
          </a:p>
          <a:p>
            <a:endParaRPr lang="it-IT" sz="26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11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Ruolo della borghesia in </a:t>
            </a:r>
            <a:r>
              <a:rPr lang="it-IT" sz="3600" dirty="0" err="1" smtClean="0">
                <a:solidFill>
                  <a:srgbClr val="FF0000"/>
                </a:solidFill>
              </a:rPr>
              <a:t>Marx</a:t>
            </a:r>
            <a:r>
              <a:rPr lang="it-IT" sz="3600" dirty="0" smtClean="0">
                <a:solidFill>
                  <a:srgbClr val="FF0000"/>
                </a:solidFill>
              </a:rPr>
              <a:t> ed </a:t>
            </a:r>
            <a:r>
              <a:rPr lang="it-IT" sz="3600" dirty="0" err="1" smtClean="0">
                <a:solidFill>
                  <a:srgbClr val="FF0000"/>
                </a:solidFill>
              </a:rPr>
              <a:t>Engels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smtClean="0"/>
              <a:t>Globalizzazione </a:t>
            </a:r>
            <a:r>
              <a:rPr lang="it-IT" dirty="0" smtClean="0"/>
              <a:t>dei mercati, liberalizzazione dei commerci, innovazioni tecnologiche, rivoluzione dei rapporti sociali. </a:t>
            </a:r>
          </a:p>
          <a:p>
            <a:r>
              <a:rPr lang="it-IT" dirty="0" smtClean="0"/>
              <a:t> Protagonista di questi processi e mutamenti è il borghese, sinonimo di “imprenditore” per </a:t>
            </a:r>
            <a:r>
              <a:rPr lang="it-IT" dirty="0" err="1" smtClean="0"/>
              <a:t>Marx</a:t>
            </a:r>
            <a:r>
              <a:rPr lang="it-IT" dirty="0" smtClean="0"/>
              <a:t> ed </a:t>
            </a:r>
            <a:r>
              <a:rPr lang="it-IT" dirty="0" err="1" smtClean="0"/>
              <a:t>Engels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53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Lotta di classe: borghesia e proletariato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Società duale: dove dominano due classi sociali (borghesia e proletariato).</a:t>
            </a:r>
          </a:p>
          <a:p>
            <a:r>
              <a:rPr lang="it-IT" dirty="0" smtClean="0"/>
              <a:t>Condizioni di vita del proletariato sono pessime: ma gli operai si stanno organizzando in forme associative atte a migliorare le condizioni di lavoro (orari di lavoro, salari, infortuni e malattie).</a:t>
            </a:r>
          </a:p>
          <a:p>
            <a:r>
              <a:rPr lang="it-IT" dirty="0" smtClean="0"/>
              <a:t>Gran Bretagna nascita delle prime Società di Mutuo Soccorso e delle prime </a:t>
            </a:r>
            <a:r>
              <a:rPr lang="it-IT" dirty="0" err="1" smtClean="0"/>
              <a:t>Trade</a:t>
            </a:r>
            <a:r>
              <a:rPr lang="it-IT" dirty="0" smtClean="0"/>
              <a:t> </a:t>
            </a:r>
            <a:r>
              <a:rPr lang="it-IT" dirty="0" err="1" smtClean="0"/>
              <a:t>Unions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23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Limiti del pensiero di </a:t>
            </a:r>
            <a:r>
              <a:rPr lang="it-IT" dirty="0" err="1" smtClean="0">
                <a:solidFill>
                  <a:srgbClr val="FF0000"/>
                </a:solidFill>
              </a:rPr>
              <a:t>Marx</a:t>
            </a:r>
            <a:r>
              <a:rPr lang="it-IT" dirty="0" smtClean="0">
                <a:solidFill>
                  <a:srgbClr val="FF0000"/>
                </a:solidFill>
              </a:rPr>
              <a:t> ed </a:t>
            </a:r>
            <a:r>
              <a:rPr lang="it-IT" dirty="0" err="1" smtClean="0">
                <a:solidFill>
                  <a:srgbClr val="FF0000"/>
                </a:solidFill>
              </a:rPr>
              <a:t>Engels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Idea di compattezza all’interno di una classe.</a:t>
            </a:r>
          </a:p>
          <a:p>
            <a:r>
              <a:rPr lang="it-IT" dirty="0" smtClean="0"/>
              <a:t>Esistenza di differenze: sociali, religiose, nazionali (esempio delle difficoltà incontrate dagli immigrati).</a:t>
            </a:r>
          </a:p>
          <a:p>
            <a:r>
              <a:rPr lang="it-IT" dirty="0" smtClean="0"/>
              <a:t>Retorica della concorrenza: ad esempio gli operai non gradiscono presenza nelle fabbriche di donne e bambini, per motivi finanziari.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28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Critica di </a:t>
            </a:r>
            <a:r>
              <a:rPr lang="it-IT" b="1" dirty="0" err="1" smtClean="0"/>
              <a:t>Max</a:t>
            </a:r>
            <a:r>
              <a:rPr lang="it-IT" b="1" dirty="0" smtClean="0"/>
              <a:t> Weber al determinismo di </a:t>
            </a:r>
            <a:r>
              <a:rPr lang="it-IT" b="1" dirty="0" err="1" smtClean="0"/>
              <a:t>Marx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66186" r="-66186"/>
          <a:stretch>
            <a:fillRect/>
          </a:stretch>
        </p:blipFill>
        <p:spPr>
          <a:xfrm>
            <a:off x="3085593" y="1600200"/>
            <a:ext cx="8229600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323884" y="2274308"/>
            <a:ext cx="52021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Etica protestante e  lo spirito del </a:t>
            </a:r>
          </a:p>
          <a:p>
            <a:r>
              <a:rPr lang="it-IT" sz="2400" b="1" i="1" dirty="0" smtClean="0"/>
              <a:t>Capitalismo</a:t>
            </a:r>
            <a:r>
              <a:rPr lang="it-IT" sz="2400" dirty="0" smtClean="0"/>
              <a:t>,</a:t>
            </a:r>
            <a:r>
              <a:rPr lang="it-IT" sz="2400" dirty="0"/>
              <a:t> </a:t>
            </a:r>
            <a:r>
              <a:rPr lang="it-IT" sz="2400" dirty="0" smtClean="0"/>
              <a:t>scritto nel 1904-1905</a:t>
            </a:r>
          </a:p>
          <a:p>
            <a:endParaRPr lang="it-IT" sz="2400" dirty="0" smtClean="0"/>
          </a:p>
          <a:p>
            <a:r>
              <a:rPr lang="it-IT" sz="2400" dirty="0" smtClean="0"/>
              <a:t>Messo in discussione modello di analisi</a:t>
            </a:r>
          </a:p>
          <a:p>
            <a:r>
              <a:rPr lang="it-IT" sz="2400" dirty="0" smtClean="0"/>
              <a:t>marxista. Weber propone un modello </a:t>
            </a:r>
          </a:p>
          <a:p>
            <a:r>
              <a:rPr lang="it-IT" sz="2400" dirty="0" smtClean="0"/>
              <a:t>nel quale vengono presi in esame anche</a:t>
            </a:r>
          </a:p>
          <a:p>
            <a:r>
              <a:rPr lang="it-IT" sz="2400" dirty="0" smtClean="0"/>
              <a:t> i fattori culturali.</a:t>
            </a:r>
          </a:p>
          <a:p>
            <a:r>
              <a:rPr lang="it-IT" sz="2400" dirty="0" smtClean="0"/>
              <a:t>In questo caso la </a:t>
            </a:r>
            <a:r>
              <a:rPr lang="it-IT" sz="2400" b="1" dirty="0" smtClean="0"/>
              <a:t>mentalità</a:t>
            </a:r>
            <a:r>
              <a:rPr lang="it-IT" sz="2400" dirty="0" smtClean="0"/>
              <a:t> religiosa.</a:t>
            </a:r>
          </a:p>
          <a:p>
            <a:r>
              <a:rPr lang="it-IT" sz="2400" dirty="0" smtClean="0"/>
              <a:t>Negli anni Venti elaborerà un ulteriore </a:t>
            </a:r>
          </a:p>
          <a:p>
            <a:r>
              <a:rPr lang="it-IT" sz="2400" dirty="0" smtClean="0"/>
              <a:t>modello per le strutture sociali.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62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Definizione di “ceto” per Weber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Nuovo significato al termine rispetto al periodo moderno.</a:t>
            </a:r>
          </a:p>
          <a:p>
            <a:r>
              <a:rPr lang="it-IT" dirty="0" smtClean="0"/>
              <a:t>Per Weber la definizione della posizione sociale di un individuo non è desumibile solo dal suo comportamento economico e dai suoi beni, ma è necessario conoscere anche i </a:t>
            </a:r>
            <a:r>
              <a:rPr lang="it-IT" b="1" dirty="0" smtClean="0"/>
              <a:t>“beni immateriali”</a:t>
            </a:r>
          </a:p>
          <a:p>
            <a:r>
              <a:rPr lang="it-IT" b="1" dirty="0" smtClean="0"/>
              <a:t>“onore” (nuovo significato rispetto al passato). 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89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Analisi della recente storiografia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Coesione dei gruppi sociali non è un effetto “naturale” dei processi sociali, ma il prodotto dell’azione e dell’organizzazione politica. </a:t>
            </a:r>
          </a:p>
          <a:p>
            <a:r>
              <a:rPr lang="it-IT" dirty="0" smtClean="0"/>
              <a:t>Ruolo quindi fondamentale dell’azione degli individui (sindacalisti, intellettuali, etc.).</a:t>
            </a:r>
          </a:p>
          <a:p>
            <a:r>
              <a:rPr lang="it-IT" dirty="0" smtClean="0"/>
              <a:t>Non vi sono solo due classi, ma vi sono altri gruppi sociali ed economici (liberi professionisti, </a:t>
            </a:r>
            <a:r>
              <a:rPr lang="it-IT" dirty="0" smtClean="0">
                <a:solidFill>
                  <a:srgbClr val="FF0000"/>
                </a:solidFill>
              </a:rPr>
              <a:t>ceto medio</a:t>
            </a:r>
            <a:r>
              <a:rPr lang="it-IT" dirty="0" smtClean="0"/>
              <a:t>, commercianti, artigiani).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Corso di Storia Contemporanea - Tullia Catalan (DiSU-Università di Trieste)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C542-0C50-6445-BE08-FEA5F6D8E26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547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1181</Words>
  <Application>Microsoft Macintosh PowerPoint</Application>
  <PresentationFormat>Presentazione su schermo (4:3)</PresentationFormat>
  <Paragraphs>115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Le classi sociali tra Ottocento e Novecento </vt:lpstr>
      <vt:lpstr>Concetto di classe sociale</vt:lpstr>
      <vt:lpstr>Manifesto del Partito Comunista Karl Marx, Friedrich Engels (1848)</vt:lpstr>
      <vt:lpstr>Ruolo della borghesia in Marx ed Engels</vt:lpstr>
      <vt:lpstr>Lotta di classe: borghesia e proletariato</vt:lpstr>
      <vt:lpstr>Limiti del pensiero di Marx ed Engels</vt:lpstr>
      <vt:lpstr>Critica di Max Weber al determinismo di Marx</vt:lpstr>
      <vt:lpstr>Definizione di “ceto” per Weber</vt:lpstr>
      <vt:lpstr>Analisi della recente storiografia</vt:lpstr>
      <vt:lpstr>La borghesia/le borghesie</vt:lpstr>
      <vt:lpstr>Chi sono?</vt:lpstr>
      <vt:lpstr>La storiografia e le fonti</vt:lpstr>
      <vt:lpstr>Il Sonderweg (via alternativa) tedesco</vt:lpstr>
      <vt:lpstr>I luoghi della sociabilità:</vt:lpstr>
      <vt:lpstr>I salotti musicali</vt:lpstr>
      <vt:lpstr>I grandi parchi dividono i quartieri </vt:lpstr>
      <vt:lpstr>Circoli sportivi</vt:lpstr>
      <vt:lpstr>I teatri: luoghi di sociabilità e di propaganda politica</vt:lpstr>
      <vt:lpstr>Rigida gerarchia sociale:  </vt:lpstr>
      <vt:lpstr>14 aprile 1912: affonda il Titanic</vt:lpstr>
    </vt:vector>
  </TitlesOfParts>
  <Company>Università degli studi d 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 classi sociali tra Ottocento e Novecento </dc:title>
  <dc:creator>Matteo Slataper</dc:creator>
  <cp:lastModifiedBy>Tullia Catalan</cp:lastModifiedBy>
  <cp:revision>74</cp:revision>
  <dcterms:created xsi:type="dcterms:W3CDTF">2014-03-23T19:19:05Z</dcterms:created>
  <dcterms:modified xsi:type="dcterms:W3CDTF">2020-04-13T11:15:06Z</dcterms:modified>
</cp:coreProperties>
</file>