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8"/>
  </p:notesMasterIdLst>
  <p:handoutMasterIdLst>
    <p:handoutMasterId r:id="rId9"/>
  </p:handoutMasterIdLst>
  <p:sldIdLst>
    <p:sldId id="487" r:id="rId3"/>
    <p:sldId id="438" r:id="rId4"/>
    <p:sldId id="488" r:id="rId5"/>
    <p:sldId id="489" r:id="rId6"/>
    <p:sldId id="490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66FFFF"/>
    <a:srgbClr val="FF66CC"/>
    <a:srgbClr val="B77513"/>
    <a:srgbClr val="CCECFF"/>
    <a:srgbClr val="FFCC66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57" autoAdjust="0"/>
    <p:restoredTop sz="91244" autoAdjust="0"/>
  </p:normalViewPr>
  <p:slideViewPr>
    <p:cSldViewPr snapToGrid="0">
      <p:cViewPr varScale="1">
        <p:scale>
          <a:sx n="73" d="100"/>
          <a:sy n="73" d="100"/>
        </p:scale>
        <p:origin x="137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AA44EEBB-316D-4652-A96A-FAFFBB3EFD07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9CE33F3-FA65-4487-A852-D574F070C8B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5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BEE5CBB8-6D00-4BF9-B1AD-1CF416F6D62D}" type="datetimeFigureOut">
              <a:rPr lang="en-US"/>
              <a:pPr>
                <a:defRPr/>
              </a:pPr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marL="0" marR="0" lvl="0" indent="0" algn="l" defTabSz="966612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/>
              <a:t>Trainer Notes:</a:t>
            </a:r>
          </a:p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1269C058-4577-42A1-B360-321A5B2BDD3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defTabSz="9144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634318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533093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 algn="r">
              <a:defRPr/>
            </a:pPr>
            <a:fld id="{A5B96567-BFE0-47FD-90FD-A9064614BBFE}" type="slidenum">
              <a:rPr lang="en-US" smtClean="0"/>
              <a:pPr algn="r"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alphaModFix amt="8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solidFill>
            <a:schemeClr val="bg2">
              <a:alpha val="60000"/>
            </a:schemeClr>
          </a:solidFill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  <a:solidFill>
            <a:schemeClr val="bg2">
              <a:alpha val="60000"/>
            </a:schemeClr>
          </a:solidFill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565" y="274320"/>
            <a:ext cx="8315123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338" y="1524000"/>
            <a:ext cx="4010450" cy="4755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6812" y="1524000"/>
            <a:ext cx="4186876" cy="47557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160336"/>
            <a:ext cx="76962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8278"/>
            <a:ext cx="34899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92040" y="328278"/>
            <a:ext cx="35661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19200" y="969336"/>
            <a:ext cx="34899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2040" y="969336"/>
            <a:ext cx="35661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19"/>
          <p:cNvSpPr>
            <a:spLocks noGrp="1"/>
          </p:cNvSpPr>
          <p:nvPr>
            <p:ph type="ftr" sz="quarter" idx="10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2" y="274320"/>
            <a:ext cx="8301676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7" y="216778"/>
            <a:ext cx="4217894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8907" y="1406964"/>
            <a:ext cx="4217894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45460" y="2133600"/>
            <a:ext cx="8256978" cy="41999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4663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9143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0863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0863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540189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438964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alphaModFix amt="83000"/>
            <a:lum/>
          </a:blip>
          <a:srcRect/>
          <a:tile tx="-260350" ty="1270000" sx="100000" sy="10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438150" y="0"/>
            <a:ext cx="8705851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658906" y="274638"/>
            <a:ext cx="8275544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658906" y="1447800"/>
            <a:ext cx="827554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5" name="Rectangle 14"/>
          <p:cNvSpPr/>
          <p:nvPr/>
        </p:nvSpPr>
        <p:spPr bwMode="invGray">
          <a:xfrm>
            <a:off x="4429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Footer Placeholder 19"/>
          <p:cNvSpPr>
            <a:spLocks noGrp="1"/>
          </p:cNvSpPr>
          <p:nvPr>
            <p:ph type="ftr" sz="quarter" idx="3"/>
          </p:nvPr>
        </p:nvSpPr>
        <p:spPr>
          <a:xfrm>
            <a:off x="5634318" y="6400800"/>
            <a:ext cx="2895600" cy="327212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8533093" y="6400800"/>
            <a:ext cx="457200" cy="327212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accent2">
                    <a:lumMod val="50000"/>
                  </a:schemeClr>
                </a:solidFill>
              </a:defRPr>
            </a:lvl1pPr>
            <a:extLst/>
          </a:lstStyle>
          <a:p>
            <a:pPr algn="r">
              <a:defRPr/>
            </a:pPr>
            <a:fld id="{A5B96567-BFE0-47FD-90FD-A9064614BBFE}" type="slidenum">
              <a:rPr lang="en-US" smtClean="0"/>
              <a:pPr algn="r">
                <a:defRPr/>
              </a:pPr>
              <a:t>‹N›</a:t>
            </a:fld>
            <a:endParaRPr lang="en-US" dirty="0"/>
          </a:p>
        </p:txBody>
      </p:sp>
      <p:sp>
        <p:nvSpPr>
          <p:cNvPr id="13" name="Rounded Rectangle 12"/>
          <p:cNvSpPr/>
          <p:nvPr userDrawn="1"/>
        </p:nvSpPr>
        <p:spPr>
          <a:xfrm>
            <a:off x="537882" y="147484"/>
            <a:ext cx="8471418" cy="6583680"/>
          </a:xfrm>
          <a:prstGeom prst="roundRect">
            <a:avLst>
              <a:gd name="adj" fmla="val 5914"/>
            </a:avLst>
          </a:prstGeom>
          <a:noFill/>
          <a:ln>
            <a:solidFill>
              <a:srgbClr val="B77513">
                <a:alpha val="89804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79" r:id="rId9"/>
    <p:sldLayoutId id="2147483680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33A2C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33A2C"/>
          </a:solidFill>
          <a:latin typeface="Gill Sans MT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B58B8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C3986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/>
          <p:cNvSpPr>
            <a:spLocks noChangeArrowheads="1"/>
          </p:cNvSpPr>
          <p:nvPr/>
        </p:nvSpPr>
        <p:spPr bwMode="auto">
          <a:xfrm>
            <a:off x="538480" y="3505200"/>
            <a:ext cx="4114800" cy="3048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1" name="Rectangle 8"/>
          <p:cNvSpPr>
            <a:spLocks noChangeArrowheads="1"/>
          </p:cNvSpPr>
          <p:nvPr/>
        </p:nvSpPr>
        <p:spPr bwMode="auto">
          <a:xfrm>
            <a:off x="518160" y="685800"/>
            <a:ext cx="4114800" cy="2743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4953000" y="1219200"/>
            <a:ext cx="3810000" cy="4495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/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3940175" y="228600"/>
            <a:ext cx="520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it-IT" sz="2400" b="1">
                <a:solidFill>
                  <a:schemeClr val="accent2"/>
                </a:solidFill>
              </a:rPr>
              <a:t>ADSORPTION PLOT for Ce</a:t>
            </a:r>
            <a:r>
              <a:rPr lang="en-US" altLang="it-IT" sz="2400" b="1" baseline="-25000">
                <a:solidFill>
                  <a:schemeClr val="accent2"/>
                </a:solidFill>
              </a:rPr>
              <a:t>0.</a:t>
            </a:r>
            <a:r>
              <a:rPr lang="it-IT" altLang="it-IT" sz="2400" b="1" baseline="-25000">
                <a:solidFill>
                  <a:schemeClr val="accent2"/>
                </a:solidFill>
              </a:rPr>
              <a:t>5</a:t>
            </a:r>
            <a:r>
              <a:rPr lang="en-US" altLang="it-IT" sz="2400" b="1">
                <a:solidFill>
                  <a:schemeClr val="accent2"/>
                </a:solidFill>
              </a:rPr>
              <a:t>Zr</a:t>
            </a:r>
            <a:r>
              <a:rPr lang="en-US" altLang="it-IT" sz="2400" b="1" baseline="-25000">
                <a:solidFill>
                  <a:schemeClr val="accent2"/>
                </a:solidFill>
              </a:rPr>
              <a:t>0.</a:t>
            </a:r>
            <a:r>
              <a:rPr lang="it-IT" altLang="it-IT" sz="2400" b="1" baseline="-25000">
                <a:solidFill>
                  <a:schemeClr val="accent2"/>
                </a:solidFill>
              </a:rPr>
              <a:t>5</a:t>
            </a:r>
            <a:r>
              <a:rPr lang="en-US" altLang="it-IT" sz="2400" b="1">
                <a:solidFill>
                  <a:schemeClr val="accent2"/>
                </a:solidFill>
              </a:rPr>
              <a:t>O</a:t>
            </a:r>
            <a:r>
              <a:rPr lang="en-US" altLang="it-IT" sz="2400" b="1" baseline="-25000">
                <a:solidFill>
                  <a:schemeClr val="accent2"/>
                </a:solidFill>
              </a:rPr>
              <a:t>2</a:t>
            </a: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5181600" y="1371600"/>
          <a:ext cx="340518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Micrografx Windows Draw 6.0 Drawing" r:id="rId3" imgW="6219825" imgH="7429500" progId="Draw.Document.6">
                  <p:embed/>
                </p:oleObj>
              </mc:Choice>
              <mc:Fallback>
                <p:oleObj name="Micrografx Windows Draw 6.0 Drawing" r:id="rId3" imgW="6219825" imgH="7429500" progId="Draw.Document.6">
                  <p:embed/>
                  <p:pic>
                    <p:nvPicPr>
                      <p:cNvPr id="2765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371600"/>
                        <a:ext cx="3405188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381000" y="838200"/>
          <a:ext cx="3657600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Micrografx Windows Draw 6.0 Drawing" r:id="rId5" imgW="5924550" imgH="4029075" progId="Draw.Document.6">
                  <p:embed/>
                </p:oleObj>
              </mc:Choice>
              <mc:Fallback>
                <p:oleObj name="Micrografx Windows Draw 6.0 Drawing" r:id="rId5" imgW="5924550" imgH="4029075" progId="Draw.Document.6">
                  <p:embed/>
                  <p:pic>
                    <p:nvPicPr>
                      <p:cNvPr id="276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3657600" cy="248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6"/>
          <p:cNvGraphicFramePr>
            <a:graphicFrameLocks noChangeAspect="1"/>
          </p:cNvGraphicFramePr>
          <p:nvPr>
            <p:extLst/>
          </p:nvPr>
        </p:nvGraphicFramePr>
        <p:xfrm>
          <a:off x="518160" y="3505200"/>
          <a:ext cx="4219575" cy="290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Micrografx Windows Draw 6.0 Drawing" r:id="rId7" imgW="6457950" imgH="4448175" progId="Draw.Document.6">
                  <p:embed/>
                </p:oleObj>
              </mc:Choice>
              <mc:Fallback>
                <p:oleObj name="Micrografx Windows Draw 6.0 Drawing" r:id="rId7" imgW="6457950" imgH="4448175" progId="Draw.Document.6">
                  <p:embed/>
                  <p:pic>
                    <p:nvPicPr>
                      <p:cNvPr id="2765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3505200"/>
                        <a:ext cx="4219575" cy="290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374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80000"/>
            </a:schemeClr>
          </a:solidFill>
        </p:spPr>
        <p:txBody>
          <a:bodyPr>
            <a:normAutofit/>
          </a:bodyPr>
          <a:lstStyle/>
          <a:p>
            <a:r>
              <a:rPr lang="en-US" cap="small" dirty="0" smtClean="0"/>
              <a:t>Chemisorption, surface area and metal dispersion</a:t>
            </a:r>
          </a:p>
        </p:txBody>
      </p:sp>
    </p:spTree>
    <p:extLst>
      <p:ext uri="{BB962C8B-B14F-4D97-AF65-F5344CB8AC3E}">
        <p14:creationId xmlns:p14="http://schemas.microsoft.com/office/powerpoint/2010/main" val="23657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Rettangolo 2"/>
          <p:cNvSpPr/>
          <p:nvPr/>
        </p:nvSpPr>
        <p:spPr>
          <a:xfrm>
            <a:off x="1503680" y="606475"/>
            <a:ext cx="6786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</a:rPr>
              <a:t>Chemisorption for probing metal surface areas</a:t>
            </a:r>
            <a:endParaRPr lang="it-IT" sz="2400" dirty="0">
              <a:solidFill>
                <a:srgbClr val="0070C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874843" y="1599486"/>
            <a:ext cx="788597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Objective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	determine </a:t>
            </a:r>
            <a:r>
              <a:rPr lang="en-US" dirty="0">
                <a:latin typeface="Arial" panose="020B0604020202020204" pitchFamily="34" charset="0"/>
              </a:rPr>
              <a:t>number of accessible metal sites </a:t>
            </a:r>
            <a:endParaRPr lang="en-US" dirty="0" smtClean="0">
              <a:latin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Exploit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high reactivity of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metal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surface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atoms</a:t>
            </a:r>
          </a:p>
          <a:p>
            <a:endParaRPr lang="en-US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	- let </a:t>
            </a:r>
            <a:r>
              <a:rPr lang="en-US" dirty="0">
                <a:latin typeface="Arial" panose="020B0604020202020204" pitchFamily="34" charset="0"/>
              </a:rPr>
              <a:t>them react with small molecules (H</a:t>
            </a:r>
            <a:r>
              <a:rPr lang="en-US" baseline="-25000" dirty="0">
                <a:latin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</a:rPr>
              <a:t>, O</a:t>
            </a:r>
            <a:r>
              <a:rPr lang="en-US" baseline="-25000" dirty="0">
                <a:latin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</a:rPr>
              <a:t>, CO, etc</a:t>
            </a:r>
            <a:r>
              <a:rPr lang="en-US" dirty="0" smtClean="0">
                <a:latin typeface="Arial" panose="020B0604020202020204" pitchFamily="34" charset="0"/>
              </a:rPr>
              <a:t>.)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	- count </a:t>
            </a:r>
            <a:r>
              <a:rPr lang="en-US" dirty="0">
                <a:latin typeface="Arial" panose="020B0604020202020204" pitchFamily="34" charset="0"/>
              </a:rPr>
              <a:t>the number of molecules that have </a:t>
            </a:r>
            <a:r>
              <a:rPr lang="en-US" b="1" dirty="0" smtClean="0">
                <a:latin typeface="Arial" panose="020B0604020202020204" pitchFamily="34" charset="0"/>
              </a:rPr>
              <a:t>reacted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	- knowing </a:t>
            </a:r>
            <a:r>
              <a:rPr lang="en-US" dirty="0">
                <a:latin typeface="Arial" panose="020B0604020202020204" pitchFamily="34" charset="0"/>
              </a:rPr>
              <a:t>the </a:t>
            </a:r>
            <a:r>
              <a:rPr lang="en-US" dirty="0" smtClean="0">
                <a:latin typeface="Arial" panose="020B0604020202020204" pitchFamily="34" charset="0"/>
              </a:rPr>
              <a:t>stoichiometry </a:t>
            </a:r>
            <a:r>
              <a:rPr lang="en-US" dirty="0">
                <a:latin typeface="Arial" panose="020B0604020202020204" pitchFamily="34" charset="0"/>
              </a:rPr>
              <a:t>of the reaction you obtain the number </a:t>
            </a:r>
            <a:r>
              <a:rPr lang="en-US" dirty="0" smtClean="0">
                <a:latin typeface="Arial" panose="020B0604020202020204" pitchFamily="34" charset="0"/>
              </a:rPr>
              <a:t>	  of </a:t>
            </a:r>
            <a:r>
              <a:rPr lang="en-US" dirty="0">
                <a:latin typeface="Arial" panose="020B0604020202020204" pitchFamily="34" charset="0"/>
              </a:rPr>
              <a:t>metal surface </a:t>
            </a:r>
            <a:r>
              <a:rPr lang="en-US" dirty="0" smtClean="0">
                <a:latin typeface="Arial" panose="020B0604020202020204" pitchFamily="34" charset="0"/>
              </a:rPr>
              <a:t>atoms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Choice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of the probe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</a:rPr>
              <a:t>molecule</a:t>
            </a:r>
          </a:p>
          <a:p>
            <a:endParaRPr lang="en-US" dirty="0">
              <a:latin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</a:rPr>
              <a:t>	- must </a:t>
            </a:r>
            <a:r>
              <a:rPr lang="en-US" dirty="0">
                <a:latin typeface="Arial" panose="020B0604020202020204" pitchFamily="34" charset="0"/>
              </a:rPr>
              <a:t>be selective for reaction with metal vs. </a:t>
            </a:r>
            <a:r>
              <a:rPr lang="en-US" dirty="0" smtClean="0">
                <a:latin typeface="Arial" panose="020B0604020202020204" pitchFamily="34" charset="0"/>
              </a:rPr>
              <a:t>support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	- must </a:t>
            </a:r>
            <a:r>
              <a:rPr lang="en-US" dirty="0">
                <a:latin typeface="Arial" panose="020B0604020202020204" pitchFamily="34" charset="0"/>
              </a:rPr>
              <a:t>be selective for reaction with surface atoms (not with bulk</a:t>
            </a:r>
            <a:r>
              <a:rPr lang="en-US" dirty="0" smtClean="0">
                <a:latin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</a:rPr>
              <a:t>	- reaction </a:t>
            </a:r>
            <a:r>
              <a:rPr lang="en-US" dirty="0">
                <a:latin typeface="Arial" panose="020B0604020202020204" pitchFamily="34" charset="0"/>
              </a:rPr>
              <a:t>must be «irreversible»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22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l="23416" t="15642" r="23333" b="6616"/>
          <a:stretch/>
        </p:blipFill>
        <p:spPr>
          <a:xfrm>
            <a:off x="599440" y="396241"/>
            <a:ext cx="8401646" cy="554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9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5B96567-BFE0-47FD-90FD-A9064614BBF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l="24834" t="6430" r="22834" b="20064"/>
          <a:stretch/>
        </p:blipFill>
        <p:spPr>
          <a:xfrm>
            <a:off x="731775" y="855187"/>
            <a:ext cx="7944865" cy="504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SHA_Training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3C36621-6C65-4A61-A938-FD74A2B05B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Presentazione su schermo (4:3)</PresentationFormat>
  <Paragraphs>22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Gill Sans MT</vt:lpstr>
      <vt:lpstr>Times New Roman</vt:lpstr>
      <vt:lpstr>Verdana</vt:lpstr>
      <vt:lpstr>Wingdings 2</vt:lpstr>
      <vt:lpstr>OSHA_Training</vt:lpstr>
      <vt:lpstr>Micrografx Windows Draw 6.0 Drawing</vt:lpstr>
      <vt:lpstr>Presentazione standard di PowerPoint</vt:lpstr>
      <vt:lpstr>Chemisorption, surface area and metal dispersion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>Custom template for OSHA Susan Harwood training materials</dc:description>
  <cp:lastModifiedBy/>
  <cp:revision>1</cp:revision>
  <dcterms:created xsi:type="dcterms:W3CDTF">2010-11-23T17:01:55Z</dcterms:created>
  <dcterms:modified xsi:type="dcterms:W3CDTF">2021-04-09T07:27:43Z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TC101671289990</vt:lpwstr>
  </property>
</Properties>
</file>