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  <p:sldId id="275" r:id="rId20"/>
    <p:sldId id="278" r:id="rId21"/>
    <p:sldId id="277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15/04/2021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15/04/2021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IX. Dal breve al medio periodo: il modello IS-LM-PC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D1597A0-AEFD-48F0-8C59-B29D4ED01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IX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00A4249-CCCE-4CFF-B990-CF576FC273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Dal breve al medio periodo: </a:t>
            </a:r>
            <a:br>
              <a:rPr lang="it-IT" dirty="0"/>
            </a:br>
            <a:r>
              <a:rPr lang="it-IT" dirty="0"/>
              <a:t>il modello IS-LM-PC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4FAD658-C621-4870-9C64-7AC2648B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0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Dal breve al medio periodo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C64EBD0D-B664-464C-B354-11986984D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it-IT" altLang="it-IT" sz="2200" dirty="0"/>
                  <a:t>In ultimo: </a:t>
                </a:r>
                <a:r>
                  <a:rPr lang="it-IT" altLang="it-IT" sz="2200" dirty="0">
                    <a:solidFill>
                      <a:srgbClr val="FF0000"/>
                    </a:solidFill>
                  </a:rPr>
                  <a:t>la moneta e il suo tasso di crescita</a:t>
                </a:r>
                <a:r>
                  <a:rPr lang="it-IT" altLang="it-IT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it-IT" altLang="it-IT" sz="2200" dirty="0"/>
                  <a:t>Con la produzione al suo livello potenziale, </a:t>
                </a:r>
              </a:p>
              <a:p>
                <a:pPr marL="0" indent="0" algn="ctr">
                  <a:buNone/>
                  <a:defRPr/>
                </a:pPr>
                <a:r>
                  <a:rPr lang="it-IT" altLang="it-IT" sz="2200" i="1" dirty="0"/>
                  <a:t>i = </a:t>
                </a:r>
                <a:r>
                  <a:rPr lang="it-IT" altLang="it-IT" sz="2200" i="1" dirty="0" err="1"/>
                  <a:t>r</a:t>
                </a:r>
                <a:r>
                  <a:rPr lang="it-IT" altLang="it-IT" sz="2200" i="1" baseline="-25000" dirty="0" err="1"/>
                  <a:t>n</a:t>
                </a:r>
                <a:r>
                  <a:rPr lang="it-IT" altLang="it-IT" sz="2200" i="1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endParaRPr lang="it-IT" altLang="it-IT" sz="2200" i="1" dirty="0"/>
              </a:p>
              <a:p>
                <a:pPr marL="0" indent="0">
                  <a:buNone/>
                  <a:defRPr/>
                </a:pPr>
                <a:r>
                  <a:rPr lang="it-IT" altLang="it-IT" sz="2200" dirty="0">
                    <a:solidFill>
                      <a:schemeClr val="tx1"/>
                    </a:solidFill>
                  </a:rPr>
                  <a:t>Dunque, l’equazione caratterizzante la domanda reale di moneta si può scrivere come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acc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  <a:defRPr/>
                </a:pPr>
                <a:r>
                  <a:rPr lang="it-IT" sz="2200" dirty="0">
                    <a:solidFill>
                      <a:srgbClr val="FF0000"/>
                    </a:solidFill>
                  </a:rPr>
                  <a:t>Tutte le variabili sul lato destro sono costanti in stato stazionario</a:t>
                </a:r>
                <a:r>
                  <a:rPr lang="it-IT" sz="2200" dirty="0">
                    <a:solidFill>
                      <a:schemeClr val="tx1"/>
                    </a:solidFill>
                  </a:rPr>
                  <a:t>. Dunque, anche la parte sinistra </a:t>
                </a:r>
                <a:r>
                  <a:rPr lang="it-IT" sz="2200" i="1" dirty="0">
                    <a:solidFill>
                      <a:schemeClr val="tx1"/>
                    </a:solidFill>
                  </a:rPr>
                  <a:t>M/P</a:t>
                </a:r>
                <a:r>
                  <a:rPr lang="it-IT" sz="2200" dirty="0">
                    <a:solidFill>
                      <a:schemeClr val="tx1"/>
                    </a:solidFill>
                  </a:rPr>
                  <a:t> deve anch’essa essere costante. 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4EBD0D-B664-464C-B354-11986984D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4525963"/>
              </a:xfrm>
              <a:blipFill rotWithShape="1">
                <a:blip r:embed="rId2"/>
                <a:stretch>
                  <a:fillRect l="-889" t="-809" r="-1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4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Dal breve al medio periodo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C64EBD0D-B664-464C-B354-11986984D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it-IT" sz="2200" dirty="0"/>
                  <a:t>Quindi, </a:t>
                </a:r>
                <a:r>
                  <a:rPr lang="it-IT" sz="2200" dirty="0">
                    <a:solidFill>
                      <a:srgbClr val="FF0000"/>
                    </a:solidFill>
                  </a:rPr>
                  <a:t>il livello dei prezzi cresce allo stesso tasso dello stock nominale di moneta</a:t>
                </a:r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sz="2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it-IT" sz="2200" dirty="0"/>
              </a:p>
              <a:p>
                <a:pPr marL="0" indent="0" algn="ctr">
                  <a:buNone/>
                  <a:defRPr/>
                </a:pPr>
                <a:r>
                  <a:rPr lang="it-IT" sz="2200" dirty="0"/>
                  <a:t>Dato che </a:t>
                </a:r>
                <a:r>
                  <a:rPr lang="en-US" altLang="it-IT" sz="2000" i="1" dirty="0">
                    <a:sym typeface="Symbol" pitchFamily="18" charset="2"/>
                  </a:rPr>
                  <a:t> </a:t>
                </a:r>
                <a:r>
                  <a:rPr lang="it-IT" altLang="it-IT" sz="2000" dirty="0">
                    <a:sym typeface="Symbol" pitchFamily="18" charset="2"/>
                  </a:rPr>
                  <a:t> =</a:t>
                </a:r>
                <a:r>
                  <a:rPr lang="it-IT" altLang="it-IT" sz="2000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endParaRPr lang="it-IT" altLang="it-IT" sz="2000" dirty="0"/>
              </a:p>
              <a:p>
                <a:pPr marL="0" indent="0" algn="ctr">
                  <a:buNone/>
                  <a:defRPr/>
                </a:pPr>
                <a:r>
                  <a:rPr lang="it-IT" sz="2200" dirty="0"/>
                  <a:t>Allora </a:t>
                </a:r>
                <a:r>
                  <a:rPr lang="it-IT" sz="2200" i="1" dirty="0" smtClean="0">
                    <a:solidFill>
                      <a:srgbClr val="FF0000"/>
                    </a:solidFill>
                  </a:rPr>
                  <a:t>i = </a:t>
                </a:r>
                <a:r>
                  <a:rPr lang="it-IT" sz="2200" i="1" dirty="0" err="1">
                    <a:solidFill>
                      <a:srgbClr val="FF0000"/>
                    </a:solidFill>
                  </a:rPr>
                  <a:t>r</a:t>
                </a:r>
                <a:r>
                  <a:rPr lang="it-IT" sz="2200" i="1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it-IT" sz="2200" i="1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it-IT" sz="2200" dirty="0"/>
              </a:p>
              <a:p>
                <a:pPr marL="0" indent="0">
                  <a:buNone/>
                  <a:defRPr/>
                </a:pPr>
                <a:endParaRPr lang="it-IT" sz="2200" dirty="0"/>
              </a:p>
              <a:p>
                <a:pPr marL="0" indent="0">
                  <a:buNone/>
                  <a:defRPr/>
                </a:pPr>
                <a:r>
                  <a:rPr lang="it-IT" sz="2200" dirty="0"/>
                  <a:t>Nel medio periodo, </a:t>
                </a:r>
                <a:r>
                  <a:rPr lang="it-IT" sz="2200" dirty="0" smtClean="0">
                    <a:solidFill>
                      <a:srgbClr val="FF0000"/>
                    </a:solidFill>
                  </a:rPr>
                  <a:t>il tasso di interesse nominale è uguale al reale più il tasso di crescita nominale della moneta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it-IT" sz="2200" dirty="0"/>
                  <a:t>.</a:t>
                </a:r>
              </a:p>
              <a:p>
                <a:pPr marL="0" indent="0">
                  <a:buNone/>
                  <a:defRPr/>
                </a:pPr>
                <a:endParaRPr lang="it-IT" sz="2200" dirty="0"/>
              </a:p>
              <a:p>
                <a:pPr marL="0" indent="0">
                  <a:buNone/>
                  <a:defRPr/>
                </a:pPr>
                <a:r>
                  <a:rPr lang="it-IT" sz="2200" dirty="0"/>
                  <a:t>Dunque, </a:t>
                </a:r>
                <a:r>
                  <a:rPr lang="it-IT" sz="2200" dirty="0">
                    <a:solidFill>
                      <a:srgbClr val="FF0000"/>
                    </a:solidFill>
                  </a:rPr>
                  <a:t>nel medio periodo le variabili reali sono indipendenti dalla politica monetaria = </a:t>
                </a:r>
                <a:r>
                  <a:rPr lang="it-IT" sz="2200" b="1" i="1" dirty="0">
                    <a:solidFill>
                      <a:srgbClr val="FF0000"/>
                    </a:solidFill>
                  </a:rPr>
                  <a:t>neutralità della moneta</a:t>
                </a:r>
                <a:r>
                  <a:rPr lang="it-IT" sz="2200" dirty="0"/>
                  <a:t>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64EBD0D-B664-464C-B354-11986984D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4525963"/>
              </a:xfrm>
              <a:blipFill rotWithShape="1">
                <a:blip r:embed="rId2"/>
                <a:stretch>
                  <a:fillRect l="-889" t="-809" r="-5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7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3. Complicazioni, com’è che le cose possono andare male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" y="1340768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200" dirty="0"/>
              <a:t>Sebbene le banche centrali vorrebbero sempre mantenere l’economia al suo livello di produzione potenziale, </a:t>
            </a:r>
            <a:r>
              <a:rPr lang="it-IT" sz="2200" dirty="0">
                <a:solidFill>
                  <a:srgbClr val="FF0000"/>
                </a:solidFill>
              </a:rPr>
              <a:t>la realtà è complessa</a:t>
            </a:r>
            <a:r>
              <a:rPr lang="it-IT" sz="2200" dirty="0"/>
              <a:t>:</a:t>
            </a:r>
          </a:p>
          <a:p>
            <a:pPr marL="0" indent="0">
              <a:buNone/>
              <a:defRPr/>
            </a:pPr>
            <a:endParaRPr lang="it-IT" sz="2200" dirty="0"/>
          </a:p>
          <a:p>
            <a:pPr marL="0" indent="0">
              <a:buNone/>
              <a:defRPr/>
            </a:pPr>
            <a:r>
              <a:rPr lang="it-IT" sz="2200" dirty="0"/>
              <a:t>in primo luogo, </a:t>
            </a:r>
            <a:r>
              <a:rPr lang="it-IT" sz="2200" dirty="0">
                <a:solidFill>
                  <a:srgbClr val="FF0000"/>
                </a:solidFill>
              </a:rPr>
              <a:t>è difficile per la banca centrale conoscere l’esatto livello potenziale di produzione </a:t>
            </a:r>
            <a:r>
              <a:rPr lang="it-IT" sz="2200" dirty="0"/>
              <a:t>e dunque capire quanto si è lontani da esso;</a:t>
            </a:r>
          </a:p>
          <a:p>
            <a:pPr marL="0" indent="0">
              <a:buNone/>
              <a:defRPr/>
            </a:pPr>
            <a:endParaRPr lang="it-IT" sz="2200" dirty="0"/>
          </a:p>
          <a:p>
            <a:pPr marL="0" indent="0">
              <a:buNone/>
              <a:defRPr/>
            </a:pPr>
            <a:r>
              <a:rPr lang="it-IT" sz="2200" dirty="0"/>
              <a:t>in secondo luogo, la risposta alla politica economica nell’economia non è immediata, </a:t>
            </a:r>
            <a:r>
              <a:rPr lang="it-IT" sz="2200" dirty="0">
                <a:solidFill>
                  <a:srgbClr val="FF0000"/>
                </a:solidFill>
              </a:rPr>
              <a:t>gli aggiustamenti non sono istantanei</a:t>
            </a:r>
            <a:r>
              <a:rPr lang="it-IT" sz="22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7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3.1 Lo «zero </a:t>
            </a:r>
            <a:r>
              <a:rPr lang="it-IT" sz="3000" dirty="0" err="1"/>
              <a:t>lower</a:t>
            </a:r>
            <a:r>
              <a:rPr lang="it-IT" sz="3000" dirty="0"/>
              <a:t> </a:t>
            </a:r>
            <a:r>
              <a:rPr lang="it-IT" sz="3000" dirty="0" err="1"/>
              <a:t>bound</a:t>
            </a:r>
            <a:r>
              <a:rPr lang="it-IT" sz="3000" dirty="0"/>
              <a:t>» e le spirali deflazionistiche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200" dirty="0"/>
              <a:t>Consideriamo il caso di un’economia in recessione, con produzione al di sotto del livello potenziale.</a:t>
            </a:r>
          </a:p>
          <a:p>
            <a:pPr marL="0" indent="0">
              <a:buNone/>
              <a:defRPr/>
            </a:pPr>
            <a:r>
              <a:rPr lang="it-IT" sz="2200" dirty="0">
                <a:solidFill>
                  <a:srgbClr val="FF0000"/>
                </a:solidFill>
              </a:rPr>
              <a:t>La banca centrale dovrebbe ovviamente diminuire il tasso di interesse reale sino al punto per cui </a:t>
            </a:r>
            <a:r>
              <a:rPr lang="it-IT" sz="2200" i="1" dirty="0">
                <a:solidFill>
                  <a:srgbClr val="FF0000"/>
                </a:solidFill>
              </a:rPr>
              <a:t>Y = </a:t>
            </a:r>
            <a:r>
              <a:rPr lang="it-IT" sz="2200" i="1" dirty="0" err="1">
                <a:solidFill>
                  <a:srgbClr val="FF0000"/>
                </a:solidFill>
              </a:rPr>
              <a:t>Y</a:t>
            </a:r>
            <a:r>
              <a:rPr lang="it-IT" sz="2200" i="1" baseline="-25000" dirty="0" err="1">
                <a:solidFill>
                  <a:srgbClr val="FF0000"/>
                </a:solidFill>
              </a:rPr>
              <a:t>n</a:t>
            </a:r>
            <a:r>
              <a:rPr lang="it-IT" sz="2200" dirty="0"/>
              <a:t>.</a:t>
            </a:r>
          </a:p>
          <a:p>
            <a:pPr marL="0" indent="0">
              <a:buNone/>
              <a:defRPr/>
            </a:pPr>
            <a:endParaRPr lang="it-IT" sz="2200" dirty="0"/>
          </a:p>
          <a:p>
            <a:pPr marL="0" indent="0">
              <a:buNone/>
              <a:defRPr/>
            </a:pPr>
            <a:r>
              <a:rPr lang="it-IT" sz="2200" dirty="0"/>
              <a:t>Con un’economia in forte recessione, il tasso reale necessario potrebbe essere negativo. Dato lo </a:t>
            </a:r>
            <a:r>
              <a:rPr lang="it-IT" sz="2200" i="1" dirty="0"/>
              <a:t>zero </a:t>
            </a:r>
            <a:r>
              <a:rPr lang="it-IT" sz="2200" i="1" dirty="0" err="1"/>
              <a:t>lower</a:t>
            </a:r>
            <a:r>
              <a:rPr lang="it-IT" sz="2200" i="1" dirty="0"/>
              <a:t> </a:t>
            </a:r>
            <a:r>
              <a:rPr lang="it-IT" sz="2200" i="1" dirty="0" err="1"/>
              <a:t>bound</a:t>
            </a:r>
            <a:r>
              <a:rPr lang="it-IT" sz="2200" dirty="0"/>
              <a:t>, questa scelta potrebbe essere impossibile per la banca centrale.</a:t>
            </a:r>
          </a:p>
          <a:p>
            <a:pPr marL="0" indent="0">
              <a:buNone/>
              <a:defRPr/>
            </a:pPr>
            <a:r>
              <a:rPr lang="it-IT" sz="2200" dirty="0"/>
              <a:t>Questo scenario, che avvenne nella crisi del 1929, comporta una crescente </a:t>
            </a:r>
            <a:r>
              <a:rPr lang="it-IT" sz="2200" i="1" dirty="0"/>
              <a:t>deflazione</a:t>
            </a:r>
            <a:r>
              <a:rPr lang="it-IT" sz="2200" dirty="0"/>
              <a:t>, con gli effetti che comporta su spesa e produzione.</a:t>
            </a:r>
            <a:endParaRPr lang="it-IT" sz="2200" i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6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3.1 Lo «zero </a:t>
            </a:r>
            <a:r>
              <a:rPr lang="it-IT" sz="3000" dirty="0" err="1"/>
              <a:t>lower</a:t>
            </a:r>
            <a:r>
              <a:rPr lang="it-IT" sz="3000" dirty="0"/>
              <a:t> </a:t>
            </a:r>
            <a:r>
              <a:rPr lang="it-IT" sz="3000" dirty="0" err="1"/>
              <a:t>bound</a:t>
            </a:r>
            <a:r>
              <a:rPr lang="it-IT" sz="3000" dirty="0"/>
              <a:t>» e le spirali deflazionistiche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4B50ABF2-CD2E-4E63-B1CA-43122804E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48914"/>
            <a:ext cx="3712426" cy="496017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962E462-0EBA-4E1D-B9B6-C024FA6142CB}"/>
              </a:ext>
            </a:extLst>
          </p:cNvPr>
          <p:cNvSpPr txBox="1"/>
          <p:nvPr/>
        </p:nvSpPr>
        <p:spPr>
          <a:xfrm>
            <a:off x="251520" y="980728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lo zero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bound</a:t>
            </a:r>
            <a:r>
              <a:rPr lang="it-IT" dirty="0"/>
              <a:t> impedisce alla politica monetaria di riportare la produzione al livello potenziale, </a:t>
            </a:r>
            <a:r>
              <a:rPr lang="it-IT" dirty="0">
                <a:solidFill>
                  <a:srgbClr val="FF0000"/>
                </a:solidFill>
              </a:rPr>
              <a:t>il risultato può essere una spirale deflazionistica</a:t>
            </a:r>
            <a:r>
              <a:rPr lang="it-IT" dirty="0"/>
              <a:t>.</a:t>
            </a:r>
          </a:p>
          <a:p>
            <a:r>
              <a:rPr lang="it-IT" dirty="0"/>
              <a:t>Via via che l’inflazione diviene più negativa, il tasso reale aumenta, e a sua volta porta a una minore produzione e a una maggiore deflazione.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B962E462-0EBA-4E1D-B9B6-C024FA6142CB}"/>
              </a:ext>
            </a:extLst>
          </p:cNvPr>
          <p:cNvSpPr txBox="1"/>
          <p:nvPr/>
        </p:nvSpPr>
        <p:spPr>
          <a:xfrm>
            <a:off x="262405" y="3600762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Ciò accade perché quando la gente vede che l’inflazione è al di sotto dell’obiettivo  e che l’economia è in deflazione inizierà a cambiare il modo di formare le proprie aspettative, ovvero ad anticipare la deflazione.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85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4. Consolidamento fiscale: una rivisitazione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it-IT" sz="2400" dirty="0"/>
              <a:t>Supponiamo che il governo decida di intraprendere un </a:t>
            </a:r>
            <a:r>
              <a:rPr lang="it-IT" sz="2400" dirty="0">
                <a:solidFill>
                  <a:srgbClr val="FF0000"/>
                </a:solidFill>
              </a:rPr>
              <a:t>consolidamento fiscale per risanare i conti pubblici attraverso un aumento di T</a:t>
            </a:r>
            <a:r>
              <a:rPr lang="it-IT" sz="2400" dirty="0"/>
              <a:t>:</a:t>
            </a:r>
          </a:p>
          <a:p>
            <a:pPr>
              <a:defRPr/>
            </a:pPr>
            <a:r>
              <a:rPr lang="it-IT" sz="2400" dirty="0"/>
              <a:t>tale consolidamento sposta la curva IS verso sinistra, riducendo la produzione di equilibrio</a:t>
            </a:r>
          </a:p>
          <a:p>
            <a:pPr>
              <a:defRPr/>
            </a:pPr>
            <a:r>
              <a:rPr lang="it-IT" sz="2400" dirty="0"/>
              <a:t>se la produzione si trovava inizialmente al livello potenziale, ora l’output gap è negativo</a:t>
            </a:r>
          </a:p>
          <a:p>
            <a:pPr>
              <a:defRPr/>
            </a:pPr>
            <a:r>
              <a:rPr lang="it-IT" sz="2400" dirty="0"/>
              <a:t>l’inflazione è così in diminuzione</a:t>
            </a:r>
          </a:p>
          <a:p>
            <a:pPr>
              <a:defRPr/>
            </a:pPr>
            <a:r>
              <a:rPr lang="it-IT" sz="2400" dirty="0"/>
              <a:t>nel </a:t>
            </a:r>
            <a:r>
              <a:rPr lang="it-IT" sz="2400" dirty="0">
                <a:solidFill>
                  <a:srgbClr val="FF0000"/>
                </a:solidFill>
              </a:rPr>
              <a:t>medio periodo la banca centrale ridurrà il tasso di policy per eliminare la diminuzione dell’inflazione</a:t>
            </a:r>
          </a:p>
          <a:p>
            <a:pPr>
              <a:defRPr/>
            </a:pPr>
            <a:r>
              <a:rPr lang="it-IT" sz="2400" dirty="0"/>
              <a:t>nel </a:t>
            </a:r>
            <a:r>
              <a:rPr lang="it-IT" sz="2400" dirty="0">
                <a:solidFill>
                  <a:srgbClr val="FF0000"/>
                </a:solidFill>
              </a:rPr>
              <a:t>medio periodo, la </a:t>
            </a:r>
            <a:r>
              <a:rPr lang="it-IT" sz="2400" i="1" dirty="0">
                <a:solidFill>
                  <a:srgbClr val="FF0000"/>
                </a:solidFill>
              </a:rPr>
              <a:t>composizione della produzione </a:t>
            </a:r>
            <a:r>
              <a:rPr lang="it-IT" sz="2400" dirty="0">
                <a:solidFill>
                  <a:srgbClr val="FF0000"/>
                </a:solidFill>
              </a:rPr>
              <a:t>è cambiata: il consumo è minore di prima del </a:t>
            </a:r>
            <a:r>
              <a:rPr lang="it-IT" sz="2400" dirty="0" smtClean="0">
                <a:solidFill>
                  <a:srgbClr val="FF0000"/>
                </a:solidFill>
              </a:rPr>
              <a:t>consolidamento (a causa delle imposte), </a:t>
            </a:r>
            <a:r>
              <a:rPr lang="it-IT" sz="2400" dirty="0">
                <a:solidFill>
                  <a:srgbClr val="FF0000"/>
                </a:solidFill>
              </a:rPr>
              <a:t>ma l’investimento è ora maggiore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4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4. Consolidamento fiscale: una rivisitazione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D7D39CBA-1BC9-4E91-A230-6ED5AB79C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87424"/>
            <a:ext cx="3816424" cy="508315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441C2E0-B193-40E6-B2BA-9F6212C1E546}"/>
              </a:ext>
            </a:extLst>
          </p:cNvPr>
          <p:cNvSpPr txBox="1"/>
          <p:nvPr/>
        </p:nvSpPr>
        <p:spPr>
          <a:xfrm>
            <a:off x="179512" y="980728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consolidamento fiscale porta a una riduzione della produzione nel breve periodo. Nel medio periodo la produzione ritorna al livello potenziale e il tasso di interesse è minore.</a:t>
            </a:r>
          </a:p>
        </p:txBody>
      </p:sp>
    </p:spTree>
    <p:extLst>
      <p:ext uri="{BB962C8B-B14F-4D97-AF65-F5344CB8AC3E}">
        <p14:creationId xmlns:p14="http://schemas.microsoft.com/office/powerpoint/2010/main" val="12079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5. Gli effetti di un aumento del prezzo del petrolio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9963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Nel seguente grafico potete apprezzare l’andamento del prezzo nominale e reale del petrolio negli USA dal 1970 al 2018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52C3BC1D-8C71-4683-B80D-3F7E3AF97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76" y="2195394"/>
            <a:ext cx="6975648" cy="379083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4464F0C6-BFE4-46C7-9FAE-28B0C03387DA}"/>
              </a:ext>
            </a:extLst>
          </p:cNvPr>
          <p:cNvSpPr/>
          <p:nvPr/>
        </p:nvSpPr>
        <p:spPr>
          <a:xfrm>
            <a:off x="1089575" y="1921213"/>
            <a:ext cx="119564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1600" dirty="0"/>
              <a:t>Fonte: FRED</a:t>
            </a:r>
          </a:p>
        </p:txBody>
      </p:sp>
    </p:spTree>
    <p:extLst>
      <p:ext uri="{BB962C8B-B14F-4D97-AF65-F5344CB8AC3E}">
        <p14:creationId xmlns:p14="http://schemas.microsoft.com/office/powerpoint/2010/main" val="1834184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5. Gli effetti di un aumento del prezzo del petrolio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it-IT" sz="2400" dirty="0"/>
              <a:t>Ipotizziamo un aumento del prezzo reale del petrolio.</a:t>
            </a:r>
          </a:p>
          <a:p>
            <a:pPr marL="0" indent="0">
              <a:buNone/>
              <a:defRPr/>
            </a:pPr>
            <a:r>
              <a:rPr lang="it-IT" sz="2400" dirty="0"/>
              <a:t>Il prezzo del petrolio non è una variabile direttamente contenuta nel modello IS-LM-PC, tuttavia, si può ragionare sugli effetti che questo aumento può avere.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>
                <a:solidFill>
                  <a:srgbClr val="FF0000"/>
                </a:solidFill>
              </a:rPr>
              <a:t>Un aumento del prezzo del petrolio fa aumentare i costi di produzione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r>
              <a:rPr lang="it-IT" sz="2400" dirty="0">
                <a:solidFill>
                  <a:srgbClr val="FF0000"/>
                </a:solidFill>
              </a:rPr>
              <a:t>Le imprese</a:t>
            </a:r>
            <a:r>
              <a:rPr lang="it-IT" sz="2400" dirty="0"/>
              <a:t>, per mantenere il medesimo tasso di profitto, </a:t>
            </a:r>
            <a:r>
              <a:rPr lang="it-IT" sz="2400" dirty="0">
                <a:solidFill>
                  <a:srgbClr val="FF0000"/>
                </a:solidFill>
              </a:rPr>
              <a:t>potrebbero aumentare m, il markup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Nella figura della slide successiva potete dunque apprezzare l’influenza di questo aumento del prezzo del petrolio.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9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5. Gli effetti di un aumento del prezzo del petrolio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altLang="it-IT" sz="2400" dirty="0">
                <a:solidFill>
                  <a:srgbClr val="FF0000"/>
                </a:solidFill>
                <a:sym typeface="Symbol" pitchFamily="18" charset="2"/>
              </a:rPr>
              <a:t>Un aumento del prezzo del petrolio equivale a un </a:t>
            </a:r>
            <a:r>
              <a:rPr lang="it-IT" altLang="it-IT" sz="2400" b="1" dirty="0">
                <a:solidFill>
                  <a:srgbClr val="FF0000"/>
                </a:solidFill>
                <a:sym typeface="Symbol" pitchFamily="18" charset="2"/>
              </a:rPr>
              <a:t>aumento</a:t>
            </a:r>
            <a:r>
              <a:rPr lang="it-IT" altLang="it-IT" sz="24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sym typeface="Symbol" pitchFamily="18" charset="2"/>
              </a:rPr>
              <a:t>del markup</a:t>
            </a:r>
            <a:r>
              <a:rPr lang="it-IT" altLang="it-IT" sz="2400" dirty="0">
                <a:solidFill>
                  <a:srgbClr val="FF0000"/>
                </a:solidFill>
                <a:sym typeface="Symbol" pitchFamily="18" charset="2"/>
              </a:rPr>
              <a:t>, che porta a una </a:t>
            </a:r>
            <a:r>
              <a:rPr lang="it-IT" altLang="it-IT" sz="2400" b="1" dirty="0">
                <a:solidFill>
                  <a:srgbClr val="FF0000"/>
                </a:solidFill>
                <a:sym typeface="Symbol" pitchFamily="18" charset="2"/>
              </a:rPr>
              <a:t>riduzione</a:t>
            </a:r>
            <a:r>
              <a:rPr lang="it-IT" altLang="it-IT" sz="24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sym typeface="Symbol" pitchFamily="18" charset="2"/>
              </a:rPr>
              <a:t>del salario reale </a:t>
            </a:r>
            <a:r>
              <a:rPr lang="it-IT" altLang="it-IT" sz="2400" dirty="0">
                <a:solidFill>
                  <a:srgbClr val="FF0000"/>
                </a:solidFill>
                <a:sym typeface="Symbol" pitchFamily="18" charset="2"/>
              </a:rPr>
              <a:t>e a un </a:t>
            </a:r>
            <a:r>
              <a:rPr lang="it-IT" altLang="it-IT" sz="2400" b="1" dirty="0">
                <a:solidFill>
                  <a:srgbClr val="FF0000"/>
                </a:solidFill>
                <a:sym typeface="Symbol" pitchFamily="18" charset="2"/>
              </a:rPr>
              <a:t>aumento del tasso di disoccupazione naturale</a:t>
            </a:r>
            <a:r>
              <a:rPr lang="it-IT" altLang="it-IT" sz="2400" dirty="0">
                <a:sym typeface="Symbol" pitchFamily="18" charset="2"/>
              </a:rPr>
              <a:t>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E3EFA5DC-24A9-486F-9B25-85C85B671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2" y="2123728"/>
            <a:ext cx="7236296" cy="38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Il modello IS-LM-PC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Il capitolo 6 ci ha fornito le basi per analizzare il mercato dei beni e i mercati finanziari nel breve periodo, con il modello IS-LM.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Abbiamo fatto un passo ulteriore nel capitolo 8 analizzando il mercato del lavoro e la relazione tra inflazione e disoccupazione grazie alla curva di Phillips, che da ora chiameremo PC.</a:t>
            </a:r>
          </a:p>
          <a:p>
            <a:pPr marL="0" indent="0" algn="ctr">
              <a:buNone/>
            </a:pPr>
            <a:r>
              <a:rPr lang="el-GR" sz="2400" i="1" dirty="0"/>
              <a:t>π </a:t>
            </a:r>
            <a:r>
              <a:rPr lang="el-GR" sz="2400" dirty="0"/>
              <a:t>– </a:t>
            </a:r>
            <a:r>
              <a:rPr lang="el-GR" sz="2400" i="1" dirty="0"/>
              <a:t>π</a:t>
            </a:r>
            <a:r>
              <a:rPr lang="it-IT" sz="2400" i="1" baseline="30000" dirty="0"/>
              <a:t>e</a:t>
            </a:r>
            <a:r>
              <a:rPr lang="it-IT" sz="2400" i="1" dirty="0"/>
              <a:t> </a:t>
            </a:r>
            <a:r>
              <a:rPr lang="it-IT" sz="2400" dirty="0"/>
              <a:t>= – </a:t>
            </a:r>
            <a:r>
              <a:rPr lang="it-IT" sz="2400" i="1" dirty="0"/>
              <a:t>a</a:t>
            </a:r>
            <a:r>
              <a:rPr lang="it-IT" sz="2400" dirty="0"/>
              <a:t>(</a:t>
            </a:r>
            <a:r>
              <a:rPr lang="it-IT" sz="2400" i="1" dirty="0"/>
              <a:t>u </a:t>
            </a:r>
            <a:r>
              <a:rPr lang="it-IT" sz="2400" dirty="0"/>
              <a:t>– </a:t>
            </a:r>
            <a:r>
              <a:rPr lang="it-IT" sz="2400" i="1" dirty="0"/>
              <a:t>u</a:t>
            </a:r>
            <a:r>
              <a:rPr lang="it-IT" sz="2400" i="1" baseline="-25000" dirty="0"/>
              <a:t>n</a:t>
            </a:r>
            <a:r>
              <a:rPr lang="it-IT" sz="2400" dirty="0"/>
              <a:t>)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Adesso mettiamo tutto insieme per capire come è caratterizzato l’equilibrio di medio periodo.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6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5. Gli effetti di un aumento del prezzo del petrolio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6" name="Immagine 5" descr="Immagine che contiene testo, mappa, sedendo&#10;&#10;Descrizione generata automaticamente">
            <a:extLst>
              <a:ext uri="{FF2B5EF4-FFF2-40B4-BE49-F238E27FC236}">
                <a16:creationId xmlns="" xmlns:a16="http://schemas.microsoft.com/office/drawing/2014/main" id="{3D836D94-CA9D-48A9-941F-3B1F1BA90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3821002" cy="514243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B4566579-D0CC-499C-AD9E-E5208D786A5B}"/>
              </a:ext>
            </a:extLst>
          </p:cNvPr>
          <p:cNvSpPr txBox="1"/>
          <p:nvPr/>
        </p:nvSpPr>
        <p:spPr>
          <a:xfrm>
            <a:off x="179512" y="83671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breve periodo, un aumento del prezzo del petrolio porta a una maggiore inflazione. Se l’aumento è permanente, </a:t>
            </a:r>
            <a:r>
              <a:rPr lang="it-IT" dirty="0">
                <a:solidFill>
                  <a:srgbClr val="FF0000"/>
                </a:solidFill>
              </a:rPr>
              <a:t>nel medio periodo porterà a una minor produzione</a:t>
            </a:r>
            <a:r>
              <a:rPr lang="it-IT" dirty="0"/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B4566579-D0CC-499C-AD9E-E5208D786A5B}"/>
              </a:ext>
            </a:extLst>
          </p:cNvPr>
          <p:cNvSpPr txBox="1"/>
          <p:nvPr/>
        </p:nvSpPr>
        <p:spPr>
          <a:xfrm>
            <a:off x="17917" y="1904030"/>
            <a:ext cx="43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dirty="0" smtClean="0"/>
              <a:t>La curva PC si sposta verso l’alto e se la IS non si sposta e la banca centrale non modifica il tasso di interesse la produzione non cambia, rimane </a:t>
            </a:r>
            <a:r>
              <a:rPr lang="it-IT" dirty="0" err="1" smtClean="0"/>
              <a:t>Y</a:t>
            </a:r>
            <a:r>
              <a:rPr lang="it-IT" baseline="-25000" dirty="0" err="1" smtClean="0"/>
              <a:t>n</a:t>
            </a:r>
            <a:r>
              <a:rPr lang="it-IT" dirty="0" smtClean="0"/>
              <a:t> e l’equilibrio di breve periodo è dato da A’ in cui però i prezzi sono più elevati. </a:t>
            </a:r>
            <a:r>
              <a:rPr lang="it-IT" dirty="0" smtClean="0">
                <a:solidFill>
                  <a:srgbClr val="FF0000"/>
                </a:solidFill>
              </a:rPr>
              <a:t>Ricordiamo che però il nuovo livello di produzione naturale per effetto di un incremento del prezzo del petrolio è </a:t>
            </a:r>
            <a:r>
              <a:rPr lang="it-IT" dirty="0" err="1" smtClean="0">
                <a:solidFill>
                  <a:srgbClr val="FF0000"/>
                </a:solidFill>
              </a:rPr>
              <a:t>Y</a:t>
            </a:r>
            <a:r>
              <a:rPr lang="it-IT" baseline="-25000" dirty="0" err="1" smtClean="0">
                <a:solidFill>
                  <a:srgbClr val="FF0000"/>
                </a:solidFill>
              </a:rPr>
              <a:t>n</a:t>
            </a:r>
            <a:r>
              <a:rPr lang="it-IT" dirty="0" smtClean="0"/>
              <a:t>’.</a:t>
            </a:r>
          </a:p>
          <a:p>
            <a:pPr marL="342900" indent="-342900">
              <a:buAutoNum type="arabicParenR"/>
            </a:pPr>
            <a:r>
              <a:rPr lang="it-IT" dirty="0" smtClean="0"/>
              <a:t>Se la banca centrale aumenta il tasso di interesse da </a:t>
            </a:r>
            <a:r>
              <a:rPr lang="it-IT" dirty="0" err="1" smtClean="0"/>
              <a:t>r</a:t>
            </a:r>
            <a:r>
              <a:rPr lang="it-IT" baseline="-25000" dirty="0" err="1" smtClean="0"/>
              <a:t>n</a:t>
            </a:r>
            <a:r>
              <a:rPr lang="it-IT" dirty="0" smtClean="0"/>
              <a:t> ad </a:t>
            </a:r>
            <a:r>
              <a:rPr lang="it-IT" dirty="0" err="1" smtClean="0"/>
              <a:t>r’</a:t>
            </a:r>
            <a:r>
              <a:rPr lang="it-IT" baseline="-25000" dirty="0" err="1" smtClean="0"/>
              <a:t>n</a:t>
            </a:r>
            <a:r>
              <a:rPr lang="it-IT" dirty="0" smtClean="0"/>
              <a:t> per stabilizzare l’inflazione e la produzione diminuisce. L’inflazione continua a crescere, ma più lentamente fino al punto A’’, che è l’equilibro di medio periodo.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20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5. Gli effetti di un aumento del prezzo del petrolio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it-IT" altLang="it-IT" sz="2400" dirty="0">
                <a:sym typeface="Symbol" pitchFamily="18" charset="2"/>
              </a:rPr>
              <a:t>Come diretta conseguenza dell’aumento del tasso naturale di disoccupazione, si riduce il tasso naturale di occupazione.</a:t>
            </a:r>
          </a:p>
          <a:p>
            <a:pPr marL="0" indent="0">
              <a:buNone/>
              <a:defRPr/>
            </a:pPr>
            <a:endParaRPr lang="it-IT" sz="2400" dirty="0">
              <a:sym typeface="Symbol" pitchFamily="18" charset="2"/>
            </a:endParaRPr>
          </a:p>
          <a:p>
            <a:pPr marL="0" indent="0">
              <a:buNone/>
              <a:defRPr/>
            </a:pPr>
            <a:r>
              <a:rPr lang="it-IT" sz="2400" dirty="0">
                <a:sym typeface="Symbol" pitchFamily="18" charset="2"/>
              </a:rPr>
              <a:t>Dunque, si riduce il livello di produzione potenziale e quindi la produzione si ritrova sopra il nuovo livello potenziale.</a:t>
            </a:r>
          </a:p>
          <a:p>
            <a:pPr marL="0" indent="0">
              <a:buNone/>
              <a:defRPr/>
            </a:pPr>
            <a:endParaRPr lang="it-IT" sz="2400" dirty="0">
              <a:sym typeface="Symbol" pitchFamily="18" charset="2"/>
            </a:endParaRPr>
          </a:p>
          <a:p>
            <a:pPr marL="0" indent="0">
              <a:buNone/>
              <a:defRPr/>
            </a:pPr>
            <a:r>
              <a:rPr lang="it-IT" sz="2400" dirty="0">
                <a:sym typeface="Symbol" pitchFamily="18" charset="2"/>
              </a:rPr>
              <a:t>La banca centrale si troverà costretta ad aumentare il tasso di policy per contrastare l’aumento dell’inflazione, riducendo il livello di produzione</a:t>
            </a:r>
          </a:p>
          <a:p>
            <a:pPr marL="0" indent="0">
              <a:buNone/>
              <a:defRPr/>
            </a:pPr>
            <a:endParaRPr lang="it-IT" sz="2400" dirty="0">
              <a:sym typeface="Symbol" pitchFamily="18" charset="2"/>
            </a:endParaRPr>
          </a:p>
          <a:p>
            <a:pPr marL="0" indent="0">
              <a:buNone/>
              <a:defRPr/>
            </a:pPr>
            <a:r>
              <a:rPr lang="it-IT" sz="2400" dirty="0">
                <a:sym typeface="Symbol" pitchFamily="18" charset="2"/>
              </a:rPr>
              <a:t>Si osserva dunque una </a:t>
            </a:r>
            <a:r>
              <a:rPr lang="it-IT" sz="2400" dirty="0">
                <a:solidFill>
                  <a:srgbClr val="FF0000"/>
                </a:solidFill>
                <a:sym typeface="Symbol" pitchFamily="18" charset="2"/>
              </a:rPr>
              <a:t>stagflazione</a:t>
            </a:r>
            <a:r>
              <a:rPr lang="it-IT" sz="2400" dirty="0">
                <a:sym typeface="Symbol" pitchFamily="18" charset="2"/>
              </a:rPr>
              <a:t>, </a:t>
            </a:r>
            <a:r>
              <a:rPr lang="it-IT" sz="2400" dirty="0">
                <a:solidFill>
                  <a:srgbClr val="FF0000"/>
                </a:solidFill>
                <a:sym typeface="Symbol" pitchFamily="18" charset="2"/>
              </a:rPr>
              <a:t>ossia recessione accompagnata da un aumento dell’inflazione</a:t>
            </a:r>
            <a:r>
              <a:rPr lang="it-IT" sz="2400" dirty="0">
                <a:sym typeface="Symbol" pitchFamily="18" charset="2"/>
              </a:rPr>
              <a:t>.</a:t>
            </a: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5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6. Gli effetti del distanziamento sociale</a:t>
            </a:r>
            <a:br>
              <a:rPr lang="it-IT" sz="3000" dirty="0"/>
            </a:br>
            <a:r>
              <a:rPr lang="it-IT" sz="3000" dirty="0"/>
              <a:t>durante il Great </a:t>
            </a:r>
            <a:r>
              <a:rPr lang="it-IT" sz="3000" dirty="0" err="1"/>
              <a:t>Lockdown</a:t>
            </a:r>
            <a:endParaRPr lang="it-IT" sz="3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Ci possono essere shock causati da ragioni indipendenti dall’economia. Il 2020 è stato segnato appunto dalle imponenti misure di distanziamento sociale previste per arginare la diffusione del Covid-19.</a:t>
            </a:r>
          </a:p>
          <a:p>
            <a:pPr marL="0" indent="0">
              <a:buNone/>
              <a:defRPr/>
            </a:pPr>
            <a:r>
              <a:rPr lang="it-IT" sz="2400" dirty="0"/>
              <a:t>Di conseguenza, la maggior parte delle imprese, per permettere il distanziamento, hanno fermato le loro lavorazioni.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Ciò ha grandi effetti sia sulle imprese che sui lavoratori.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5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6.1 Effetti sulle relazioni di fissazione dei prezzi e dei </a:t>
            </a:r>
            <a:r>
              <a:rPr lang="it-IT" sz="3000" dirty="0" smtClean="0"/>
              <a:t>salari</a:t>
            </a:r>
            <a:br>
              <a:rPr lang="it-IT" sz="3000" dirty="0" smtClean="0"/>
            </a:br>
            <a:r>
              <a:rPr lang="it-IT" sz="3000" dirty="0" smtClean="0"/>
              <a:t>(</a:t>
            </a:r>
            <a:r>
              <a:rPr lang="it-IT" sz="3000" b="1" dirty="0" smtClean="0"/>
              <a:t>ARGOMENTAZIONI DEL TESTO IN PARTE SBAGLIATE</a:t>
            </a:r>
            <a:r>
              <a:rPr lang="it-IT" sz="3000" dirty="0" smtClean="0"/>
              <a:t>)</a:t>
            </a:r>
            <a:endParaRPr lang="it-IT" sz="3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it-IT" sz="2400" dirty="0"/>
              <a:t>La </a:t>
            </a:r>
            <a:r>
              <a:rPr lang="it-IT" sz="2400" dirty="0">
                <a:solidFill>
                  <a:srgbClr val="FF0000"/>
                </a:solidFill>
              </a:rPr>
              <a:t>relazione di fissazione dei prezzi</a:t>
            </a:r>
            <a:r>
              <a:rPr lang="it-IT" sz="2400" i="1" dirty="0">
                <a:solidFill>
                  <a:srgbClr val="FF0000"/>
                </a:solidFill>
              </a:rPr>
              <a:t> PS </a:t>
            </a:r>
            <a:r>
              <a:rPr lang="it-IT" sz="2400" dirty="0">
                <a:solidFill>
                  <a:srgbClr val="FF0000"/>
                </a:solidFill>
              </a:rPr>
              <a:t>è adesso verticale</a:t>
            </a:r>
            <a:r>
              <a:rPr lang="it-IT" sz="2400" dirty="0"/>
              <a:t>, perché l’occupazione viene presa ora come un dato.</a:t>
            </a:r>
          </a:p>
          <a:p>
            <a:pPr marL="0" indent="0">
              <a:buNone/>
              <a:defRPr/>
            </a:pPr>
            <a:r>
              <a:rPr lang="it-IT" sz="2400" dirty="0"/>
              <a:t>Il numero dei lavoratori che possono effettivamente lavorare è adesso molto più basso, limitato ai settori considerati essenziali. 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Questo </a:t>
            </a:r>
            <a:r>
              <a:rPr lang="it-IT" sz="2400" dirty="0">
                <a:solidFill>
                  <a:srgbClr val="FF0000"/>
                </a:solidFill>
              </a:rPr>
              <a:t>si traduce in un tasso di disoccupazione naturale più elevato</a:t>
            </a:r>
            <a:r>
              <a:rPr lang="it-IT" sz="2400" dirty="0"/>
              <a:t>, con conseguenza in una produzione potenziale ridotta.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La relazione WS diventa orizzontale a un livello salariale </a:t>
            </a:r>
            <a:r>
              <a:rPr lang="it-IT" sz="2400" i="1" dirty="0"/>
              <a:t>1/(1+m), </a:t>
            </a:r>
            <a:r>
              <a:rPr lang="it-IT" sz="2400" dirty="0"/>
              <a:t>ove </a:t>
            </a:r>
            <a:r>
              <a:rPr lang="it-IT" sz="2400" i="1" dirty="0">
                <a:solidFill>
                  <a:srgbClr val="FF0000"/>
                </a:solidFill>
              </a:rPr>
              <a:t>m</a:t>
            </a:r>
            <a:r>
              <a:rPr lang="it-IT" sz="2400" dirty="0">
                <a:solidFill>
                  <a:srgbClr val="FF0000"/>
                </a:solidFill>
              </a:rPr>
              <a:t> è il markup </a:t>
            </a:r>
            <a:r>
              <a:rPr lang="it-IT" sz="2400" dirty="0" err="1">
                <a:solidFill>
                  <a:srgbClr val="FF0000"/>
                </a:solidFill>
              </a:rPr>
              <a:t>pre</a:t>
            </a:r>
            <a:r>
              <a:rPr lang="it-IT" sz="2400" dirty="0">
                <a:solidFill>
                  <a:srgbClr val="FF0000"/>
                </a:solidFill>
              </a:rPr>
              <a:t>-blocco</a:t>
            </a:r>
            <a:r>
              <a:rPr lang="it-IT" sz="2400" dirty="0"/>
              <a:t>, in quanto durante il blocco </a:t>
            </a:r>
            <a:r>
              <a:rPr lang="it-IT" sz="2400" dirty="0">
                <a:solidFill>
                  <a:srgbClr val="FF0000"/>
                </a:solidFill>
              </a:rPr>
              <a:t>le imprese non possono assumere più lavoratori e i salari sono congelati dai regimi pubblici di sostegno all’impiego per far sì che</a:t>
            </a:r>
            <a:r>
              <a:rPr lang="it-IT" sz="2400" dirty="0"/>
              <a:t>, nonostante il blocco, </a:t>
            </a:r>
            <a:r>
              <a:rPr lang="it-IT" sz="2400" dirty="0">
                <a:solidFill>
                  <a:srgbClr val="FF0000"/>
                </a:solidFill>
              </a:rPr>
              <a:t>il salario rimanga invariato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145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6.1 Effetti sulle relazioni di </a:t>
            </a:r>
            <a:r>
              <a:rPr lang="it-IT" sz="3000" dirty="0" smtClean="0"/>
              <a:t>fissazione </a:t>
            </a:r>
            <a:r>
              <a:rPr lang="it-IT" sz="3000" dirty="0"/>
              <a:t>dei prezzi e dei </a:t>
            </a:r>
            <a:r>
              <a:rPr lang="it-IT" sz="3000" dirty="0"/>
              <a:t>salari</a:t>
            </a:r>
            <a:br>
              <a:rPr lang="it-IT" sz="3000" dirty="0"/>
            </a:br>
            <a:r>
              <a:rPr lang="it-IT" sz="3000" dirty="0" smtClean="0"/>
              <a:t>(</a:t>
            </a:r>
            <a:r>
              <a:rPr lang="it-IT" sz="3000" b="1" dirty="0" smtClean="0"/>
              <a:t>GRAFICO </a:t>
            </a:r>
            <a:r>
              <a:rPr lang="it-IT" sz="3000" b="1" dirty="0"/>
              <a:t>DEL </a:t>
            </a:r>
            <a:r>
              <a:rPr lang="it-IT" sz="3000" b="1" dirty="0" smtClean="0"/>
              <a:t>TESTO, QUI SOTTO, SBAGLIATO</a:t>
            </a:r>
            <a:r>
              <a:rPr lang="it-IT" sz="3000" dirty="0" smtClean="0"/>
              <a:t>)</a:t>
            </a:r>
            <a:endParaRPr lang="it-IT" sz="3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88368"/>
            <a:ext cx="8229600" cy="71649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it-IT" sz="2200" dirty="0">
                <a:solidFill>
                  <a:srgbClr val="FF0000"/>
                </a:solidFill>
              </a:rPr>
              <a:t>Un </a:t>
            </a:r>
            <a:r>
              <a:rPr lang="it-IT" sz="2200" dirty="0" err="1">
                <a:solidFill>
                  <a:srgbClr val="FF0000"/>
                </a:solidFill>
              </a:rPr>
              <a:t>lockdown</a:t>
            </a:r>
            <a:r>
              <a:rPr lang="it-IT" sz="2200" dirty="0">
                <a:solidFill>
                  <a:srgbClr val="FF0000"/>
                </a:solidFill>
              </a:rPr>
              <a:t> è equivalente a una riduzione drastica dell’occupazione</a:t>
            </a:r>
            <a:r>
              <a:rPr lang="it-IT" sz="2200" dirty="0"/>
              <a:t>. Esso porta a un aumento del tasso naturale di disoccupazione.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FF361C55-83C6-4AE8-9DA1-B2D6B59A7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13" y="2204863"/>
            <a:ext cx="6242173" cy="38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0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6.2 Effetti sul tasso di disoccupazione naturale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207BB461-D219-4AF9-9C6C-69D60E98A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0728"/>
            <a:ext cx="3871608" cy="506287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CD85BD2C-5E22-4638-BDC5-C249C447239D}"/>
              </a:ext>
            </a:extLst>
          </p:cNvPr>
          <p:cNvSpPr txBox="1"/>
          <p:nvPr/>
        </p:nvSpPr>
        <p:spPr>
          <a:xfrm>
            <a:off x="169977" y="826577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breve periodo, un </a:t>
            </a:r>
            <a:r>
              <a:rPr lang="it-IT" dirty="0" err="1"/>
              <a:t>lockdown</a:t>
            </a:r>
            <a:r>
              <a:rPr lang="it-IT" dirty="0"/>
              <a:t> fa ridurre la produzione. Il crollo della domanda fa spostare la curva IS verso sinistra. </a:t>
            </a:r>
            <a:r>
              <a:rPr lang="it-IT" dirty="0">
                <a:solidFill>
                  <a:srgbClr val="FF0000"/>
                </a:solidFill>
              </a:rPr>
              <a:t>La produzione diminuisce sia nel breve che nel medio periodo</a:t>
            </a:r>
            <a:r>
              <a:rPr lang="it-IT" dirty="0"/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CD85BD2C-5E22-4638-BDC5-C249C447239D}"/>
              </a:ext>
            </a:extLst>
          </p:cNvPr>
          <p:cNvSpPr txBox="1"/>
          <p:nvPr/>
        </p:nvSpPr>
        <p:spPr>
          <a:xfrm>
            <a:off x="8654" y="1916832"/>
            <a:ext cx="5148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Quando inizia il blocco la produzione passa da </a:t>
            </a:r>
            <a:r>
              <a:rPr lang="it-IT" dirty="0" err="1" smtClean="0"/>
              <a:t>Y</a:t>
            </a:r>
            <a:r>
              <a:rPr lang="it-IT" baseline="-25000" dirty="0" err="1" smtClean="0"/>
              <a:t>n</a:t>
            </a:r>
            <a:r>
              <a:rPr lang="it-IT" dirty="0" smtClean="0"/>
              <a:t> a </a:t>
            </a:r>
            <a:r>
              <a:rPr lang="it-IT" dirty="0" err="1" smtClean="0"/>
              <a:t>Y’</a:t>
            </a:r>
            <a:r>
              <a:rPr lang="it-IT" baseline="-25000" dirty="0" err="1" smtClean="0"/>
              <a:t>n</a:t>
            </a:r>
            <a:r>
              <a:rPr lang="it-IT" dirty="0" smtClean="0"/>
              <a:t>. La curva IS si sposta a sinistra. Il nuovo equilibro a breve termine è in A’.</a:t>
            </a:r>
          </a:p>
          <a:p>
            <a:endParaRPr lang="it-IT" dirty="0" smtClean="0"/>
          </a:p>
          <a:p>
            <a:r>
              <a:rPr lang="it-IT" b="1" dirty="0" smtClean="0"/>
              <a:t>Pannello a) </a:t>
            </a:r>
            <a:r>
              <a:rPr lang="it-IT" dirty="0" smtClean="0"/>
              <a:t>La produzione effettiva nel breve periodo Y si attesta, per ipotesi, al livello </a:t>
            </a:r>
            <a:r>
              <a:rPr lang="it-IT" dirty="0" err="1" smtClean="0"/>
              <a:t>Y’</a:t>
            </a:r>
            <a:r>
              <a:rPr lang="it-IT" baseline="-25000" dirty="0" err="1" smtClean="0"/>
              <a:t>n</a:t>
            </a:r>
            <a:r>
              <a:rPr lang="it-IT" dirty="0" smtClean="0"/>
              <a:t> e rimarrà a quel livello anche nel medio periodo perché né la politica fiscale né quella monetaria possono avere efficacia nel medio periodo.</a:t>
            </a:r>
          </a:p>
          <a:p>
            <a:r>
              <a:rPr lang="it-IT" b="1" dirty="0" smtClean="0"/>
              <a:t>Panello b) </a:t>
            </a:r>
            <a:r>
              <a:rPr lang="it-IT" dirty="0" smtClean="0"/>
              <a:t>Supponiamo che la produzione effettiva si attesti a </a:t>
            </a:r>
            <a:r>
              <a:rPr lang="it-IT" dirty="0" err="1" smtClean="0"/>
              <a:t>Y</a:t>
            </a:r>
            <a:r>
              <a:rPr lang="it-IT" baseline="-25000" dirty="0" err="1" smtClean="0"/>
              <a:t>t</a:t>
            </a:r>
            <a:r>
              <a:rPr lang="it-IT" dirty="0" smtClean="0"/>
              <a:t>, livello inferiore rispetto a </a:t>
            </a:r>
            <a:r>
              <a:rPr lang="it-IT" dirty="0" err="1" smtClean="0"/>
              <a:t>Y’</a:t>
            </a:r>
            <a:r>
              <a:rPr lang="it-IT" baseline="-25000" dirty="0" err="1" smtClean="0"/>
              <a:t>n</a:t>
            </a:r>
            <a:r>
              <a:rPr lang="it-IT" dirty="0" smtClean="0"/>
              <a:t>, nell’ipotesi che il calo della domanda è più grande del calo della produzione. Le politiche fiscali e/o monetarie possono stimolare la domanda per portare la produzione al nuovo livello potenziale </a:t>
            </a:r>
            <a:r>
              <a:rPr lang="it-IT" dirty="0" err="1" smtClean="0"/>
              <a:t>Y’</a:t>
            </a:r>
            <a:r>
              <a:rPr lang="it-IT" baseline="-25000" dirty="0" err="1" smtClean="0"/>
              <a:t>n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79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6.2 Effetti sul tasso di disoccupazione naturale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16832"/>
            <a:ext cx="8964488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Supponiamo, seguendo la figura nella slide precedente, di partire dal punto A di equilibrio, ove </a:t>
            </a:r>
            <a:r>
              <a:rPr lang="it-IT" sz="2400" i="1" dirty="0"/>
              <a:t>Y = </a:t>
            </a:r>
            <a:r>
              <a:rPr lang="it-IT" sz="2400" i="1" dirty="0" err="1"/>
              <a:t>Y</a:t>
            </a:r>
            <a:r>
              <a:rPr lang="it-IT" sz="2400" i="1" baseline="-25000" dirty="0" err="1"/>
              <a:t>n</a:t>
            </a:r>
            <a:r>
              <a:rPr lang="it-IT" sz="2400" i="1" dirty="0"/>
              <a:t> </a:t>
            </a:r>
            <a:r>
              <a:rPr lang="it-IT" sz="2400" dirty="0"/>
              <a:t>e </a:t>
            </a:r>
            <a:r>
              <a:rPr lang="it-IT" sz="2400" i="1" dirty="0"/>
              <a:t>tasso reale = </a:t>
            </a:r>
            <a:r>
              <a:rPr lang="it-IT" sz="2400" i="1" dirty="0" err="1"/>
              <a:t>r</a:t>
            </a:r>
            <a:r>
              <a:rPr lang="it-IT" sz="2400" i="1" baseline="-25000" dirty="0" err="1"/>
              <a:t>n</a:t>
            </a:r>
            <a:r>
              <a:rPr lang="it-IT" sz="2400" i="1" baseline="-25000" dirty="0"/>
              <a:t>.</a:t>
            </a:r>
          </a:p>
          <a:p>
            <a:pPr marL="0" indent="0">
              <a:buNone/>
              <a:defRPr/>
            </a:pPr>
            <a:r>
              <a:rPr lang="it-IT" sz="2400" dirty="0"/>
              <a:t>Con l’inizio del blocco, assistiamo a una diminuzione di </a:t>
            </a:r>
            <a:r>
              <a:rPr lang="it-IT" sz="2400" i="1" dirty="0" err="1"/>
              <a:t>Y</a:t>
            </a:r>
            <a:r>
              <a:rPr lang="it-IT" sz="2400" i="1" baseline="-25000" dirty="0" err="1"/>
              <a:t>n</a:t>
            </a:r>
            <a:r>
              <a:rPr lang="it-IT" sz="2400" i="1" baseline="-25000" dirty="0"/>
              <a:t>.</a:t>
            </a:r>
          </a:p>
          <a:p>
            <a:pPr marL="0" indent="0">
              <a:buNone/>
              <a:defRPr/>
            </a:pPr>
            <a:r>
              <a:rPr lang="it-IT" sz="2400" dirty="0"/>
              <a:t>La domanda diminuisce (molti lavoratori non lavorano e non hanno reddito), </a:t>
            </a:r>
            <a:r>
              <a:rPr lang="it-IT" sz="2400" i="1" dirty="0"/>
              <a:t>IS</a:t>
            </a:r>
            <a:r>
              <a:rPr lang="it-IT" sz="2400" dirty="0"/>
              <a:t> si sposta verso sinistra. A ciò si aggiungono gli annullamenti dei piani di investimento delle imprese in settori molto colpiti, come l’intrattenimento.</a:t>
            </a:r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584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6.2 Effetti sul tasso di disoccupazione naturale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6207"/>
            <a:ext cx="8964488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Quali sono le opzioni in mano ai policy maker?</a:t>
            </a:r>
          </a:p>
          <a:p>
            <a:pPr>
              <a:defRPr/>
            </a:pPr>
            <a:r>
              <a:rPr lang="it-IT" sz="2400" dirty="0"/>
              <a:t>I </a:t>
            </a:r>
            <a:r>
              <a:rPr lang="it-IT" sz="2400" dirty="0">
                <a:solidFill>
                  <a:srgbClr val="FF0000"/>
                </a:solidFill>
              </a:rPr>
              <a:t>governi</a:t>
            </a:r>
            <a:r>
              <a:rPr lang="it-IT" sz="2400" dirty="0"/>
              <a:t> potrebbero optare per misure di </a:t>
            </a:r>
            <a:r>
              <a:rPr lang="it-IT" sz="2400" dirty="0">
                <a:solidFill>
                  <a:srgbClr val="FF0000"/>
                </a:solidFill>
              </a:rPr>
              <a:t>politica fiscale espansiva</a:t>
            </a:r>
            <a:r>
              <a:rPr lang="it-IT" sz="2400" dirty="0"/>
              <a:t>, cercando di spostare </a:t>
            </a:r>
            <a:r>
              <a:rPr lang="it-IT" sz="2400" i="1" dirty="0"/>
              <a:t>IS </a:t>
            </a:r>
            <a:r>
              <a:rPr lang="it-IT" sz="2400" dirty="0"/>
              <a:t>verso destra </a:t>
            </a:r>
            <a:r>
              <a:rPr lang="it-IT" sz="2400" i="1" dirty="0"/>
              <a:t>(IS’’).</a:t>
            </a:r>
          </a:p>
          <a:p>
            <a:pPr>
              <a:defRPr/>
            </a:pPr>
            <a:r>
              <a:rPr lang="it-IT" sz="2400" dirty="0"/>
              <a:t>Le </a:t>
            </a:r>
            <a:r>
              <a:rPr lang="it-IT" sz="2400" dirty="0">
                <a:solidFill>
                  <a:srgbClr val="FF0000"/>
                </a:solidFill>
              </a:rPr>
              <a:t>banche centrali</a:t>
            </a:r>
            <a:r>
              <a:rPr lang="it-IT" sz="2400" dirty="0"/>
              <a:t> possono </a:t>
            </a:r>
            <a:r>
              <a:rPr lang="it-IT" sz="2400" dirty="0">
                <a:solidFill>
                  <a:srgbClr val="FF0000"/>
                </a:solidFill>
              </a:rPr>
              <a:t>diminuire il tasso di policy</a:t>
            </a:r>
            <a:r>
              <a:rPr lang="it-IT" sz="2400" dirty="0"/>
              <a:t>, spostando LM verso il basso.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In entrambi casi, </a:t>
            </a:r>
            <a:r>
              <a:rPr lang="it-IT" sz="2400" b="1" dirty="0">
                <a:solidFill>
                  <a:srgbClr val="FF0000"/>
                </a:solidFill>
              </a:rPr>
              <a:t>la produzione potrà arrivare sino al nuovo livello potenziale, che sarà inferiore rispetto a prima</a:t>
            </a:r>
            <a:r>
              <a:rPr lang="it-IT" sz="24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778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</p:spPr>
        <p:txBody>
          <a:bodyPr/>
          <a:lstStyle/>
          <a:p>
            <a:r>
              <a:rPr lang="it-IT" sz="3000" dirty="0"/>
              <a:t>7. 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43782"/>
            <a:ext cx="8964488" cy="5112568"/>
          </a:xfrm>
        </p:spPr>
        <p:txBody>
          <a:bodyPr>
            <a:normAutofit/>
          </a:bodyPr>
          <a:lstStyle/>
          <a:p>
            <a:r>
              <a:rPr lang="it-IT" altLang="it-IT" sz="2400" dirty="0"/>
              <a:t>Gli effetti di shock o di cambiamenti della politica economica sono generalmente diversi nel breve e nel medio periodo</a:t>
            </a:r>
          </a:p>
          <a:p>
            <a:r>
              <a:rPr lang="it-IT" altLang="it-IT" sz="2400" dirty="0"/>
              <a:t>Il disaccordo tra gli economisti spesso origina dal differente orizzonte temporale considerato</a:t>
            </a:r>
          </a:p>
          <a:p>
            <a:r>
              <a:rPr lang="it-IT" altLang="it-IT" sz="2400" dirty="0"/>
              <a:t>Le fluttuazioni della produzione, chiamate anche ciclo economico, sono le variazioni della produzione attorno al suo </a:t>
            </a:r>
            <a:r>
              <a:rPr lang="it-IT" altLang="it-IT" sz="2400" i="1" dirty="0"/>
              <a:t>trend</a:t>
            </a:r>
            <a:endParaRPr lang="it-IT" altLang="it-IT" sz="2400" dirty="0"/>
          </a:p>
          <a:p>
            <a:r>
              <a:rPr lang="it-IT" altLang="it-IT" sz="2400" dirty="0"/>
              <a:t>L’economia è costantemente colpita da shock </a:t>
            </a:r>
          </a:p>
          <a:p>
            <a:r>
              <a:rPr lang="it-IT" altLang="it-IT" sz="2400" dirty="0"/>
              <a:t>Ogni shock ha effetti dinamici sulla produzione e sulle sue componenti. Questi effetti dinamici sono chiamati meccanismi di propagazione dello shock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558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08907"/>
            <a:ext cx="8064896" cy="2612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Il punto principale di questo capitolo è</a:t>
            </a:r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b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dirty="0">
                <a:latin typeface="+mj-lt"/>
              </a:rPr>
              <a:t>nel breve periodo, la domanda determina la produzione; nel medio periodo, con l’aiuto della politica economica, la produzione ritorna al suo livello potenziale.</a:t>
            </a:r>
            <a:endParaRPr lang="it-IT" altLang="it-IT" sz="2400" dirty="0">
              <a:latin typeface="+mj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74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Il modello IS-LM-PC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980728"/>
            <a:ext cx="843528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it-IT" sz="2600" dirty="0"/>
              <a:t>Il primo passo sarà quello di </a:t>
            </a:r>
            <a:r>
              <a:rPr lang="it-IT" sz="2600" dirty="0">
                <a:solidFill>
                  <a:srgbClr val="FF0000"/>
                </a:solidFill>
              </a:rPr>
              <a:t>riscrivere la curva di Phillips in termini del livello della produzione</a:t>
            </a:r>
            <a:r>
              <a:rPr lang="it-IT" sz="2600" dirty="0"/>
              <a:t>, invece che del tasso di disoccupazione.</a:t>
            </a:r>
          </a:p>
          <a:p>
            <a:pPr marL="0" indent="0">
              <a:buNone/>
              <a:defRPr/>
            </a:pPr>
            <a:r>
              <a:rPr lang="it-IT" sz="2600" dirty="0"/>
              <a:t>Sia U la disoccupazione, N l’occupazione e L le forze di lavoro:</a:t>
            </a:r>
          </a:p>
          <a:p>
            <a:pPr>
              <a:defRPr/>
            </a:pPr>
            <a:endParaRPr lang="it-IT" sz="2600" dirty="0"/>
          </a:p>
          <a:p>
            <a:pPr>
              <a:defRPr/>
            </a:pPr>
            <a:endParaRPr lang="it-IT" sz="2600" dirty="0"/>
          </a:p>
          <a:p>
            <a:pPr>
              <a:defRPr/>
            </a:pPr>
            <a:endParaRPr lang="it-IT" sz="2600" dirty="0"/>
          </a:p>
          <a:p>
            <a:pPr marL="0" indent="0">
              <a:buNone/>
              <a:defRPr/>
            </a:pPr>
            <a:r>
              <a:rPr lang="it-IT" sz="2600" dirty="0"/>
              <a:t>L’occupazione è uguale alle forze di lavoro moltiplicate per 1 meno il tasso di disoccupazione:</a:t>
            </a:r>
          </a:p>
          <a:p>
            <a:pPr marL="0" indent="0" algn="ctr">
              <a:buNone/>
              <a:defRPr/>
            </a:pPr>
            <a:r>
              <a:rPr lang="it-IT" sz="2600" dirty="0"/>
              <a:t> </a:t>
            </a:r>
            <a:r>
              <a:rPr lang="it-IT" sz="2600" i="1" dirty="0"/>
              <a:t>N</a:t>
            </a:r>
            <a:r>
              <a:rPr lang="it-IT" sz="2600" dirty="0"/>
              <a:t> = </a:t>
            </a:r>
            <a:r>
              <a:rPr lang="it-IT" sz="2600" i="1" dirty="0"/>
              <a:t>L</a:t>
            </a:r>
            <a:r>
              <a:rPr lang="it-IT" sz="2600" dirty="0"/>
              <a:t> (</a:t>
            </a:r>
            <a:r>
              <a:rPr lang="it-IT" sz="2600" i="1" dirty="0"/>
              <a:t>1</a:t>
            </a:r>
            <a:r>
              <a:rPr lang="it-IT" sz="2600" dirty="0"/>
              <a:t> – </a:t>
            </a:r>
            <a:r>
              <a:rPr lang="it-IT" sz="2600" i="1" dirty="0"/>
              <a:t>u</a:t>
            </a:r>
            <a:r>
              <a:rPr lang="it-IT" sz="2600" dirty="0"/>
              <a:t>)</a:t>
            </a:r>
          </a:p>
          <a:p>
            <a:pPr marL="0" indent="0">
              <a:buNone/>
              <a:defRPr/>
            </a:pPr>
            <a:r>
              <a:rPr lang="it-IT" sz="2600" dirty="0">
                <a:solidFill>
                  <a:srgbClr val="FF0000"/>
                </a:solidFill>
              </a:rPr>
              <a:t>Assumendo, come nel capitolo 7, che la produzione sia uguale all’occupazione</a:t>
            </a:r>
            <a:r>
              <a:rPr lang="it-IT" sz="2600" dirty="0"/>
              <a:t>:</a:t>
            </a:r>
          </a:p>
          <a:p>
            <a:pPr marL="0" indent="0" algn="ctr">
              <a:buNone/>
              <a:defRPr/>
            </a:pPr>
            <a:r>
              <a:rPr lang="it-IT" sz="2600" i="1" dirty="0"/>
              <a:t>Y = N</a:t>
            </a:r>
            <a:r>
              <a:rPr lang="it-IT" sz="2600" dirty="0"/>
              <a:t> = </a:t>
            </a:r>
            <a:r>
              <a:rPr lang="it-IT" sz="2600" i="1" dirty="0"/>
              <a:t>L</a:t>
            </a:r>
            <a:r>
              <a:rPr lang="it-IT" sz="2600" dirty="0"/>
              <a:t> (</a:t>
            </a:r>
            <a:r>
              <a:rPr lang="it-IT" sz="2600" i="1" dirty="0"/>
              <a:t>1</a:t>
            </a:r>
            <a:r>
              <a:rPr lang="it-IT" sz="2600" dirty="0"/>
              <a:t> – </a:t>
            </a:r>
            <a:r>
              <a:rPr lang="it-IT" sz="2600" i="1" dirty="0"/>
              <a:t>u</a:t>
            </a:r>
            <a:r>
              <a:rPr lang="it-IT" sz="2600" dirty="0"/>
              <a:t>)</a:t>
            </a:r>
          </a:p>
          <a:p>
            <a:pPr>
              <a:defRPr/>
            </a:pPr>
            <a:endParaRPr lang="it-IT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1BC63F7-7845-409D-9BEE-676F96C7E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380" y="2420888"/>
            <a:ext cx="2647239" cy="6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Il modello IS-LM-PC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64EBD0D-B664-464C-B354-11986984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it-IT" sz="3100" dirty="0"/>
              <a:t>Se il tasso di disoccupazione è pari al tasso naturale, l’occupazione è data dall’occupazione naturale </a:t>
            </a:r>
          </a:p>
          <a:p>
            <a:pPr marL="0" indent="0" algn="ctr">
              <a:buNone/>
              <a:defRPr/>
            </a:pPr>
            <a:r>
              <a:rPr lang="it-IT" sz="3100" i="1" dirty="0" err="1"/>
              <a:t>N</a:t>
            </a:r>
            <a:r>
              <a:rPr lang="it-IT" sz="3100" i="1" baseline="-25000" dirty="0" err="1"/>
              <a:t>n</a:t>
            </a:r>
            <a:r>
              <a:rPr lang="it-IT" sz="3100" i="1" dirty="0"/>
              <a:t> </a:t>
            </a:r>
            <a:r>
              <a:rPr lang="it-IT" sz="3100" dirty="0"/>
              <a:t>= </a:t>
            </a:r>
            <a:r>
              <a:rPr lang="it-IT" sz="3100" i="1" dirty="0"/>
              <a:t>L(1 – u</a:t>
            </a:r>
            <a:r>
              <a:rPr lang="it-IT" sz="3100" i="1" baseline="-25000" dirty="0"/>
              <a:t>n</a:t>
            </a:r>
            <a:r>
              <a:rPr lang="it-IT" sz="3100" dirty="0"/>
              <a:t>); </a:t>
            </a:r>
          </a:p>
          <a:p>
            <a:pPr marL="0" indent="0">
              <a:buNone/>
              <a:defRPr/>
            </a:pPr>
            <a:r>
              <a:rPr lang="it-IT" sz="3100" dirty="0"/>
              <a:t>E la produzione è uguale al suo livello potenziale </a:t>
            </a:r>
          </a:p>
          <a:p>
            <a:pPr marL="0" indent="0" algn="ctr">
              <a:buNone/>
              <a:defRPr/>
            </a:pPr>
            <a:r>
              <a:rPr lang="it-IT" sz="3100" dirty="0" err="1"/>
              <a:t>Y</a:t>
            </a:r>
            <a:r>
              <a:rPr lang="it-IT" sz="3100" baseline="-25000" dirty="0" err="1"/>
              <a:t>n</a:t>
            </a:r>
            <a:r>
              <a:rPr lang="it-IT" sz="3100" dirty="0"/>
              <a:t> = L(1 – u</a:t>
            </a:r>
            <a:r>
              <a:rPr lang="it-IT" sz="3100" baseline="-25000" dirty="0"/>
              <a:t>n</a:t>
            </a:r>
            <a:r>
              <a:rPr lang="it-IT" sz="3100" dirty="0"/>
              <a:t>) .</a:t>
            </a:r>
          </a:p>
          <a:p>
            <a:pPr>
              <a:defRPr/>
            </a:pPr>
            <a:endParaRPr lang="it-IT" sz="3100" dirty="0"/>
          </a:p>
          <a:p>
            <a:pPr marL="0" indent="0">
              <a:buNone/>
              <a:defRPr/>
            </a:pPr>
            <a:r>
              <a:rPr lang="it-IT" sz="3100" dirty="0"/>
              <a:t>Esprimiamo ora le deviazioni del tasso di disoccupazione dal suo livello naturale in termini della produzione:</a:t>
            </a:r>
          </a:p>
          <a:p>
            <a:pPr marL="0" indent="0" algn="ctr">
              <a:buNone/>
              <a:defRPr/>
            </a:pPr>
            <a:r>
              <a:rPr lang="it-IT" sz="3100" i="1" dirty="0"/>
              <a:t>Y</a:t>
            </a:r>
            <a:r>
              <a:rPr lang="it-IT" sz="3100" dirty="0"/>
              <a:t> – </a:t>
            </a:r>
            <a:r>
              <a:rPr lang="it-IT" sz="3100" i="1" dirty="0" err="1"/>
              <a:t>Y</a:t>
            </a:r>
            <a:r>
              <a:rPr lang="it-IT" sz="3100" i="1" baseline="-25000" dirty="0" err="1"/>
              <a:t>n</a:t>
            </a:r>
            <a:r>
              <a:rPr lang="it-IT" sz="3100" dirty="0"/>
              <a:t> = </a:t>
            </a:r>
            <a:r>
              <a:rPr lang="it-IT" sz="3100" i="1" dirty="0"/>
              <a:t>L</a:t>
            </a:r>
            <a:r>
              <a:rPr lang="it-IT" sz="3100" dirty="0"/>
              <a:t>((</a:t>
            </a:r>
            <a:r>
              <a:rPr lang="it-IT" sz="3100" i="1" dirty="0"/>
              <a:t>1</a:t>
            </a:r>
            <a:r>
              <a:rPr lang="it-IT" sz="3100" dirty="0"/>
              <a:t> – </a:t>
            </a:r>
            <a:r>
              <a:rPr lang="it-IT" sz="3100" i="1" dirty="0"/>
              <a:t>u</a:t>
            </a:r>
            <a:r>
              <a:rPr lang="it-IT" sz="3100" dirty="0"/>
              <a:t>) – ( </a:t>
            </a:r>
            <a:r>
              <a:rPr lang="it-IT" sz="3100" i="1" dirty="0"/>
              <a:t>1</a:t>
            </a:r>
            <a:r>
              <a:rPr lang="it-IT" sz="3100" dirty="0"/>
              <a:t> – </a:t>
            </a:r>
            <a:r>
              <a:rPr lang="it-IT" sz="3100" i="1" dirty="0"/>
              <a:t>u</a:t>
            </a:r>
            <a:r>
              <a:rPr lang="it-IT" sz="3100" i="1" baseline="-25000" dirty="0"/>
              <a:t>n</a:t>
            </a:r>
            <a:r>
              <a:rPr lang="it-IT" sz="3100" dirty="0"/>
              <a:t>)) = –</a:t>
            </a:r>
            <a:r>
              <a:rPr lang="it-IT" sz="3100" i="1" dirty="0"/>
              <a:t>L</a:t>
            </a:r>
            <a:r>
              <a:rPr lang="it-IT" sz="3100" dirty="0"/>
              <a:t>(</a:t>
            </a:r>
            <a:r>
              <a:rPr lang="it-IT" sz="3100" i="1" dirty="0"/>
              <a:t>u</a:t>
            </a:r>
            <a:r>
              <a:rPr lang="it-IT" sz="3100" dirty="0"/>
              <a:t> – </a:t>
            </a:r>
            <a:r>
              <a:rPr lang="it-IT" sz="3100" i="1" dirty="0"/>
              <a:t>u</a:t>
            </a:r>
            <a:r>
              <a:rPr lang="it-IT" sz="3100" i="1" baseline="-25000" dirty="0"/>
              <a:t>n</a:t>
            </a:r>
            <a:r>
              <a:rPr lang="it-IT" sz="3100" dirty="0"/>
              <a:t>) </a:t>
            </a:r>
          </a:p>
          <a:p>
            <a:pPr algn="ctr">
              <a:defRPr/>
            </a:pPr>
            <a:endParaRPr lang="it-IT" sz="3100" dirty="0"/>
          </a:p>
          <a:p>
            <a:pPr marL="0" indent="0">
              <a:buNone/>
              <a:defRPr/>
            </a:pPr>
            <a:r>
              <a:rPr lang="it-IT" sz="3100" dirty="0">
                <a:solidFill>
                  <a:srgbClr val="FF0000"/>
                </a:solidFill>
              </a:rPr>
              <a:t>La differenza tra produzione e produzione potenziale è chiamata </a:t>
            </a:r>
            <a:r>
              <a:rPr lang="it-IT" sz="3100" b="1" dirty="0">
                <a:solidFill>
                  <a:srgbClr val="FF0000"/>
                </a:solidFill>
              </a:rPr>
              <a:t>output gap</a:t>
            </a:r>
            <a:r>
              <a:rPr lang="it-IT" sz="3100" dirty="0">
                <a:solidFill>
                  <a:srgbClr val="FF0000"/>
                </a:solidFill>
              </a:rPr>
              <a:t>. Sostituiamo </a:t>
            </a:r>
            <a:r>
              <a:rPr lang="it-IT" sz="3100" i="1" dirty="0">
                <a:solidFill>
                  <a:srgbClr val="FF0000"/>
                </a:solidFill>
              </a:rPr>
              <a:t>L</a:t>
            </a:r>
            <a:r>
              <a:rPr lang="it-IT" sz="3100" dirty="0">
                <a:solidFill>
                  <a:srgbClr val="FF0000"/>
                </a:solidFill>
              </a:rPr>
              <a:t>(</a:t>
            </a:r>
            <a:r>
              <a:rPr lang="it-IT" sz="3100" i="1" dirty="0">
                <a:solidFill>
                  <a:srgbClr val="FF0000"/>
                </a:solidFill>
              </a:rPr>
              <a:t>u</a:t>
            </a:r>
            <a:r>
              <a:rPr lang="it-IT" sz="3100" dirty="0">
                <a:solidFill>
                  <a:srgbClr val="FF0000"/>
                </a:solidFill>
              </a:rPr>
              <a:t> – </a:t>
            </a:r>
            <a:r>
              <a:rPr lang="it-IT" sz="3100" i="1" dirty="0">
                <a:solidFill>
                  <a:srgbClr val="FF0000"/>
                </a:solidFill>
              </a:rPr>
              <a:t>u</a:t>
            </a:r>
            <a:r>
              <a:rPr lang="it-IT" sz="3100" i="1" baseline="-25000" dirty="0">
                <a:solidFill>
                  <a:srgbClr val="FF0000"/>
                </a:solidFill>
              </a:rPr>
              <a:t>n</a:t>
            </a:r>
            <a:r>
              <a:rPr lang="it-IT" sz="3100" dirty="0">
                <a:solidFill>
                  <a:srgbClr val="FF0000"/>
                </a:solidFill>
              </a:rPr>
              <a:t>) all’interno della curva di Phillips:</a:t>
            </a:r>
          </a:p>
          <a:p>
            <a:pPr marL="0" indent="0" algn="ctr">
              <a:buNone/>
              <a:defRPr/>
            </a:pPr>
            <a:r>
              <a:rPr lang="en-US" altLang="it-IT" sz="3100" i="1" dirty="0">
                <a:solidFill>
                  <a:srgbClr val="FF0000"/>
                </a:solidFill>
                <a:sym typeface="Symbol" pitchFamily="18" charset="2"/>
              </a:rPr>
              <a:t> </a:t>
            </a:r>
            <a:r>
              <a:rPr lang="it-IT" altLang="it-IT" sz="3100" dirty="0">
                <a:solidFill>
                  <a:srgbClr val="FF0000"/>
                </a:solidFill>
              </a:rPr>
              <a:t>–</a:t>
            </a:r>
            <a:r>
              <a:rPr lang="it-IT" altLang="it-IT" sz="3100" i="1" dirty="0">
                <a:solidFill>
                  <a:srgbClr val="FF0000"/>
                </a:solidFill>
              </a:rPr>
              <a:t> </a:t>
            </a:r>
            <a:r>
              <a:rPr lang="en-US" altLang="it-IT" sz="3100" i="1" dirty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it-IT" altLang="it-IT" sz="3100" i="1" baseline="30000" dirty="0">
                <a:solidFill>
                  <a:srgbClr val="FF0000"/>
                </a:solidFill>
              </a:rPr>
              <a:t>e</a:t>
            </a:r>
            <a:r>
              <a:rPr lang="it-IT" altLang="it-IT" sz="3100" dirty="0">
                <a:solidFill>
                  <a:srgbClr val="FF0000"/>
                </a:solidFill>
              </a:rPr>
              <a:t> =  (</a:t>
            </a:r>
            <a:r>
              <a:rPr lang="el-GR" altLang="it-IT" sz="3100" i="1" dirty="0">
                <a:solidFill>
                  <a:srgbClr val="FF0000"/>
                </a:solidFill>
              </a:rPr>
              <a:t>α</a:t>
            </a:r>
            <a:r>
              <a:rPr lang="it-IT" altLang="it-IT" sz="3100" i="1" dirty="0">
                <a:solidFill>
                  <a:srgbClr val="FF0000"/>
                </a:solidFill>
              </a:rPr>
              <a:t>/L)(Y</a:t>
            </a:r>
            <a:r>
              <a:rPr lang="it-IT" altLang="it-IT" sz="3100" i="1" baseline="-25000" dirty="0">
                <a:solidFill>
                  <a:srgbClr val="FF0000"/>
                </a:solidFill>
              </a:rPr>
              <a:t> </a:t>
            </a:r>
            <a:r>
              <a:rPr lang="it-IT" altLang="it-IT" sz="3100" dirty="0">
                <a:solidFill>
                  <a:srgbClr val="FF0000"/>
                </a:solidFill>
              </a:rPr>
              <a:t>– </a:t>
            </a:r>
            <a:r>
              <a:rPr lang="it-IT" altLang="it-IT" sz="3100" i="1" dirty="0" err="1">
                <a:solidFill>
                  <a:srgbClr val="FF0000"/>
                </a:solidFill>
              </a:rPr>
              <a:t>Y</a:t>
            </a:r>
            <a:r>
              <a:rPr lang="it-IT" altLang="it-IT" sz="3100" i="1" baseline="-25000" dirty="0" err="1">
                <a:solidFill>
                  <a:srgbClr val="FF0000"/>
                </a:solidFill>
              </a:rPr>
              <a:t>n</a:t>
            </a:r>
            <a:r>
              <a:rPr lang="it-IT" altLang="it-IT" sz="3100" dirty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endParaRPr lang="it-IT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Il modello IS-LM-PC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C64EBD0D-B664-464C-B354-11986984D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89644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it-I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Manca solo un ultimo passaggio:</a:t>
                </a:r>
              </a:p>
              <a:p>
                <a:pPr marL="0" indent="0">
                  <a:buNone/>
                  <a:defRPr/>
                </a:pPr>
                <a:r>
                  <a:rPr lang="it-I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 aspettative formulate da chi fissa i salari variano nel tempo.</a:t>
                </a:r>
              </a:p>
              <a:p>
                <a:pPr marL="0" indent="0">
                  <a:buNone/>
                  <a:defRPr/>
                </a:pPr>
                <a:r>
                  <a:rPr lang="it-I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L’evidenza suggerisce che oggi nell’Eurozona e negli USA, le aspettative di inflazione sono ancorate.</a:t>
                </a:r>
              </a:p>
              <a:p>
                <a:pPr marL="0" indent="0">
                  <a:buNone/>
                  <a:defRPr/>
                </a:pPr>
                <a:endParaRPr lang="it-IT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it-IT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Dunque, la relazione tra inflazione e produzione è data da:</a:t>
                </a:r>
              </a:p>
              <a:p>
                <a:pPr marL="0" indent="0" algn="ctr">
                  <a:buNone/>
                  <a:defRPr/>
                </a:pPr>
                <a:endParaRPr lang="en-US" altLang="it-IT" sz="2400" i="1" dirty="0">
                  <a:sym typeface="Symbol" pitchFamily="18" charset="2"/>
                </a:endParaRPr>
              </a:p>
              <a:p>
                <a:pPr marL="0" indent="0" algn="ctr">
                  <a:buNone/>
                  <a:defRPr/>
                </a:pPr>
                <a:r>
                  <a:rPr lang="en-US" altLang="it-IT" sz="2400" i="1" dirty="0" smtClean="0">
                    <a:sym typeface="Symbol" pitchFamily="18" charset="2"/>
                  </a:rPr>
                  <a:t> </a:t>
                </a:r>
                <a:r>
                  <a:rPr lang="it-IT" altLang="it-IT" sz="2400" dirty="0" smtClean="0"/>
                  <a:t>–</a:t>
                </a:r>
                <a:r>
                  <a:rPr lang="it-IT" altLang="it-IT" sz="2400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it-IT" altLang="it-IT" sz="2400" dirty="0"/>
                  <a:t> =  (</a:t>
                </a:r>
                <a:r>
                  <a:rPr lang="el-GR" altLang="it-IT" sz="2400" i="1" dirty="0"/>
                  <a:t>α</a:t>
                </a:r>
                <a:r>
                  <a:rPr lang="it-IT" altLang="it-IT" sz="2400" i="1" dirty="0"/>
                  <a:t>/L)(Y</a:t>
                </a:r>
                <a:r>
                  <a:rPr lang="it-IT" altLang="it-IT" sz="2400" i="1" baseline="-25000" dirty="0"/>
                  <a:t> </a:t>
                </a:r>
                <a:r>
                  <a:rPr lang="it-IT" altLang="it-IT" sz="2400" dirty="0"/>
                  <a:t>– </a:t>
                </a:r>
                <a:r>
                  <a:rPr lang="it-IT" altLang="it-IT" sz="2400" i="1" dirty="0" err="1"/>
                  <a:t>Y</a:t>
                </a:r>
                <a:r>
                  <a:rPr lang="it-IT" altLang="it-IT" sz="2400" i="1" baseline="-25000" dirty="0" err="1"/>
                  <a:t>n</a:t>
                </a:r>
                <a:r>
                  <a:rPr lang="it-IT" altLang="it-IT" sz="2400" dirty="0"/>
                  <a:t>)</a:t>
                </a:r>
              </a:p>
              <a:p>
                <a:pPr marL="0" indent="0">
                  <a:buNone/>
                  <a:defRPr/>
                </a:pPr>
                <a:endParaRPr lang="it-IT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endParaRPr lang="it-IT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endParaRPr lang="it-IT" altLang="it-IT" sz="3100" dirty="0"/>
              </a:p>
              <a:p>
                <a:pPr>
                  <a:defRPr/>
                </a:pPr>
                <a:endParaRPr lang="it-IT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  <a:defRPr/>
                </a:pPr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4EBD0D-B664-464C-B354-11986984D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8964488" cy="4525963"/>
              </a:xfrm>
              <a:blipFill rotWithShape="1">
                <a:blip r:embed="rId2"/>
                <a:stretch>
                  <a:fillRect l="-1020" t="-1078" r="-12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2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000" dirty="0"/>
              <a:t>1. Il modello IS-LM-PC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="" xmlns:a16="http://schemas.microsoft.com/office/drawing/2014/main" id="{F971D6CE-6086-4630-A45E-E61F17A10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49" y="872716"/>
            <a:ext cx="340310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Dal breve al medio periodo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C64EBD0D-B664-464C-B354-11986984D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3184" y="980728"/>
                <a:ext cx="85072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it-IT" altLang="it-IT" sz="2400" dirty="0"/>
                  <a:t>Prendendo come riferimento la fig. 9.1, ipotizziamo che la banca centrale scelga il tasso </a:t>
                </a:r>
                <a:r>
                  <a:rPr lang="it-IT" altLang="it-IT" sz="2400" i="1" dirty="0"/>
                  <a:t>r</a:t>
                </a:r>
                <a:r>
                  <a:rPr lang="it-IT" altLang="it-IT" sz="2400" dirty="0"/>
                  <a:t>, al quale corrisponde un livello di produzione </a:t>
                </a:r>
                <a:r>
                  <a:rPr lang="it-IT" altLang="it-IT" sz="2400" i="1" dirty="0"/>
                  <a:t>Y</a:t>
                </a:r>
                <a:r>
                  <a:rPr lang="it-IT" altLang="it-IT" sz="2400" dirty="0"/>
                  <a:t>. </a:t>
                </a:r>
              </a:p>
              <a:p>
                <a:pPr marL="0" indent="0">
                  <a:buNone/>
                  <a:defRPr/>
                </a:pPr>
                <a:r>
                  <a:rPr lang="it-IT" altLang="it-IT" sz="2400" dirty="0"/>
                  <a:t>Questo è l’equilibrio di breve periodo che abbiamo già affrontato.</a:t>
                </a:r>
              </a:p>
              <a:p>
                <a:pPr marL="0" indent="0">
                  <a:buNone/>
                  <a:defRPr/>
                </a:pPr>
                <a:endParaRPr lang="it-IT" altLang="it-IT" sz="2400" dirty="0"/>
              </a:p>
              <a:p>
                <a:pPr marL="0" indent="0">
                  <a:buNone/>
                  <a:defRPr/>
                </a:pPr>
                <a:r>
                  <a:rPr lang="it-IT" altLang="it-IT" sz="2400" dirty="0"/>
                  <a:t>Il riquadro inferiore con la curva PC ci sta dicendo però che </a:t>
                </a:r>
                <a:r>
                  <a:rPr lang="it-IT" altLang="it-IT" sz="2400" dirty="0" smtClean="0">
                    <a:solidFill>
                      <a:srgbClr val="FF0000"/>
                    </a:solidFill>
                  </a:rPr>
                  <a:t>così si avrà un tasso di inflazione maggiore del tasso atteso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it-IT" altLang="it-IT" sz="2400" dirty="0">
                    <a:solidFill>
                      <a:srgbClr val="FF0000"/>
                    </a:solidFill>
                  </a:rPr>
                  <a:t>, c’è quindi un output gap positivo e un aumento dell’inflazione</a:t>
                </a:r>
                <a:r>
                  <a:rPr lang="it-IT" altLang="it-IT" sz="2400" dirty="0"/>
                  <a:t>: l’economia si sta </a:t>
                </a:r>
                <a:r>
                  <a:rPr lang="it-IT" altLang="it-IT" sz="2400" dirty="0">
                    <a:solidFill>
                      <a:srgbClr val="FF0000"/>
                    </a:solidFill>
                  </a:rPr>
                  <a:t>surriscaldando</a:t>
                </a:r>
                <a:r>
                  <a:rPr lang="it-IT" altLang="it-IT" sz="2400" dirty="0"/>
                  <a:t>.</a:t>
                </a:r>
              </a:p>
              <a:p>
                <a:pPr>
                  <a:defRPr/>
                </a:pPr>
                <a:endParaRPr lang="it-IT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  <a:defRPr/>
                </a:pPr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4EBD0D-B664-464C-B354-11986984D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184" y="980728"/>
                <a:ext cx="8507288" cy="4525963"/>
              </a:xfrm>
              <a:blipFill rotWithShape="1">
                <a:blip r:embed="rId2"/>
                <a:stretch>
                  <a:fillRect l="-1074" t="-10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0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Dal breve al medio periodo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4D2EA79A-58F9-4E34-9032-699B2567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44724"/>
            <a:ext cx="3787754" cy="496855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87160BA-7703-436B-AF6E-DD52F5EFD442}"/>
              </a:ext>
            </a:extLst>
          </p:cNvPr>
          <p:cNvSpPr txBox="1"/>
          <p:nvPr/>
        </p:nvSpPr>
        <p:spPr>
          <a:xfrm>
            <a:off x="179512" y="98072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medio periodo, l’economia converge verso la produzione potenziale e l’inflazione converge verso il tasso obiettivo</a:t>
            </a:r>
          </a:p>
        </p:txBody>
      </p:sp>
    </p:spTree>
    <p:extLst>
      <p:ext uri="{BB962C8B-B14F-4D97-AF65-F5344CB8AC3E}">
        <p14:creationId xmlns:p14="http://schemas.microsoft.com/office/powerpoint/2010/main" val="4893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C3BF14E-3FAE-474C-BA76-9B6F672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Dal breve al medio periodo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C64EBD0D-B664-464C-B354-11986984D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5072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it-IT" altLang="it-IT" sz="2400" dirty="0"/>
                  <a:t>In questo caso è plausibile un intervento della politica economica. La </a:t>
                </a:r>
                <a:r>
                  <a:rPr lang="it-IT" altLang="it-IT" sz="2400" dirty="0">
                    <a:solidFill>
                      <a:srgbClr val="FF0000"/>
                    </a:solidFill>
                  </a:rPr>
                  <a:t>banca centrale può</a:t>
                </a:r>
                <a:r>
                  <a:rPr lang="it-IT" altLang="it-IT" sz="2400" dirty="0"/>
                  <a:t>, ad esempio, </a:t>
                </a:r>
                <a:r>
                  <a:rPr lang="it-IT" altLang="it-IT" sz="2400" dirty="0">
                    <a:solidFill>
                      <a:srgbClr val="FF0000"/>
                    </a:solidFill>
                  </a:rPr>
                  <a:t>aumentare il tasso di interesse per riportare la produzione al suo livello potenziale, prima che si destabilizzino le aspettative</a:t>
                </a:r>
                <a:r>
                  <a:rPr lang="it-IT" altLang="it-IT" sz="24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it-IT" altLang="it-IT" sz="2400" dirty="0"/>
                  <a:t>Questo sarà l’</a:t>
                </a:r>
                <a:r>
                  <a:rPr lang="it-IT" altLang="it-IT" sz="2400" b="1" dirty="0">
                    <a:solidFill>
                      <a:srgbClr val="FF0000"/>
                    </a:solidFill>
                  </a:rPr>
                  <a:t>equilibrio di medio periodo</a:t>
                </a:r>
                <a:r>
                  <a:rPr lang="it-IT" altLang="it-IT" sz="2400" dirty="0"/>
                  <a:t>.</a:t>
                </a:r>
              </a:p>
              <a:p>
                <a:pPr marL="0" indent="0">
                  <a:buNone/>
                  <a:defRPr/>
                </a:pPr>
                <a:endParaRPr lang="it-IT" altLang="it-IT" sz="2400" dirty="0"/>
              </a:p>
              <a:p>
                <a:pPr marL="0" indent="0">
                  <a:buNone/>
                  <a:defRPr/>
                </a:pPr>
                <a:r>
                  <a:rPr lang="it-IT" altLang="it-IT" sz="2400" dirty="0"/>
                  <a:t>L’equilibrio, con r = </a:t>
                </a:r>
                <a:r>
                  <a:rPr lang="it-IT" altLang="it-IT" sz="2400" dirty="0" err="1"/>
                  <a:t>r</a:t>
                </a:r>
                <a:r>
                  <a:rPr lang="it-IT" altLang="it-IT" sz="2400" baseline="-25000" dirty="0" err="1"/>
                  <a:t>n</a:t>
                </a:r>
                <a:r>
                  <a:rPr lang="it-IT" altLang="it-IT" sz="2400" dirty="0"/>
                  <a:t>(o di </a:t>
                </a:r>
                <a:r>
                  <a:rPr lang="it-IT" altLang="it-IT" sz="2400" dirty="0" err="1"/>
                  <a:t>Wicksell</a:t>
                </a:r>
                <a:r>
                  <a:rPr lang="it-IT" altLang="it-IT" sz="2400" dirty="0"/>
                  <a:t>), si caratterizza per:</a:t>
                </a:r>
              </a:p>
              <a:p>
                <a:pPr>
                  <a:defRPr/>
                </a:pPr>
                <a:r>
                  <a:rPr lang="it-IT" altLang="it-IT" sz="2400" dirty="0"/>
                  <a:t>Y = </a:t>
                </a:r>
                <a:r>
                  <a:rPr lang="it-IT" altLang="it-IT" sz="2400" dirty="0" err="1"/>
                  <a:t>Y</a:t>
                </a:r>
                <a:r>
                  <a:rPr lang="it-IT" altLang="it-IT" sz="2400" baseline="-25000" dirty="0" err="1"/>
                  <a:t>n</a:t>
                </a:r>
                <a:endParaRPr lang="it-IT" altLang="it-IT" sz="2400" baseline="-25000" dirty="0"/>
              </a:p>
              <a:p>
                <a:pPr>
                  <a:defRPr/>
                </a:pPr>
                <a:r>
                  <a:rPr lang="it-IT" altLang="it-IT" sz="2400" dirty="0"/>
                  <a:t>u = u</a:t>
                </a:r>
                <a:r>
                  <a:rPr lang="it-IT" altLang="it-IT" sz="2400" baseline="-25000" dirty="0"/>
                  <a:t>n</a:t>
                </a:r>
              </a:p>
              <a:p>
                <a:pPr>
                  <a:defRPr/>
                </a:pPr>
                <a:r>
                  <a:rPr lang="en-US" altLang="it-IT" sz="2400" i="1" dirty="0">
                    <a:sym typeface="Symbol" pitchFamily="18" charset="2"/>
                  </a:rPr>
                  <a:t> </a:t>
                </a:r>
                <a:r>
                  <a:rPr lang="it-IT" altLang="it-IT" sz="2400" dirty="0">
                    <a:sym typeface="Symbol" pitchFamily="18" charset="2"/>
                  </a:rPr>
                  <a:t> =</a:t>
                </a:r>
                <a:r>
                  <a:rPr lang="it-IT" altLang="it-IT" sz="2400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endParaRPr lang="it-IT" altLang="it-IT" sz="2400" dirty="0"/>
              </a:p>
              <a:p>
                <a:pPr>
                  <a:defRPr/>
                </a:pPr>
                <a:endParaRPr lang="it-IT" altLang="it-IT" sz="2400" dirty="0"/>
              </a:p>
              <a:p>
                <a:pPr>
                  <a:defRPr/>
                </a:pPr>
                <a:endParaRPr lang="it-IT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  <a:defRPr/>
                </a:pPr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4EBD0D-B664-464C-B354-11986984D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507288" cy="4525963"/>
              </a:xfrm>
              <a:blipFill rotWithShape="1">
                <a:blip r:embed="rId2"/>
                <a:stretch>
                  <a:fillRect l="-1074" t="-1078" r="-2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A9774D7-66A0-44A2-8F9F-8894CA4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9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2248</Words>
  <Application>Microsoft Office PowerPoint</Application>
  <PresentationFormat>Presentazione su schermo (4:3)</PresentationFormat>
  <Paragraphs>190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Capitolo IX</vt:lpstr>
      <vt:lpstr>1. Il modello IS-LM-PC</vt:lpstr>
      <vt:lpstr>1. Il modello IS-LM-PC</vt:lpstr>
      <vt:lpstr>1. Il modello IS-LM-PC</vt:lpstr>
      <vt:lpstr>1. Il modello IS-LM-PC</vt:lpstr>
      <vt:lpstr>1. Il modello IS-LM-PC</vt:lpstr>
      <vt:lpstr>2. Dal breve al medio periodo</vt:lpstr>
      <vt:lpstr>2. Dal breve al medio periodo</vt:lpstr>
      <vt:lpstr>2. Dal breve al medio periodo</vt:lpstr>
      <vt:lpstr>2. Dal breve al medio periodo</vt:lpstr>
      <vt:lpstr>2. Dal breve al medio periodo</vt:lpstr>
      <vt:lpstr>3. Complicazioni, com’è che le cose possono andare male</vt:lpstr>
      <vt:lpstr>3.1 Lo «zero lower bound» e le spirali deflazionistiche</vt:lpstr>
      <vt:lpstr>3.1 Lo «zero lower bound» e le spirali deflazionistiche</vt:lpstr>
      <vt:lpstr>4. Consolidamento fiscale: una rivisitazione</vt:lpstr>
      <vt:lpstr>4. Consolidamento fiscale: una rivisitazione</vt:lpstr>
      <vt:lpstr>5. Gli effetti di un aumento del prezzo del petrolio</vt:lpstr>
      <vt:lpstr>5. Gli effetti di un aumento del prezzo del petrolio</vt:lpstr>
      <vt:lpstr>5. Gli effetti di un aumento del prezzo del petrolio</vt:lpstr>
      <vt:lpstr>5. Gli effetti di un aumento del prezzo del petrolio</vt:lpstr>
      <vt:lpstr>5. Gli effetti di un aumento del prezzo del petrolio</vt:lpstr>
      <vt:lpstr>6. Gli effetti del distanziamento sociale durante il Great Lockdown</vt:lpstr>
      <vt:lpstr>6.1 Effetti sulle relazioni di fissazione dei prezzi e dei salari (ARGOMENTAZIONI DEL TESTO IN PARTE SBAGLIATE)</vt:lpstr>
      <vt:lpstr>6.1 Effetti sulle relazioni di fissazione dei prezzi e dei salari (GRAFICO DEL TESTO, QUI SOTTO, SBAGLIATO)</vt:lpstr>
      <vt:lpstr>6.2 Effetti sul tasso di disoccupazione naturale</vt:lpstr>
      <vt:lpstr>6.2 Effetti sul tasso di disoccupazione naturale</vt:lpstr>
      <vt:lpstr>6.2 Effetti sul tasso di disoccupazione naturale</vt:lpstr>
      <vt:lpstr>7. Conclusioni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Utente</cp:lastModifiedBy>
  <cp:revision>89</cp:revision>
  <dcterms:created xsi:type="dcterms:W3CDTF">2014-07-28T14:21:47Z</dcterms:created>
  <dcterms:modified xsi:type="dcterms:W3CDTF">2021-04-15T10:11:33Z</dcterms:modified>
</cp:coreProperties>
</file>