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3" r:id="rId4"/>
    <p:sldId id="257" r:id="rId5"/>
    <p:sldId id="274" r:id="rId6"/>
    <p:sldId id="275" r:id="rId7"/>
    <p:sldId id="276" r:id="rId8"/>
    <p:sldId id="262" r:id="rId9"/>
    <p:sldId id="279" r:id="rId10"/>
    <p:sldId id="264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 dirty="0"/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1468C-BBF8-7D49-8C58-DE70211F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Lingua e Lingue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27A076-5DC9-2D49-9B1F-9F0AC25CA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2400" dirty="0"/>
              <a:t>6900 lingue al mondo</a:t>
            </a:r>
          </a:p>
          <a:p>
            <a:pPr marL="457200" lvl="1" indent="0">
              <a:buNone/>
            </a:pPr>
            <a:r>
              <a:rPr lang="it-IT" sz="2400" dirty="0"/>
              <a:t>9 parlate da una popolazione superiore ai 100 milioni</a:t>
            </a:r>
          </a:p>
          <a:p>
            <a:pPr marL="457200" lvl="1" indent="0">
              <a:buNone/>
            </a:pPr>
            <a:r>
              <a:rPr lang="it-IT" sz="2400" dirty="0"/>
              <a:t>380 parlate da popolazione comprese fra 1 milione e 100 milioni</a:t>
            </a:r>
          </a:p>
          <a:p>
            <a:pPr marL="0" indent="0">
              <a:buNone/>
            </a:pPr>
            <a:r>
              <a:rPr lang="it-IT" sz="2400" dirty="0"/>
              <a:t>Ma</a:t>
            </a:r>
          </a:p>
          <a:p>
            <a:r>
              <a:rPr lang="it-IT" sz="2400" dirty="0"/>
              <a:t>Ci sono 200 stati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Quindi….</a:t>
            </a:r>
          </a:p>
          <a:p>
            <a:endParaRPr lang="it-IT" sz="2400" dirty="0"/>
          </a:p>
          <a:p>
            <a:r>
              <a:rPr lang="it-IT" sz="2400" dirty="0"/>
              <a:t>Onu ha sei lingue ufficiali: inglese, francese, russo, arabo, spagnolo e cinese</a:t>
            </a:r>
          </a:p>
        </p:txBody>
      </p:sp>
    </p:spTree>
    <p:extLst>
      <p:ext uri="{BB962C8B-B14F-4D97-AF65-F5344CB8AC3E}">
        <p14:creationId xmlns:p14="http://schemas.microsoft.com/office/powerpoint/2010/main" val="294648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658E6-100C-5C40-B0B8-E644EBFE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Diffusione delle  lingue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728EAC-CC7D-E244-9298-AB0C9B6C4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6522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Deriva da</a:t>
            </a:r>
          </a:p>
          <a:p>
            <a:r>
              <a:rPr lang="it-IT" sz="2400" dirty="0"/>
              <a:t>Fattori sociali</a:t>
            </a:r>
          </a:p>
          <a:p>
            <a:r>
              <a:rPr lang="it-IT" sz="2400" dirty="0"/>
              <a:t>Fattori geografici</a:t>
            </a:r>
          </a:p>
          <a:p>
            <a:pPr marL="2540000" indent="0">
              <a:buNone/>
            </a:pPr>
            <a:r>
              <a:rPr lang="it-IT" dirty="0">
                <a:sym typeface="Wingdings" pitchFamily="2" charset="2"/>
              </a:rPr>
              <a:t> mobilità</a:t>
            </a:r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Condizionata da forze </a:t>
            </a:r>
          </a:p>
          <a:p>
            <a:pPr marL="3113088" lvl="1" indent="44450">
              <a:buNone/>
            </a:pPr>
            <a:r>
              <a:rPr lang="it-IT" sz="2000" dirty="0">
                <a:sym typeface="Wingdings" pitchFamily="2" charset="2"/>
              </a:rPr>
              <a:t>Politiche</a:t>
            </a:r>
          </a:p>
          <a:p>
            <a:pPr marL="3113088" lvl="1" indent="44450">
              <a:buNone/>
            </a:pPr>
            <a:r>
              <a:rPr lang="it-IT" sz="2000" dirty="0">
                <a:sym typeface="Wingdings" pitchFamily="2" charset="2"/>
              </a:rPr>
              <a:t>Economiche</a:t>
            </a:r>
          </a:p>
          <a:p>
            <a:pPr marL="3113088" lvl="1" indent="44450">
              <a:buNone/>
            </a:pPr>
            <a:r>
              <a:rPr lang="it-IT" sz="2000" dirty="0">
                <a:sym typeface="Wingdings" pitchFamily="2" charset="2"/>
              </a:rPr>
              <a:t>Religiose</a:t>
            </a:r>
          </a:p>
          <a:p>
            <a:pPr marL="3113088" lvl="1" indent="44450">
              <a:buNone/>
            </a:pPr>
            <a:r>
              <a:rPr lang="it-IT" sz="2000" dirty="0">
                <a:sym typeface="Wingdings" pitchFamily="2" charset="2"/>
              </a:rPr>
              <a:t>(oggi tecnologia/globalizzazione</a:t>
            </a:r>
            <a:r>
              <a:rPr lang="it-IT" sz="2400" dirty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da cui</a:t>
            </a:r>
          </a:p>
          <a:p>
            <a:r>
              <a:rPr lang="it-IT" sz="2400" dirty="0">
                <a:sym typeface="Wingdings" pitchFamily="2" charset="2"/>
              </a:rPr>
              <a:t>Dominanza linguistica (influenza superiore alle altre)</a:t>
            </a:r>
          </a:p>
          <a:p>
            <a:r>
              <a:rPr lang="it-IT" sz="2400" dirty="0">
                <a:sym typeface="Wingdings" pitchFamily="2" charset="2"/>
              </a:rPr>
              <a:t>Estinzione linguistica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8198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C6895-0CA3-4F4F-8102-68B94122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Dialetti  italiani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9785E4-DE5C-BE47-A1E8-457A5759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155" y="2736793"/>
            <a:ext cx="3137173" cy="3644194"/>
          </a:xfrm>
        </p:spPr>
        <p:txBody>
          <a:bodyPr>
            <a:normAutofit/>
          </a:bodyPr>
          <a:lstStyle/>
          <a:p>
            <a:r>
              <a:rPr lang="it-IT" dirty="0"/>
              <a:t>44% italiani parla soltanto in italiano</a:t>
            </a:r>
          </a:p>
          <a:p>
            <a:r>
              <a:rPr lang="it-IT" dirty="0"/>
              <a:t>51% lo alterna con un dialetto / lingua minoritaria</a:t>
            </a:r>
          </a:p>
          <a:p>
            <a:r>
              <a:rPr lang="it-IT" dirty="0"/>
              <a:t>5% parla soltanto in dialetto / lingua minoritaria</a:t>
            </a:r>
          </a:p>
          <a:p>
            <a:endParaRPr lang="it-IT" dirty="0"/>
          </a:p>
          <a:p>
            <a:r>
              <a:rPr lang="it-IT" dirty="0"/>
              <a:t>12 lingue minoritarie riconosciute per legge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B092CE-422B-6E46-BB17-30FA86F6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9" y="761238"/>
            <a:ext cx="4495799" cy="56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87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C3330-B6D0-6044-A17F-01DF45BB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Idiomi  e Lingue standard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234D79-8783-4A4A-A293-80940F75B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Dominanza linguistica (scelta dell’idioma standard) in ragione di:</a:t>
            </a:r>
          </a:p>
          <a:p>
            <a:pPr marL="2122488" indent="-342900"/>
            <a:r>
              <a:rPr lang="it-IT" sz="2400" dirty="0"/>
              <a:t>Proprio della maggioranza della popolazione</a:t>
            </a:r>
          </a:p>
          <a:p>
            <a:pPr marL="2122488" indent="-342900"/>
            <a:r>
              <a:rPr lang="it-IT" sz="2400" dirty="0"/>
              <a:t>Uso da parte delle classi più elevate</a:t>
            </a:r>
          </a:p>
          <a:p>
            <a:pPr marL="2122488" indent="-342900"/>
            <a:r>
              <a:rPr lang="it-IT" sz="2400" dirty="0"/>
              <a:t>Fattori socio economici</a:t>
            </a:r>
          </a:p>
          <a:p>
            <a:pPr marL="2122488" indent="-342900"/>
            <a:r>
              <a:rPr lang="it-IT" sz="2400" dirty="0"/>
              <a:t>Fattori culturali</a:t>
            </a:r>
          </a:p>
          <a:p>
            <a:pPr marL="2122488" indent="-342900"/>
            <a:r>
              <a:rPr lang="it-IT" sz="2400" dirty="0"/>
              <a:t>Fattori politici</a:t>
            </a:r>
          </a:p>
        </p:txBody>
      </p:sp>
    </p:spTree>
    <p:extLst>
      <p:ext uri="{BB962C8B-B14F-4D97-AF65-F5344CB8AC3E}">
        <p14:creationId xmlns:p14="http://schemas.microsoft.com/office/powerpoint/2010/main" val="169555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42207-5789-3E4A-906A-F47EB56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Presentazione n. 15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D783C-2832-5843-950B-6155EC7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endParaRPr lang="it-IT" sz="2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35391" y="2903567"/>
            <a:ext cx="689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Lingue, gruppi umani, etnie, religioni</a:t>
            </a:r>
          </a:p>
        </p:txBody>
      </p:sp>
    </p:spTree>
    <p:extLst>
      <p:ext uri="{BB962C8B-B14F-4D97-AF65-F5344CB8AC3E}">
        <p14:creationId xmlns:p14="http://schemas.microsoft.com/office/powerpoint/2010/main" val="1647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08"/>
    </mc:Choice>
    <mc:Fallback xmlns="">
      <p:transition spd="slow" advTm="4434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862BF0-403A-9B41-9623-11B217DD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Identità  e  lingue, etnie  e religioni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7D804E-9A4D-4F45-9289-BFA921EC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Lingue, etnie e religioni sono fattori che svolgono un ruolo importante nella costruzione dell’</a:t>
            </a:r>
            <a:r>
              <a:rPr lang="it-IT" sz="2400" b="1" dirty="0"/>
              <a:t>identità </a:t>
            </a:r>
            <a:r>
              <a:rPr lang="it-IT" sz="2400" dirty="0"/>
              <a:t>(personale, collettiva, locale, globale)</a:t>
            </a:r>
          </a:p>
          <a:p>
            <a:r>
              <a:rPr lang="it-IT" sz="2400" dirty="0"/>
              <a:t>L’identità non è fissa, ma dipende dal contesto storico, geografico e sociale in cui il soggetto cui si riferisce si trova  </a:t>
            </a:r>
          </a:p>
          <a:p>
            <a:r>
              <a:rPr lang="it-IT" sz="2400" dirty="0"/>
              <a:t>L’identità è elemento geografico in quanto influenza le rappresentazioni del vissuto spaziale, che a loro volta condizionano le relazione sociali, che modificano e strutturano infine lo spazio</a:t>
            </a:r>
          </a:p>
        </p:txBody>
      </p:sp>
    </p:spTree>
    <p:extLst>
      <p:ext uri="{BB962C8B-B14F-4D97-AF65-F5344CB8AC3E}">
        <p14:creationId xmlns:p14="http://schemas.microsoft.com/office/powerpoint/2010/main" val="263164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0BB31-E5AA-1A4F-8C48-11EB1CC7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Linguaggio  e  varianti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B1C49B-CA8F-334A-AAFE-A348CFD53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2400" dirty="0"/>
              <a:t>Linguaggio</a:t>
            </a:r>
            <a:r>
              <a:rPr lang="it-IT" sz="2400" dirty="0">
                <a:sym typeface="Wingdings" pitchFamily="2" charset="2"/>
              </a:rPr>
              <a:t> capacità di comunicare</a:t>
            </a:r>
          </a:p>
          <a:p>
            <a:r>
              <a:rPr lang="it-IT" sz="2400" dirty="0">
                <a:sym typeface="Wingdings" pitchFamily="2" charset="2"/>
              </a:rPr>
              <a:t>Geografia delle lingue geografia delle culture</a:t>
            </a:r>
          </a:p>
          <a:p>
            <a:r>
              <a:rPr lang="it-IT" sz="2400" dirty="0"/>
              <a:t>Conoscenza della distribuzione delle lingue (per geografi) = conoscenza delle relazioni storiche dei territori e delle popolazioni</a:t>
            </a:r>
          </a:p>
          <a:p>
            <a:pPr lvl="1"/>
            <a:r>
              <a:rPr lang="it-IT" dirty="0">
                <a:sym typeface="Wingdings" pitchFamily="2" charset="2"/>
              </a:rPr>
              <a:t> evoluzione delle società del passato, delle loro relazioni reciproche e dei percorsi delle migrazioni umane</a:t>
            </a:r>
            <a:endParaRPr lang="it-IT" sz="8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Linguaggi  processo di interazione comunicativa</a:t>
            </a:r>
          </a:p>
          <a:p>
            <a:endParaRPr lang="it-IT" sz="900" dirty="0">
              <a:sym typeface="Wingdings" pitchFamily="2" charset="2"/>
            </a:endParaRPr>
          </a:p>
          <a:p>
            <a:pPr lvl="2"/>
            <a:r>
              <a:rPr lang="it-IT" sz="2400" dirty="0">
                <a:sym typeface="Wingdings" pitchFamily="2" charset="2"/>
              </a:rPr>
              <a:t>Varianti:</a:t>
            </a:r>
          </a:p>
          <a:p>
            <a:pPr marL="1601788" lvl="2" indent="-184150"/>
            <a:r>
              <a:rPr lang="it-IT" sz="2400" dirty="0">
                <a:sym typeface="Wingdings" pitchFamily="2" charset="2"/>
              </a:rPr>
              <a:t>Lingue</a:t>
            </a:r>
          </a:p>
          <a:p>
            <a:pPr lvl="3"/>
            <a:r>
              <a:rPr lang="it-IT" sz="2400" dirty="0">
                <a:sym typeface="Wingdings" pitchFamily="2" charset="2"/>
              </a:rPr>
              <a:t>Dialetti</a:t>
            </a:r>
          </a:p>
          <a:p>
            <a:pPr lvl="3"/>
            <a:r>
              <a:rPr lang="it-IT" sz="2400" dirty="0">
                <a:sym typeface="Wingdings" pitchFamily="2" charset="2"/>
              </a:rPr>
              <a:t>Lingue minoritarie</a:t>
            </a:r>
          </a:p>
          <a:p>
            <a:pPr lvl="3"/>
            <a:r>
              <a:rPr lang="it-IT" sz="2400" dirty="0">
                <a:sym typeface="Wingdings" pitchFamily="2" charset="2"/>
              </a:rPr>
              <a:t>Lingue naturali </a:t>
            </a:r>
          </a:p>
          <a:p>
            <a:pPr lvl="3"/>
            <a:r>
              <a:rPr lang="it-IT" sz="2400" dirty="0">
                <a:sym typeface="Wingdings" pitchFamily="2" charset="2"/>
              </a:rPr>
              <a:t>Lingue artificiali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0623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5CE9EC-92A7-754C-BA38-EE7298F0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Linguaggio  e  varianti</a:t>
            </a:r>
            <a:br>
              <a:rPr lang="it-IT" dirty="0"/>
            </a:br>
            <a:r>
              <a:rPr lang="it-IT" dirty="0"/>
              <a:t>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968BAA-D7B6-9044-B9E4-13D2B64D7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6525" indent="-125413"/>
            <a:r>
              <a:rPr lang="it-IT" sz="2400" b="1" dirty="0">
                <a:sym typeface="Wingdings" pitchFamily="2" charset="2"/>
              </a:rPr>
              <a:t>Linguaggio</a:t>
            </a:r>
            <a:r>
              <a:rPr lang="it-IT" sz="2400" dirty="0">
                <a:sym typeface="Wingdings" pitchFamily="2" charset="2"/>
              </a:rPr>
              <a:t>: Sistema di comunicazione basato su simboli ai quali vengono attribuiti significati condivisi</a:t>
            </a:r>
          </a:p>
          <a:p>
            <a:pPr marL="136525" indent="-125413"/>
            <a:r>
              <a:rPr lang="it-IT" sz="2400" b="1" dirty="0">
                <a:sym typeface="Wingdings" pitchFamily="2" charset="2"/>
              </a:rPr>
              <a:t>Dialetto</a:t>
            </a:r>
            <a:r>
              <a:rPr lang="it-IT" sz="2400" dirty="0">
                <a:sym typeface="Wingdings" pitchFamily="2" charset="2"/>
              </a:rPr>
              <a:t>: </a:t>
            </a:r>
            <a:r>
              <a:rPr lang="it-IT" sz="2400" dirty="0"/>
              <a:t>Varietà linguistica (o idioma) usata tra di loro da abitanti originari di una ristretta area geografica, in aggiunta alla lingua ufficiale</a:t>
            </a:r>
          </a:p>
          <a:p>
            <a:pPr marL="136525" indent="-125413"/>
            <a:r>
              <a:rPr lang="it-IT" sz="2400" b="1" dirty="0"/>
              <a:t>Lingua</a:t>
            </a:r>
            <a:r>
              <a:rPr lang="it-IT" sz="2400" dirty="0"/>
              <a:t>: Idioma che si è imposto su altri in un’area più o meno vasta per motivi</a:t>
            </a:r>
          </a:p>
          <a:p>
            <a:pPr marL="2779713" lvl="1" indent="-217488"/>
            <a:r>
              <a:rPr lang="it-IT" sz="2400" dirty="0"/>
              <a:t>Letterari</a:t>
            </a:r>
          </a:p>
          <a:p>
            <a:pPr marL="2779713" lvl="1" indent="-217488"/>
            <a:r>
              <a:rPr lang="it-IT" sz="2400" dirty="0"/>
              <a:t>Sociali</a:t>
            </a:r>
          </a:p>
          <a:p>
            <a:pPr marL="2779713" lvl="1" indent="-217488"/>
            <a:r>
              <a:rPr lang="it-IT" sz="2400" dirty="0"/>
              <a:t>Politici</a:t>
            </a:r>
          </a:p>
        </p:txBody>
      </p:sp>
    </p:spTree>
    <p:extLst>
      <p:ext uri="{BB962C8B-B14F-4D97-AF65-F5344CB8AC3E}">
        <p14:creationId xmlns:p14="http://schemas.microsoft.com/office/powerpoint/2010/main" val="348592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F60FC-E4CF-9B4B-9D54-CA3E901F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Linguaggio  e  varianti</a:t>
            </a:r>
            <a:br>
              <a:rPr lang="it-IT" dirty="0"/>
            </a:br>
            <a:r>
              <a:rPr lang="it-IT" dirty="0"/>
              <a:t>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960781-EE8A-4B4B-A445-D65F6FA07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Lingua </a:t>
            </a:r>
            <a:r>
              <a:rPr lang="it-IT" sz="2400" b="1" dirty="0"/>
              <a:t>minoritaria</a:t>
            </a:r>
            <a:r>
              <a:rPr lang="it-IT" sz="2400" dirty="0"/>
              <a:t>: lingua tradizionalmente usata nel territorio di una lingua ufficiale da un gruppo di persone meno numeroso del resto della popolazione</a:t>
            </a:r>
          </a:p>
          <a:p>
            <a:r>
              <a:rPr lang="it-IT" sz="2400" dirty="0"/>
              <a:t>Lingua </a:t>
            </a:r>
            <a:r>
              <a:rPr lang="it-IT" sz="2400" b="1" dirty="0"/>
              <a:t>naturale</a:t>
            </a:r>
            <a:r>
              <a:rPr lang="it-IT" sz="2400" dirty="0"/>
              <a:t>: lingua nata e che si è evoluta nel corso della storia delle comunità umane</a:t>
            </a:r>
          </a:p>
          <a:p>
            <a:r>
              <a:rPr lang="it-IT" sz="2400" dirty="0"/>
              <a:t>Lingua </a:t>
            </a:r>
            <a:r>
              <a:rPr lang="it-IT" sz="2400" b="1" dirty="0"/>
              <a:t>artificiale</a:t>
            </a:r>
            <a:r>
              <a:rPr lang="it-IT" sz="2400" dirty="0"/>
              <a:t>: lingua inventata intenzionalmente dall’uomo per facilitare la comunicazione tra parlanti lingue diverse (</a:t>
            </a:r>
            <a:r>
              <a:rPr lang="it-IT" sz="2400" i="1" dirty="0"/>
              <a:t>ma scollegata dalla formazione culturale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649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593EFE-578A-0D40-B2E2-4B5532CF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951" y="626983"/>
            <a:ext cx="8911687" cy="1280890"/>
          </a:xfrm>
        </p:spPr>
        <p:txBody>
          <a:bodyPr/>
          <a:lstStyle/>
          <a:p>
            <a:r>
              <a:rPr lang="it-IT" dirty="0"/>
              <a:t>Famiglie linguistiche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B78AED-A090-B148-A1F7-EF143809B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6" y="1898247"/>
            <a:ext cx="7222601" cy="4959752"/>
          </a:xfrm>
        </p:spPr>
        <p:txBody>
          <a:bodyPr>
            <a:normAutofit/>
          </a:bodyPr>
          <a:lstStyle/>
          <a:p>
            <a:pPr marL="11112" lvl="1" indent="0">
              <a:buNone/>
            </a:pPr>
            <a:r>
              <a:rPr lang="it-IT" sz="2400" i="1" dirty="0">
                <a:sym typeface="Wingdings" pitchFamily="2" charset="2"/>
              </a:rPr>
              <a:t>Famiglie linguistiche</a:t>
            </a:r>
            <a:r>
              <a:rPr lang="it-IT" sz="2400" dirty="0">
                <a:sym typeface="Wingdings" pitchFamily="2" charset="2"/>
              </a:rPr>
              <a:t>: insieme di lingue che condividono un’origine comune</a:t>
            </a:r>
          </a:p>
          <a:p>
            <a:pPr marL="228600" lvl="1" indent="-217488"/>
            <a:endParaRPr lang="it-IT" sz="800" dirty="0">
              <a:sym typeface="Wingdings" pitchFamily="2" charset="2"/>
            </a:endParaRPr>
          </a:p>
          <a:p>
            <a:pPr marL="228600" lvl="1" indent="-217488"/>
            <a:r>
              <a:rPr lang="it-IT" sz="2400" dirty="0">
                <a:sym typeface="Wingdings" pitchFamily="2" charset="2"/>
              </a:rPr>
              <a:t>45% popolazione mondiale parla lingue appartenenti alla famiglia indo-europea (cui appartengono sei delle nove lingue più diffuse al mondo)</a:t>
            </a:r>
          </a:p>
          <a:p>
            <a:pPr marL="228600" lvl="1" indent="-217488"/>
            <a:r>
              <a:rPr lang="it-IT" sz="2400" dirty="0">
                <a:sym typeface="Wingdings" pitchFamily="2" charset="2"/>
              </a:rPr>
              <a:t>¼ circa delle lingue del mondo appartiene alla famiglia Niger </a:t>
            </a:r>
            <a:r>
              <a:rPr lang="it-IT" sz="2400" dirty="0" err="1">
                <a:sym typeface="Wingdings" pitchFamily="2" charset="2"/>
              </a:rPr>
              <a:t>Kordofaniana</a:t>
            </a:r>
            <a:endParaRPr lang="it-IT" sz="2400" dirty="0">
              <a:sym typeface="Wingdings" pitchFamily="2" charset="2"/>
            </a:endParaRPr>
          </a:p>
          <a:p>
            <a:pPr marL="468312" lvl="2" indent="0">
              <a:buNone/>
            </a:pPr>
            <a:endParaRPr lang="it-IT" sz="800" dirty="0">
              <a:sym typeface="Wingdings" pitchFamily="2" charset="2"/>
            </a:endParaRPr>
          </a:p>
          <a:p>
            <a:pPr marL="273050" lvl="2" indent="-215900"/>
            <a:r>
              <a:rPr lang="it-IT" sz="2400" dirty="0">
                <a:sym typeface="Wingdings" pitchFamily="2" charset="2"/>
              </a:rPr>
              <a:t>Sviluppo agricoltura</a:t>
            </a:r>
          </a:p>
          <a:p>
            <a:pPr marL="273050" lvl="2" indent="-215900"/>
            <a:r>
              <a:rPr lang="it-IT" sz="2400" dirty="0">
                <a:sym typeface="Wingdings" pitchFamily="2" charset="2"/>
              </a:rPr>
              <a:t>Migrazione popolazioni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0AD10C-91A1-E34F-AE7D-E55399775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7" y="3780412"/>
            <a:ext cx="4761053" cy="30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2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6B324B-0DFA-784A-830E-96078B86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Minoranze linguistiche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D52F89-216C-6C47-842C-290B76C63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19" y="2634206"/>
            <a:ext cx="7081472" cy="4009663"/>
          </a:xfrm>
        </p:spPr>
        <p:txBody>
          <a:bodyPr>
            <a:normAutofit/>
          </a:bodyPr>
          <a:lstStyle/>
          <a:p>
            <a:r>
              <a:rPr lang="it-IT" sz="2200" dirty="0"/>
              <a:t>Comunità storicamente insediate in un territorio che, oltre la lingua ufficiale del paese, parlano una lingua minoritaria (diversa dalla lingua più diffusa nel resto del paese) </a:t>
            </a:r>
          </a:p>
          <a:p>
            <a:r>
              <a:rPr lang="it-IT" sz="2200" dirty="0"/>
              <a:t>In Unione Europea ci sono 27 Stati, 24 lingue ufficiali e 60 lingue minoritarie (10% popolazione, in Italia il 5%)</a:t>
            </a:r>
          </a:p>
          <a:p>
            <a:r>
              <a:rPr lang="it-IT" sz="2200" dirty="0"/>
              <a:t>Riconosciute come patrimonio storico e socioculturale (Carta dei diritti fondamentali dell’Unione Europea)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AEDF4D-6B34-4342-B1D0-DFBCA5E2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091" y="3060378"/>
            <a:ext cx="4936909" cy="37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1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46F0C-83C5-7F4B-B639-EEBD3F9B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673" y="624110"/>
            <a:ext cx="9617939" cy="1280890"/>
          </a:xfrm>
        </p:spPr>
        <p:txBody>
          <a:bodyPr>
            <a:normAutofit/>
          </a:bodyPr>
          <a:lstStyle/>
          <a:p>
            <a:r>
              <a:rPr lang="it-IT" dirty="0"/>
              <a:t>Lingue minoritarie in  Italia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A8E00CD-9A23-8B43-A4C0-2C5DB43AE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2726" y="1708384"/>
            <a:ext cx="5448300" cy="39116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C21CFF-A05F-2748-BB53-4E5E103523DC}"/>
              </a:ext>
            </a:extLst>
          </p:cNvPr>
          <p:cNvSpPr txBox="1"/>
          <p:nvPr/>
        </p:nvSpPr>
        <p:spPr>
          <a:xfrm>
            <a:off x="1277272" y="1708384"/>
            <a:ext cx="30544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la Legge 482 del 15 dicembre 1999 lo Stato Italiano riconosce e tutela le minoranze linguistiche.</a:t>
            </a:r>
          </a:p>
          <a:p>
            <a:endParaRPr lang="it-IT" dirty="0"/>
          </a:p>
          <a:p>
            <a:r>
              <a:rPr lang="it-IT" dirty="0"/>
              <a:t>Ovvero la lingua e la cultura delle popolazioni albanesi, catalane, germaniche, greche, slovene e croate e di quelle parlanti il francese, il franco-provenzale, il friulano, il ladino, l’occitano e il sardo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1E2393-58BC-734E-8463-B5D87E45663E}"/>
              </a:ext>
            </a:extLst>
          </p:cNvPr>
          <p:cNvSpPr txBox="1"/>
          <p:nvPr/>
        </p:nvSpPr>
        <p:spPr>
          <a:xfrm>
            <a:off x="4478097" y="5764693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Quindi italiano + 12 lingue:</a:t>
            </a:r>
          </a:p>
          <a:p>
            <a:pPr algn="r"/>
            <a:r>
              <a:rPr lang="it-IT" dirty="0"/>
              <a:t>Albanese, Catalano, Croato, Francese, Francoprovenzale, Friulano, Greco, Ladino,  Occitano, Sardo, Sloveno, Tedesco </a:t>
            </a:r>
          </a:p>
        </p:txBody>
      </p:sp>
    </p:spTree>
    <p:extLst>
      <p:ext uri="{BB962C8B-B14F-4D97-AF65-F5344CB8AC3E}">
        <p14:creationId xmlns:p14="http://schemas.microsoft.com/office/powerpoint/2010/main" val="403520803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254</TotalTime>
  <Words>689</Words>
  <Application>Microsoft Macintosh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Filo</vt:lpstr>
      <vt:lpstr>Territorio e Società  (LE225)  Sergio Zilli a.a. 2020-2021</vt:lpstr>
      <vt:lpstr>Presentazione n. 15</vt:lpstr>
      <vt:lpstr>Identità  e  lingue, etnie  e religioni</vt:lpstr>
      <vt:lpstr>Linguaggio  e  varianti</vt:lpstr>
      <vt:lpstr>Linguaggio  e  varianti 2</vt:lpstr>
      <vt:lpstr>Linguaggio  e  varianti 3</vt:lpstr>
      <vt:lpstr>Famiglie linguistiche</vt:lpstr>
      <vt:lpstr>Minoranze linguistiche</vt:lpstr>
      <vt:lpstr>Lingue minoritarie in  Italia</vt:lpstr>
      <vt:lpstr>Lingua e Lingue</vt:lpstr>
      <vt:lpstr>Diffusione delle  lingue</vt:lpstr>
      <vt:lpstr>Dialetti  italiani</vt:lpstr>
      <vt:lpstr>Idiomi  e Lingue standard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20</cp:revision>
  <dcterms:created xsi:type="dcterms:W3CDTF">2021-03-01T07:19:48Z</dcterms:created>
  <dcterms:modified xsi:type="dcterms:W3CDTF">2021-04-12T13:48:10Z</dcterms:modified>
</cp:coreProperties>
</file>