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327" r:id="rId14"/>
    <p:sldId id="328" r:id="rId15"/>
    <p:sldId id="330" r:id="rId16"/>
    <p:sldId id="332" r:id="rId17"/>
    <p:sldId id="331" r:id="rId18"/>
    <p:sldId id="333" r:id="rId19"/>
    <p:sldId id="334" r:id="rId20"/>
    <p:sldId id="337" r:id="rId21"/>
    <p:sldId id="335" r:id="rId22"/>
    <p:sldId id="268" r:id="rId23"/>
    <p:sldId id="269" r:id="rId24"/>
    <p:sldId id="270" r:id="rId25"/>
    <p:sldId id="271" r:id="rId26"/>
    <p:sldId id="272" r:id="rId27"/>
    <p:sldId id="273" r:id="rId28"/>
    <p:sldId id="277" r:id="rId29"/>
    <p:sldId id="274" r:id="rId30"/>
    <p:sldId id="275" r:id="rId31"/>
    <p:sldId id="276" r:id="rId32"/>
    <p:sldId id="278" r:id="rId33"/>
    <p:sldId id="279" r:id="rId34"/>
    <p:sldId id="280" r:id="rId35"/>
    <p:sldId id="283" r:id="rId36"/>
    <p:sldId id="284" r:id="rId37"/>
    <p:sldId id="281" r:id="rId38"/>
    <p:sldId id="282" r:id="rId39"/>
    <p:sldId id="285" r:id="rId40"/>
    <p:sldId id="286" r:id="rId41"/>
    <p:sldId id="287" r:id="rId42"/>
    <p:sldId id="288" r:id="rId43"/>
    <p:sldId id="289" r:id="rId44"/>
    <p:sldId id="338" r:id="rId45"/>
    <p:sldId id="339" r:id="rId46"/>
    <p:sldId id="340" r:id="rId47"/>
    <p:sldId id="341" r:id="rId48"/>
    <p:sldId id="318" r:id="rId49"/>
    <p:sldId id="319" r:id="rId50"/>
    <p:sldId id="320" r:id="rId51"/>
    <p:sldId id="321" r:id="rId52"/>
    <p:sldId id="322" r:id="rId53"/>
    <p:sldId id="290" r:id="rId54"/>
    <p:sldId id="291" r:id="rId55"/>
    <p:sldId id="292" r:id="rId56"/>
    <p:sldId id="293" r:id="rId57"/>
    <p:sldId id="294" r:id="rId58"/>
    <p:sldId id="295" r:id="rId59"/>
    <p:sldId id="296" r:id="rId60"/>
    <p:sldId id="297" r:id="rId61"/>
    <p:sldId id="298" r:id="rId62"/>
    <p:sldId id="299" r:id="rId63"/>
    <p:sldId id="300" r:id="rId64"/>
    <p:sldId id="301" r:id="rId65"/>
    <p:sldId id="302" r:id="rId66"/>
    <p:sldId id="304" r:id="rId67"/>
    <p:sldId id="306" r:id="rId68"/>
    <p:sldId id="303" r:id="rId69"/>
    <p:sldId id="305" r:id="rId70"/>
    <p:sldId id="307" r:id="rId71"/>
    <p:sldId id="308" r:id="rId72"/>
    <p:sldId id="309" r:id="rId73"/>
    <p:sldId id="310" r:id="rId74"/>
    <p:sldId id="311" r:id="rId75"/>
    <p:sldId id="312" r:id="rId76"/>
    <p:sldId id="313" r:id="rId77"/>
    <p:sldId id="314" r:id="rId78"/>
    <p:sldId id="315" r:id="rId79"/>
    <p:sldId id="316" r:id="rId80"/>
    <p:sldId id="317" r:id="rId8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printerSettings" Target="printerSettings/printerSettings1.bin"/><Relationship Id="rId84" Type="http://schemas.openxmlformats.org/officeDocument/2006/relationships/presProps" Target="presProps.xml"/><Relationship Id="rId85" Type="http://schemas.openxmlformats.org/officeDocument/2006/relationships/viewProps" Target="viewProps.xml"/><Relationship Id="rId86" Type="http://schemas.openxmlformats.org/officeDocument/2006/relationships/theme" Target="theme/theme1.xml"/><Relationship Id="rId8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64EE7-366E-E44A-84A2-615A187E3ADF}" type="datetimeFigureOut">
              <a:rPr lang="it-IT" smtClean="0"/>
              <a:t>19/02/20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C27D3-730C-6648-885D-AB61A3A4CF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65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19/02/20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Prevenzione o Promozione?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41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rgbClr val="BFBFBF"/>
              </a:solidFill>
            </a:endParaRPr>
          </a:p>
          <a:p>
            <a:r>
              <a:rPr lang="it-IT" dirty="0" smtClean="0"/>
              <a:t>Alle volte i fattori di rischio e di protezione </a:t>
            </a:r>
            <a:r>
              <a:rPr lang="it-IT" b="1" dirty="0" smtClean="0"/>
              <a:t>coesistono</a:t>
            </a:r>
            <a:r>
              <a:rPr lang="it-IT" dirty="0" smtClean="0"/>
              <a:t> in un unico costrutto: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Una buona comunicazione tra genitori e figli è fattore di protezione per la possibilità di sviluppo di problemi emotivi (protettivo)</a:t>
            </a:r>
          </a:p>
          <a:p>
            <a:r>
              <a:rPr lang="it-IT" dirty="0" smtClean="0"/>
              <a:t>La </a:t>
            </a:r>
            <a:r>
              <a:rPr lang="it-IT" dirty="0" smtClean="0"/>
              <a:t>mancanza </a:t>
            </a:r>
            <a:r>
              <a:rPr lang="it-IT" dirty="0" smtClean="0"/>
              <a:t>di una buona comunicazione tra genitori e figli è un fattore di rischio per la probabilità di sviluppo di problemi emotivi (</a:t>
            </a:r>
            <a:r>
              <a:rPr lang="it-IT" b="1" dirty="0" smtClean="0"/>
              <a:t>rischio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234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rgbClr val="BFBFBF"/>
              </a:solidFill>
            </a:endParaRPr>
          </a:p>
          <a:p>
            <a:r>
              <a:rPr lang="it-IT" dirty="0" smtClean="0"/>
              <a:t>Altre volte i fattori di rischio e di protezione sono </a:t>
            </a:r>
            <a:r>
              <a:rPr lang="it-IT" b="1" dirty="0" smtClean="0"/>
              <a:t>disgiunti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Una bassa autostima risulta un fattore di rischio per la vittimizzazione di bullismo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67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rgbClr val="BFBFBF"/>
              </a:solidFill>
            </a:endParaRPr>
          </a:p>
          <a:p>
            <a:r>
              <a:rPr lang="it-IT" dirty="0" smtClean="0"/>
              <a:t>Altre volte i fattori di rischio e di protezione sono </a:t>
            </a:r>
            <a:r>
              <a:rPr lang="it-IT" b="1" dirty="0" smtClean="0"/>
              <a:t>disgiunti</a:t>
            </a:r>
            <a:r>
              <a:rPr lang="it-IT" dirty="0" smtClean="0"/>
              <a:t>: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Una bassa autostima risulta un fattore di rischio per la vittimizzazione di bullismo</a:t>
            </a:r>
          </a:p>
          <a:p>
            <a:r>
              <a:rPr lang="it-IT" dirty="0" smtClean="0"/>
              <a:t>Ma una alta autostima NON risulta essere un fattore di protezione per </a:t>
            </a:r>
            <a:r>
              <a:rPr lang="it-IT" dirty="0"/>
              <a:t>vittimizzazione di bullismo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158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r>
              <a:rPr lang="it-IT" dirty="0" smtClean="0"/>
              <a:t>Studi retrospettivi </a:t>
            </a:r>
          </a:p>
          <a:p>
            <a:r>
              <a:rPr lang="it-IT" dirty="0" smtClean="0"/>
              <a:t>Si inizia selezionando i casi e i controlli</a:t>
            </a:r>
          </a:p>
          <a:p>
            <a:r>
              <a:rPr lang="it-IT" dirty="0" smtClean="0"/>
              <a:t>Tenendo presente come elemento distintivo l’esposizione alla causa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3478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r>
              <a:rPr lang="it-IT" dirty="0" smtClean="0"/>
              <a:t>Esempio </a:t>
            </a:r>
            <a:r>
              <a:rPr lang="it-IT" b="1" u="sng" dirty="0" smtClean="0"/>
              <a:t>INVENTATO ha solo lo scopo di far capire l’</a:t>
            </a:r>
            <a:r>
              <a:rPr lang="it-IT" b="1" u="sng" dirty="0" err="1" smtClean="0"/>
              <a:t>odds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ration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253971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644542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Figlio Fumatore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Genitori fumatori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631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1165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040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calcolo della </a:t>
            </a:r>
            <a:r>
              <a:rPr lang="it-IT" dirty="0" err="1" smtClean="0"/>
              <a:t>odd</a:t>
            </a:r>
            <a:r>
              <a:rPr lang="it-IT" dirty="0" smtClean="0"/>
              <a:t> ratio o probabilità a favore di..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err="1" smtClean="0"/>
              <a:t>Odds</a:t>
            </a:r>
            <a:r>
              <a:rPr lang="it-IT" dirty="0" smtClean="0"/>
              <a:t> ratio = </a:t>
            </a:r>
            <a:r>
              <a:rPr lang="it-IT" dirty="0" err="1" smtClean="0"/>
              <a:t>odds</a:t>
            </a:r>
            <a:r>
              <a:rPr lang="it-IT" dirty="0" smtClean="0"/>
              <a:t> di esposizione nei casi/</a:t>
            </a:r>
            <a:r>
              <a:rPr lang="it-IT" dirty="0" err="1" smtClean="0"/>
              <a:t>odds</a:t>
            </a:r>
            <a:r>
              <a:rPr lang="it-IT" dirty="0" smtClean="0"/>
              <a:t> di esposizione </a:t>
            </a:r>
            <a:r>
              <a:rPr lang="it-IT" smtClean="0"/>
              <a:t>nei controlli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14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158294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Figlio Fumatore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Genitori fumatori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212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(a/c)/(b/d) = (a*d) /(b*c)</a:t>
            </a:r>
            <a:endParaRPr lang="it-IT" dirty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76162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Figlio Fumatore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Genitori fumatori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311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75789"/>
              </p:ext>
            </p:extLst>
          </p:nvPr>
        </p:nvGraphicFramePr>
        <p:xfrm>
          <a:off x="1114424" y="3196398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Figlio Fumatore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Genitori fumatori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383a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322b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631c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1165d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3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Da quanto visto, possiamo dire che gli </a:t>
            </a:r>
            <a:r>
              <a:rPr lang="it-IT" b="1" dirty="0" smtClean="0"/>
              <a:t>interventi preventivi</a:t>
            </a:r>
            <a:r>
              <a:rPr lang="it-IT" dirty="0" smtClean="0"/>
              <a:t> mirano a ridurre la probabilità di insorgenza di problematicità, sia legate alla salute che ai comportamenti sociali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008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err="1" smtClean="0"/>
              <a:t>Odds</a:t>
            </a:r>
            <a:r>
              <a:rPr lang="it-IT" dirty="0" smtClean="0"/>
              <a:t> ratio 2.19</a:t>
            </a:r>
          </a:p>
          <a:p>
            <a:pPr marL="0" indent="0">
              <a:buNone/>
            </a:pPr>
            <a:endParaRPr lang="it-IT" dirty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67265"/>
              </p:ext>
            </p:extLst>
          </p:nvPr>
        </p:nvGraphicFramePr>
        <p:xfrm>
          <a:off x="1114424" y="3196398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Figlio Fumatore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Genitori fumatori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383a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322b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631c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1165d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184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Odds</a:t>
            </a:r>
            <a:r>
              <a:rPr lang="it-IT" dirty="0" smtClean="0"/>
              <a:t> ratio</a:t>
            </a:r>
          </a:p>
          <a:p>
            <a:endParaRPr lang="it-IT" dirty="0"/>
          </a:p>
          <a:p>
            <a:r>
              <a:rPr lang="it-IT" dirty="0" smtClean="0"/>
              <a:t>se </a:t>
            </a:r>
            <a:r>
              <a:rPr lang="it-IT" dirty="0"/>
              <a:t>fosse uguale a 1, indica che l’</a:t>
            </a:r>
            <a:r>
              <a:rPr lang="it-IT" dirty="0" err="1"/>
              <a:t>odds</a:t>
            </a:r>
            <a:r>
              <a:rPr lang="it-IT" dirty="0"/>
              <a:t> di </a:t>
            </a:r>
            <a:r>
              <a:rPr lang="it-IT" dirty="0" smtClean="0"/>
              <a:t>esposizione </a:t>
            </a:r>
            <a:r>
              <a:rPr lang="it-IT" dirty="0"/>
              <a:t>nei casi è uguale a quelli dei </a:t>
            </a:r>
            <a:r>
              <a:rPr lang="it-IT" dirty="0" smtClean="0"/>
              <a:t>controlli</a:t>
            </a:r>
          </a:p>
          <a:p>
            <a:r>
              <a:rPr lang="it-IT" dirty="0" smtClean="0"/>
              <a:t>Si riferisce alla </a:t>
            </a:r>
            <a:r>
              <a:rPr lang="it-IT" b="1" dirty="0" smtClean="0"/>
              <a:t>probabilità di avere </a:t>
            </a:r>
            <a:r>
              <a:rPr lang="it-IT" dirty="0" smtClean="0"/>
              <a:t>‘già’ (è retrospettivo lo studio) una malattia</a:t>
            </a:r>
          </a:p>
          <a:p>
            <a:r>
              <a:rPr lang="it-IT" dirty="0" smtClean="0"/>
              <a:t>Ma fornisce indicatori di rischio </a:t>
            </a:r>
          </a:p>
          <a:p>
            <a:r>
              <a:rPr lang="it-IT" dirty="0" smtClean="0"/>
              <a:t>1.7 modesto, 3 moderato, 8 forte</a:t>
            </a:r>
            <a:r>
              <a:rPr lang="mr-IN" dirty="0" smtClean="0"/>
              <a:t>…</a:t>
            </a:r>
            <a:r>
              <a:rPr lang="it-IT" dirty="0" smtClean="0"/>
              <a:t>. (contestualizzare)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82500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</a:p>
          <a:p>
            <a:r>
              <a:rPr lang="it-IT" dirty="0" smtClean="0"/>
              <a:t>Gli interventi di promozione al benessere sono orientati alla creazione delle condizioni che permettono o migliorano le situazioni di benessere o di sviluppo adeguato</a:t>
            </a:r>
          </a:p>
        </p:txBody>
      </p:sp>
    </p:spTree>
    <p:extLst>
      <p:ext uri="{BB962C8B-B14F-4D97-AF65-F5344CB8AC3E}">
        <p14:creationId xmlns:p14="http://schemas.microsoft.com/office/powerpoint/2010/main" val="861383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Gli interventi di promozione al benessere sono orientati alla creazione delle condizioni che permettono o migliorano le situazioni di benessere o di sviluppo adeguato</a:t>
            </a:r>
          </a:p>
          <a:p>
            <a:r>
              <a:rPr lang="it-IT" dirty="0" smtClean="0"/>
              <a:t>Non hanno come finalità la </a:t>
            </a:r>
            <a:r>
              <a:rPr lang="it-IT" b="1" dirty="0" smtClean="0"/>
              <a:t>prevenzione</a:t>
            </a:r>
            <a:r>
              <a:rPr lang="it-IT" dirty="0" smtClean="0"/>
              <a:t> di una problematica specifica</a:t>
            </a:r>
          </a:p>
        </p:txBody>
      </p:sp>
    </p:spTree>
    <p:extLst>
      <p:ext uri="{BB962C8B-B14F-4D97-AF65-F5344CB8AC3E}">
        <p14:creationId xmlns:p14="http://schemas.microsoft.com/office/powerpoint/2010/main" val="1579488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Gli interventi di promozione al benessere sono orientati alla creazione delle condizioni che permettono o migliorano le situazioni di benessere o di sviluppo adeguato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Non hanno come finalità la prevenzione di una problematica specifica</a:t>
            </a:r>
          </a:p>
          <a:p>
            <a:r>
              <a:rPr lang="it-IT" dirty="0" smtClean="0"/>
              <a:t>Ma promuovono una condizione ‘positiva’</a:t>
            </a:r>
          </a:p>
        </p:txBody>
      </p:sp>
    </p:spTree>
    <p:extLst>
      <p:ext uri="{BB962C8B-B14F-4D97-AF65-F5344CB8AC3E}">
        <p14:creationId xmlns:p14="http://schemas.microsoft.com/office/powerpoint/2010/main" val="1579488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L’assunto teorico della promozione al benessere è che le persone hanno le potenzialità per raggiunger uno sviluppo positivo</a:t>
            </a:r>
          </a:p>
          <a:p>
            <a:r>
              <a:rPr lang="it-IT" dirty="0" smtClean="0"/>
              <a:t>Dove per sviluppo positivo si intende la realizzazione del proprio potenziale e di coinvolgimento nella comunità</a:t>
            </a:r>
          </a:p>
        </p:txBody>
      </p:sp>
    </p:spTree>
    <p:extLst>
      <p:ext uri="{BB962C8B-B14F-4D97-AF65-F5344CB8AC3E}">
        <p14:creationId xmlns:p14="http://schemas.microsoft.com/office/powerpoint/2010/main" val="3649273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</a:t>
            </a:r>
          </a:p>
        </p:txBody>
      </p:sp>
    </p:spTree>
    <p:extLst>
      <p:ext uri="{BB962C8B-B14F-4D97-AF65-F5344CB8AC3E}">
        <p14:creationId xmlns:p14="http://schemas.microsoft.com/office/powerpoint/2010/main" val="1902688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positivo:</a:t>
            </a:r>
          </a:p>
          <a:p>
            <a:r>
              <a:rPr lang="it-IT" dirty="0" smtClean="0"/>
              <a:t>Competenza = e.g. capacità di risolvere conflitti</a:t>
            </a:r>
          </a:p>
        </p:txBody>
      </p:sp>
    </p:spTree>
    <p:extLst>
      <p:ext uri="{BB962C8B-B14F-4D97-AF65-F5344CB8AC3E}">
        <p14:creationId xmlns:p14="http://schemas.microsoft.com/office/powerpoint/2010/main" val="2239859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positivo: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 smtClean="0"/>
              <a:t>Fiducia = e.g., fiducia in sé stessi, autoefficacia</a:t>
            </a:r>
          </a:p>
        </p:txBody>
      </p:sp>
    </p:spTree>
    <p:extLst>
      <p:ext uri="{BB962C8B-B14F-4D97-AF65-F5344CB8AC3E}">
        <p14:creationId xmlns:p14="http://schemas.microsoft.com/office/powerpoint/2010/main" val="3350067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positivo: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Fiducia = e.g., fiducia in sé stessi, autoefficacia</a:t>
            </a:r>
          </a:p>
          <a:p>
            <a:r>
              <a:rPr lang="it-IT" dirty="0" smtClean="0"/>
              <a:t>Connessione = positive relazioni con la famiglia, con la comunità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Questo obiettivo può essere raggiunto agendo su due tipologie di fattori:</a:t>
            </a:r>
          </a:p>
          <a:p>
            <a:r>
              <a:rPr lang="it-IT" dirty="0" smtClean="0"/>
              <a:t>Fattori di rischio</a:t>
            </a:r>
          </a:p>
          <a:p>
            <a:r>
              <a:rPr lang="it-IT" dirty="0" smtClean="0"/>
              <a:t>Fattori di prevenzione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8375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positivo: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Competenza = e.g. capacità di risolvere conflitti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Fiducia = e.g., fiducia in sé stessi, autoefficacia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Connessione = positive relazioni con la famiglia, con la comunità</a:t>
            </a:r>
          </a:p>
          <a:p>
            <a:r>
              <a:rPr lang="it-IT" dirty="0" smtClean="0"/>
              <a:t>Qualità morali = comprensione e rispetto per le norme e i valori culturali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Promozione al </a:t>
            </a:r>
            <a:r>
              <a:rPr lang="it-IT" b="1" dirty="0" smtClean="0"/>
              <a:t>benessere</a:t>
            </a:r>
            <a:endParaRPr lang="it-IT" dirty="0"/>
          </a:p>
          <a:p>
            <a:r>
              <a:rPr lang="it-IT" dirty="0" smtClean="0"/>
              <a:t>Vi è uno </a:t>
            </a:r>
            <a:r>
              <a:rPr lang="it-IT" dirty="0" err="1" smtClean="0"/>
              <a:t>shift</a:t>
            </a:r>
            <a:r>
              <a:rPr lang="it-IT" dirty="0" smtClean="0"/>
              <a:t> dal fattore di rischio alle componenti di sviluppo positivo: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Fiducia = e.g., fiducia in sé stessi, autoefficacia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Connessione = positive relazioni con la famiglia, con la comunità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Qualità morali = comprensione e rispetto per le norme e i valori culturali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Cura = empatia verso gli altri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due approcci non sono antagonisti ma complementari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Un intervento deve tenere in considerazione i fattori di rischio e protezione per un intervento preventivo &amp; deve sfruttare le risorse per la promozione del benessere</a:t>
            </a:r>
          </a:p>
        </p:txBody>
      </p:sp>
    </p:spTree>
    <p:extLst>
      <p:ext uri="{BB962C8B-B14F-4D97-AF65-F5344CB8AC3E}">
        <p14:creationId xmlns:p14="http://schemas.microsoft.com/office/powerpoint/2010/main" val="2305388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due approcci non sono antagonisti ma complementari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Spesso si prevengono comportamenti problematici attraverso la promozione di competenze e il coinvolgimento sociale </a:t>
            </a:r>
            <a:r>
              <a:rPr lang="mr-IN" dirty="0" smtClean="0">
                <a:solidFill>
                  <a:schemeClr val="tx1"/>
                </a:solidFill>
              </a:rPr>
              <a:t>–</a:t>
            </a:r>
            <a:r>
              <a:rPr lang="it-IT" dirty="0" smtClean="0">
                <a:solidFill>
                  <a:schemeClr val="tx1"/>
                </a:solidFill>
              </a:rPr>
              <a:t> per esempio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Quindi i due approcci spesso si complimentano </a:t>
            </a:r>
          </a:p>
        </p:txBody>
      </p:sp>
    </p:spTree>
    <p:extLst>
      <p:ext uri="{BB962C8B-B14F-4D97-AF65-F5344CB8AC3E}">
        <p14:creationId xmlns:p14="http://schemas.microsoft.com/office/powerpoint/2010/main" val="966270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un’ottica </a:t>
            </a:r>
            <a:r>
              <a:rPr lang="it-IT" b="1" dirty="0" smtClean="0"/>
              <a:t>proattiva</a:t>
            </a:r>
            <a:r>
              <a:rPr lang="it-IT" dirty="0" smtClean="0"/>
              <a:t> lo psicologo di comunità cerca di collegare gli interventi di promozione e di prevenzione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Usando un sistema concentrico di interventi definito anche come spettro dei possibili interventi/politiche</a:t>
            </a:r>
          </a:p>
        </p:txBody>
      </p:sp>
    </p:spTree>
    <p:extLst>
      <p:ext uri="{BB962C8B-B14F-4D97-AF65-F5344CB8AC3E}">
        <p14:creationId xmlns:p14="http://schemas.microsoft.com/office/powerpoint/2010/main" val="956661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Questo sistema concentrico di interventi definito anche come spettro dei possibili interventi/politiche, può applicarsi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 target universali in ottica proattiva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 target selettivi/indicati, dove ci sono persone più a rischio senza però aspettare che si rivolgano ai servizi di cura</a:t>
            </a:r>
          </a:p>
          <a:p>
            <a:pPr marL="0" indent="0">
              <a:buNone/>
            </a:pPr>
            <a:endParaRPr lang="it-IT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80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Questo sistema concentrico di interventi definito anche come spettro dei possibili interventi/politiche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Può avere anche carattere </a:t>
            </a:r>
            <a:r>
              <a:rPr lang="it-IT" b="1" dirty="0" smtClean="0">
                <a:solidFill>
                  <a:schemeClr val="tx1"/>
                </a:solidFill>
              </a:rPr>
              <a:t>retroattivo</a:t>
            </a:r>
            <a:r>
              <a:rPr lang="it-IT" dirty="0" smtClean="0">
                <a:solidFill>
                  <a:schemeClr val="tx1"/>
                </a:solidFill>
              </a:rPr>
              <a:t> quando si vuole evitare che situazioni conclamate si deteriorino o cronicizzino</a:t>
            </a:r>
          </a:p>
        </p:txBody>
      </p:sp>
    </p:spTree>
    <p:extLst>
      <p:ext uri="{BB962C8B-B14F-4D97-AF65-F5344CB8AC3E}">
        <p14:creationId xmlns:p14="http://schemas.microsoft.com/office/powerpoint/2010/main" val="30937382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" b="822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42862298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Es. sostegno sanitario gratuito alle madri, soprattutto nel momento successivo alla nascita </a:t>
            </a:r>
            <a:r>
              <a:rPr lang="it-IT" dirty="0">
                <a:solidFill>
                  <a:schemeClr val="tx1"/>
                </a:solidFill>
              </a:rPr>
              <a:t>(universale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  <a:r>
              <a:rPr lang="it-IT" dirty="0">
                <a:solidFill>
                  <a:schemeClr val="tx1"/>
                </a:solidFill>
              </a:rPr>
              <a:t> / stress fattore di rischio </a:t>
            </a:r>
          </a:p>
        </p:txBody>
      </p:sp>
    </p:spTree>
    <p:extLst>
      <p:ext uri="{BB962C8B-B14F-4D97-AF65-F5344CB8AC3E}">
        <p14:creationId xmlns:p14="http://schemas.microsoft.com/office/powerpoint/2010/main" val="8783558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Es. sostegno sanitario gratuito alle madri, soprattutto nel momento successivo alla nascita </a:t>
            </a:r>
            <a:r>
              <a:rPr lang="it-IT" dirty="0">
                <a:solidFill>
                  <a:srgbClr val="BFBFBF"/>
                </a:solidFill>
              </a:rPr>
              <a:t>(universale</a:t>
            </a:r>
            <a:r>
              <a:rPr lang="it-IT" dirty="0" smtClean="0">
                <a:solidFill>
                  <a:srgbClr val="BFBFBF"/>
                </a:solidFill>
              </a:rPr>
              <a:t>)</a:t>
            </a:r>
            <a:r>
              <a:rPr lang="it-IT" dirty="0">
                <a:solidFill>
                  <a:srgbClr val="BFBFBF"/>
                </a:solidFill>
              </a:rPr>
              <a:t> / stress fattore di rischio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Es. congedo parentale e contributi finanziari di supporto, soprattutto nei casi di lavoro precario (specifico) / incapacità di rispondere ai bisogni dei figli fattore di rischio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1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Fattori di rischio</a:t>
            </a:r>
          </a:p>
          <a:p>
            <a:endParaRPr lang="it-IT" dirty="0"/>
          </a:p>
          <a:p>
            <a:r>
              <a:rPr lang="it-IT" dirty="0" smtClean="0"/>
              <a:t>Caratteristiche individuali o condizioni ambientali misurabili che si associano a una maggior probabilità di sviluppare disagio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1382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Es. </a:t>
            </a:r>
            <a:r>
              <a:rPr lang="it-IT" dirty="0" err="1" smtClean="0">
                <a:solidFill>
                  <a:schemeClr val="tx1"/>
                </a:solidFill>
              </a:rPr>
              <a:t>parent</a:t>
            </a:r>
            <a:r>
              <a:rPr lang="it-IT" dirty="0" smtClean="0">
                <a:solidFill>
                  <a:schemeClr val="tx1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 smtClean="0">
                <a:solidFill>
                  <a:schemeClr val="tx1"/>
                </a:solidFill>
              </a:rPr>
              <a:t>fattore di protezione</a:t>
            </a:r>
          </a:p>
        </p:txBody>
      </p:sp>
    </p:spTree>
    <p:extLst>
      <p:ext uri="{BB962C8B-B14F-4D97-AF65-F5344CB8AC3E}">
        <p14:creationId xmlns:p14="http://schemas.microsoft.com/office/powerpoint/2010/main" val="38287039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Es. </a:t>
            </a:r>
            <a:r>
              <a:rPr lang="it-IT" dirty="0" err="1" smtClean="0">
                <a:solidFill>
                  <a:srgbClr val="BFBFBF"/>
                </a:solidFill>
              </a:rPr>
              <a:t>parent</a:t>
            </a:r>
            <a:r>
              <a:rPr lang="it-IT" dirty="0" smtClean="0">
                <a:solidFill>
                  <a:srgbClr val="BFBFBF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 smtClean="0">
                <a:solidFill>
                  <a:srgbClr val="BFBFBF"/>
                </a:solidFill>
              </a:rPr>
              <a:t>fattore di protezione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Dovrebbero permetter ai genitori di affrontare efficacemente le difficoltà che possono inizialmente incontrare nella cura e relazione con i nascituri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257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Es. </a:t>
            </a:r>
            <a:r>
              <a:rPr lang="it-IT" dirty="0" err="1" smtClean="0">
                <a:solidFill>
                  <a:srgbClr val="BFBFBF"/>
                </a:solidFill>
              </a:rPr>
              <a:t>parent</a:t>
            </a:r>
            <a:r>
              <a:rPr lang="it-IT" dirty="0" smtClean="0">
                <a:solidFill>
                  <a:srgbClr val="BFBFBF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 smtClean="0">
                <a:solidFill>
                  <a:srgbClr val="BFBFBF"/>
                </a:solidFill>
              </a:rPr>
              <a:t>fattore di protezione 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Es </a:t>
            </a:r>
            <a:r>
              <a:rPr lang="it-IT" b="1" dirty="0" err="1" smtClean="0">
                <a:solidFill>
                  <a:schemeClr val="tx1"/>
                </a:solidFill>
              </a:rPr>
              <a:t>counseling</a:t>
            </a:r>
            <a:r>
              <a:rPr lang="it-IT" b="1" dirty="0" smtClean="0">
                <a:solidFill>
                  <a:schemeClr val="tx1"/>
                </a:solidFill>
              </a:rPr>
              <a:t> (specifico) </a:t>
            </a:r>
            <a:r>
              <a:rPr lang="it-IT" dirty="0" smtClean="0">
                <a:solidFill>
                  <a:schemeClr val="tx1"/>
                </a:solidFill>
              </a:rPr>
              <a:t>= attivati sempre in un’ottica pro-attiva per segmenti della popolazione genitoriale che si trovano in difficoltà o in momenti di crisi</a:t>
            </a:r>
            <a:endParaRPr lang="it-IT" b="1" dirty="0" smtClean="0">
              <a:solidFill>
                <a:schemeClr val="tx1"/>
              </a:solidFill>
            </a:endParaRPr>
          </a:p>
          <a:p>
            <a:endParaRPr lang="it-IT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225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</a:t>
            </a:r>
            <a:r>
              <a:rPr lang="it-IT" dirty="0" smtClean="0"/>
              <a:t>e Promozione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Esempio: maltrattamento dei figli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Azione: progetti/politiche reattive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Quando l’evento problematico è emerso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Si spostano sul versante terapeutico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In comunità spesso si riferiscono a gruppi di auto-aiuto (</a:t>
            </a:r>
            <a:r>
              <a:rPr lang="it-IT" smtClean="0">
                <a:solidFill>
                  <a:schemeClr val="tx1"/>
                </a:solidFill>
              </a:rPr>
              <a:t>che approfondiremo </a:t>
            </a:r>
            <a:r>
              <a:rPr lang="it-IT" dirty="0" smtClean="0">
                <a:solidFill>
                  <a:schemeClr val="tx1"/>
                </a:solidFill>
              </a:rPr>
              <a:t>in seguito)</a:t>
            </a:r>
          </a:p>
          <a:p>
            <a:endParaRPr lang="it-IT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38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scopi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degli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interventi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b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es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maltrattamento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pic>
        <p:nvPicPr>
          <p:cNvPr id="118787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642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19811" name="Fumetto 3 5"/>
          <p:cNvSpPr>
            <a:spLocks noChangeArrowheads="1"/>
          </p:cNvSpPr>
          <p:nvPr/>
        </p:nvSpPr>
        <p:spPr bwMode="auto">
          <a:xfrm>
            <a:off x="546100" y="198438"/>
            <a:ext cx="3810000" cy="2438400"/>
          </a:xfrm>
          <a:prstGeom prst="wedgeEllipseCallout">
            <a:avLst>
              <a:gd name="adj1" fmla="val -20833"/>
              <a:gd name="adj2" fmla="val 6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119812" name="CasellaDiTesto 6"/>
          <p:cNvSpPr txBox="1">
            <a:spLocks noChangeArrowheads="1"/>
          </p:cNvSpPr>
          <p:nvPr/>
        </p:nvSpPr>
        <p:spPr bwMode="auto">
          <a:xfrm>
            <a:off x="927100" y="731838"/>
            <a:ext cx="2971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>
                <a:solidFill>
                  <a:srgbClr val="9E9EFF"/>
                </a:solidFill>
                <a:latin typeface="Times New Roman" charset="0"/>
                <a:cs typeface="Arial" charset="0"/>
              </a:rPr>
              <a:t>Politiche per la famiglia</a:t>
            </a:r>
          </a:p>
        </p:txBody>
      </p:sp>
      <p:pic>
        <p:nvPicPr>
          <p:cNvPr id="119813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67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20835" name="Fumetto 3 5"/>
          <p:cNvSpPr>
            <a:spLocks noChangeArrowheads="1"/>
          </p:cNvSpPr>
          <p:nvPr/>
        </p:nvSpPr>
        <p:spPr bwMode="auto">
          <a:xfrm>
            <a:off x="-36513" y="4979988"/>
            <a:ext cx="3810001" cy="1905000"/>
          </a:xfrm>
          <a:prstGeom prst="wedgeEllipseCallout">
            <a:avLst>
              <a:gd name="adj1" fmla="val -2500"/>
              <a:gd name="adj2" fmla="val -6927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120836" name="CasellaDiTesto 6"/>
          <p:cNvSpPr txBox="1">
            <a:spLocks noChangeArrowheads="1"/>
          </p:cNvSpPr>
          <p:nvPr/>
        </p:nvSpPr>
        <p:spPr bwMode="auto">
          <a:xfrm>
            <a:off x="395288" y="5322888"/>
            <a:ext cx="2971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dirty="0" smtClean="0">
                <a:solidFill>
                  <a:srgbClr val="9E9EFF"/>
                </a:solidFill>
                <a:latin typeface="Times New Roman" charset="0"/>
                <a:cs typeface="Arial" charset="0"/>
              </a:rPr>
              <a:t> </a:t>
            </a:r>
            <a:r>
              <a:rPr lang="it-IT" dirty="0">
                <a:solidFill>
                  <a:srgbClr val="9E9EFF"/>
                </a:solidFill>
                <a:latin typeface="Times New Roman" charset="0"/>
                <a:cs typeface="Arial" charset="0"/>
              </a:rPr>
              <a:t>per famiglie che ne fanno richiesta</a:t>
            </a:r>
          </a:p>
        </p:txBody>
      </p:sp>
      <p:pic>
        <p:nvPicPr>
          <p:cNvPr id="120837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819855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48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21859" name="Fumetto 3 5"/>
          <p:cNvSpPr>
            <a:spLocks noChangeArrowheads="1"/>
          </p:cNvSpPr>
          <p:nvPr/>
        </p:nvSpPr>
        <p:spPr bwMode="auto">
          <a:xfrm>
            <a:off x="2971800" y="0"/>
            <a:ext cx="3810000" cy="2438400"/>
          </a:xfrm>
          <a:prstGeom prst="wedgeEllipseCallout">
            <a:avLst>
              <a:gd name="adj1" fmla="val -500"/>
              <a:gd name="adj2" fmla="val 65102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352800" y="533400"/>
            <a:ext cx="2971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solidFill>
                  <a:schemeClr val="bg1">
                    <a:lumMod val="90000"/>
                  </a:schemeClr>
                </a:solidFill>
                <a:latin typeface="+mj-lt"/>
                <a:ea typeface="Arial" charset="0"/>
                <a:cs typeface="Arial" charset="0"/>
              </a:rPr>
              <a:t>Home </a:t>
            </a:r>
            <a:r>
              <a:rPr lang="it-IT" dirty="0" err="1" smtClean="0">
                <a:solidFill>
                  <a:schemeClr val="bg1">
                    <a:lumMod val="90000"/>
                  </a:schemeClr>
                </a:solidFill>
                <a:latin typeface="+mj-lt"/>
                <a:ea typeface="Arial" charset="0"/>
                <a:cs typeface="Arial" charset="0"/>
              </a:rPr>
              <a:t>visiting</a:t>
            </a:r>
            <a:endParaRPr lang="it-IT" dirty="0">
              <a:latin typeface="+mj-lt"/>
              <a:ea typeface="Arial" charset="0"/>
              <a:cs typeface="Arial" charset="0"/>
            </a:endParaRPr>
          </a:p>
        </p:txBody>
      </p:sp>
      <p:pic>
        <p:nvPicPr>
          <p:cNvPr id="121861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710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 obiettivo può essere raggiunto mediante modalità svariate e non necessariamente mutualmente esclusive, attivabili in funzione di analisi di contesto</a:t>
            </a:r>
          </a:p>
          <a:p>
            <a:endParaRPr lang="it-IT" dirty="0" smtClean="0"/>
          </a:p>
          <a:p>
            <a:r>
              <a:rPr lang="it-IT" dirty="0" smtClean="0"/>
              <a:t>(moralistico) Ricevono l’intervento definito da altri, ossia da esperti</a:t>
            </a:r>
          </a:p>
          <a:p>
            <a:r>
              <a:rPr lang="it-IT" dirty="0" smtClean="0"/>
              <a:t>(democratico) Coloro che ricevono l’intervento, ‘conoscono’ il problema, quindi lavoro con la popolazione target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2755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Queste due modalità hanno apriori differenti</a:t>
            </a:r>
          </a:p>
          <a:p>
            <a:r>
              <a:rPr lang="it-IT" dirty="0" smtClean="0"/>
              <a:t>Salute:</a:t>
            </a:r>
          </a:p>
          <a:p>
            <a:r>
              <a:rPr lang="it-IT" dirty="0" smtClean="0"/>
              <a:t>(moralistico) assenza di malattia</a:t>
            </a:r>
          </a:p>
          <a:p>
            <a:r>
              <a:rPr lang="it-IT" dirty="0" smtClean="0"/>
              <a:t>(democratico) benessere e qualità della vita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010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Fattori di protezione</a:t>
            </a:r>
          </a:p>
          <a:p>
            <a:endParaRPr lang="it-IT" dirty="0"/>
          </a:p>
          <a:p>
            <a:r>
              <a:rPr lang="it-IT" dirty="0" smtClean="0"/>
              <a:t>Caratteristiche individuali o condizioni ambientali misurabili che aumentano la probabilità e la capacità di una persona di adattarsi o di aumentare/mantenere uno stato di benessere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33118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Queste due modalità hanno apriori differenti</a:t>
            </a:r>
          </a:p>
          <a:p>
            <a:r>
              <a:rPr lang="it-IT" dirty="0" err="1" smtClean="0"/>
              <a:t>Eziogenesi</a:t>
            </a:r>
            <a:r>
              <a:rPr lang="it-IT" dirty="0" smtClean="0"/>
              <a:t>:</a:t>
            </a:r>
          </a:p>
          <a:p>
            <a:r>
              <a:rPr lang="it-IT" dirty="0" smtClean="0"/>
              <a:t>(moralistico) individuale, stili di vita</a:t>
            </a:r>
          </a:p>
          <a:p>
            <a:r>
              <a:rPr lang="it-IT" dirty="0" smtClean="0"/>
              <a:t>(democratico) individuale e contestuale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72811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Queste due modalità hanno apriori differenti</a:t>
            </a:r>
          </a:p>
          <a:p>
            <a:r>
              <a:rPr lang="it-IT" dirty="0" smtClean="0"/>
              <a:t>Individuo:</a:t>
            </a:r>
          </a:p>
          <a:p>
            <a:r>
              <a:rPr lang="it-IT" dirty="0" smtClean="0"/>
              <a:t>(moralistico) è ‘causa’ il suo problema, per carenze e/o mancanze</a:t>
            </a:r>
          </a:p>
          <a:p>
            <a:r>
              <a:rPr lang="it-IT" dirty="0" smtClean="0"/>
              <a:t>(democratico) è ‘risorsa’ di cambiamento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8558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(apro parentesi)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Queste due modalità hanno apriori differenti</a:t>
            </a:r>
          </a:p>
          <a:p>
            <a:r>
              <a:rPr lang="it-IT" dirty="0" smtClean="0"/>
              <a:t>Chi opera il cambiamento:</a:t>
            </a:r>
          </a:p>
          <a:p>
            <a:r>
              <a:rPr lang="it-IT" dirty="0" smtClean="0"/>
              <a:t>(moralistico) esperto, esterno al contesto in cui il problema si manifesta</a:t>
            </a:r>
          </a:p>
          <a:p>
            <a:r>
              <a:rPr lang="it-IT" dirty="0" smtClean="0"/>
              <a:t>(democratico) individuo partecipa attivamente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11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funziona di più?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Importante valutare l’efficacia degli interventi </a:t>
            </a:r>
          </a:p>
          <a:p>
            <a:r>
              <a:rPr lang="it-IT" dirty="0" smtClean="0"/>
              <a:t>Ossia i raggiungimenti degli obiettivi</a:t>
            </a:r>
          </a:p>
          <a:p>
            <a:r>
              <a:rPr lang="it-IT" dirty="0" smtClean="0"/>
              <a:t>(tipicamente: produzione di cambiamento)</a:t>
            </a:r>
          </a:p>
        </p:txBody>
      </p:sp>
    </p:spTree>
    <p:extLst>
      <p:ext uri="{BB962C8B-B14F-4D97-AF65-F5344CB8AC3E}">
        <p14:creationId xmlns:p14="http://schemas.microsoft.com/office/powerpoint/2010/main" val="361267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funziona di più?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Perché è importante valutare l’efficacia degli interventi? </a:t>
            </a:r>
          </a:p>
          <a:p>
            <a:r>
              <a:rPr lang="it-IT" dirty="0" smtClean="0"/>
              <a:t>Aumentano le ‘nostre’ conoscenze rispetto a quali caratteristiche/principi deve avere un progetto per  funzionare</a:t>
            </a:r>
          </a:p>
        </p:txBody>
      </p:sp>
    </p:spTree>
    <p:extLst>
      <p:ext uri="{BB962C8B-B14F-4D97-AF65-F5344CB8AC3E}">
        <p14:creationId xmlns:p14="http://schemas.microsoft.com/office/powerpoint/2010/main" val="7246783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funziona di più?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Perché è importante valutare l’efficacia degli interventi? </a:t>
            </a:r>
          </a:p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Aumentano le ‘nostre’ conoscenze rispetto a quali caratteristiche/principi deve avere un progetto per  funzionare</a:t>
            </a:r>
          </a:p>
          <a:p>
            <a:r>
              <a:rPr lang="it-IT" dirty="0" smtClean="0"/>
              <a:t>Informa la strutturazione di progetti simili, in quartieri o regioni limitrofe</a:t>
            </a:r>
          </a:p>
        </p:txBody>
      </p:sp>
    </p:spTree>
    <p:extLst>
      <p:ext uri="{BB962C8B-B14F-4D97-AF65-F5344CB8AC3E}">
        <p14:creationId xmlns:p14="http://schemas.microsoft.com/office/powerpoint/2010/main" val="28563111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funziona di più?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Perché è importante valutare l’efficacia degli interventi? </a:t>
            </a:r>
          </a:p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Aumentano le ‘nostre’ conoscenze rispetto a quali caratteristiche/principi deve avere un progetto per  funzionare</a:t>
            </a:r>
          </a:p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Informa la strutturazione di progetti simili, in quartieri o regioni limitrofe</a:t>
            </a:r>
          </a:p>
          <a:p>
            <a:r>
              <a:rPr lang="it-IT" dirty="0" smtClean="0"/>
              <a:t>Permette agli operatori di scegliere i progetti che hanno avuto maggior successo e che possono essere messi in atto (considerando la scarsità di risorse)</a:t>
            </a:r>
          </a:p>
        </p:txBody>
      </p:sp>
    </p:spTree>
    <p:extLst>
      <p:ext uri="{BB962C8B-B14F-4D97-AF65-F5344CB8AC3E}">
        <p14:creationId xmlns:p14="http://schemas.microsoft.com/office/powerpoint/2010/main" val="28563111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funziona di più?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Dall’analisi della letteratura sull’efficacia dei progetti di promozione al benessere e di  prevenzione è stato possibile delineare alcune caratteristiche e alcuni principi che, indipendentemente dalla specificità dell’intervento, aumentano l’efficacia dell’intervento stesso</a:t>
            </a:r>
          </a:p>
          <a:p>
            <a:endParaRPr lang="it-IT" dirty="0"/>
          </a:p>
          <a:p>
            <a:r>
              <a:rPr lang="it-IT" dirty="0" smtClean="0"/>
              <a:t>Una sorta di vademecum..</a:t>
            </a:r>
          </a:p>
        </p:txBody>
      </p:sp>
    </p:spTree>
    <p:extLst>
      <p:ext uri="{BB962C8B-B14F-4D97-AF65-F5344CB8AC3E}">
        <p14:creationId xmlns:p14="http://schemas.microsoft.com/office/powerpoint/2010/main" val="2846717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Essere teoricamente fondati</a:t>
            </a:r>
          </a:p>
          <a:p>
            <a:r>
              <a:rPr lang="it-IT" dirty="0" smtClean="0"/>
              <a:t>Avere una molteplicità di livelli di azione</a:t>
            </a:r>
          </a:p>
          <a:p>
            <a:r>
              <a:rPr lang="it-IT" dirty="0" smtClean="0"/>
              <a:t>Attuarsi attraverso metodi misti, interattivi </a:t>
            </a:r>
          </a:p>
          <a:p>
            <a:r>
              <a:rPr lang="it-IT" dirty="0" smtClean="0"/>
              <a:t>Avere un dosaggio sufficiente</a:t>
            </a:r>
          </a:p>
          <a:p>
            <a:r>
              <a:rPr lang="it-IT" dirty="0" smtClean="0"/>
              <a:t>Essere culturalmente adeguati</a:t>
            </a:r>
          </a:p>
          <a:p>
            <a:r>
              <a:rPr lang="it-IT" dirty="0" smtClean="0"/>
              <a:t>Attuati dopo una formazione adeguata dello staff</a:t>
            </a:r>
          </a:p>
          <a:p>
            <a:r>
              <a:rPr lang="it-IT" dirty="0" smtClean="0"/>
              <a:t>Valutazione degli esiti 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449599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Essere teoricamente fondati</a:t>
            </a:r>
          </a:p>
          <a:p>
            <a:r>
              <a:rPr lang="it-IT" dirty="0" smtClean="0"/>
              <a:t>I progetti che sono costruiti sulla base dei un modello teorico </a:t>
            </a:r>
            <a:r>
              <a:rPr lang="mr-IN" dirty="0" smtClean="0"/>
              <a:t>–</a:t>
            </a:r>
            <a:r>
              <a:rPr lang="it-IT" dirty="0" smtClean="0"/>
              <a:t> che guida la definizione degli obiettivi e delle strategie, sono più efficaci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1436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L’intervento di comunità deve agire su fattori individuali o ambientali che sono modificabili, indipendentemente dalla distinzione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86738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Essere teoricamente fondati</a:t>
            </a:r>
          </a:p>
          <a:p>
            <a:r>
              <a:rPr lang="it-IT" dirty="0" smtClean="0"/>
              <a:t>Sono solitamente disponibili due tipologie di modelli teorici (in letteratura) importanti per la strutturazione degli interventi</a:t>
            </a:r>
          </a:p>
          <a:p>
            <a:r>
              <a:rPr lang="it-IT" dirty="0" smtClean="0"/>
              <a:t>Modelli esplicativi: ossia di tipo eziologico, spiegano le ‘cause’ del problema su cui si vuole agire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6276359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Essere teoricamente fondati</a:t>
            </a:r>
          </a:p>
          <a:p>
            <a:r>
              <a:rPr lang="it-IT" dirty="0" smtClean="0"/>
              <a:t>Sono solitamente disponibili due tipologie di modelli teorici (in letteratura) importanti per la strutturazione degli interventi</a:t>
            </a:r>
          </a:p>
          <a:p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Modelli esplicativi: ossia di tipo eziologico, spiegano le ‘cause’ del problema su cui si vuole agire</a:t>
            </a:r>
          </a:p>
          <a:p>
            <a:r>
              <a:rPr lang="it-IT" dirty="0" smtClean="0"/>
              <a:t>Modelli di cambiamento: illustrano quali sono i metodi migliori per modificare questi fattori eziologici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310986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Essere teoricamente fondati</a:t>
            </a:r>
          </a:p>
          <a:p>
            <a:endParaRPr lang="it-IT" dirty="0" smtClean="0"/>
          </a:p>
          <a:p>
            <a:r>
              <a:rPr lang="it-IT" dirty="0" smtClean="0"/>
              <a:t>Per es. le teorie ‘eziologiche’ relative allo sviluppo del comportamento anti sociale individuano, tra i tanti fattori, una carenza nel repertorio delle abilità sociali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099869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Essere teoricamente fondati</a:t>
            </a:r>
          </a:p>
          <a:p>
            <a:endParaRPr lang="it-IT" dirty="0" smtClean="0"/>
          </a:p>
          <a:p>
            <a:r>
              <a:rPr lang="it-IT" dirty="0" smtClean="0"/>
              <a:t>Per es. le teorie di cambiamento suggeriscono (e.g. </a:t>
            </a:r>
            <a:r>
              <a:rPr lang="it-IT" dirty="0" err="1" smtClean="0"/>
              <a:t>Interpersonal</a:t>
            </a:r>
            <a:r>
              <a:rPr lang="it-IT" dirty="0" smtClean="0"/>
              <a:t> </a:t>
            </a:r>
            <a:r>
              <a:rPr lang="it-IT" dirty="0" err="1" smtClean="0"/>
              <a:t>Cognitve</a:t>
            </a:r>
            <a:r>
              <a:rPr lang="it-IT" dirty="0" smtClean="0"/>
              <a:t> </a:t>
            </a:r>
            <a:r>
              <a:rPr lang="it-IT" dirty="0" err="1" smtClean="0"/>
              <a:t>Problme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 Training, </a:t>
            </a:r>
            <a:r>
              <a:rPr lang="it-IT" dirty="0" err="1" smtClean="0"/>
              <a:t>Shure</a:t>
            </a:r>
            <a:r>
              <a:rPr lang="it-IT" dirty="0" smtClean="0"/>
              <a:t>, 1992), suggeriscono di prevenire comportamenti violenti</a:t>
            </a:r>
          </a:p>
          <a:p>
            <a:pPr lvl="1"/>
            <a:r>
              <a:rPr lang="it-IT" dirty="0" smtClean="0"/>
              <a:t>Potenziando la capacità dei bambini di risolvere i problemi, insegnando ‘come’ e ‘a cosa pensare’</a:t>
            </a:r>
          </a:p>
          <a:p>
            <a:pPr lvl="1"/>
            <a:r>
              <a:rPr lang="it-IT" dirty="0" smtClean="0"/>
              <a:t>Depotenziando le reazioni tipiche in conflitto inter-personale</a:t>
            </a:r>
          </a:p>
        </p:txBody>
      </p:sp>
    </p:spTree>
    <p:extLst>
      <p:ext uri="{BB962C8B-B14F-4D97-AF65-F5344CB8AC3E}">
        <p14:creationId xmlns:p14="http://schemas.microsoft.com/office/powerpoint/2010/main" val="2627821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I programmi maggiormente efficaci sono quelli multilivello, ossia che agiscono e coinvolgono più livelli o sistemi rilevanti per lo sviluppo di comportamenti </a:t>
            </a:r>
            <a:r>
              <a:rPr lang="it-IT" dirty="0" err="1" smtClean="0"/>
              <a:t>problmematici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876314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Es. Bullismo</a:t>
            </a:r>
          </a:p>
          <a:p>
            <a:r>
              <a:rPr lang="it-IT" dirty="0" smtClean="0"/>
              <a:t>La maggior parte degli interventi avviene nelle scuole (micro sistema)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702159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Es. Bullismo</a:t>
            </a:r>
          </a:p>
          <a:p>
            <a:r>
              <a:rPr lang="it-IT" dirty="0" smtClean="0"/>
              <a:t>Importante agire anche sul micro-sistema famiglia, ossia sui genitori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978991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Es. Bullismo</a:t>
            </a:r>
          </a:p>
          <a:p>
            <a:r>
              <a:rPr lang="it-IT" dirty="0" smtClean="0">
                <a:solidFill>
                  <a:srgbClr val="D9D9D9"/>
                </a:solidFill>
              </a:rPr>
              <a:t>Importante agire anche sul micro-sistema famiglia, ossia sui genitori</a:t>
            </a:r>
          </a:p>
          <a:p>
            <a:r>
              <a:rPr lang="it-IT" dirty="0" smtClean="0"/>
              <a:t>Fornendo anche ‘conoscenze’ sullo sviluppo  sociale dei bambini affinché si possa ‘veder’ il comportamento del figlio in un’ottica ‘diffusa’ 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132286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Es. Bullismo</a:t>
            </a:r>
          </a:p>
          <a:p>
            <a:r>
              <a:rPr lang="it-IT" dirty="0" smtClean="0"/>
              <a:t>Importante agire anche sul </a:t>
            </a:r>
            <a:r>
              <a:rPr lang="it-IT" dirty="0" err="1" smtClean="0"/>
              <a:t>meso-sitema</a:t>
            </a:r>
            <a:r>
              <a:rPr lang="it-IT" dirty="0" smtClean="0"/>
              <a:t>, ossia sulla relazione tra contesto famiglia e contesto scuola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331583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Molteplicità di Azione</a:t>
            </a:r>
          </a:p>
          <a:p>
            <a:r>
              <a:rPr lang="it-IT" dirty="0" smtClean="0"/>
              <a:t>Es. Bullismo</a:t>
            </a:r>
          </a:p>
          <a:p>
            <a:r>
              <a:rPr lang="it-IT" dirty="0" smtClean="0">
                <a:solidFill>
                  <a:srgbClr val="D9D9D9"/>
                </a:solidFill>
              </a:rPr>
              <a:t>Importante agire anche sul </a:t>
            </a:r>
            <a:r>
              <a:rPr lang="it-IT" dirty="0" err="1" smtClean="0">
                <a:solidFill>
                  <a:srgbClr val="D9D9D9"/>
                </a:solidFill>
              </a:rPr>
              <a:t>meso-sitema</a:t>
            </a:r>
            <a:r>
              <a:rPr lang="it-IT" dirty="0" smtClean="0">
                <a:solidFill>
                  <a:srgbClr val="D9D9D9"/>
                </a:solidFill>
              </a:rPr>
              <a:t>, ossia sulla relazione tra contesto famiglia e contesto scuola</a:t>
            </a:r>
          </a:p>
          <a:p>
            <a:r>
              <a:rPr lang="it-IT" dirty="0" smtClean="0"/>
              <a:t>Coinvolgendo le famiglie nelle attività scolastiche = aumento il senso di responsabilizzazione dei genitori e l’implicazione dei genitori nel processo di monitoraggio e di educazione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9518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BFBFBF"/>
                </a:solidFill>
              </a:rPr>
              <a:t>L’intervento di comunità deve agire su fattori individuali o ambientali che sono modificabili, indipendentemente dalla distinzione</a:t>
            </a:r>
          </a:p>
          <a:p>
            <a:r>
              <a:rPr lang="it-IT" dirty="0" smtClean="0"/>
              <a:t>Un primo passo verso l’intervento è quello dell’identificazione dei fattori di rischio e di protezione che sono associati a un particolare disagio di cui ci occupiamo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01842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Modelli misti/coinvolgimento attivo</a:t>
            </a:r>
          </a:p>
          <a:p>
            <a:endParaRPr lang="it-IT" dirty="0" smtClean="0"/>
          </a:p>
          <a:p>
            <a:r>
              <a:rPr lang="it-IT" dirty="0" smtClean="0"/>
              <a:t>Sono più efficaci gli interventi che coinvolgono attivamente i partecipanti rispetto a strategie puramente informativo-nozionistiche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477871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Modelli misti/coinvolgimento attivo</a:t>
            </a:r>
          </a:p>
          <a:p>
            <a:r>
              <a:rPr lang="it-IT" dirty="0" smtClean="0"/>
              <a:t>Per esempio; comportamenti di abuso di alcol</a:t>
            </a:r>
          </a:p>
          <a:p>
            <a:r>
              <a:rPr lang="it-IT" dirty="0" smtClean="0"/>
              <a:t>Gli Interventi a livello di relazione dei pari (influenza sociale) risultano meno efficaci rispetto a quelli che aggiungono, rispetto al precedente intervento, azioni di  promozione di abilità sociali  (life </a:t>
            </a:r>
            <a:r>
              <a:rPr lang="it-IT" dirty="0" err="1" smtClean="0"/>
              <a:t>skill</a:t>
            </a:r>
            <a:r>
              <a:rPr lang="it-IT" dirty="0" smtClean="0"/>
              <a:t> training*)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1868944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Sufficiente dosaggio</a:t>
            </a:r>
          </a:p>
          <a:p>
            <a:r>
              <a:rPr lang="it-IT" dirty="0" smtClean="0"/>
              <a:t>Non interventi salutari, estemporanei</a:t>
            </a:r>
          </a:p>
          <a:p>
            <a:r>
              <a:rPr lang="it-IT" dirty="0" smtClean="0"/>
              <a:t>Continuativi</a:t>
            </a:r>
          </a:p>
          <a:p>
            <a:r>
              <a:rPr lang="it-IT" dirty="0" smtClean="0"/>
              <a:t>Alto dosaggio o dosaggio ad hoc </a:t>
            </a:r>
            <a:r>
              <a:rPr lang="mr-IN" dirty="0" smtClean="0"/>
              <a:t>–</a:t>
            </a:r>
            <a:r>
              <a:rPr lang="it-IT" dirty="0" smtClean="0"/>
              <a:t>per esempio, se sono gli insegnanti (formati per l’intervento), possono attivare l’intervento durante le ore di lezione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838827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Contestualmente Adeguati</a:t>
            </a:r>
          </a:p>
          <a:p>
            <a:r>
              <a:rPr lang="it-IT" dirty="0" smtClean="0"/>
              <a:t>Se si importa un prototipo di intervento </a:t>
            </a:r>
            <a:r>
              <a:rPr lang="mr-IN" dirty="0" smtClean="0"/>
              <a:t>–</a:t>
            </a:r>
            <a:r>
              <a:rPr lang="it-IT" dirty="0" smtClean="0"/>
              <a:t>ossia un protocollo di intervento la cui efficacia è stata testata più volte- da un contesto culturale ‘altro’ </a:t>
            </a:r>
            <a:r>
              <a:rPr lang="mr-IN" dirty="0" smtClean="0"/>
              <a:t>…</a:t>
            </a:r>
            <a:endParaRPr lang="it-IT" dirty="0" smtClean="0"/>
          </a:p>
          <a:p>
            <a:r>
              <a:rPr lang="it-IT" dirty="0" smtClean="0"/>
              <a:t>è utile capirne l’applicabilità nel contesto target</a:t>
            </a:r>
          </a:p>
          <a:p>
            <a:r>
              <a:rPr lang="it-IT" dirty="0" smtClean="0"/>
              <a:t>Avviare un pilota per verificarne l’applicabilità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858328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Formazione dello Staff</a:t>
            </a:r>
          </a:p>
          <a:p>
            <a:r>
              <a:rPr lang="it-IT" dirty="0" smtClean="0"/>
              <a:t>Anche in progetti di ‘alta qualità’ la formazione degli ‘operatori di cambiamento’ è essenziale</a:t>
            </a:r>
          </a:p>
          <a:p>
            <a:r>
              <a:rPr lang="it-IT" dirty="0" smtClean="0"/>
              <a:t>E’ essenziale anche sostenere e supervisionare gli ‘operatori di cambiamento’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vd</a:t>
            </a:r>
            <a:r>
              <a:rPr lang="it-IT" dirty="0" smtClean="0"/>
              <a:t>. Insegnanti o genitori per programmi anti bullismo)</a:t>
            </a:r>
          </a:p>
        </p:txBody>
      </p:sp>
    </p:spTree>
    <p:extLst>
      <p:ext uri="{BB962C8B-B14F-4D97-AF65-F5344CB8AC3E}">
        <p14:creationId xmlns:p14="http://schemas.microsoft.com/office/powerpoint/2010/main" val="38427588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Valutazioni degli esiti</a:t>
            </a:r>
          </a:p>
          <a:p>
            <a:endParaRPr lang="it-IT" dirty="0" smtClean="0"/>
          </a:p>
          <a:p>
            <a:r>
              <a:rPr lang="it-IT" dirty="0" smtClean="0"/>
              <a:t>Valutare l’efficacia di un progetto significa valutare la capacità di un progetto di raggiungere gli obiettivi e i risultati prefissati</a:t>
            </a:r>
          </a:p>
        </p:txBody>
      </p:sp>
    </p:spTree>
    <p:extLst>
      <p:ext uri="{BB962C8B-B14F-4D97-AF65-F5344CB8AC3E}">
        <p14:creationId xmlns:p14="http://schemas.microsoft.com/office/powerpoint/2010/main" val="19638781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Non scordare il Macro livello</a:t>
            </a:r>
          </a:p>
          <a:p>
            <a:r>
              <a:rPr lang="it-IT" dirty="0" smtClean="0"/>
              <a:t>Gli elementi normativi e culturali di macro livello influenzano</a:t>
            </a:r>
          </a:p>
          <a:p>
            <a:r>
              <a:rPr lang="it-IT" dirty="0" smtClean="0"/>
              <a:t>I livelli sotto-ordinati (</a:t>
            </a:r>
            <a:r>
              <a:rPr lang="it-IT" dirty="0" err="1" smtClean="0"/>
              <a:t>meso</a:t>
            </a:r>
            <a:r>
              <a:rPr lang="it-IT" dirty="0" smtClean="0"/>
              <a:t>, micro, individuale</a:t>
            </a:r>
            <a:r>
              <a:rPr lang="mr-IN" dirty="0" smtClean="0"/>
              <a:t>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tipologia di interventi</a:t>
            </a:r>
          </a:p>
        </p:txBody>
      </p:sp>
    </p:spTree>
    <p:extLst>
      <p:ext uri="{BB962C8B-B14F-4D97-AF65-F5344CB8AC3E}">
        <p14:creationId xmlns:p14="http://schemas.microsoft.com/office/powerpoint/2010/main" val="400023678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Non scordare il Macro livello</a:t>
            </a:r>
          </a:p>
          <a:p>
            <a:r>
              <a:rPr lang="it-IT" dirty="0" smtClean="0"/>
              <a:t>L’ufficio europeo dell’OMS ha impostato dei punti chiave per quanto riguarda le strategie di prevenzione alla salute</a:t>
            </a:r>
          </a:p>
          <a:p>
            <a:r>
              <a:rPr lang="it-IT" dirty="0" smtClean="0"/>
              <a:t>(riassunti anche nei punti sulle caratteristiche degli interventi efficaci)</a:t>
            </a:r>
          </a:p>
        </p:txBody>
      </p:sp>
    </p:spTree>
    <p:extLst>
      <p:ext uri="{BB962C8B-B14F-4D97-AF65-F5344CB8AC3E}">
        <p14:creationId xmlns:p14="http://schemas.microsoft.com/office/powerpoint/2010/main" val="25108163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Non scordare il Macro livello</a:t>
            </a:r>
          </a:p>
          <a:p>
            <a:r>
              <a:rPr lang="it-IT" dirty="0" smtClean="0"/>
              <a:t>L’ufficio europeo dell’OMS ha impostato dei punti chiave per quanto riguarda le strategie di prevenzione alla salute</a:t>
            </a:r>
          </a:p>
          <a:p>
            <a:r>
              <a:rPr lang="it-IT" dirty="0" smtClean="0"/>
              <a:t>(Non solo) intervenire sulle cause in modo ‘</a:t>
            </a:r>
            <a:r>
              <a:rPr lang="it-IT" smtClean="0"/>
              <a:t>credibile’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7641031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Non scordare il Macro livello</a:t>
            </a:r>
          </a:p>
          <a:p>
            <a:r>
              <a:rPr lang="it-IT" dirty="0" smtClean="0"/>
              <a:t>L’ufficio europeo dell’OMS ha impostato dei punti chiave per quanto riguarda le strategie di prevenzione alla salute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(Non solo) intervenire sulle cause in modo ‘credibile’</a:t>
            </a:r>
          </a:p>
          <a:p>
            <a:r>
              <a:rPr lang="it-IT" dirty="0" smtClean="0"/>
              <a:t>(Non solo) promuovere ‘stili di vita’ 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2570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BFBFBF"/>
                </a:solidFill>
              </a:rPr>
              <a:t>L’intervento di comunità deve agire su fattori individuali o ambientali che sono modificabili, indipendentemente dalla distinzione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Un primo passo verso l’intervento è quello dell’identificazione dei fattori di rischio e di protezione che sono associati a un particolare disagio di cui ci occupiamo </a:t>
            </a:r>
          </a:p>
          <a:p>
            <a:r>
              <a:rPr lang="it-IT" dirty="0" smtClean="0"/>
              <a:t>Di solito si prendono in considerazione tutte le ricerche, da contesti differenti a contesi simili a quelli in analisi, che hanno stabilito una relazione tra rischio/protezione e disagio oggetto di intervento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37407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interventi dovrebbero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Non scordare il Macro livello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L’ufficio europeo dell’OMS ha impostato dei punti chiave per quanto riguarda le strategie di prevenzione alla salute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(Non solo) intervenire sulle cause in modo ‘credibile’</a:t>
            </a:r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(Non solo) promuovere ‘stili di vita’ </a:t>
            </a:r>
          </a:p>
          <a:p>
            <a:r>
              <a:rPr lang="it-IT" dirty="0" smtClean="0"/>
              <a:t>(Ma anche) agire sulle politiche finalizzate a migliorare i contesti sociali i cui fattori (e.g., povertà) sono fattori di rischio per l’insorgenza, incidenza, cronicizzazione di problematiche.</a:t>
            </a:r>
          </a:p>
        </p:txBody>
      </p:sp>
    </p:spTree>
    <p:extLst>
      <p:ext uri="{BB962C8B-B14F-4D97-AF65-F5344CB8AC3E}">
        <p14:creationId xmlns:p14="http://schemas.microsoft.com/office/powerpoint/2010/main" val="402570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rgbClr val="BFBFBF"/>
              </a:solidFill>
            </a:endParaRPr>
          </a:p>
          <a:p>
            <a:r>
              <a:rPr lang="it-IT" dirty="0" smtClean="0"/>
              <a:t>Alle volte i fattori di rischio e di protezione </a:t>
            </a:r>
            <a:r>
              <a:rPr lang="it-IT" b="1" dirty="0" smtClean="0"/>
              <a:t>coesistono</a:t>
            </a:r>
            <a:r>
              <a:rPr lang="it-IT" dirty="0" smtClean="0"/>
              <a:t> in un unico costrutto: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Una buona comunicazione tra genitori e figli è fattore di protezione per la possibilità di sviluppo di problemi emotivi (</a:t>
            </a:r>
            <a:r>
              <a:rPr lang="it-IT" b="1" dirty="0" smtClean="0">
                <a:solidFill>
                  <a:schemeClr val="tx1"/>
                </a:solidFill>
              </a:rPr>
              <a:t>protettivo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488516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226</TotalTime>
  <Words>3063</Words>
  <Application>Microsoft Macintosh PowerPoint</Application>
  <PresentationFormat>Presentazione su schermo (4:3)</PresentationFormat>
  <Paragraphs>413</Paragraphs>
  <Slides>80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80</vt:i4>
      </vt:variant>
    </vt:vector>
  </HeadingPairs>
  <TitlesOfParts>
    <vt:vector size="81" baseType="lpstr">
      <vt:lpstr>Percezione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Tempi e scopi degli interventi  (es. maltrattamento)</vt:lpstr>
      <vt:lpstr>Tempi e scopi degli interventi </vt:lpstr>
      <vt:lpstr>Tempi e scopi degli interventi </vt:lpstr>
      <vt:lpstr>Tempi e scopi degli interventi </vt:lpstr>
      <vt:lpstr>(apro parentesi)</vt:lpstr>
      <vt:lpstr>(apro parentesi)</vt:lpstr>
      <vt:lpstr>(apro parentesi)</vt:lpstr>
      <vt:lpstr>(apro parentesi)</vt:lpstr>
      <vt:lpstr>(apro parentesi)</vt:lpstr>
      <vt:lpstr>Che cosa funziona di più?</vt:lpstr>
      <vt:lpstr>Che cosa funziona di più?</vt:lpstr>
      <vt:lpstr>Che cosa funziona di più?</vt:lpstr>
      <vt:lpstr>Che cosa funziona di più?</vt:lpstr>
      <vt:lpstr>Che cosa funziona di più?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</vt:vector>
  </TitlesOfParts>
  <Company>Università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Prevenzione o Promozione?</dc:title>
  <dc:creator>Andrea Carnaghi</dc:creator>
  <cp:lastModifiedBy>Andrea Carnaghi</cp:lastModifiedBy>
  <cp:revision>40</cp:revision>
  <dcterms:created xsi:type="dcterms:W3CDTF">2019-01-28T11:31:52Z</dcterms:created>
  <dcterms:modified xsi:type="dcterms:W3CDTF">2020-02-19T15:17:22Z</dcterms:modified>
</cp:coreProperties>
</file>