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309" r:id="rId30"/>
    <p:sldId id="310" r:id="rId31"/>
    <p:sldId id="311" r:id="rId32"/>
    <p:sldId id="284" r:id="rId33"/>
    <p:sldId id="285" r:id="rId34"/>
    <p:sldId id="290" r:id="rId35"/>
    <p:sldId id="287" r:id="rId36"/>
    <p:sldId id="291" r:id="rId37"/>
    <p:sldId id="292" r:id="rId38"/>
    <p:sldId id="288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heme" Target="theme/theme1.xml"/><Relationship Id="rId81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printerSettings" Target="printerSettings/printerSettings1.bin"/><Relationship Id="rId78" Type="http://schemas.openxmlformats.org/officeDocument/2006/relationships/presProps" Target="presProps.xml"/><Relationship Id="rId79" Type="http://schemas.openxmlformats.org/officeDocument/2006/relationships/viewProps" Target="view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06/05/19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Lavorare sulla comunità: strumenti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2473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un po’ di 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 (men) significa “uno che pensa” e  (</a:t>
            </a:r>
            <a:r>
              <a:rPr lang="it-IT" dirty="0" err="1"/>
              <a:t>tor</a:t>
            </a:r>
            <a:r>
              <a:rPr lang="it-IT" dirty="0"/>
              <a:t> è suffisso maschile), quindi “uomo che pensa”. (Men-</a:t>
            </a:r>
            <a:r>
              <a:rPr lang="it-IT" dirty="0" err="1"/>
              <a:t>trix</a:t>
            </a:r>
            <a:r>
              <a:rPr lang="it-IT" dirty="0"/>
              <a:t> = donna che pensa)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804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un </a:t>
            </a:r>
            <a:r>
              <a:rPr lang="it-IT" dirty="0"/>
              <a:t>po’ di storia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 (men) significa “uno che pensa” e  (</a:t>
            </a:r>
            <a:r>
              <a:rPr lang="it-IT" dirty="0" err="1"/>
              <a:t>tor</a:t>
            </a:r>
            <a:r>
              <a:rPr lang="it-IT" dirty="0"/>
              <a:t> è suffisso maschile), quindi “uomo che pensa”. (Men-</a:t>
            </a:r>
            <a:r>
              <a:rPr lang="it-IT" dirty="0" err="1"/>
              <a:t>trix</a:t>
            </a:r>
            <a:r>
              <a:rPr lang="it-IT" dirty="0"/>
              <a:t> = donna che pensa) </a:t>
            </a:r>
            <a:endParaRPr lang="it-IT" dirty="0" smtClean="0"/>
          </a:p>
          <a:p>
            <a:endParaRPr lang="it-IT" dirty="0"/>
          </a:p>
          <a:p>
            <a:r>
              <a:rPr lang="it-IT" dirty="0"/>
              <a:t>Origine mitologica: “Mentore” l’amico di Ulisse che si occupa dell’educazione del figlio Telemaco </a:t>
            </a:r>
            <a:endParaRPr lang="it-IT" dirty="0" smtClean="0"/>
          </a:p>
          <a:p>
            <a:r>
              <a:rPr lang="it-IT" dirty="0" smtClean="0"/>
              <a:t>Odissea: Ulisse affida Telemaco a Mentore prima di partire per la guerra di Troia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758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</a:t>
            </a:r>
            <a:r>
              <a:rPr lang="it-IT" dirty="0"/>
              <a:t>un po’ di storia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Nel Primo Novecento in US siamo di fronte a una forte </a:t>
            </a:r>
            <a:r>
              <a:rPr lang="it-IT" dirty="0"/>
              <a:t>industrializzazione con </a:t>
            </a:r>
            <a:r>
              <a:rPr lang="it-IT" dirty="0" smtClean="0"/>
              <a:t>alto numero di </a:t>
            </a:r>
            <a:r>
              <a:rPr lang="it-IT" dirty="0"/>
              <a:t>immigrati</a:t>
            </a:r>
            <a:r>
              <a:rPr lang="it-IT" dirty="0" smtClean="0"/>
              <a:t>.</a:t>
            </a:r>
          </a:p>
          <a:p>
            <a:r>
              <a:rPr lang="it-IT" dirty="0" smtClean="0"/>
              <a:t>Viene valorizzato il </a:t>
            </a:r>
            <a:r>
              <a:rPr lang="it-IT" dirty="0"/>
              <a:t>progresso </a:t>
            </a:r>
            <a:r>
              <a:rPr lang="it-IT" dirty="0" smtClean="0"/>
              <a:t>economico, la produzione </a:t>
            </a:r>
            <a:r>
              <a:rPr lang="it-IT" dirty="0"/>
              <a:t>di massa </a:t>
            </a:r>
            <a:endParaRPr lang="it-IT" dirty="0" smtClean="0"/>
          </a:p>
          <a:p>
            <a:r>
              <a:rPr lang="it-IT" dirty="0" smtClean="0"/>
              <a:t>Senza però fornire forme di protezione </a:t>
            </a:r>
            <a:r>
              <a:rPr lang="it-IT" dirty="0"/>
              <a:t>sociale.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039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</a:t>
            </a:r>
            <a:r>
              <a:rPr lang="it-IT" dirty="0"/>
              <a:t>un po’ di storia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Nella società US nascono</a:t>
            </a:r>
          </a:p>
          <a:p>
            <a:r>
              <a:rPr lang="it-IT" dirty="0" smtClean="0"/>
              <a:t>Forti movimenti di contestazione (anti-razzismo)</a:t>
            </a:r>
          </a:p>
          <a:p>
            <a:r>
              <a:rPr lang="it-IT" dirty="0" smtClean="0"/>
              <a:t>Movimenti di riflessione sulle disuguaglianze sociali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946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</a:t>
            </a:r>
            <a:r>
              <a:rPr lang="it-IT" dirty="0"/>
              <a:t>un po’ di storia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E’ in questo contesto storico economico che si sviluppano:</a:t>
            </a:r>
          </a:p>
          <a:p>
            <a:r>
              <a:rPr lang="it-IT" dirty="0" smtClean="0"/>
              <a:t>Ladies </a:t>
            </a:r>
            <a:r>
              <a:rPr lang="it-IT" dirty="0"/>
              <a:t>of </a:t>
            </a:r>
            <a:r>
              <a:rPr lang="it-IT" dirty="0" smtClean="0"/>
              <a:t>Charity </a:t>
            </a:r>
            <a:r>
              <a:rPr lang="it-IT" dirty="0"/>
              <a:t>of New York, 1902 </a:t>
            </a:r>
          </a:p>
          <a:p>
            <a:r>
              <a:rPr lang="it-IT" dirty="0" smtClean="0"/>
              <a:t>Big </a:t>
            </a:r>
            <a:r>
              <a:rPr lang="it-IT" dirty="0" err="1"/>
              <a:t>Brothers</a:t>
            </a:r>
            <a:r>
              <a:rPr lang="it-IT" dirty="0"/>
              <a:t> of </a:t>
            </a:r>
            <a:r>
              <a:rPr lang="it-IT" dirty="0" smtClean="0"/>
              <a:t>Cincinnati,1910</a:t>
            </a:r>
            <a:endParaRPr lang="it-IT" dirty="0"/>
          </a:p>
          <a:p>
            <a:r>
              <a:rPr lang="it-IT" dirty="0" smtClean="0"/>
              <a:t>Big </a:t>
            </a:r>
            <a:r>
              <a:rPr lang="it-IT" dirty="0" err="1"/>
              <a:t>Brothers</a:t>
            </a:r>
            <a:r>
              <a:rPr lang="it-IT" dirty="0"/>
              <a:t> and Big </a:t>
            </a:r>
            <a:r>
              <a:rPr lang="it-IT" dirty="0" err="1"/>
              <a:t>Sisters</a:t>
            </a:r>
            <a:r>
              <a:rPr lang="it-IT" dirty="0"/>
              <a:t> of </a:t>
            </a:r>
            <a:r>
              <a:rPr lang="it-IT" dirty="0" smtClean="0"/>
              <a:t>America </a:t>
            </a:r>
            <a:r>
              <a:rPr lang="it-IT" dirty="0"/>
              <a:t>(BBBSA</a:t>
            </a:r>
            <a:r>
              <a:rPr lang="it-IT" dirty="0" smtClean="0"/>
              <a:t>), 1978 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619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</a:t>
            </a:r>
            <a:r>
              <a:rPr lang="it-IT" dirty="0"/>
              <a:t>un po’ di storia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Negli anni </a:t>
            </a:r>
            <a:r>
              <a:rPr lang="it-IT" dirty="0"/>
              <a:t>’</a:t>
            </a:r>
            <a:r>
              <a:rPr lang="it-IT" dirty="0" smtClean="0"/>
              <a:t>80</a:t>
            </a:r>
            <a:r>
              <a:rPr lang="it-IT" dirty="0"/>
              <a:t> </a:t>
            </a:r>
            <a:r>
              <a:rPr lang="it-IT" dirty="0" smtClean="0"/>
              <a:t>(stato </a:t>
            </a:r>
            <a:r>
              <a:rPr lang="it-IT" dirty="0"/>
              <a:t>di New </a:t>
            </a:r>
            <a:r>
              <a:rPr lang="it-IT" dirty="0" smtClean="0"/>
              <a:t>York) viene registrato un incidenza di </a:t>
            </a:r>
            <a:r>
              <a:rPr lang="it-IT" dirty="0"/>
              <a:t>abbandono </a:t>
            </a:r>
            <a:r>
              <a:rPr lang="it-IT" dirty="0" smtClean="0"/>
              <a:t>scolastico elevato  </a:t>
            </a:r>
            <a:endParaRPr lang="it-IT" dirty="0"/>
          </a:p>
          <a:p>
            <a:r>
              <a:rPr lang="it-IT" dirty="0" smtClean="0"/>
              <a:t>Lo stato </a:t>
            </a:r>
            <a:r>
              <a:rPr lang="it-IT" dirty="0"/>
              <a:t>di New York </a:t>
            </a:r>
            <a:r>
              <a:rPr lang="it-IT" dirty="0" smtClean="0"/>
              <a:t>finanzia un programma  ‘</a:t>
            </a:r>
            <a:r>
              <a:rPr lang="it-IT" dirty="0"/>
              <a:t>New York State </a:t>
            </a:r>
            <a:r>
              <a:rPr lang="it-IT" dirty="0" err="1"/>
              <a:t>Mentoring</a:t>
            </a:r>
            <a:r>
              <a:rPr lang="it-IT" dirty="0"/>
              <a:t> </a:t>
            </a:r>
            <a:r>
              <a:rPr lang="it-IT" dirty="0" smtClean="0"/>
              <a:t>Program’</a:t>
            </a:r>
            <a:endParaRPr lang="it-IT" dirty="0"/>
          </a:p>
          <a:p>
            <a:r>
              <a:rPr lang="it-IT" dirty="0" smtClean="0"/>
              <a:t>Considerato </a:t>
            </a:r>
            <a:r>
              <a:rPr lang="it-IT" dirty="0"/>
              <a:t>il primo vero programma di </a:t>
            </a:r>
            <a:r>
              <a:rPr lang="it-IT" dirty="0" err="1"/>
              <a:t>mentoring</a:t>
            </a:r>
            <a:r>
              <a:rPr lang="it-IT" dirty="0"/>
              <a:t> </a:t>
            </a:r>
            <a:r>
              <a:rPr lang="it-IT" dirty="0" smtClean="0"/>
              <a:t> (appare per la prima volta il termine)</a:t>
            </a:r>
            <a:endParaRPr lang="it-IT" dirty="0"/>
          </a:p>
          <a:p>
            <a:r>
              <a:rPr lang="it-IT" dirty="0" smtClean="0"/>
              <a:t>A  </a:t>
            </a:r>
            <a:r>
              <a:rPr lang="it-IT" dirty="0"/>
              <a:t>sostegno dell’infanzia e della famiglia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136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</a:t>
            </a:r>
            <a:r>
              <a:rPr lang="it-IT" dirty="0"/>
              <a:t>un po’ di storia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Oggi, i programmi di </a:t>
            </a:r>
            <a:r>
              <a:rPr lang="it-IT" dirty="0" err="1" smtClean="0"/>
              <a:t>mentoring</a:t>
            </a:r>
            <a:r>
              <a:rPr lang="it-IT" dirty="0" smtClean="0"/>
              <a:t> riguardano differenti e molteplici microsistemi</a:t>
            </a:r>
          </a:p>
          <a:p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Blackwell</a:t>
            </a:r>
            <a:r>
              <a:rPr lang="it-IT" dirty="0"/>
              <a:t> </a:t>
            </a:r>
            <a:r>
              <a:rPr lang="it-IT" dirty="0" err="1"/>
              <a:t>Handobook</a:t>
            </a:r>
            <a:r>
              <a:rPr lang="it-IT" dirty="0"/>
              <a:t> of </a:t>
            </a:r>
            <a:r>
              <a:rPr lang="it-IT" dirty="0" err="1"/>
              <a:t>Mentoring</a:t>
            </a:r>
            <a:r>
              <a:rPr lang="it-IT" dirty="0"/>
              <a:t>” Allen e </a:t>
            </a:r>
            <a:r>
              <a:rPr lang="it-IT" dirty="0" err="1"/>
              <a:t>Eby</a:t>
            </a:r>
            <a:r>
              <a:rPr lang="it-IT" dirty="0"/>
              <a:t>, </a:t>
            </a:r>
            <a:r>
              <a:rPr lang="it-IT" dirty="0" smtClean="0"/>
              <a:t>2007 </a:t>
            </a:r>
            <a:r>
              <a:rPr lang="it-IT" dirty="0"/>
              <a:t>(</a:t>
            </a:r>
            <a:r>
              <a:rPr lang="it-IT" dirty="0" smtClean="0"/>
              <a:t>Per approfondire)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806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</a:t>
            </a:r>
            <a:r>
              <a:rPr lang="it-IT" dirty="0"/>
              <a:t>un po’ di storia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A6A6A6"/>
                </a:solidFill>
              </a:rPr>
              <a:t>Oggi, i programmi di </a:t>
            </a:r>
            <a:r>
              <a:rPr lang="it-IT" dirty="0" err="1" smtClean="0">
                <a:solidFill>
                  <a:srgbClr val="A6A6A6"/>
                </a:solidFill>
              </a:rPr>
              <a:t>mentoring</a:t>
            </a:r>
            <a:r>
              <a:rPr lang="it-IT" dirty="0" smtClean="0">
                <a:solidFill>
                  <a:srgbClr val="A6A6A6"/>
                </a:solidFill>
              </a:rPr>
              <a:t> riguardano differenti e molteplici microsistemi</a:t>
            </a:r>
          </a:p>
          <a:p>
            <a:endParaRPr lang="it-IT" dirty="0">
              <a:solidFill>
                <a:srgbClr val="A6A6A6"/>
              </a:solidFill>
            </a:endParaRPr>
          </a:p>
          <a:p>
            <a:r>
              <a:rPr lang="it-IT" dirty="0">
                <a:solidFill>
                  <a:srgbClr val="A6A6A6"/>
                </a:solidFill>
              </a:rPr>
              <a:t>The </a:t>
            </a:r>
            <a:r>
              <a:rPr lang="it-IT" dirty="0" err="1">
                <a:solidFill>
                  <a:srgbClr val="A6A6A6"/>
                </a:solidFill>
              </a:rPr>
              <a:t>Blackwell</a:t>
            </a:r>
            <a:r>
              <a:rPr lang="it-IT" dirty="0">
                <a:solidFill>
                  <a:srgbClr val="A6A6A6"/>
                </a:solidFill>
              </a:rPr>
              <a:t> </a:t>
            </a:r>
            <a:r>
              <a:rPr lang="it-IT" dirty="0" err="1">
                <a:solidFill>
                  <a:srgbClr val="A6A6A6"/>
                </a:solidFill>
              </a:rPr>
              <a:t>Handobook</a:t>
            </a:r>
            <a:r>
              <a:rPr lang="it-IT" dirty="0">
                <a:solidFill>
                  <a:srgbClr val="A6A6A6"/>
                </a:solidFill>
              </a:rPr>
              <a:t> of </a:t>
            </a:r>
            <a:r>
              <a:rPr lang="it-IT" dirty="0" err="1">
                <a:solidFill>
                  <a:srgbClr val="A6A6A6"/>
                </a:solidFill>
              </a:rPr>
              <a:t>Mentoring</a:t>
            </a:r>
            <a:r>
              <a:rPr lang="it-IT" dirty="0">
                <a:solidFill>
                  <a:srgbClr val="A6A6A6"/>
                </a:solidFill>
              </a:rPr>
              <a:t>” Allen e </a:t>
            </a:r>
            <a:r>
              <a:rPr lang="it-IT" dirty="0" err="1">
                <a:solidFill>
                  <a:srgbClr val="A6A6A6"/>
                </a:solidFill>
              </a:rPr>
              <a:t>Eby</a:t>
            </a:r>
            <a:r>
              <a:rPr lang="it-IT" dirty="0">
                <a:solidFill>
                  <a:srgbClr val="A6A6A6"/>
                </a:solidFill>
              </a:rPr>
              <a:t>, </a:t>
            </a:r>
            <a:r>
              <a:rPr lang="it-IT" dirty="0" smtClean="0">
                <a:solidFill>
                  <a:srgbClr val="A6A6A6"/>
                </a:solidFill>
              </a:rPr>
              <a:t>2007 </a:t>
            </a:r>
            <a:r>
              <a:rPr lang="it-IT" dirty="0">
                <a:solidFill>
                  <a:srgbClr val="A6A6A6"/>
                </a:solidFill>
              </a:rPr>
              <a:t>(</a:t>
            </a:r>
            <a:r>
              <a:rPr lang="it-IT" dirty="0" smtClean="0">
                <a:solidFill>
                  <a:srgbClr val="A6A6A6"/>
                </a:solidFill>
              </a:rPr>
              <a:t>Per approfondire)</a:t>
            </a:r>
          </a:p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 esempio, nel 2005, più di tre milioni di giovani erano coinvolti in relazioni di </a:t>
            </a:r>
            <a:r>
              <a:rPr lang="it-IT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mentoring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532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Il </a:t>
            </a:r>
            <a:r>
              <a:rPr lang="it-IT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mentoring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è un intervento di microsistema perché agisce sulle relazioni prossimali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13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A6A6A6"/>
                </a:solidFill>
              </a:rPr>
              <a:t>Il </a:t>
            </a:r>
            <a:r>
              <a:rPr lang="it-IT" dirty="0" err="1" smtClean="0">
                <a:solidFill>
                  <a:srgbClr val="A6A6A6"/>
                </a:solidFill>
              </a:rPr>
              <a:t>mentoring</a:t>
            </a:r>
            <a:r>
              <a:rPr lang="it-IT" dirty="0" smtClean="0">
                <a:solidFill>
                  <a:srgbClr val="A6A6A6"/>
                </a:solidFill>
              </a:rPr>
              <a:t> è un intervento di microsistema perché agisce sulle relazioni prossimali </a:t>
            </a:r>
          </a:p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Può essere di tipo selettivo o indicato se si rivolge a individui a rischio (per esempio di abbandono scolastico)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880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Microstistema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Mentre il training aveva come target l’individuo e le sue abilità, conoscenze e capacità</a:t>
            </a:r>
          </a:p>
          <a:p>
            <a:r>
              <a:rPr lang="it-IT" dirty="0" smtClean="0"/>
              <a:t>Gli interventi di microsistema agiscono sulla rete di relazione prossimale del target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1092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Il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mentoring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è un intervento di microsistema perché agisce sulle relazioni prossimali </a:t>
            </a: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Può essere di tipo selettivo o indicato se si rivolge a individui a rischio (per esempio di abbandono scolastico)</a:t>
            </a:r>
          </a:p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È un’azione di tipo indiretto perché </a:t>
            </a:r>
            <a:r>
              <a:rPr lang="it-IT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non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si avvale di un professionista che entra in contatto con il target di intervento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617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Il non professionista che entra in contatto con il target di intervento </a:t>
            </a:r>
            <a:r>
              <a:rPr lang="it-IT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non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è qualcuno che già occupa una posizione nella rete sociale dell’individuo target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805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A6A6A6"/>
                </a:solidFill>
              </a:rPr>
              <a:t>Il non professionista che entra in contatto con il target di intervento </a:t>
            </a:r>
            <a:r>
              <a:rPr lang="it-IT" u="sng" dirty="0" smtClean="0">
                <a:solidFill>
                  <a:srgbClr val="A6A6A6"/>
                </a:solidFill>
              </a:rPr>
              <a:t>non</a:t>
            </a:r>
            <a:r>
              <a:rPr lang="it-IT" dirty="0" smtClean="0">
                <a:solidFill>
                  <a:srgbClr val="A6A6A6"/>
                </a:solidFill>
              </a:rPr>
              <a:t> è qualcuno che già occupa una posizione nella rete sociale dell’individuo target</a:t>
            </a:r>
            <a:endParaRPr lang="it-IT" dirty="0">
              <a:solidFill>
                <a:srgbClr val="A6A6A6"/>
              </a:solidFill>
            </a:endParaRPr>
          </a:p>
          <a:p>
            <a:r>
              <a:rPr lang="it-IT" dirty="0" smtClean="0"/>
              <a:t>E’ una risorsa nuova per l’individuo in difficoltà o in potenziale difficoltà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6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L’intervento di </a:t>
            </a:r>
            <a:r>
              <a:rPr lang="it-IT" dirty="0" err="1" smtClean="0"/>
              <a:t>mentoring</a:t>
            </a:r>
            <a:r>
              <a:rPr lang="it-IT" dirty="0" smtClean="0"/>
              <a:t> si basa </a:t>
            </a:r>
          </a:p>
          <a:p>
            <a:r>
              <a:rPr lang="it-IT" dirty="0" smtClean="0"/>
              <a:t>Su una relazione tra due individui</a:t>
            </a:r>
          </a:p>
          <a:p>
            <a:r>
              <a:rPr lang="it-IT" dirty="0" smtClean="0"/>
              <a:t>Duratura nel tempo</a:t>
            </a:r>
          </a:p>
          <a:p>
            <a:r>
              <a:rPr lang="it-IT" dirty="0" smtClean="0"/>
              <a:t>In cui vi è un adulto esperto (</a:t>
            </a:r>
            <a:r>
              <a:rPr lang="it-IT" dirty="0" err="1" smtClean="0"/>
              <a:t>mentor</a:t>
            </a:r>
            <a:r>
              <a:rPr lang="it-IT" dirty="0" smtClean="0"/>
              <a:t>)</a:t>
            </a:r>
          </a:p>
          <a:p>
            <a:r>
              <a:rPr lang="it-IT" dirty="0" smtClean="0"/>
              <a:t>E un individuo target di intervento (</a:t>
            </a:r>
            <a:r>
              <a:rPr lang="it-IT" dirty="0" err="1" smtClean="0"/>
              <a:t>mentee</a:t>
            </a:r>
            <a:r>
              <a:rPr lang="it-IT" dirty="0" smtClean="0"/>
              <a:t>)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014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25955"/>
          </a:xfrm>
        </p:spPr>
        <p:txBody>
          <a:bodyPr>
            <a:normAutofit/>
          </a:bodyPr>
          <a:lstStyle/>
          <a:p>
            <a:r>
              <a:rPr lang="it-IT" dirty="0" smtClean="0"/>
              <a:t>Prevede che l’affiancamento con un modello positivo </a:t>
            </a:r>
          </a:p>
          <a:p>
            <a:r>
              <a:rPr lang="it-IT" dirty="0" smtClean="0"/>
              <a:t>possa facilitare la gestione e la risoluzione di situazioni problematiche </a:t>
            </a:r>
          </a:p>
          <a:p>
            <a:r>
              <a:rPr lang="it-IT" dirty="0" smtClean="0"/>
              <a:t>e l’acquisizione di autonomia nell’affrontare tematiche simili in futuro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966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25955"/>
          </a:xfrm>
        </p:spPr>
        <p:txBody>
          <a:bodyPr>
            <a:normAutofit/>
          </a:bodyPr>
          <a:lstStyle/>
          <a:p>
            <a:r>
              <a:rPr lang="it-IT" dirty="0" smtClean="0"/>
              <a:t>‘</a:t>
            </a:r>
            <a:r>
              <a:rPr lang="it-IT" b="1" dirty="0" err="1" smtClean="0"/>
              <a:t>Merriam</a:t>
            </a:r>
            <a:r>
              <a:rPr lang="it-IT" dirty="0" smtClean="0"/>
              <a:t> </a:t>
            </a:r>
            <a:r>
              <a:rPr lang="it-IT" dirty="0"/>
              <a:t>(1983) </a:t>
            </a:r>
            <a:r>
              <a:rPr lang="it-IT" dirty="0" smtClean="0"/>
              <a:t>definisce </a:t>
            </a:r>
            <a:r>
              <a:rPr lang="it-IT" dirty="0"/>
              <a:t>il </a:t>
            </a:r>
            <a:r>
              <a:rPr lang="it-IT" dirty="0" err="1"/>
              <a:t>mentoring</a:t>
            </a:r>
            <a:r>
              <a:rPr lang="it-IT" dirty="0"/>
              <a:t> </a:t>
            </a:r>
            <a:r>
              <a:rPr lang="it-IT" dirty="0" smtClean="0"/>
              <a:t>come:</a:t>
            </a:r>
          </a:p>
          <a:p>
            <a:r>
              <a:rPr lang="it-IT" dirty="0" smtClean="0"/>
              <a:t> </a:t>
            </a:r>
            <a:r>
              <a:rPr lang="it-IT" dirty="0"/>
              <a:t>un’ interazione emotiva </a:t>
            </a:r>
            <a:r>
              <a:rPr lang="it-IT" dirty="0" smtClean="0"/>
              <a:t>tra un adulto </a:t>
            </a:r>
            <a:r>
              <a:rPr lang="it-IT" dirty="0"/>
              <a:t>e un giovane, </a:t>
            </a:r>
            <a:endParaRPr lang="it-IT" dirty="0" smtClean="0"/>
          </a:p>
          <a:p>
            <a:r>
              <a:rPr lang="it-IT" dirty="0" smtClean="0"/>
              <a:t>in </a:t>
            </a:r>
            <a:r>
              <a:rPr lang="it-IT" dirty="0"/>
              <a:t>una relazione nella quale l’adulto si assicura la </a:t>
            </a:r>
            <a:r>
              <a:rPr lang="it-IT" b="1" dirty="0"/>
              <a:t>fiducia</a:t>
            </a:r>
            <a:r>
              <a:rPr lang="it-IT" dirty="0"/>
              <a:t> </a:t>
            </a:r>
            <a:r>
              <a:rPr lang="it-IT" dirty="0" smtClean="0"/>
              <a:t>del </a:t>
            </a:r>
            <a:r>
              <a:rPr lang="it-IT" dirty="0"/>
              <a:t>giovane </a:t>
            </a:r>
            <a:endParaRPr lang="it-IT" dirty="0" smtClean="0"/>
          </a:p>
          <a:p>
            <a:r>
              <a:rPr lang="it-IT" b="1" dirty="0" smtClean="0"/>
              <a:t>fornendogli </a:t>
            </a:r>
            <a:r>
              <a:rPr lang="it-IT" b="1" dirty="0"/>
              <a:t>l’esperienza nella </a:t>
            </a:r>
            <a:r>
              <a:rPr lang="it-IT" b="1" dirty="0" smtClean="0"/>
              <a:t>guida</a:t>
            </a:r>
            <a:r>
              <a:rPr lang="it-IT" dirty="0" smtClean="0"/>
              <a:t>’. 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026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25955"/>
          </a:xfrm>
        </p:spPr>
        <p:txBody>
          <a:bodyPr>
            <a:normAutofit/>
          </a:bodyPr>
          <a:lstStyle/>
          <a:p>
            <a:r>
              <a:rPr lang="it-IT" dirty="0" smtClean="0"/>
              <a:t>‘</a:t>
            </a:r>
            <a:r>
              <a:rPr lang="it-IT" b="1" dirty="0" smtClean="0"/>
              <a:t>Carter</a:t>
            </a:r>
            <a:r>
              <a:rPr lang="it-IT" dirty="0" smtClean="0"/>
              <a:t> </a:t>
            </a:r>
            <a:r>
              <a:rPr lang="it-IT" dirty="0"/>
              <a:t>(1994) invece amplia l’orizzonte di riferimento e considera una relazione di </a:t>
            </a:r>
            <a:r>
              <a:rPr lang="it-IT" dirty="0" err="1"/>
              <a:t>mentoring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qualsiasi </a:t>
            </a:r>
            <a:r>
              <a:rPr lang="it-IT" dirty="0"/>
              <a:t>rapporto tra un </a:t>
            </a:r>
            <a:r>
              <a:rPr lang="it-IT" dirty="0" smtClean="0"/>
              <a:t>adulto </a:t>
            </a:r>
            <a:r>
              <a:rPr lang="it-IT" dirty="0"/>
              <a:t>e un giovane</a:t>
            </a:r>
            <a:r>
              <a:rPr lang="it-IT" dirty="0" smtClean="0"/>
              <a:t>, che </a:t>
            </a:r>
            <a:r>
              <a:rPr lang="it-IT" dirty="0"/>
              <a:t>tenda ad una </a:t>
            </a:r>
            <a:r>
              <a:rPr lang="it-IT" b="1" dirty="0"/>
              <a:t>funzione di sviluppo</a:t>
            </a:r>
            <a:r>
              <a:rPr lang="it-IT" dirty="0"/>
              <a:t>, all’interno della quale il mentore è chiamato a individuare, valutare e rielaborare le esperienze grazie alle quali l’allievo </a:t>
            </a:r>
            <a:r>
              <a:rPr lang="it-IT" dirty="0" smtClean="0"/>
              <a:t>potrà </a:t>
            </a:r>
            <a:r>
              <a:rPr lang="it-IT" b="1" dirty="0"/>
              <a:t>sviluppare le proprie competenze</a:t>
            </a:r>
            <a:r>
              <a:rPr lang="it-IT" dirty="0"/>
              <a:t>. In altre parole il mentore diventa un </a:t>
            </a:r>
            <a:r>
              <a:rPr lang="it-IT" b="1" dirty="0"/>
              <a:t>consulente di apprendimento </a:t>
            </a:r>
            <a:r>
              <a:rPr lang="it-IT" dirty="0"/>
              <a:t>e un </a:t>
            </a:r>
            <a:r>
              <a:rPr lang="it-IT" b="1" dirty="0"/>
              <a:t>facilitatore della crescita individuale. </a:t>
            </a:r>
            <a:r>
              <a:rPr lang="it-IT" b="1" dirty="0" smtClean="0"/>
              <a:t>‘</a:t>
            </a:r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8381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025955"/>
          </a:xfrm>
        </p:spPr>
        <p:txBody>
          <a:bodyPr>
            <a:normAutofit/>
          </a:bodyPr>
          <a:lstStyle/>
          <a:p>
            <a:r>
              <a:rPr lang="it-IT" b="1" dirty="0" smtClean="0"/>
              <a:t>‘</a:t>
            </a:r>
            <a:r>
              <a:rPr lang="it-IT" b="1" dirty="0" err="1" smtClean="0"/>
              <a:t>Erikson</a:t>
            </a:r>
            <a:r>
              <a:rPr lang="it-IT" b="1" dirty="0" smtClean="0"/>
              <a:t>, (1950) </a:t>
            </a:r>
            <a:r>
              <a:rPr lang="it-IT" dirty="0" smtClean="0"/>
              <a:t>il </a:t>
            </a:r>
            <a:r>
              <a:rPr lang="it-IT" dirty="0" err="1" smtClean="0"/>
              <a:t>mentoring</a:t>
            </a:r>
            <a:r>
              <a:rPr lang="it-IT" dirty="0" smtClean="0"/>
              <a:t> è espressione della </a:t>
            </a:r>
            <a:r>
              <a:rPr lang="it-IT" dirty="0" err="1" smtClean="0"/>
              <a:t>generativita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ossia, della preoccupazione </a:t>
            </a:r>
            <a:r>
              <a:rPr lang="it-IT" dirty="0"/>
              <a:t>e l’impegno della generazione adulta nel promuovere lo sviluppo ed il benessere di quelle </a:t>
            </a:r>
            <a:r>
              <a:rPr lang="it-IT" dirty="0" smtClean="0"/>
              <a:t>future’ </a:t>
            </a:r>
            <a:endParaRPr lang="it-IT" dirty="0"/>
          </a:p>
          <a:p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9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mentee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È solitamente il soggetto affiancato, in difficoltà (ma non gravi per richiedere invece un aiuto professionale)</a:t>
            </a:r>
          </a:p>
          <a:p>
            <a:r>
              <a:rPr lang="it-IT" dirty="0" smtClean="0"/>
              <a:t>Per esempio, giovane con lacune scolastiche o che vive in contesti svantaggiati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32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mentee</a:t>
            </a:r>
            <a:r>
              <a:rPr lang="mr-IN" dirty="0" smtClean="0"/>
              <a:t>…</a:t>
            </a:r>
            <a:endParaRPr lang="it-IT" dirty="0" smtClean="0"/>
          </a:p>
          <a:p>
            <a:endParaRPr lang="it-IT" dirty="0"/>
          </a:p>
          <a:p>
            <a:r>
              <a:rPr lang="it-IT" dirty="0"/>
              <a:t>Il termine </a:t>
            </a:r>
            <a:r>
              <a:rPr lang="it-IT" dirty="0" err="1"/>
              <a:t>mentee</a:t>
            </a:r>
            <a:r>
              <a:rPr lang="it-IT" dirty="0"/>
              <a:t> è impiegato per descrivere una persona usualmente non consanguinea del mentore, </a:t>
            </a:r>
            <a:r>
              <a:rPr lang="it-IT" dirty="0" err="1" smtClean="0"/>
              <a:t>piu</a:t>
            </a:r>
            <a:r>
              <a:rPr lang="it-IT" dirty="0" smtClean="0"/>
              <a:t> </a:t>
            </a:r>
            <a:r>
              <a:rPr lang="it-IT" dirty="0"/>
              <a:t>giovane o in fase di transizione </a:t>
            </a:r>
            <a:r>
              <a:rPr lang="it-IT" dirty="0" err="1" smtClean="0"/>
              <a:t>all’eta</a:t>
            </a:r>
            <a:r>
              <a:rPr lang="it-IT" dirty="0" smtClean="0"/>
              <a:t> </a:t>
            </a:r>
            <a:r>
              <a:rPr lang="it-IT" dirty="0"/>
              <a:t>adulta, o comunque con meno esperienza rispetto al mentore (</a:t>
            </a:r>
            <a:r>
              <a:rPr lang="it-IT" dirty="0" err="1"/>
              <a:t>Rhodes</a:t>
            </a:r>
            <a:r>
              <a:rPr lang="it-IT" dirty="0"/>
              <a:t>, 2000).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73988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Microstistema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Mentre il training aveva come target l’individuo e le sue abilità, conoscenze e capacità</a:t>
            </a:r>
          </a:p>
          <a:p>
            <a:r>
              <a:rPr lang="it-IT" dirty="0" smtClean="0"/>
              <a:t>Gli interventi di microsistema agiscono sulla rete di relazione prossimale del target</a:t>
            </a:r>
          </a:p>
          <a:p>
            <a:r>
              <a:rPr lang="it-IT" dirty="0" smtClean="0"/>
              <a:t>Per esempio gli insegnanti, i genitori o i pari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5171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mentee</a:t>
            </a:r>
            <a:r>
              <a:rPr lang="mr-IN" dirty="0" smtClean="0"/>
              <a:t>…</a:t>
            </a:r>
            <a:endParaRPr lang="it-IT" dirty="0" smtClean="0"/>
          </a:p>
          <a:p>
            <a:endParaRPr lang="it-IT" dirty="0"/>
          </a:p>
          <a:p>
            <a:r>
              <a:rPr lang="it-IT" dirty="0"/>
              <a:t>E’ colui che entra nella relazione diadica con il mentore (</a:t>
            </a:r>
            <a:r>
              <a:rPr lang="it-IT" dirty="0" err="1"/>
              <a:t>Eby</a:t>
            </a:r>
            <a:r>
              <a:rPr lang="it-IT" dirty="0"/>
              <a:t> et al. 2008), instaurando un legame volto a favorire il proprio sviluppo.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5166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mentee</a:t>
            </a:r>
            <a:r>
              <a:rPr lang="mr-IN" dirty="0" smtClean="0"/>
              <a:t>…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la </a:t>
            </a:r>
            <a:r>
              <a:rPr lang="it-IT" dirty="0"/>
              <a:t>letteratura esistente </a:t>
            </a:r>
            <a:r>
              <a:rPr lang="it-IT" dirty="0" smtClean="0"/>
              <a:t>si focalizza su </a:t>
            </a:r>
            <a:r>
              <a:rPr lang="it-IT" dirty="0"/>
              <a:t>campioni di adolescenti a rischio di sviluppare comportamenti devianti (</a:t>
            </a:r>
            <a:r>
              <a:rPr lang="it-IT" dirty="0" err="1"/>
              <a:t>Beam</a:t>
            </a:r>
            <a:r>
              <a:rPr lang="it-IT" dirty="0"/>
              <a:t> et al. 2002) o su adolescenti svantaggiati socialmente, culturalmente, economicamente, (</a:t>
            </a:r>
            <a:r>
              <a:rPr lang="it-IT" dirty="0" err="1"/>
              <a:t>Kochan</a:t>
            </a:r>
            <a:r>
              <a:rPr lang="it-IT" dirty="0"/>
              <a:t>, </a:t>
            </a:r>
            <a:r>
              <a:rPr lang="it-IT" dirty="0" err="1"/>
              <a:t>Pascarelli</a:t>
            </a:r>
            <a:r>
              <a:rPr lang="it-IT" dirty="0"/>
              <a:t>, 2003).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03265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mentor</a:t>
            </a:r>
            <a:r>
              <a:rPr lang="it-IT" dirty="0" smtClean="0"/>
              <a:t> è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Un volontario </a:t>
            </a:r>
            <a:r>
              <a:rPr lang="mr-IN" dirty="0" smtClean="0"/>
              <a:t>–</a:t>
            </a:r>
            <a:r>
              <a:rPr lang="it-IT" dirty="0" smtClean="0"/>
              <a:t> capace di porsi come modello di riferimento positivo e diventando un adulto significativo per il </a:t>
            </a:r>
            <a:r>
              <a:rPr lang="it-IT" dirty="0" err="1" smtClean="0"/>
              <a:t>mentee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653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mentor</a:t>
            </a:r>
            <a:r>
              <a:rPr lang="it-IT" dirty="0" smtClean="0"/>
              <a:t> è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Un volontario </a:t>
            </a:r>
            <a:r>
              <a:rPr lang="mr-IN" dirty="0" smtClean="0"/>
              <a:t>–</a:t>
            </a:r>
            <a:r>
              <a:rPr lang="it-IT" dirty="0" smtClean="0"/>
              <a:t> capace di porsi come modello di riferimento positivo e diventando un adulto significativo per il </a:t>
            </a:r>
            <a:r>
              <a:rPr lang="it-IT" dirty="0" err="1" smtClean="0"/>
              <a:t>mentee</a:t>
            </a:r>
            <a:endParaRPr lang="it-IT" dirty="0" smtClean="0"/>
          </a:p>
          <a:p>
            <a:r>
              <a:rPr lang="it-IT" dirty="0" smtClean="0"/>
              <a:t>Figura che non proviene da un contesto istituzionale (non è un coach o un formatore)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07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mentor</a:t>
            </a:r>
            <a:r>
              <a:rPr lang="it-IT" dirty="0" smtClean="0"/>
              <a:t> è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Deve essere in grado di creare le condizioni perché si instauri spontaneamente un rapporto genuino, di accettazione e non giudicante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5041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mentor</a:t>
            </a:r>
            <a:r>
              <a:rPr lang="it-IT" dirty="0" smtClean="0"/>
              <a:t> è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È un volontario formato prima di essere appaiato con un </a:t>
            </a:r>
            <a:r>
              <a:rPr lang="it-IT" dirty="0" err="1" smtClean="0"/>
              <a:t>mentee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462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mentor</a:t>
            </a:r>
            <a:r>
              <a:rPr lang="it-IT" dirty="0" smtClean="0"/>
              <a:t> è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È un volontario formato prima di essere appaiato con un </a:t>
            </a:r>
            <a:r>
              <a:rPr lang="it-IT" dirty="0" err="1" smtClean="0"/>
              <a:t>mentee</a:t>
            </a:r>
            <a:endParaRPr lang="it-IT" dirty="0" smtClean="0"/>
          </a:p>
          <a:p>
            <a:r>
              <a:rPr lang="it-IT" dirty="0" smtClean="0"/>
              <a:t>Segue un percorso di formazione sia teorica che pratica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059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mentor</a:t>
            </a:r>
            <a:r>
              <a:rPr lang="it-IT" dirty="0" smtClean="0"/>
              <a:t> è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È un volontario formato prima di essere appaiato con un </a:t>
            </a:r>
            <a:r>
              <a:rPr lang="it-IT" dirty="0" err="1" smtClean="0"/>
              <a:t>mentee</a:t>
            </a:r>
            <a:endParaRPr lang="it-IT" dirty="0" smtClean="0"/>
          </a:p>
          <a:p>
            <a:r>
              <a:rPr lang="it-IT" dirty="0" smtClean="0"/>
              <a:t>Segue un percorso di formazione sia teorica che pratica</a:t>
            </a:r>
          </a:p>
          <a:p>
            <a:r>
              <a:rPr lang="it-IT" dirty="0" smtClean="0"/>
              <a:t>Deve affinare le proprie capacità comunicative e di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059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mentor</a:t>
            </a:r>
            <a:r>
              <a:rPr lang="it-IT" dirty="0" smtClean="0"/>
              <a:t> è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/>
              <a:t>Deve essere capace di </a:t>
            </a:r>
            <a:r>
              <a:rPr lang="it-IT" b="1" dirty="0"/>
              <a:t>incoraggiare</a:t>
            </a:r>
            <a:r>
              <a:rPr lang="it-IT" dirty="0"/>
              <a:t>  </a:t>
            </a:r>
            <a:r>
              <a:rPr lang="it-IT" dirty="0" smtClean="0"/>
              <a:t>l’altro</a:t>
            </a:r>
          </a:p>
          <a:p>
            <a:r>
              <a:rPr lang="it-IT" dirty="0" smtClean="0"/>
              <a:t>Deve essere in grado di cogliere le </a:t>
            </a:r>
            <a:r>
              <a:rPr lang="it-IT" b="1" dirty="0" smtClean="0"/>
              <a:t>potenzialità</a:t>
            </a:r>
            <a:r>
              <a:rPr lang="it-IT" dirty="0" smtClean="0"/>
              <a:t> dell’altro </a:t>
            </a:r>
            <a:endParaRPr lang="it-IT" dirty="0"/>
          </a:p>
          <a:p>
            <a:r>
              <a:rPr lang="it-IT" dirty="0"/>
              <a:t>Deve essere in grado </a:t>
            </a:r>
            <a:r>
              <a:rPr lang="it-IT" dirty="0" smtClean="0"/>
              <a:t>di </a:t>
            </a:r>
            <a:r>
              <a:rPr lang="it-IT" b="1" dirty="0" smtClean="0"/>
              <a:t>proporre</a:t>
            </a:r>
            <a:r>
              <a:rPr lang="it-IT" dirty="0" smtClean="0"/>
              <a:t> attività significative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221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b="1" dirty="0" smtClean="0"/>
              <a:t>relazione</a:t>
            </a:r>
            <a:r>
              <a:rPr lang="it-IT" dirty="0" smtClean="0"/>
              <a:t> tra </a:t>
            </a:r>
            <a:r>
              <a:rPr lang="it-IT" dirty="0" err="1" smtClean="0"/>
              <a:t>mentor</a:t>
            </a:r>
            <a:r>
              <a:rPr lang="it-IT" dirty="0" smtClean="0"/>
              <a:t> è </a:t>
            </a:r>
            <a:r>
              <a:rPr lang="it-IT" dirty="0" err="1" smtClean="0"/>
              <a:t>mentee</a:t>
            </a:r>
            <a:r>
              <a:rPr lang="it-IT" dirty="0" smtClean="0"/>
              <a:t> è lo strumento di 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2685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Microstistema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interventi di microsistema</a:t>
            </a:r>
          </a:p>
          <a:p>
            <a:r>
              <a:rPr lang="it-IT" dirty="0" smtClean="0"/>
              <a:t> hanno come apriori teorico i modelli di apprendimento di Bandura (1997)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10524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b="1" dirty="0" smtClean="0"/>
              <a:t>relazione</a:t>
            </a:r>
            <a:r>
              <a:rPr lang="it-IT" dirty="0" smtClean="0"/>
              <a:t> tra </a:t>
            </a:r>
            <a:r>
              <a:rPr lang="it-IT" dirty="0" err="1" smtClean="0"/>
              <a:t>mentor</a:t>
            </a:r>
            <a:r>
              <a:rPr lang="it-IT" dirty="0" smtClean="0"/>
              <a:t> è </a:t>
            </a:r>
            <a:r>
              <a:rPr lang="it-IT" dirty="0" err="1" smtClean="0"/>
              <a:t>mentee</a:t>
            </a:r>
            <a:r>
              <a:rPr lang="it-IT" dirty="0" smtClean="0"/>
              <a:t> è lo strumento di azione</a:t>
            </a:r>
          </a:p>
          <a:p>
            <a:r>
              <a:rPr lang="it-IT" dirty="0" smtClean="0"/>
              <a:t>Essa deve essere asimmetrica (non è tra pari, è sbilanciata per competenze e sarebbe non corretto negare tale caratteristica)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156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b="1" dirty="0" smtClean="0"/>
              <a:t>relazione</a:t>
            </a:r>
            <a:r>
              <a:rPr lang="it-IT" dirty="0" smtClean="0"/>
              <a:t> tra </a:t>
            </a:r>
            <a:r>
              <a:rPr lang="it-IT" dirty="0" err="1" smtClean="0"/>
              <a:t>mentor</a:t>
            </a:r>
            <a:r>
              <a:rPr lang="it-IT" dirty="0" smtClean="0"/>
              <a:t> è </a:t>
            </a:r>
            <a:r>
              <a:rPr lang="it-IT" dirty="0" err="1" smtClean="0"/>
              <a:t>mentee</a:t>
            </a:r>
            <a:r>
              <a:rPr lang="it-IT" dirty="0" smtClean="0"/>
              <a:t> è lo strumento di azione</a:t>
            </a:r>
          </a:p>
          <a:p>
            <a:r>
              <a:rPr lang="it-IT" dirty="0" smtClean="0">
                <a:solidFill>
                  <a:srgbClr val="A6A6A6"/>
                </a:solidFill>
              </a:rPr>
              <a:t>Essa deve essere asimmetrica (non è tra pari, è sbilanciata per competenze e sarebbe non corretto negare tale caratteristica)</a:t>
            </a:r>
          </a:p>
          <a:p>
            <a:r>
              <a:rPr lang="it-IT" dirty="0" smtClean="0"/>
              <a:t>Ma orizzontale ossia, nonostante le differenze, la relazione deve sollecitare la partecipazione attiva del </a:t>
            </a:r>
            <a:r>
              <a:rPr lang="it-IT" dirty="0" err="1" smtClean="0"/>
              <a:t>mentoree</a:t>
            </a:r>
            <a:r>
              <a:rPr lang="it-IT" dirty="0" smtClean="0"/>
              <a:t> (non </a:t>
            </a:r>
            <a:r>
              <a:rPr lang="it-IT" dirty="0" err="1" smtClean="0"/>
              <a:t>soultion-providing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078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</a:t>
            </a:r>
            <a:r>
              <a:rPr lang="it-IT" b="1" dirty="0" smtClean="0"/>
              <a:t>relazione</a:t>
            </a:r>
            <a:r>
              <a:rPr lang="it-IT" dirty="0" smtClean="0"/>
              <a:t> tra </a:t>
            </a:r>
            <a:r>
              <a:rPr lang="it-IT" dirty="0" err="1" smtClean="0"/>
              <a:t>mentor</a:t>
            </a:r>
            <a:r>
              <a:rPr lang="it-IT" dirty="0" smtClean="0"/>
              <a:t> è </a:t>
            </a:r>
            <a:r>
              <a:rPr lang="it-IT" dirty="0" err="1" smtClean="0"/>
              <a:t>mentee</a:t>
            </a:r>
            <a:r>
              <a:rPr lang="it-IT" dirty="0" smtClean="0"/>
              <a:t> è lo strumento di azione</a:t>
            </a:r>
          </a:p>
          <a:p>
            <a:r>
              <a:rPr lang="it-IT" dirty="0" smtClean="0">
                <a:solidFill>
                  <a:srgbClr val="A6A6A6"/>
                </a:solidFill>
              </a:rPr>
              <a:t>Essa deve essere asimmetrica (non è tra pari, è sbilanciata per competenze e sarebbe non corretto negare tale caratteristica)</a:t>
            </a:r>
          </a:p>
          <a:p>
            <a:r>
              <a:rPr lang="it-IT" dirty="0" smtClean="0">
                <a:solidFill>
                  <a:srgbClr val="A6A6A6"/>
                </a:solidFill>
              </a:rPr>
              <a:t>Ma orizzontale ossia, nonostante le differenze, la relazione deve sollecitare la partecipazione attiva del </a:t>
            </a:r>
            <a:r>
              <a:rPr lang="it-IT" dirty="0" err="1" smtClean="0">
                <a:solidFill>
                  <a:srgbClr val="A6A6A6"/>
                </a:solidFill>
              </a:rPr>
              <a:t>mentoree</a:t>
            </a:r>
            <a:r>
              <a:rPr lang="it-IT" dirty="0" smtClean="0">
                <a:solidFill>
                  <a:srgbClr val="A6A6A6"/>
                </a:solidFill>
              </a:rPr>
              <a:t> (non </a:t>
            </a:r>
            <a:r>
              <a:rPr lang="it-IT" dirty="0" err="1" smtClean="0">
                <a:solidFill>
                  <a:srgbClr val="A6A6A6"/>
                </a:solidFill>
              </a:rPr>
              <a:t>soultion-providing</a:t>
            </a:r>
            <a:r>
              <a:rPr lang="it-IT" dirty="0" smtClean="0">
                <a:solidFill>
                  <a:srgbClr val="A6A6A6"/>
                </a:solidFill>
              </a:rPr>
              <a:t>)</a:t>
            </a:r>
          </a:p>
          <a:p>
            <a:r>
              <a:rPr lang="it-IT" dirty="0" smtClean="0"/>
              <a:t>Finalizzata a costruire sempre più maggior autonomia decisionale, gestionale..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155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definizioni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</a:t>
            </a:r>
            <a:r>
              <a:rPr lang="it-IT" b="1" dirty="0" smtClean="0"/>
              <a:t>relazione</a:t>
            </a:r>
            <a:r>
              <a:rPr lang="it-IT" dirty="0" smtClean="0"/>
              <a:t> non è un dato acquisito</a:t>
            </a:r>
          </a:p>
          <a:p>
            <a:endParaRPr lang="it-IT" dirty="0" smtClean="0"/>
          </a:p>
          <a:p>
            <a:r>
              <a:rPr lang="it-IT" dirty="0" smtClean="0"/>
              <a:t>Ma si sviluppa nel tempo in maniera graduale (importante la fase di </a:t>
            </a:r>
            <a:r>
              <a:rPr lang="it-IT" dirty="0" err="1" smtClean="0"/>
              <a:t>monitoring</a:t>
            </a:r>
            <a:r>
              <a:rPr lang="mr-IN" dirty="0" smtClean="0"/>
              <a:t>…</a:t>
            </a:r>
            <a:r>
              <a:rPr lang="it-IT" dirty="0" err="1" smtClean="0"/>
              <a:t>vd</a:t>
            </a:r>
            <a:r>
              <a:rPr lang="it-IT" dirty="0" smtClean="0"/>
              <a:t>. </a:t>
            </a:r>
            <a:r>
              <a:rPr lang="it-IT" dirty="0"/>
              <a:t>s</a:t>
            </a:r>
            <a:r>
              <a:rPr lang="it-IT" dirty="0" smtClean="0"/>
              <a:t>uccessivamente)</a:t>
            </a:r>
          </a:p>
          <a:p>
            <a:r>
              <a:rPr lang="it-IT" dirty="0" smtClean="0"/>
              <a:t>Rispetto dei tempi ma con facilitazione al dialogo grazie alle abilità del </a:t>
            </a:r>
            <a:r>
              <a:rPr lang="it-IT" dirty="0" err="1" smtClean="0"/>
              <a:t>mentor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882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obiettivi del </a:t>
            </a:r>
            <a:r>
              <a:rPr lang="it-IT" dirty="0" err="1" smtClean="0"/>
              <a:t>mentoring</a:t>
            </a:r>
            <a:r>
              <a:rPr lang="it-IT" dirty="0" smtClean="0"/>
              <a:t> possono essere scomposti in </a:t>
            </a:r>
          </a:p>
          <a:p>
            <a:r>
              <a:rPr lang="it-IT" dirty="0" smtClean="0"/>
              <a:t>Obiettivi </a:t>
            </a:r>
            <a:r>
              <a:rPr lang="it-IT" b="1" dirty="0" smtClean="0"/>
              <a:t>generali</a:t>
            </a:r>
            <a:r>
              <a:rPr lang="it-IT" dirty="0" smtClean="0"/>
              <a:t>, ossia tipici del </a:t>
            </a:r>
            <a:r>
              <a:rPr lang="it-IT" dirty="0" err="1" smtClean="0"/>
              <a:t>mentoring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772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obiettivi del </a:t>
            </a:r>
            <a:r>
              <a:rPr lang="it-IT" dirty="0" err="1" smtClean="0"/>
              <a:t>mentoring</a:t>
            </a:r>
            <a:r>
              <a:rPr lang="it-IT" dirty="0" smtClean="0"/>
              <a:t> possono essere scomposti in </a:t>
            </a:r>
          </a:p>
          <a:p>
            <a:r>
              <a:rPr lang="it-IT" dirty="0" smtClean="0"/>
              <a:t>Obiettivi </a:t>
            </a:r>
            <a:r>
              <a:rPr lang="it-IT" b="1" dirty="0" smtClean="0"/>
              <a:t>generali</a:t>
            </a:r>
            <a:r>
              <a:rPr lang="it-IT" dirty="0" smtClean="0"/>
              <a:t>, ossia tipici del </a:t>
            </a:r>
            <a:r>
              <a:rPr lang="it-IT" dirty="0" err="1" smtClean="0"/>
              <a:t>mentoring</a:t>
            </a:r>
            <a:r>
              <a:rPr lang="it-IT" dirty="0" smtClean="0"/>
              <a:t>:</a:t>
            </a:r>
          </a:p>
          <a:p>
            <a:r>
              <a:rPr lang="it-IT" dirty="0" smtClean="0"/>
              <a:t>Empowerment, perché mira ad aumentare le competenze e la fiducia in sé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118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obiettivi del </a:t>
            </a:r>
            <a:r>
              <a:rPr lang="it-IT" dirty="0" err="1" smtClean="0"/>
              <a:t>mentoring</a:t>
            </a:r>
            <a:r>
              <a:rPr lang="it-IT" dirty="0" smtClean="0"/>
              <a:t> possono essere scomposti in </a:t>
            </a:r>
          </a:p>
          <a:p>
            <a:r>
              <a:rPr lang="it-IT" dirty="0" smtClean="0">
                <a:solidFill>
                  <a:srgbClr val="A6A6A6"/>
                </a:solidFill>
              </a:rPr>
              <a:t>Obiettivi generali, ossia tipici del </a:t>
            </a:r>
            <a:r>
              <a:rPr lang="it-IT" dirty="0" err="1" smtClean="0">
                <a:solidFill>
                  <a:srgbClr val="A6A6A6"/>
                </a:solidFill>
              </a:rPr>
              <a:t>mentoring</a:t>
            </a:r>
            <a:r>
              <a:rPr lang="it-IT" dirty="0" smtClean="0">
                <a:solidFill>
                  <a:srgbClr val="A6A6A6"/>
                </a:solidFill>
              </a:rPr>
              <a:t>:</a:t>
            </a:r>
          </a:p>
          <a:p>
            <a:r>
              <a:rPr lang="it-IT" dirty="0" smtClean="0">
                <a:solidFill>
                  <a:srgbClr val="A6A6A6"/>
                </a:solidFill>
              </a:rPr>
              <a:t>Empowerment, perché mira ad aumentare le competenze e la fiducia in sé</a:t>
            </a:r>
          </a:p>
          <a:p>
            <a:r>
              <a:rPr lang="it-IT" dirty="0" smtClean="0"/>
              <a:t>Obiettivi </a:t>
            </a:r>
            <a:r>
              <a:rPr lang="it-IT" b="1" dirty="0" smtClean="0"/>
              <a:t>specifici</a:t>
            </a:r>
            <a:r>
              <a:rPr lang="it-IT" dirty="0" smtClean="0"/>
              <a:t>, o caratterizzati quella specifica forma di </a:t>
            </a:r>
            <a:r>
              <a:rPr lang="it-IT" dirty="0" err="1" smtClean="0"/>
              <a:t>mentoring</a:t>
            </a:r>
            <a:endParaRPr lang="it-IT" dirty="0" smtClean="0"/>
          </a:p>
          <a:p>
            <a:r>
              <a:rPr lang="it-IT" dirty="0" smtClean="0"/>
              <a:t>Per esempio ampliando e rafforzando la rete sociale del </a:t>
            </a:r>
            <a:r>
              <a:rPr lang="it-IT" dirty="0" err="1" smtClean="0"/>
              <a:t>mentee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1627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modello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Nonostante la variabilità ed eterogeneità delle tipologie di </a:t>
            </a:r>
            <a:r>
              <a:rPr lang="it-IT" dirty="0" err="1" smtClean="0"/>
              <a:t>mentoring</a:t>
            </a:r>
            <a:endParaRPr lang="it-IT" dirty="0" smtClean="0"/>
          </a:p>
          <a:p>
            <a:r>
              <a:rPr lang="it-IT" dirty="0" smtClean="0"/>
              <a:t>È possibile identificare un modello di riferimento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120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modello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A6A6A6"/>
                </a:solidFill>
              </a:rPr>
              <a:t>Nonostante la variabilità ed eterogeneità delle tipologie di </a:t>
            </a:r>
            <a:r>
              <a:rPr lang="it-IT" dirty="0" err="1" smtClean="0">
                <a:solidFill>
                  <a:srgbClr val="A6A6A6"/>
                </a:solidFill>
              </a:rPr>
              <a:t>mentoring</a:t>
            </a:r>
            <a:endParaRPr lang="it-IT" dirty="0" smtClean="0">
              <a:solidFill>
                <a:srgbClr val="A6A6A6"/>
              </a:solidFill>
            </a:endParaRPr>
          </a:p>
          <a:p>
            <a:r>
              <a:rPr lang="it-IT" dirty="0" smtClean="0">
                <a:solidFill>
                  <a:srgbClr val="A6A6A6"/>
                </a:solidFill>
              </a:rPr>
              <a:t>È possibile identificare un modello di riferimento</a:t>
            </a:r>
          </a:p>
          <a:p>
            <a:r>
              <a:rPr lang="it-IT" dirty="0"/>
              <a:t>Un modello riconosciuto dalla letteratura internazionale e implementato in numerosi progetti è quello di </a:t>
            </a:r>
            <a:r>
              <a:rPr lang="it-IT" dirty="0" err="1"/>
              <a:t>Rhodes</a:t>
            </a:r>
            <a:r>
              <a:rPr lang="it-IT" dirty="0"/>
              <a:t> et al. </a:t>
            </a:r>
            <a:r>
              <a:rPr lang="it-IT" dirty="0" smtClean="0"/>
              <a:t>2006</a:t>
            </a:r>
            <a:r>
              <a:rPr lang="it-IT" dirty="0"/>
              <a:t>.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62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modello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1786655"/>
            <a:ext cx="7375562" cy="4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8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Microstistema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interventi di microsistema</a:t>
            </a:r>
          </a:p>
          <a:p>
            <a:r>
              <a:rPr lang="it-IT" dirty="0" smtClean="0"/>
              <a:t> hanno come apriori teorico i modelli di apprendimento di Bandura (1997)</a:t>
            </a:r>
          </a:p>
          <a:p>
            <a:r>
              <a:rPr lang="it-IT" dirty="0" smtClean="0"/>
              <a:t>Agiscono su individui che possono fungere da modelli comportamentali e porre in essere nuove norme a cui l’individuo target può aderire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88460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modello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questo modello la variabile di fondamentale importanza è la qualità della relazione tra </a:t>
            </a:r>
            <a:r>
              <a:rPr lang="it-IT" dirty="0" err="1" smtClean="0"/>
              <a:t>metor</a:t>
            </a:r>
            <a:r>
              <a:rPr lang="it-IT" dirty="0" smtClean="0"/>
              <a:t> e </a:t>
            </a:r>
            <a:r>
              <a:rPr lang="it-IT" dirty="0" err="1" smtClean="0"/>
              <a:t>mentee</a:t>
            </a:r>
            <a:endParaRPr lang="it-IT" dirty="0"/>
          </a:p>
          <a:p>
            <a:r>
              <a:rPr lang="it-IT" dirty="0" smtClean="0"/>
              <a:t>Essa deve essere caratterizzata (</a:t>
            </a:r>
            <a:r>
              <a:rPr lang="it-IT" dirty="0" err="1" smtClean="0"/>
              <a:t>step</a:t>
            </a:r>
            <a:r>
              <a:rPr lang="it-IT" dirty="0" smtClean="0"/>
              <a:t> principale dell’intervento) da reciprocità, fiducia ed empatia</a:t>
            </a:r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443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modello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</a:t>
            </a:r>
            <a:r>
              <a:rPr lang="it-IT" dirty="0" err="1" smtClean="0"/>
              <a:t>outcome</a:t>
            </a:r>
            <a:r>
              <a:rPr lang="it-IT" dirty="0" smtClean="0"/>
              <a:t> del modello ossia il benessere del </a:t>
            </a:r>
            <a:r>
              <a:rPr lang="it-IT" dirty="0" err="1" smtClean="0"/>
              <a:t>mentee</a:t>
            </a:r>
            <a:r>
              <a:rPr lang="it-IT" dirty="0" smtClean="0"/>
              <a:t> è raggiunto o è raggiungibile attraverso tre processi tra loro interconnessi</a:t>
            </a:r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499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modello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</a:t>
            </a:r>
            <a:r>
              <a:rPr lang="it-IT" dirty="0" err="1" smtClean="0"/>
              <a:t>outcome</a:t>
            </a:r>
            <a:r>
              <a:rPr lang="it-IT" dirty="0" smtClean="0"/>
              <a:t> del modello ossia il benessere del </a:t>
            </a:r>
            <a:r>
              <a:rPr lang="it-IT" dirty="0" err="1" smtClean="0"/>
              <a:t>mentee</a:t>
            </a:r>
            <a:r>
              <a:rPr lang="it-IT" dirty="0" smtClean="0"/>
              <a:t> è raggiunto o è raggiungibile attraverso tre processi tra loro interconnessi</a:t>
            </a:r>
          </a:p>
          <a:p>
            <a:r>
              <a:rPr lang="it-IT" dirty="0" smtClean="0"/>
              <a:t>1) promozione dello sviluppo sociale e emotivo del </a:t>
            </a:r>
            <a:r>
              <a:rPr lang="it-IT" dirty="0" err="1" smtClean="0"/>
              <a:t>mentee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dirty="0" smtClean="0"/>
              <a:t>se la relazione è </a:t>
            </a:r>
            <a:r>
              <a:rPr lang="it-IT" dirty="0" err="1" smtClean="0"/>
              <a:t>supportiva</a:t>
            </a:r>
            <a:r>
              <a:rPr lang="it-IT" dirty="0" smtClean="0"/>
              <a:t>, di ascolto e di dialogo, queste ‘abilità’ possono essere generalizzate ad altre situazioni, al di fuori della relazione </a:t>
            </a:r>
            <a:r>
              <a:rPr lang="it-IT" dirty="0" err="1" smtClean="0"/>
              <a:t>mentor-mentee</a:t>
            </a:r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70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modello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A6A6A6"/>
                </a:solidFill>
              </a:rPr>
              <a:t>L’</a:t>
            </a:r>
            <a:r>
              <a:rPr lang="it-IT" dirty="0" err="1" smtClean="0">
                <a:solidFill>
                  <a:srgbClr val="A6A6A6"/>
                </a:solidFill>
              </a:rPr>
              <a:t>outcome</a:t>
            </a:r>
            <a:r>
              <a:rPr lang="it-IT" dirty="0" smtClean="0">
                <a:solidFill>
                  <a:srgbClr val="A6A6A6"/>
                </a:solidFill>
              </a:rPr>
              <a:t> del modello ossia il benessere del </a:t>
            </a:r>
            <a:r>
              <a:rPr lang="it-IT" dirty="0" err="1" smtClean="0">
                <a:solidFill>
                  <a:srgbClr val="A6A6A6"/>
                </a:solidFill>
              </a:rPr>
              <a:t>mentee</a:t>
            </a:r>
            <a:r>
              <a:rPr lang="it-IT" dirty="0" smtClean="0">
                <a:solidFill>
                  <a:srgbClr val="A6A6A6"/>
                </a:solidFill>
              </a:rPr>
              <a:t> è raggiunto o è raggiungibile attraverso tre processi tra loro interconnessi</a:t>
            </a:r>
          </a:p>
          <a:p>
            <a:r>
              <a:rPr lang="it-IT" dirty="0" smtClean="0"/>
              <a:t>2) potenziamento delle abilità cognitive</a:t>
            </a:r>
          </a:p>
          <a:p>
            <a:r>
              <a:rPr lang="it-IT" dirty="0" smtClean="0"/>
              <a:t>Stimolando nuove curiosità, interessi, sperimentare assieme le sfide e le soluzioni possibili a queste sfide, ma anche il confronto dialettico e intellettuale su tematiche che via via si incontrano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317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modello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A6A6A6"/>
                </a:solidFill>
              </a:rPr>
              <a:t>L’</a:t>
            </a:r>
            <a:r>
              <a:rPr lang="it-IT" dirty="0" err="1" smtClean="0">
                <a:solidFill>
                  <a:srgbClr val="A6A6A6"/>
                </a:solidFill>
              </a:rPr>
              <a:t>outcome</a:t>
            </a:r>
            <a:r>
              <a:rPr lang="it-IT" dirty="0" smtClean="0">
                <a:solidFill>
                  <a:srgbClr val="A6A6A6"/>
                </a:solidFill>
              </a:rPr>
              <a:t> del modello ossia il benessere del </a:t>
            </a:r>
            <a:r>
              <a:rPr lang="it-IT" dirty="0" err="1" smtClean="0">
                <a:solidFill>
                  <a:srgbClr val="A6A6A6"/>
                </a:solidFill>
              </a:rPr>
              <a:t>mentee</a:t>
            </a:r>
            <a:r>
              <a:rPr lang="it-IT" dirty="0" smtClean="0">
                <a:solidFill>
                  <a:srgbClr val="A6A6A6"/>
                </a:solidFill>
              </a:rPr>
              <a:t> è raggiunto o è raggiungibile attraverso tre processi tra loro interconnessi</a:t>
            </a:r>
          </a:p>
          <a:p>
            <a:r>
              <a:rPr lang="it-IT" dirty="0" smtClean="0"/>
              <a:t>3) sviluppo di un’identità positiva</a:t>
            </a:r>
          </a:p>
          <a:p>
            <a:r>
              <a:rPr lang="it-IT" dirty="0" smtClean="0"/>
              <a:t>Se il mentore rappresenta un modello di riferimento, questo contribuisce alla formazione dell’identità del </a:t>
            </a:r>
            <a:r>
              <a:rPr lang="it-IT" dirty="0" err="1" smtClean="0"/>
              <a:t>mentee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645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Mentoring</a:t>
            </a:r>
            <a:r>
              <a:rPr lang="it-IT" dirty="0"/>
              <a:t>: </a:t>
            </a:r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 esempio</a:t>
            </a:r>
          </a:p>
          <a:p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progetto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Mentor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-UP</a:t>
            </a:r>
          </a:p>
          <a:p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https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://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www.youtube.com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watch?v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=X8n6BfxQNvQ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997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Analizzeremo il programma </a:t>
            </a:r>
            <a:r>
              <a:rPr lang="it-IT" dirty="0" err="1" smtClean="0"/>
              <a:t>Mentor</a:t>
            </a:r>
            <a:r>
              <a:rPr lang="it-IT" dirty="0" smtClean="0"/>
              <a:t>-UP per cogliere gli aspetti specifici e prototipici di un intervento di </a:t>
            </a:r>
            <a:r>
              <a:rPr lang="it-IT" dirty="0" err="1" smtClean="0"/>
              <a:t>mentoring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746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tratta di un programma strutturato e formalizzato per ragazzi in età scolare</a:t>
            </a:r>
          </a:p>
          <a:p>
            <a:r>
              <a:rPr lang="it-IT" dirty="0" smtClean="0"/>
              <a:t>Coinvolge quindi i ragazzi delle scuole medie (</a:t>
            </a:r>
            <a:r>
              <a:rPr lang="it-IT" dirty="0" err="1" smtClean="0"/>
              <a:t>mentees</a:t>
            </a:r>
            <a:r>
              <a:rPr lang="it-IT" dirty="0" smtClean="0"/>
              <a:t>)</a:t>
            </a:r>
          </a:p>
          <a:p>
            <a:r>
              <a:rPr lang="it-IT" dirty="0" smtClean="0"/>
              <a:t>Gli studenti della laura triennale in psicologia (</a:t>
            </a:r>
            <a:r>
              <a:rPr lang="it-IT" dirty="0" err="1" smtClean="0"/>
              <a:t>mentors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260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Obiettivi relativi a quattro macro-aree</a:t>
            </a:r>
          </a:p>
          <a:p>
            <a:r>
              <a:rPr lang="it-IT" dirty="0" smtClean="0"/>
              <a:t>Sostegno nella gestione di situazioni di disagio sociale</a:t>
            </a:r>
          </a:p>
        </p:txBody>
      </p:sp>
    </p:spTree>
    <p:extLst>
      <p:ext uri="{BB962C8B-B14F-4D97-AF65-F5344CB8AC3E}">
        <p14:creationId xmlns:p14="http://schemas.microsoft.com/office/powerpoint/2010/main" val="274333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Obiettivi relativi a quattro macro-aree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Sostegno nella gestione di situazioni di disagio sociale</a:t>
            </a:r>
          </a:p>
          <a:p>
            <a:r>
              <a:rPr lang="it-IT" dirty="0" smtClean="0"/>
              <a:t>Promozione della cittadinanza attiva attraverso la conoscenza del comune/territorio in cui i </a:t>
            </a:r>
            <a:r>
              <a:rPr lang="it-IT" dirty="0" err="1" smtClean="0"/>
              <a:t>mentees</a:t>
            </a:r>
            <a:r>
              <a:rPr lang="it-IT" dirty="0" smtClean="0"/>
              <a:t> vivono e delle risorse che il contesto offre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6391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Microstistema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interventi di microsistema</a:t>
            </a:r>
          </a:p>
          <a:p>
            <a:r>
              <a:rPr lang="it-IT" dirty="0" smtClean="0"/>
              <a:t> hanno una caratteristica moltiplicativa perché gli individui ‘formati’ e che veicolano e costruiscono l’intervento agiscono oltre l’individuo target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80287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Obiettivi relativi a quattro macro-aree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Sostegno nella gestione di situazioni di disagio sociale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Promozione della cittadinanza attiva attraverso la conoscenza del comune/territorio in cui i </a:t>
            </a:r>
            <a:r>
              <a:rPr lang="it-IT" dirty="0" err="1" smtClean="0">
                <a:solidFill>
                  <a:srgbClr val="BFBFBF"/>
                </a:solidFill>
              </a:rPr>
              <a:t>mentees</a:t>
            </a:r>
            <a:r>
              <a:rPr lang="it-IT" dirty="0" smtClean="0">
                <a:solidFill>
                  <a:srgbClr val="BFBFBF"/>
                </a:solidFill>
              </a:rPr>
              <a:t> vivono e delle risorse che il contesto offre</a:t>
            </a:r>
          </a:p>
          <a:p>
            <a:r>
              <a:rPr lang="it-IT" dirty="0" smtClean="0"/>
              <a:t>Incremento dell’auto-stima, della fiducia ed efficacia nelle capacità relazioni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3103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Obiettivi relativi a quattro macro-aree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Sostegno nella gestione di situazioni di disagio sociale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Promozione della cittadinanza attiva attraverso la conoscenza del comune/territorio in cui i </a:t>
            </a:r>
            <a:r>
              <a:rPr lang="it-IT" dirty="0" err="1" smtClean="0">
                <a:solidFill>
                  <a:schemeClr val="bg1">
                    <a:lumMod val="75000"/>
                  </a:schemeClr>
                </a:solidFill>
              </a:rPr>
              <a:t>mentees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 vivono e delle risorse che il contesto offre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Incremento dell’auto-stima, della fiducia ed efficacia nelle capacità relazioni</a:t>
            </a:r>
          </a:p>
          <a:p>
            <a:r>
              <a:rPr lang="it-IT" dirty="0" smtClean="0"/>
              <a:t>Incremento del sostegno sociale, sia fornito dal </a:t>
            </a:r>
            <a:r>
              <a:rPr lang="it-IT" dirty="0" err="1" smtClean="0"/>
              <a:t>mentor</a:t>
            </a:r>
            <a:r>
              <a:rPr lang="it-IT" dirty="0"/>
              <a:t> </a:t>
            </a:r>
            <a:r>
              <a:rPr lang="it-IT" dirty="0" smtClean="0"/>
              <a:t>sia acquisito dal </a:t>
            </a:r>
            <a:r>
              <a:rPr lang="it-IT" dirty="0" err="1" smtClean="0"/>
              <a:t>mentees</a:t>
            </a:r>
            <a:r>
              <a:rPr lang="it-IT" dirty="0" smtClean="0"/>
              <a:t> espandendo la rete sociale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377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Fasi del progetto (cronologia):</a:t>
            </a:r>
          </a:p>
          <a:p>
            <a:r>
              <a:rPr lang="it-IT" dirty="0" smtClean="0"/>
              <a:t>Selezione e formazione dei </a:t>
            </a:r>
            <a:r>
              <a:rPr lang="it-IT" dirty="0" err="1" smtClean="0"/>
              <a:t>mentors</a:t>
            </a:r>
            <a:endParaRPr lang="it-IT" dirty="0" smtClean="0"/>
          </a:p>
          <a:p>
            <a:r>
              <a:rPr lang="it-IT" dirty="0" smtClean="0"/>
              <a:t>Selezione dei </a:t>
            </a:r>
            <a:r>
              <a:rPr lang="it-IT" dirty="0" err="1" smtClean="0"/>
              <a:t>mentees</a:t>
            </a:r>
            <a:endParaRPr lang="it-IT" dirty="0" smtClean="0"/>
          </a:p>
          <a:p>
            <a:r>
              <a:rPr lang="it-IT" dirty="0" smtClean="0"/>
              <a:t>Costruzione delle coppie </a:t>
            </a:r>
            <a:r>
              <a:rPr lang="it-IT" dirty="0" err="1" smtClean="0"/>
              <a:t>mentor-mentees</a:t>
            </a:r>
            <a:endParaRPr lang="it-IT" dirty="0" smtClean="0"/>
          </a:p>
          <a:p>
            <a:r>
              <a:rPr lang="it-IT" dirty="0" smtClean="0"/>
              <a:t>Incontri tra </a:t>
            </a:r>
            <a:r>
              <a:rPr lang="it-IT" dirty="0" err="1" smtClean="0"/>
              <a:t>mentor</a:t>
            </a:r>
            <a:r>
              <a:rPr lang="it-IT" dirty="0" smtClean="0"/>
              <a:t> e </a:t>
            </a:r>
            <a:r>
              <a:rPr lang="it-IT" dirty="0" err="1" smtClean="0"/>
              <a:t>mentees</a:t>
            </a:r>
            <a:endParaRPr lang="it-IT" dirty="0" smtClean="0"/>
          </a:p>
          <a:p>
            <a:r>
              <a:rPr lang="it-IT" dirty="0" smtClean="0"/>
              <a:t>Incontri di supervisione </a:t>
            </a:r>
          </a:p>
          <a:p>
            <a:r>
              <a:rPr lang="it-IT" dirty="0" smtClean="0"/>
              <a:t>Valutazione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435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Selezione e formazione dei </a:t>
            </a:r>
            <a:r>
              <a:rPr lang="it-IT" dirty="0" err="1" smtClean="0"/>
              <a:t>mentors</a:t>
            </a:r>
            <a:endParaRPr lang="it-IT" dirty="0" smtClean="0"/>
          </a:p>
          <a:p>
            <a:r>
              <a:rPr lang="it-IT" dirty="0" smtClean="0"/>
              <a:t>Promozione dell’attività sia attraverso volantini sia attraverso comunicazione in aula</a:t>
            </a:r>
          </a:p>
          <a:p>
            <a:r>
              <a:rPr lang="it-IT" dirty="0" smtClean="0"/>
              <a:t>Intervista strutturata agli interessati</a:t>
            </a:r>
          </a:p>
          <a:p>
            <a:pPr lvl="1"/>
            <a:r>
              <a:rPr lang="it-IT" dirty="0" smtClean="0"/>
              <a:t>Aree di interesse: motivazione, aspettative, esperienze passate con adolescenti, </a:t>
            </a:r>
            <a:r>
              <a:rPr lang="it-IT" b="1" dirty="0" smtClean="0"/>
              <a:t>hobby/interessi/attività extra-curriculari</a:t>
            </a:r>
          </a:p>
        </p:txBody>
      </p:sp>
    </p:spTree>
    <p:extLst>
      <p:ext uri="{BB962C8B-B14F-4D97-AF65-F5344CB8AC3E}">
        <p14:creationId xmlns:p14="http://schemas.microsoft.com/office/powerpoint/2010/main" val="313402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Selezione e formazione dei </a:t>
            </a:r>
            <a:r>
              <a:rPr lang="it-IT" dirty="0" err="1" smtClean="0"/>
              <a:t>mentors</a:t>
            </a:r>
            <a:endParaRPr lang="it-IT" dirty="0" smtClean="0"/>
          </a:p>
          <a:p>
            <a:r>
              <a:rPr lang="it-IT" dirty="0" smtClean="0"/>
              <a:t>I </a:t>
            </a:r>
            <a:r>
              <a:rPr lang="it-IT" dirty="0" err="1" smtClean="0"/>
              <a:t>mentors</a:t>
            </a:r>
            <a:r>
              <a:rPr lang="it-IT" dirty="0" smtClean="0"/>
              <a:t> selezionati seguono un corso di formazione di 12h</a:t>
            </a:r>
          </a:p>
          <a:p>
            <a:r>
              <a:rPr lang="it-IT" dirty="0" smtClean="0"/>
              <a:t>4 incontri (effettuate da esperti): </a:t>
            </a:r>
          </a:p>
          <a:p>
            <a:pPr lvl="1"/>
            <a:r>
              <a:rPr lang="it-IT" dirty="0" smtClean="0"/>
              <a:t>Chiarire gli obiettivi dell’attività, chiarire l’impegno temporale e la tipologia della relazione</a:t>
            </a:r>
          </a:p>
          <a:p>
            <a:pPr lvl="1"/>
            <a:r>
              <a:rPr lang="it-IT" dirty="0" smtClean="0"/>
              <a:t>Suggerimenti utili per migliorare la comunicazione, la risoluzione del conflitto</a:t>
            </a:r>
          </a:p>
          <a:p>
            <a:pPr lvl="1"/>
            <a:r>
              <a:rPr lang="it-IT" dirty="0" smtClean="0"/>
              <a:t>Ascolto e chiarimento delle aspettative e timori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846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Selezione e formazione dei </a:t>
            </a:r>
            <a:r>
              <a:rPr lang="it-IT" dirty="0" err="1" smtClean="0"/>
              <a:t>mentees</a:t>
            </a:r>
            <a:r>
              <a:rPr lang="it-IT" dirty="0" smtClean="0"/>
              <a:t>:</a:t>
            </a:r>
          </a:p>
          <a:p>
            <a:r>
              <a:rPr lang="it-IT" dirty="0" smtClean="0"/>
              <a:t>Vengono selezionati soprattutto gli studenti </a:t>
            </a:r>
          </a:p>
          <a:p>
            <a:pPr lvl="1"/>
            <a:r>
              <a:rPr lang="it-IT" dirty="0" smtClean="0"/>
              <a:t>con basso status socio-economico</a:t>
            </a:r>
          </a:p>
          <a:p>
            <a:pPr lvl="1"/>
            <a:r>
              <a:rPr lang="it-IT" dirty="0" smtClean="0"/>
              <a:t>Poco stimolati a livello familiare</a:t>
            </a:r>
          </a:p>
          <a:p>
            <a:pPr lvl="1"/>
            <a:r>
              <a:rPr lang="it-IT" dirty="0" smtClean="0"/>
              <a:t>Scarsa integrazione nel territorio e con alti livelli di solitudine</a:t>
            </a:r>
          </a:p>
          <a:p>
            <a:r>
              <a:rPr lang="it-IT" dirty="0" smtClean="0"/>
              <a:t>Questa fase prevede il coinvolgimento e il confronto con gli insegnanti (essendo una fase molto delicata)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11248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Creazione delle coppie </a:t>
            </a:r>
            <a:r>
              <a:rPr lang="it-IT" dirty="0" err="1" smtClean="0"/>
              <a:t>mentor-mentee</a:t>
            </a:r>
            <a:endParaRPr lang="it-IT" dirty="0" smtClean="0"/>
          </a:p>
          <a:p>
            <a:r>
              <a:rPr lang="it-IT" dirty="0" smtClean="0"/>
              <a:t>Nella formazione delle coppie vengono presi in considerazione</a:t>
            </a:r>
          </a:p>
          <a:p>
            <a:pPr lvl="1"/>
            <a:r>
              <a:rPr lang="it-IT" dirty="0" smtClean="0"/>
              <a:t>I bisogni del </a:t>
            </a:r>
            <a:r>
              <a:rPr lang="it-IT" dirty="0" err="1" smtClean="0"/>
              <a:t>mentee</a:t>
            </a:r>
            <a:r>
              <a:rPr lang="it-IT" dirty="0" smtClean="0"/>
              <a:t> e le capacità del </a:t>
            </a:r>
            <a:r>
              <a:rPr lang="it-IT" dirty="0" err="1" smtClean="0"/>
              <a:t>mentor</a:t>
            </a:r>
            <a:endParaRPr lang="it-IT" dirty="0" smtClean="0"/>
          </a:p>
          <a:p>
            <a:pPr lvl="1"/>
            <a:r>
              <a:rPr lang="it-IT" dirty="0" smtClean="0"/>
              <a:t>Le comunanze di </a:t>
            </a:r>
            <a:r>
              <a:rPr lang="it-IT" b="1" dirty="0" smtClean="0"/>
              <a:t>hobby</a:t>
            </a:r>
            <a:r>
              <a:rPr lang="it-IT" b="1" dirty="0"/>
              <a:t>/interessi/attività extra-</a:t>
            </a:r>
            <a:r>
              <a:rPr lang="it-IT" b="1" dirty="0" smtClean="0"/>
              <a:t>curriculari </a:t>
            </a:r>
            <a:r>
              <a:rPr lang="it-IT" dirty="0" smtClean="0"/>
              <a:t>per sfruttare le convergenze, soprattutto negli incontri iniziali, al fine di costruire un terreno comune</a:t>
            </a:r>
            <a:endParaRPr lang="it-IT" b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8986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Incontri tra </a:t>
            </a:r>
            <a:r>
              <a:rPr lang="it-IT" dirty="0" err="1" smtClean="0"/>
              <a:t>mentor-mentees</a:t>
            </a:r>
            <a:endParaRPr lang="it-IT" dirty="0" smtClean="0"/>
          </a:p>
          <a:p>
            <a:r>
              <a:rPr lang="it-IT" dirty="0" smtClean="0"/>
              <a:t>decidere e comunicare la frequenza degli incontri, di solito settimanale (quando)</a:t>
            </a:r>
          </a:p>
          <a:p>
            <a:r>
              <a:rPr lang="it-IT" dirty="0"/>
              <a:t>g</a:t>
            </a:r>
            <a:r>
              <a:rPr lang="it-IT" dirty="0" smtClean="0"/>
              <a:t>li incontri possono avvenire a scuola o in locali pubblici (biblioteche) o in luoghi particolari della città (musei, cinema)</a:t>
            </a:r>
          </a:p>
          <a:p>
            <a:pPr lvl="1"/>
            <a:r>
              <a:rPr lang="it-IT" dirty="0" smtClean="0"/>
              <a:t>Il luogo è anche funzionale al tipo di attività che si vuole suggerire </a:t>
            </a:r>
            <a:r>
              <a:rPr lang="mr-IN" dirty="0" smtClean="0"/>
              <a:t>–</a:t>
            </a:r>
            <a:r>
              <a:rPr lang="it-IT" dirty="0" smtClean="0"/>
              <a:t>cinema per es.</a:t>
            </a:r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09251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Incontri tra </a:t>
            </a:r>
            <a:r>
              <a:rPr lang="it-IT" dirty="0" err="1" smtClean="0"/>
              <a:t>mentor-mentees</a:t>
            </a:r>
            <a:endParaRPr lang="it-IT" dirty="0" smtClean="0"/>
          </a:p>
          <a:p>
            <a:r>
              <a:rPr lang="it-IT" dirty="0" smtClean="0"/>
              <a:t>In questa fase </a:t>
            </a:r>
            <a:r>
              <a:rPr lang="it-IT" dirty="0" err="1"/>
              <a:t>mentor-</a:t>
            </a:r>
            <a:r>
              <a:rPr lang="it-IT" dirty="0" err="1" smtClean="0"/>
              <a:t>mentees</a:t>
            </a:r>
            <a:r>
              <a:rPr lang="it-IT" dirty="0" smtClean="0"/>
              <a:t> stabiliscono </a:t>
            </a:r>
            <a:r>
              <a:rPr lang="it-IT" dirty="0" err="1" smtClean="0"/>
              <a:t>iloro</a:t>
            </a:r>
            <a:r>
              <a:rPr lang="it-IT" dirty="0" smtClean="0"/>
              <a:t> obiettivi e attività per raggiungerli</a:t>
            </a:r>
          </a:p>
          <a:p>
            <a:r>
              <a:rPr lang="it-IT" dirty="0" smtClean="0"/>
              <a:t>Libertà nella scelta degli obiettivi e attività</a:t>
            </a:r>
          </a:p>
          <a:p>
            <a:r>
              <a:rPr lang="it-IT" dirty="0" smtClean="0"/>
              <a:t>Tipicamente è inclusa un’attività di conoscenze del territorio e dei servizi</a:t>
            </a:r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0677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Incontri tra </a:t>
            </a:r>
            <a:r>
              <a:rPr lang="it-IT" dirty="0" err="1" smtClean="0"/>
              <a:t>mentor-mentees</a:t>
            </a:r>
            <a:endParaRPr lang="it-IT" dirty="0" smtClean="0"/>
          </a:p>
          <a:p>
            <a:r>
              <a:rPr lang="it-IT" dirty="0"/>
              <a:t>All’inizio è soprattutto il </a:t>
            </a:r>
            <a:r>
              <a:rPr lang="it-IT" dirty="0" err="1"/>
              <a:t>mentor</a:t>
            </a:r>
            <a:r>
              <a:rPr lang="it-IT" dirty="0"/>
              <a:t> che propone attività </a:t>
            </a:r>
          </a:p>
          <a:p>
            <a:r>
              <a:rPr lang="it-IT" dirty="0" smtClean="0"/>
              <a:t>nelle </a:t>
            </a:r>
            <a:r>
              <a:rPr lang="it-IT" dirty="0"/>
              <a:t>fasi successive è opportuno sollecitare e cogliere aspetti significativi del </a:t>
            </a:r>
            <a:r>
              <a:rPr lang="it-IT" dirty="0" err="1"/>
              <a:t>mentees</a:t>
            </a:r>
            <a:r>
              <a:rPr lang="it-IT" dirty="0"/>
              <a:t> per suggerire attività </a:t>
            </a:r>
            <a:endParaRPr lang="it-IT" dirty="0" smtClean="0"/>
          </a:p>
          <a:p>
            <a:r>
              <a:rPr lang="it-IT" dirty="0"/>
              <a:t>nelle fasi successive è </a:t>
            </a:r>
            <a:r>
              <a:rPr lang="it-IT" dirty="0" smtClean="0"/>
              <a:t>opportuno </a:t>
            </a:r>
            <a:r>
              <a:rPr lang="it-IT" dirty="0"/>
              <a:t>stimolare nel </a:t>
            </a:r>
            <a:r>
              <a:rPr lang="it-IT" dirty="0" err="1"/>
              <a:t>mentees</a:t>
            </a:r>
            <a:r>
              <a:rPr lang="it-IT" dirty="0"/>
              <a:t> la capacità di proporre attività</a:t>
            </a:r>
          </a:p>
          <a:p>
            <a:endParaRPr lang="it-IT" dirty="0"/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79194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Microstistema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interventi di microsistema</a:t>
            </a:r>
          </a:p>
          <a:p>
            <a:r>
              <a:rPr lang="it-IT" dirty="0" smtClean="0"/>
              <a:t> hanno una caratteristica moltiplicativa perché gli individui ‘formati’ e che veicolano e costruiscono l’intervento agiscono oltre l’individuo target</a:t>
            </a:r>
          </a:p>
          <a:p>
            <a:r>
              <a:rPr lang="it-IT" dirty="0" smtClean="0"/>
              <a:t> possono infatti essere interventi sia universali, che selettivi o dedicati.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467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Supervisione</a:t>
            </a:r>
          </a:p>
          <a:p>
            <a:r>
              <a:rPr lang="it-IT" dirty="0" smtClean="0"/>
              <a:t>È un’attività che avviene on-</a:t>
            </a:r>
            <a:r>
              <a:rPr lang="it-IT" dirty="0" err="1" smtClean="0"/>
              <a:t>going</a:t>
            </a:r>
            <a:endParaRPr lang="it-IT" dirty="0" smtClean="0"/>
          </a:p>
          <a:p>
            <a:r>
              <a:rPr lang="it-IT" dirty="0" smtClean="0"/>
              <a:t>Serve ai </a:t>
            </a:r>
            <a:r>
              <a:rPr lang="it-IT" dirty="0" err="1" smtClean="0"/>
              <a:t>mentors</a:t>
            </a:r>
            <a:r>
              <a:rPr lang="it-IT" dirty="0" smtClean="0"/>
              <a:t> per identificare ed esplicitare gli obiettivi specifici</a:t>
            </a:r>
          </a:p>
          <a:p>
            <a:r>
              <a:rPr lang="it-IT" dirty="0" smtClean="0"/>
              <a:t>Serve ai </a:t>
            </a:r>
            <a:r>
              <a:rPr lang="it-IT" dirty="0" err="1" smtClean="0"/>
              <a:t>cordinatori</a:t>
            </a:r>
            <a:r>
              <a:rPr lang="it-IT" dirty="0" smtClean="0"/>
              <a:t> per monitorare la coppia, le attività svolte e la regolarità, così da fornire feedback sul processo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8204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Supervisione</a:t>
            </a:r>
          </a:p>
          <a:p>
            <a:r>
              <a:rPr lang="it-IT" dirty="0" smtClean="0"/>
              <a:t>Serve anche per confrontarsi in gruppi di </a:t>
            </a:r>
            <a:r>
              <a:rPr lang="it-IT" dirty="0" err="1" smtClean="0"/>
              <a:t>mentors</a:t>
            </a:r>
            <a:r>
              <a:rPr lang="it-IT" dirty="0" smtClean="0"/>
              <a:t> sulle difficoltà incontrate, pensando assieme alle soluzioni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9905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Valutazione</a:t>
            </a:r>
          </a:p>
          <a:p>
            <a:r>
              <a:rPr lang="it-IT" dirty="0" smtClean="0"/>
              <a:t>Può avvalersi sia di metodi qualitativi (</a:t>
            </a:r>
            <a:r>
              <a:rPr lang="it-IT" dirty="0" err="1" smtClean="0"/>
              <a:t>interveste</a:t>
            </a:r>
            <a:r>
              <a:rPr lang="it-IT" dirty="0" smtClean="0"/>
              <a:t> ai </a:t>
            </a:r>
            <a:r>
              <a:rPr lang="it-IT" dirty="0" err="1" smtClean="0"/>
              <a:t>mentors</a:t>
            </a:r>
            <a:r>
              <a:rPr lang="it-IT" dirty="0" smtClean="0"/>
              <a:t> o focus </a:t>
            </a:r>
            <a:r>
              <a:rPr lang="it-IT" dirty="0" err="1" smtClean="0"/>
              <a:t>group</a:t>
            </a:r>
            <a:r>
              <a:rPr lang="it-IT" dirty="0" smtClean="0"/>
              <a:t>) sia di strumenti quantitativi per comprendere l’andamento, le difficoltà e le risorse del processo</a:t>
            </a:r>
            <a:endParaRPr lang="it-IT" dirty="0"/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3591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Valutazione</a:t>
            </a:r>
          </a:p>
          <a:p>
            <a:r>
              <a:rPr lang="it-IT" dirty="0" smtClean="0"/>
              <a:t>Può avvalersi di metodi quasi-sperimentali per testarne l’efficacia</a:t>
            </a:r>
          </a:p>
          <a:p>
            <a:r>
              <a:rPr lang="it-IT" dirty="0" smtClean="0"/>
              <a:t>Per esempio usando un disegno </a:t>
            </a:r>
            <a:r>
              <a:rPr lang="it-IT" dirty="0" err="1" smtClean="0"/>
              <a:t>pre</a:t>
            </a:r>
            <a:r>
              <a:rPr lang="it-IT" dirty="0" smtClean="0"/>
              <a:t>-post in cui sia partecipanti </a:t>
            </a:r>
            <a:r>
              <a:rPr lang="it-IT" dirty="0" err="1" smtClean="0"/>
              <a:t>mentees</a:t>
            </a:r>
            <a:r>
              <a:rPr lang="it-IT" dirty="0" smtClean="0"/>
              <a:t> sia </a:t>
            </a:r>
            <a:r>
              <a:rPr lang="it-IT" dirty="0" err="1" smtClean="0"/>
              <a:t>parteciapnti</a:t>
            </a:r>
            <a:r>
              <a:rPr lang="it-IT" dirty="0" smtClean="0"/>
              <a:t> non-</a:t>
            </a:r>
            <a:r>
              <a:rPr lang="it-IT" dirty="0" err="1" smtClean="0"/>
              <a:t>mentees</a:t>
            </a:r>
            <a:r>
              <a:rPr lang="it-IT" dirty="0" smtClean="0"/>
              <a:t> rispondono a scale standardizzate relative a costrutti di interesse dell’intervento (per es. autostima)</a:t>
            </a:r>
          </a:p>
          <a:p>
            <a:endParaRPr lang="it-IT" dirty="0"/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01315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r>
              <a:rPr lang="it-IT" dirty="0" smtClean="0"/>
              <a:t>: analisi dell’esempio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Valutazione </a:t>
            </a:r>
            <a:r>
              <a:rPr lang="it-IT" sz="1400" dirty="0" smtClean="0"/>
              <a:t>(test di efficacia, p. 182 cap. 7; </a:t>
            </a:r>
            <a:r>
              <a:rPr lang="it-IT" sz="1400" dirty="0" err="1" smtClean="0"/>
              <a:t>Santinello</a:t>
            </a:r>
            <a:r>
              <a:rPr lang="it-IT" sz="1400" dirty="0" smtClean="0"/>
              <a:t> et al. )</a:t>
            </a:r>
          </a:p>
          <a:p>
            <a:endParaRPr lang="it-IT" dirty="0"/>
          </a:p>
          <a:p>
            <a:endParaRPr lang="it-IT" dirty="0"/>
          </a:p>
          <a:p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377" y="3135826"/>
            <a:ext cx="5139923" cy="313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5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Mentoring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Efficacia dei progetti:</a:t>
            </a:r>
          </a:p>
          <a:p>
            <a:r>
              <a:rPr lang="it-IT" dirty="0" smtClean="0"/>
              <a:t>Da una </a:t>
            </a:r>
            <a:r>
              <a:rPr lang="it-IT" dirty="0" err="1" smtClean="0"/>
              <a:t>metanalisi</a:t>
            </a:r>
            <a:r>
              <a:rPr lang="it-IT" dirty="0" smtClean="0"/>
              <a:t> è emerso che </a:t>
            </a:r>
          </a:p>
          <a:p>
            <a:r>
              <a:rPr lang="it-IT" dirty="0" smtClean="0"/>
              <a:t>Appaiono come più efficaci gli interventi connessi all’ambiente scolastico</a:t>
            </a:r>
          </a:p>
          <a:p>
            <a:r>
              <a:rPr lang="it-IT" dirty="0" smtClean="0"/>
              <a:t>Rispetto a quelli in ambito lavorativo</a:t>
            </a:r>
          </a:p>
          <a:p>
            <a:r>
              <a:rPr lang="it-IT" dirty="0" smtClean="0"/>
              <a:t>Modesto aumento di benessere, autostima, e adeguato </a:t>
            </a:r>
            <a:r>
              <a:rPr lang="it-IT" smtClean="0"/>
              <a:t>sviluppo emotivo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7297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Microstistema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interventi di microsistema</a:t>
            </a:r>
          </a:p>
          <a:p>
            <a:r>
              <a:rPr lang="it-IT" dirty="0" smtClean="0"/>
              <a:t> le competenze apprese dai vettori di intervento possono essere utilizzate e quindi esercitare un effetto anche in futuro, con nuovi individui target di intervento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563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Microstistema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esemplificare e rendere concrete queste definizioni analizzeremo tre interventi di microsistema</a:t>
            </a:r>
          </a:p>
          <a:p>
            <a:r>
              <a:rPr lang="it-IT" dirty="0" err="1" smtClean="0"/>
              <a:t>Mentoring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 err="1" smtClean="0"/>
              <a:t>peer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endParaRPr lang="it-IT" dirty="0" smtClean="0"/>
          </a:p>
          <a:p>
            <a:r>
              <a:rPr lang="it-IT" dirty="0" smtClean="0"/>
              <a:t>I gruppi di auto aiuto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1219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157</TotalTime>
  <Words>2882</Words>
  <Application>Microsoft Macintosh PowerPoint</Application>
  <PresentationFormat>Presentazione su schermo (4:3)</PresentationFormat>
  <Paragraphs>334</Paragraphs>
  <Slides>75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75</vt:i4>
      </vt:variant>
    </vt:vector>
  </HeadingPairs>
  <TitlesOfParts>
    <vt:vector size="76" baseType="lpstr">
      <vt:lpstr>Percezione</vt:lpstr>
      <vt:lpstr>Lavorare sulla comunità: strumenti</vt:lpstr>
      <vt:lpstr>Microstistema</vt:lpstr>
      <vt:lpstr>Microstistema</vt:lpstr>
      <vt:lpstr>Microstistema</vt:lpstr>
      <vt:lpstr>Microstistema</vt:lpstr>
      <vt:lpstr>Microstistema</vt:lpstr>
      <vt:lpstr>Microstistema</vt:lpstr>
      <vt:lpstr>Microstistema</vt:lpstr>
      <vt:lpstr>Microstistema</vt:lpstr>
      <vt:lpstr>Mentoring: un po’ di storia</vt:lpstr>
      <vt:lpstr>Mentoring: un po’ di storia</vt:lpstr>
      <vt:lpstr>Mentoring: un po’ di storia</vt:lpstr>
      <vt:lpstr>Mentoring: un po’ di storia</vt:lpstr>
      <vt:lpstr>Mentoring: un po’ di storia</vt:lpstr>
      <vt:lpstr>Mentoring: un po’ di storia</vt:lpstr>
      <vt:lpstr>Mentoring: un po’ di storia</vt:lpstr>
      <vt:lpstr>Mentoring: un po’ di storia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definizioni</vt:lpstr>
      <vt:lpstr>Mentoring: Obiettivi</vt:lpstr>
      <vt:lpstr>Mentoring: Obiettivi</vt:lpstr>
      <vt:lpstr>Mentoring: Obiettivi</vt:lpstr>
      <vt:lpstr>Mentoring: modello</vt:lpstr>
      <vt:lpstr>Mentoring: modello</vt:lpstr>
      <vt:lpstr>Mentoring: modello</vt:lpstr>
      <vt:lpstr>Mentoring: modello</vt:lpstr>
      <vt:lpstr>Mentoring: modello</vt:lpstr>
      <vt:lpstr>Mentoring: modello</vt:lpstr>
      <vt:lpstr>Mentoring: modello</vt:lpstr>
      <vt:lpstr>Mentoring: modello</vt:lpstr>
      <vt:lpstr>Mentoring: 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Mentoring: analisi dell’esempio</vt:lpstr>
      <vt:lpstr>Mentoring</vt:lpstr>
    </vt:vector>
  </TitlesOfParts>
  <Company>Università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Andrea Carnaghi</dc:creator>
  <cp:lastModifiedBy>Andrea Carnaghi</cp:lastModifiedBy>
  <cp:revision>30</cp:revision>
  <dcterms:created xsi:type="dcterms:W3CDTF">2019-02-21T08:17:24Z</dcterms:created>
  <dcterms:modified xsi:type="dcterms:W3CDTF">2019-05-06T07:18:31Z</dcterms:modified>
</cp:coreProperties>
</file>