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1" r:id="rId25"/>
    <p:sldId id="282" r:id="rId26"/>
    <p:sldId id="286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7" r:id="rId35"/>
    <p:sldId id="288" r:id="rId36"/>
    <p:sldId id="290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800D-3291-1049-83E1-065082FC7E7C}" type="datetimeFigureOut">
              <a:rPr lang="it-IT" smtClean="0"/>
              <a:t>31/03/21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A963-F273-8249-9C61-7D87EE2140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5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493050"/>
            <a:ext cx="8915400" cy="1542093"/>
          </a:xfrm>
        </p:spPr>
        <p:txBody>
          <a:bodyPr>
            <a:normAutofit/>
          </a:bodyPr>
          <a:lstStyle/>
          <a:p>
            <a:r>
              <a:rPr lang="it-IT" b="1" dirty="0"/>
              <a:t>Approfondimento di un aspetto del microsistema: le reti sociali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26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Strumentale: aiuto concreto che posso ottenere dalla rete (prestito, condivisione degli appunti di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ps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comunità)</a:t>
            </a:r>
          </a:p>
          <a:p>
            <a:r>
              <a:rPr lang="it-IT" dirty="0"/>
              <a:t>Emotivo: sostegno affettivo, può manifestarsi con l’ascolto, attenzione, affetto, consolazione </a:t>
            </a:r>
            <a:r>
              <a:rPr lang="it-IT" dirty="0" err="1"/>
              <a:t>ecc</a:t>
            </a:r>
            <a:r>
              <a:rPr lang="mr-IN" dirty="0"/>
              <a:t>…</a:t>
            </a:r>
            <a:endParaRPr lang="it-IT" dirty="0"/>
          </a:p>
          <a:p>
            <a:pPr lvl="1"/>
            <a:r>
              <a:rPr lang="it-IT" dirty="0"/>
              <a:t>Tale sostegno aumenta l’autostima e aiuta a regolare le proprie emozioni oltre ad esercitare capacità empatiche e di presa di prospettiva</a:t>
            </a:r>
          </a:p>
        </p:txBody>
      </p:sp>
    </p:spTree>
    <p:extLst>
      <p:ext uri="{BB962C8B-B14F-4D97-AF65-F5344CB8AC3E}">
        <p14:creationId xmlns:p14="http://schemas.microsoft.com/office/powerpoint/2010/main" val="8284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BFBFBF"/>
                </a:solidFill>
              </a:rPr>
              <a:t>Strumentale: aiuto concreto che posso ottenere dalla rete (prestito, condivisione degli appunti di </a:t>
            </a:r>
            <a:r>
              <a:rPr lang="it-IT" dirty="0" err="1">
                <a:solidFill>
                  <a:srgbClr val="BFBFBF"/>
                </a:solidFill>
              </a:rPr>
              <a:t>ps</a:t>
            </a:r>
            <a:r>
              <a:rPr lang="it-IT" dirty="0">
                <a:solidFill>
                  <a:srgbClr val="BFBFBF"/>
                </a:solidFill>
              </a:rPr>
              <a:t> comunità)</a:t>
            </a:r>
          </a:p>
          <a:p>
            <a:r>
              <a:rPr lang="it-IT" dirty="0">
                <a:solidFill>
                  <a:srgbClr val="BFBFBF"/>
                </a:solidFill>
              </a:rPr>
              <a:t>Emotivo: sostegno affettivo, può manifestarsi con l’ascolto, attenzione, affetto, consolazione </a:t>
            </a:r>
            <a:r>
              <a:rPr lang="it-IT" dirty="0" err="1">
                <a:solidFill>
                  <a:srgbClr val="BFBFBF"/>
                </a:solidFill>
              </a:rPr>
              <a:t>ecc</a:t>
            </a:r>
            <a:r>
              <a:rPr lang="mr-IN" dirty="0">
                <a:solidFill>
                  <a:srgbClr val="BFBFBF"/>
                </a:solidFill>
              </a:rPr>
              <a:t>…</a:t>
            </a:r>
            <a:endParaRPr lang="it-IT" dirty="0">
              <a:solidFill>
                <a:srgbClr val="BFBFBF"/>
              </a:solidFill>
            </a:endParaRPr>
          </a:p>
          <a:p>
            <a:r>
              <a:rPr lang="it-IT" dirty="0"/>
              <a:t>Informativo: consigli, informazioni che gli altri mi possono dare (per esempio per risolvere un problema che altri mie amici hanno già risolto)</a:t>
            </a:r>
          </a:p>
          <a:p>
            <a:pPr lvl="1"/>
            <a:r>
              <a:rPr lang="it-IT" dirty="0"/>
              <a:t>Tale supporto ha una funzione di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solving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96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BFBFBF"/>
                </a:solidFill>
              </a:rPr>
              <a:t>Strumentale: aiuto concreto che posso ottenere dalla rete (prestito, condivisione degli appunti di </a:t>
            </a:r>
            <a:r>
              <a:rPr lang="it-IT" dirty="0" err="1">
                <a:solidFill>
                  <a:srgbClr val="BFBFBF"/>
                </a:solidFill>
              </a:rPr>
              <a:t>ps</a:t>
            </a:r>
            <a:r>
              <a:rPr lang="it-IT" dirty="0">
                <a:solidFill>
                  <a:srgbClr val="BFBFBF"/>
                </a:solidFill>
              </a:rPr>
              <a:t> comunità)</a:t>
            </a:r>
          </a:p>
          <a:p>
            <a:r>
              <a:rPr lang="it-IT" dirty="0">
                <a:solidFill>
                  <a:srgbClr val="BFBFBF"/>
                </a:solidFill>
              </a:rPr>
              <a:t>Emotivo: sostegno affettivo, può manifestarsi con l’ascolto, attenzione, affetto, consolazione </a:t>
            </a:r>
            <a:r>
              <a:rPr lang="it-IT" dirty="0" err="1">
                <a:solidFill>
                  <a:srgbClr val="BFBFBF"/>
                </a:solidFill>
              </a:rPr>
              <a:t>ecc</a:t>
            </a:r>
            <a:r>
              <a:rPr lang="mr-IN" dirty="0">
                <a:solidFill>
                  <a:srgbClr val="BFBFBF"/>
                </a:solidFill>
              </a:rPr>
              <a:t>…</a:t>
            </a:r>
            <a:endParaRPr lang="it-IT" dirty="0">
              <a:solidFill>
                <a:srgbClr val="BFBFBF"/>
              </a:solidFill>
            </a:endParaRPr>
          </a:p>
          <a:p>
            <a:r>
              <a:rPr lang="it-IT" dirty="0">
                <a:solidFill>
                  <a:srgbClr val="BFBFBF"/>
                </a:solidFill>
              </a:rPr>
              <a:t>Informativo: consigli, informazioni che gli altri mi possono dare (per esempio per risolvere un problema che altri mie amici hanno già risolto)</a:t>
            </a:r>
          </a:p>
          <a:p>
            <a:r>
              <a:rPr lang="it-IT" dirty="0" err="1"/>
              <a:t>Affiliativo</a:t>
            </a:r>
            <a:r>
              <a:rPr lang="it-IT" dirty="0"/>
              <a:t>: essere parte e sentirsi parte di gruppi o associazioni </a:t>
            </a:r>
          </a:p>
          <a:p>
            <a:pPr lvl="1"/>
            <a:r>
              <a:rPr lang="it-IT" dirty="0"/>
              <a:t>Tale sostegno aumenta l’autostima, il senso di appartenenza e costitutivo della rappresentazione del sé.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23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(tipologie)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sostegno può inoltre essere distinto in:</a:t>
            </a:r>
          </a:p>
          <a:p>
            <a:r>
              <a:rPr lang="it-IT" i="1" dirty="0"/>
              <a:t>Diretto-indiretto</a:t>
            </a:r>
            <a:r>
              <a:rPr lang="it-IT" dirty="0"/>
              <a:t>: arriva da persone di cui sono in contatto o si sviluppa tramite persone con cui non ho contatto diretto ma mediato da persone della mia rete</a:t>
            </a:r>
          </a:p>
        </p:txBody>
      </p:sp>
    </p:spTree>
    <p:extLst>
      <p:ext uri="{BB962C8B-B14F-4D97-AF65-F5344CB8AC3E}">
        <p14:creationId xmlns:p14="http://schemas.microsoft.com/office/powerpoint/2010/main" val="385893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(tipologie)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sostegno può inoltre essere distinto in:</a:t>
            </a:r>
          </a:p>
          <a:p>
            <a:r>
              <a:rPr lang="it-IT" i="1" dirty="0">
                <a:solidFill>
                  <a:srgbClr val="BFBFBF"/>
                </a:solidFill>
              </a:rPr>
              <a:t>Diretto-indiretto</a:t>
            </a:r>
            <a:r>
              <a:rPr lang="it-IT" dirty="0">
                <a:solidFill>
                  <a:srgbClr val="BFBFBF"/>
                </a:solidFill>
              </a:rPr>
              <a:t>: arriva da persone di cui sono in contatto o si sviluppa tramite persone con cui non ho contatto diretto ma mediato da persone della mia rete</a:t>
            </a:r>
          </a:p>
          <a:p>
            <a:r>
              <a:rPr lang="it-IT" i="1" dirty="0"/>
              <a:t>Formale informale</a:t>
            </a:r>
            <a:r>
              <a:rPr lang="it-IT" dirty="0"/>
              <a:t>: riguardano le relazioni quotidiane (amici, parenti) oppure da persone ‘istituzionali’ (docente, medico)</a:t>
            </a:r>
          </a:p>
        </p:txBody>
      </p:sp>
    </p:spTree>
    <p:extLst>
      <p:ext uri="{BB962C8B-B14F-4D97-AF65-F5344CB8AC3E}">
        <p14:creationId xmlns:p14="http://schemas.microsoft.com/office/powerpoint/2010/main" val="1067017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(tipologie)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sostegno può inoltre essere distinto in:</a:t>
            </a:r>
          </a:p>
          <a:p>
            <a:r>
              <a:rPr lang="it-IT" i="1" dirty="0">
                <a:solidFill>
                  <a:srgbClr val="BFBFBF"/>
                </a:solidFill>
              </a:rPr>
              <a:t>Diretto-indiretto</a:t>
            </a:r>
            <a:r>
              <a:rPr lang="it-IT" dirty="0">
                <a:solidFill>
                  <a:srgbClr val="BFBFBF"/>
                </a:solidFill>
              </a:rPr>
              <a:t>: arriva da persone di cui sono in contatto o si sviluppa tramite persone con cui non ho contatto diretto ma mediato da persone della mia rete</a:t>
            </a:r>
          </a:p>
          <a:p>
            <a:r>
              <a:rPr lang="it-IT" i="1" dirty="0">
                <a:solidFill>
                  <a:srgbClr val="BFBFBF"/>
                </a:solidFill>
              </a:rPr>
              <a:t>Formale informale</a:t>
            </a:r>
            <a:r>
              <a:rPr lang="it-IT" dirty="0">
                <a:solidFill>
                  <a:srgbClr val="BFBFBF"/>
                </a:solidFill>
              </a:rPr>
              <a:t>: riguardano le relazioni quotidiane (amici, parenti) oppure da persone ‘istituzionali’ (docente, medico)</a:t>
            </a:r>
          </a:p>
          <a:p>
            <a:r>
              <a:rPr lang="it-IT" i="1" dirty="0"/>
              <a:t>Ricevuto e percepito</a:t>
            </a:r>
            <a:r>
              <a:rPr lang="it-IT" dirty="0"/>
              <a:t>: sono oggetto di aiuto, percepisco il sostegno (patologie depressive, scarsa percezione di sostegno)</a:t>
            </a:r>
          </a:p>
        </p:txBody>
      </p:sp>
    </p:spTree>
    <p:extLst>
      <p:ext uri="{BB962C8B-B14F-4D97-AF65-F5344CB8AC3E}">
        <p14:creationId xmlns:p14="http://schemas.microsoft.com/office/powerpoint/2010/main" val="423679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(prima di intervenire)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Identificare le caratteristiche funzionali e strutturali della rete</a:t>
            </a:r>
          </a:p>
          <a:p>
            <a:r>
              <a:rPr lang="it-IT" dirty="0"/>
              <a:t>Per es. la rete sociale è molto ridotta?</a:t>
            </a:r>
          </a:p>
          <a:p>
            <a:r>
              <a:rPr lang="it-IT" dirty="0"/>
              <a:t>Per es. quali sono i legami che costituiscono una risorsa/che sono disfunzionali per la problematica di intervento?</a:t>
            </a:r>
          </a:p>
          <a:p>
            <a:r>
              <a:rPr lang="it-IT" dirty="0"/>
              <a:t>Per es. quale supporto è mancante nella rete sociale?</a:t>
            </a:r>
          </a:p>
        </p:txBody>
      </p:sp>
    </p:spTree>
    <p:extLst>
      <p:ext uri="{BB962C8B-B14F-4D97-AF65-F5344CB8AC3E}">
        <p14:creationId xmlns:p14="http://schemas.microsoft.com/office/powerpoint/2010/main" val="165283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(prima di intervenire)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Identificare le caratteristiche funzionali e strutturali della rete</a:t>
            </a:r>
          </a:p>
          <a:p>
            <a:r>
              <a:rPr lang="it-IT" dirty="0"/>
              <a:t>Per es. la rete sociale è molto ridotta?</a:t>
            </a:r>
          </a:p>
          <a:p>
            <a:pPr lvl="1"/>
            <a:r>
              <a:rPr lang="it-IT" dirty="0"/>
              <a:t>Possibile mappatura della comunità e identificazione di gruppi di auto-aiuto/associazioni rilevanti per la problematica</a:t>
            </a:r>
          </a:p>
          <a:p>
            <a:pPr lvl="1"/>
            <a:r>
              <a:rPr lang="it-IT" dirty="0"/>
              <a:t>Si agisce sulla costruzione di una più ampia rete</a:t>
            </a:r>
          </a:p>
        </p:txBody>
      </p:sp>
    </p:spTree>
    <p:extLst>
      <p:ext uri="{BB962C8B-B14F-4D97-AF65-F5344CB8AC3E}">
        <p14:creationId xmlns:p14="http://schemas.microsoft.com/office/powerpoint/2010/main" val="221619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(prima di intervenire)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Identificare le caratteristiche funzionali e strutturali della rete</a:t>
            </a:r>
          </a:p>
          <a:p>
            <a:r>
              <a:rPr lang="it-IT" dirty="0"/>
              <a:t>Per es. quali sono i legami che costituiscono una risorsa/che sono disfunzionali per la problematica di intervento?</a:t>
            </a:r>
          </a:p>
          <a:p>
            <a:pPr lvl="1"/>
            <a:r>
              <a:rPr lang="it-IT" dirty="0"/>
              <a:t>Per evitare modelli disfunzionali, attivare nodi che non sono altamente frequenti e che possono presentare modelli alternativi</a:t>
            </a:r>
          </a:p>
        </p:txBody>
      </p:sp>
    </p:spTree>
    <p:extLst>
      <p:ext uri="{BB962C8B-B14F-4D97-AF65-F5344CB8AC3E}">
        <p14:creationId xmlns:p14="http://schemas.microsoft.com/office/powerpoint/2010/main" val="109458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(prima di intervenire)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Identificare le caratteristiche funzionali e strutturali della rete</a:t>
            </a:r>
          </a:p>
          <a:p>
            <a:r>
              <a:rPr lang="it-IT" dirty="0"/>
              <a:t>Per es. quale supporto è mancante nella rete sociale?</a:t>
            </a:r>
          </a:p>
          <a:p>
            <a:pPr lvl="1"/>
            <a:r>
              <a:rPr lang="it-IT" dirty="0"/>
              <a:t>Raggiungere gli ‘irraggiungibili’, per esempio ‘irraggiungibili’ perché non se ne conosceva l’esistenza (MST </a:t>
            </a:r>
            <a:r>
              <a:rPr lang="mr-IN" dirty="0"/>
              <a:t>–</a:t>
            </a:r>
            <a:r>
              <a:rPr lang="it-IT" dirty="0"/>
              <a:t> consultorio)</a:t>
            </a:r>
          </a:p>
        </p:txBody>
      </p:sp>
    </p:spTree>
    <p:extLst>
      <p:ext uri="{BB962C8B-B14F-4D97-AF65-F5344CB8AC3E}">
        <p14:creationId xmlns:p14="http://schemas.microsoft.com/office/powerpoint/2010/main" val="324907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 modello dell’analisi e intervento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Abbiamo detto che l’Analisi del Microsistema si concentra sui</a:t>
            </a:r>
            <a:r>
              <a:rPr lang="mr-IN" b="1" dirty="0"/>
              <a:t>…</a:t>
            </a:r>
            <a:endParaRPr lang="it-IT" b="1" dirty="0"/>
          </a:p>
          <a:p>
            <a:endParaRPr lang="it-IT" b="1" dirty="0"/>
          </a:p>
          <a:p>
            <a:r>
              <a:rPr lang="it-IT" dirty="0"/>
              <a:t>Contesti di vita con cui l’individuo entra in&amp; ha un contatto diretto</a:t>
            </a:r>
          </a:p>
          <a:p>
            <a:r>
              <a:rPr lang="it-IT" dirty="0"/>
              <a:t>La connessione tra individuo e contesi di vita avviene attraverso la creazione di </a:t>
            </a:r>
            <a:r>
              <a:rPr lang="it-IT" b="1" dirty="0"/>
              <a:t>reti sociali*</a:t>
            </a:r>
          </a:p>
        </p:txBody>
      </p:sp>
    </p:spTree>
    <p:extLst>
      <p:ext uri="{BB962C8B-B14F-4D97-AF65-F5344CB8AC3E}">
        <p14:creationId xmlns:p14="http://schemas.microsoft.com/office/powerpoint/2010/main" val="230593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Supporto Sociale: come agisce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1. Modello Diretto: </a:t>
            </a:r>
          </a:p>
          <a:p>
            <a:r>
              <a:rPr lang="it-IT" dirty="0"/>
              <a:t>‘Ad un  maggior sostegno sociale si associano maggior benessere e salute psicofisica: ad esempio è stato dimostrato che la probabilità di morte è più bassa per le persone meno isolate e più integrate socialmente [Cohen e Willis 1985], poiché garantirebbero un senso di stabilità e sicurezza maggiore, approvazione e affetto, informazioni più corrette sulla salute, rafforzando comportamenti adeguati, ecc.;’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014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Supporto Sociale: come agisce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Indiretto o tampone, </a:t>
            </a:r>
          </a:p>
          <a:p>
            <a:r>
              <a:rPr lang="it-IT" dirty="0"/>
              <a:t>‘asserisce che l</a:t>
            </a:r>
            <a:r>
              <a:rPr lang="ja-JP" altLang="it-IT" dirty="0"/>
              <a:t>’</a:t>
            </a:r>
            <a:r>
              <a:rPr lang="it-IT" altLang="ja-JP" dirty="0"/>
              <a:t>effetto negativo sul benessere di situazioni stressanti verrebbe mitigato (tamponato per l</a:t>
            </a:r>
            <a:r>
              <a:rPr lang="ja-JP" altLang="it-IT" dirty="0"/>
              <a:t>’</a:t>
            </a:r>
            <a:r>
              <a:rPr lang="it-IT" altLang="ja-JP" dirty="0"/>
              <a:t>appunto) dal sostegno sociale. Il sostegno sociale può infatti modificare la valutazione </a:t>
            </a:r>
            <a:r>
              <a:rPr lang="it-IT" altLang="ja-JP" dirty="0" err="1"/>
              <a:t>dell</a:t>
            </a:r>
            <a:r>
              <a:rPr lang="ja-JP" altLang="it-IT" dirty="0"/>
              <a:t>’</a:t>
            </a:r>
            <a:r>
              <a:rPr lang="it-IT" altLang="ja-JP" dirty="0"/>
              <a:t>evento stressante stesso, delle proprie capacità di affrontare l</a:t>
            </a:r>
            <a:r>
              <a:rPr lang="ja-JP" altLang="it-IT" dirty="0"/>
              <a:t>’</a:t>
            </a:r>
            <a:r>
              <a:rPr lang="it-IT" altLang="ja-JP" dirty="0"/>
              <a:t>evento oppure intervenire per alleviare l</a:t>
            </a:r>
            <a:r>
              <a:rPr lang="ja-JP" altLang="it-IT" dirty="0"/>
              <a:t>’</a:t>
            </a:r>
            <a:r>
              <a:rPr lang="it-IT" altLang="ja-JP" dirty="0"/>
              <a:t>impatto </a:t>
            </a:r>
            <a:r>
              <a:rPr lang="it-IT" altLang="ja-JP" dirty="0" err="1"/>
              <a:t>dell</a:t>
            </a:r>
            <a:r>
              <a:rPr lang="ja-JP" altLang="it-IT" dirty="0"/>
              <a:t>’</a:t>
            </a:r>
            <a:r>
              <a:rPr lang="it-IT" altLang="ja-JP" dirty="0"/>
              <a:t>evento stesso [</a:t>
            </a:r>
            <a:r>
              <a:rPr lang="it-IT" altLang="ja-JP" dirty="0" err="1"/>
              <a:t>Lazarus</a:t>
            </a:r>
            <a:r>
              <a:rPr lang="it-IT" altLang="ja-JP" dirty="0"/>
              <a:t> e </a:t>
            </a:r>
            <a:r>
              <a:rPr lang="it-IT" altLang="ja-JP" dirty="0" err="1"/>
              <a:t>Launier</a:t>
            </a:r>
            <a:r>
              <a:rPr lang="it-IT" altLang="ja-JP" dirty="0"/>
              <a:t> 1978]’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43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Supporto Sociale: come agisce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685529"/>
              </p:ext>
            </p:extLst>
          </p:nvPr>
        </p:nvGraphicFramePr>
        <p:xfrm>
          <a:off x="233362" y="2792414"/>
          <a:ext cx="7689841" cy="245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o" r:id="rId3" imgW="6121400" imgH="1955800" progId="Word.Document.8">
                  <p:embed/>
                </p:oleObj>
              </mc:Choice>
              <mc:Fallback>
                <p:oleObj name="Documento" r:id="rId3" imgW="6121400" imgH="1955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" y="2792414"/>
                        <a:ext cx="7689841" cy="2456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759200" y="5604933"/>
            <a:ext cx="2345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Cohen &amp; </a:t>
            </a:r>
            <a:r>
              <a:rPr lang="it-IT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Wills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1985</a:t>
            </a:r>
            <a:r>
              <a:rPr lang="it-IT" sz="3200" dirty="0"/>
              <a:t> </a:t>
            </a:r>
            <a:b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22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1446624"/>
          </a:xfrm>
        </p:spPr>
        <p:txBody>
          <a:bodyPr>
            <a:normAutofit fontScale="90000"/>
          </a:bodyPr>
          <a:lstStyle/>
          <a:p>
            <a:r>
              <a:rPr lang="it-IT" dirty="0"/>
              <a:t>Se qualcuno vuole, applichi il modello a un’esperienza personale o di un amico/a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01816"/>
              </p:ext>
            </p:extLst>
          </p:nvPr>
        </p:nvGraphicFramePr>
        <p:xfrm>
          <a:off x="233362" y="2792414"/>
          <a:ext cx="7689841" cy="245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o" r:id="rId3" imgW="6121400" imgH="1955800" progId="Word.Document.8">
                  <p:embed/>
                </p:oleObj>
              </mc:Choice>
              <mc:Fallback>
                <p:oleObj name="Documento" r:id="rId3" imgW="6121400" imgH="1955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" y="2792414"/>
                        <a:ext cx="7689841" cy="2456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759200" y="5604933"/>
            <a:ext cx="2345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Cohen &amp; </a:t>
            </a:r>
            <a:r>
              <a:rPr lang="it-IT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Wills</a:t>
            </a: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1985</a:t>
            </a:r>
            <a:r>
              <a:rPr lang="it-IT" sz="3200" dirty="0"/>
              <a:t> </a:t>
            </a:r>
            <a:b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00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una ricerca sul campo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309" b="13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807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2132" b="-2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3955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22142" b="-22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6429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36431" b="-364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7334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24359" b="-24359"/>
          <a:stretch>
            <a:fillRect/>
          </a:stretch>
        </p:blipFill>
        <p:spPr>
          <a:xfrm>
            <a:off x="0" y="1950720"/>
            <a:ext cx="8724900" cy="4805680"/>
          </a:xfrm>
        </p:spPr>
      </p:pic>
    </p:spTree>
    <p:extLst>
      <p:ext uri="{BB962C8B-B14F-4D97-AF65-F5344CB8AC3E}">
        <p14:creationId xmlns:p14="http://schemas.microsoft.com/office/powerpoint/2010/main" val="1787832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61137" b="-61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010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rete sociale è l’insieme di individui, gruppi e istituzioni su cui ogni individuo </a:t>
            </a:r>
            <a:r>
              <a:rPr lang="it-IT" b="1" dirty="0"/>
              <a:t>può contare </a:t>
            </a:r>
            <a:r>
              <a:rPr lang="it-IT" dirty="0"/>
              <a:t>ed è in diretto contatto</a:t>
            </a:r>
          </a:p>
          <a:p>
            <a:endParaRPr lang="it-IT" b="1" dirty="0"/>
          </a:p>
          <a:p>
            <a:r>
              <a:rPr lang="it-IT" dirty="0"/>
              <a:t>E’ costituita da nodi (persone)</a:t>
            </a:r>
          </a:p>
          <a:p>
            <a:r>
              <a:rPr lang="it-IT" dirty="0"/>
              <a:t>Legate tra loro attraverso relazioni (amicizia, parentela, lavoro ecc..)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389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t="-82260" b="-82260"/>
          <a:stretch>
            <a:fillRect/>
          </a:stretch>
        </p:blipFill>
        <p:spPr>
          <a:xfrm>
            <a:off x="91440" y="1767840"/>
            <a:ext cx="8633460" cy="5283200"/>
          </a:xfrm>
        </p:spPr>
      </p:pic>
    </p:spTree>
    <p:extLst>
      <p:ext uri="{BB962C8B-B14F-4D97-AF65-F5344CB8AC3E}">
        <p14:creationId xmlns:p14="http://schemas.microsoft.com/office/powerpoint/2010/main" val="2546393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0523" b="-95588"/>
          <a:stretch/>
        </p:blipFill>
        <p:spPr>
          <a:xfrm>
            <a:off x="487681" y="2590800"/>
            <a:ext cx="8237220" cy="3670300"/>
          </a:xfrm>
        </p:spPr>
      </p:pic>
    </p:spTree>
    <p:extLst>
      <p:ext uri="{BB962C8B-B14F-4D97-AF65-F5344CB8AC3E}">
        <p14:creationId xmlns:p14="http://schemas.microsoft.com/office/powerpoint/2010/main" val="2483900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4029" b="-37140"/>
          <a:stretch/>
        </p:blipFill>
        <p:spPr>
          <a:xfrm>
            <a:off x="426720" y="2595562"/>
            <a:ext cx="8298180" cy="3670767"/>
          </a:xfrm>
        </p:spPr>
      </p:pic>
    </p:spTree>
    <p:extLst>
      <p:ext uri="{BB962C8B-B14F-4D97-AF65-F5344CB8AC3E}">
        <p14:creationId xmlns:p14="http://schemas.microsoft.com/office/powerpoint/2010/main" val="428343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strumento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1949" b="-135976"/>
          <a:stretch/>
        </p:blipFill>
        <p:spPr>
          <a:xfrm>
            <a:off x="548640" y="2595562"/>
            <a:ext cx="8176260" cy="3670767"/>
          </a:xfrm>
        </p:spPr>
      </p:pic>
    </p:spTree>
    <p:extLst>
      <p:ext uri="{BB962C8B-B14F-4D97-AF65-F5344CB8AC3E}">
        <p14:creationId xmlns:p14="http://schemas.microsoft.com/office/powerpoint/2010/main" val="2607980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58230" b="-58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0660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5708" r="-5708"/>
          <a:stretch>
            <a:fillRect/>
          </a:stretch>
        </p:blipFill>
        <p:spPr>
          <a:xfrm>
            <a:off x="139064" y="2189162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4270164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esempio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9857" r="-9857"/>
          <a:stretch>
            <a:fillRect/>
          </a:stretch>
        </p:blipFill>
        <p:spPr>
          <a:xfrm>
            <a:off x="78104" y="2128202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354636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Social </a:t>
            </a:r>
            <a:r>
              <a:rPr lang="it-IT" dirty="0" err="1"/>
              <a:t>support</a:t>
            </a:r>
            <a:r>
              <a:rPr lang="it-IT" dirty="0"/>
              <a:t>: esempio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383" r="-383"/>
          <a:stretch>
            <a:fillRect/>
          </a:stretch>
        </p:blipFill>
        <p:spPr>
          <a:xfrm>
            <a:off x="535304" y="2168842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260470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Ogni rete ha caratteristiche strutturali e funzionali</a:t>
            </a:r>
          </a:p>
        </p:txBody>
      </p:sp>
    </p:spTree>
    <p:extLst>
      <p:ext uri="{BB962C8B-B14F-4D97-AF65-F5344CB8AC3E}">
        <p14:creationId xmlns:p14="http://schemas.microsoft.com/office/powerpoint/2010/main" val="415507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Caratteristiche strutturali:</a:t>
            </a:r>
          </a:p>
          <a:p>
            <a:r>
              <a:rPr lang="it-IT" i="1" dirty="0"/>
              <a:t>Ampiezza</a:t>
            </a:r>
            <a:r>
              <a:rPr lang="it-IT" dirty="0"/>
              <a:t> = il numero di persone che appartengono alla rete, quante sono, quante ne conosco</a:t>
            </a:r>
          </a:p>
          <a:p>
            <a:r>
              <a:rPr lang="it-IT" i="1" dirty="0"/>
              <a:t>Densità</a:t>
            </a:r>
            <a:r>
              <a:rPr lang="it-IT" dirty="0"/>
              <a:t> = numero di legami tra coppie di persone data l’ampiezza, la proporzione tra i legami reali e quelli possibile: quante tra le persone della mia rete hanno relazioni tra di loro</a:t>
            </a:r>
          </a:p>
          <a:p>
            <a:r>
              <a:rPr lang="it-IT" i="1" dirty="0"/>
              <a:t>Frequenza</a:t>
            </a:r>
            <a:r>
              <a:rPr lang="it-IT" dirty="0"/>
              <a:t> = quanto sono frequenti i contatti che ho con ogni nodo della mia rete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28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Caratteristiche funzionali o di interazione della rete:</a:t>
            </a:r>
          </a:p>
          <a:p>
            <a:r>
              <a:rPr lang="it-IT" i="1" dirty="0"/>
              <a:t>Vicinanza</a:t>
            </a:r>
            <a:r>
              <a:rPr lang="it-IT" dirty="0"/>
              <a:t> = qualità dei rapporti con le persone della mia rete</a:t>
            </a:r>
          </a:p>
          <a:p>
            <a:r>
              <a:rPr lang="it-IT" i="1" dirty="0"/>
              <a:t>Intimità</a:t>
            </a:r>
            <a:r>
              <a:rPr lang="it-IT" dirty="0"/>
              <a:t> = quanto mi considero emotivamente coinvolto con le persone della mia rete</a:t>
            </a:r>
          </a:p>
          <a:p>
            <a:r>
              <a:rPr lang="it-IT" i="1" dirty="0" err="1"/>
              <a:t>Multiplessità</a:t>
            </a:r>
            <a:r>
              <a:rPr lang="it-IT" dirty="0"/>
              <a:t> = numero di ruoli svolti da ogni nodo</a:t>
            </a:r>
          </a:p>
          <a:p>
            <a:r>
              <a:rPr lang="it-IT" i="1" dirty="0"/>
              <a:t>Simmetria</a:t>
            </a:r>
            <a:r>
              <a:rPr lang="it-IT" dirty="0"/>
              <a:t> = è uno scambio reciproco o monodirezionale</a:t>
            </a:r>
          </a:p>
        </p:txBody>
      </p:sp>
    </p:spTree>
    <p:extLst>
      <p:ext uri="{BB962C8B-B14F-4D97-AF65-F5344CB8AC3E}">
        <p14:creationId xmlns:p14="http://schemas.microsoft.com/office/powerpoint/2010/main" val="272240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costrutto di rete sociale è fondamentale per il </a:t>
            </a:r>
            <a:r>
              <a:rPr lang="it-IT" b="1" dirty="0"/>
              <a:t>supporto sociale</a:t>
            </a:r>
          </a:p>
          <a:p>
            <a:endParaRPr lang="it-IT" dirty="0"/>
          </a:p>
          <a:p>
            <a:r>
              <a:rPr lang="it-IT" dirty="0"/>
              <a:t>Infatti il </a:t>
            </a:r>
            <a:r>
              <a:rPr lang="it-IT" i="1" dirty="0"/>
              <a:t>sostegno sociale </a:t>
            </a:r>
            <a:r>
              <a:rPr lang="it-IT" dirty="0"/>
              <a:t>è funzione della </a:t>
            </a:r>
            <a:r>
              <a:rPr lang="it-IT" i="1" dirty="0"/>
              <a:t>rete sociale </a:t>
            </a:r>
            <a:r>
              <a:rPr lang="it-IT" dirty="0"/>
              <a:t>poiché è l’aiuto (supporto) che posso ricevere dalle persone con cui ho contatto.</a:t>
            </a:r>
          </a:p>
        </p:txBody>
      </p:sp>
    </p:spTree>
    <p:extLst>
      <p:ext uri="{BB962C8B-B14F-4D97-AF65-F5344CB8AC3E}">
        <p14:creationId xmlns:p14="http://schemas.microsoft.com/office/powerpoint/2010/main" val="56868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 (modalità)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costrutto di rete sociale è fondamentale per il </a:t>
            </a:r>
            <a:r>
              <a:rPr lang="it-IT" b="1" dirty="0"/>
              <a:t>supporto sociale</a:t>
            </a:r>
            <a:endParaRPr lang="it-IT" dirty="0"/>
          </a:p>
          <a:p>
            <a:r>
              <a:rPr lang="it-IT" dirty="0"/>
              <a:t>Il supporto sociale può prendere forma  e mutare, sviluppandosi attraverso diverse modalità</a:t>
            </a:r>
          </a:p>
          <a:p>
            <a:r>
              <a:rPr lang="it-IT" dirty="0"/>
              <a:t>Strumentale</a:t>
            </a:r>
          </a:p>
          <a:p>
            <a:r>
              <a:rPr lang="it-IT" dirty="0"/>
              <a:t>Emotivo</a:t>
            </a:r>
          </a:p>
          <a:p>
            <a:r>
              <a:rPr lang="it-IT" dirty="0"/>
              <a:t>Informativo</a:t>
            </a:r>
          </a:p>
          <a:p>
            <a:r>
              <a:rPr lang="it-IT" dirty="0" err="1"/>
              <a:t>Affiliativo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30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Strumentale: aiuto concreto che posso ottenere dalla rete (prestito, condivisione degli appunti di </a:t>
            </a:r>
            <a:r>
              <a:rPr lang="it-IT" dirty="0" err="1"/>
              <a:t>ps</a:t>
            </a:r>
            <a:r>
              <a:rPr lang="it-IT" dirty="0"/>
              <a:t> comunità)</a:t>
            </a:r>
          </a:p>
          <a:p>
            <a:pPr lvl="1"/>
            <a:r>
              <a:rPr lang="it-IT" dirty="0"/>
              <a:t>Tale sostegno ha funzione di ridurre lo stress derivante dalla necessità di dover risolvere un problema</a:t>
            </a:r>
          </a:p>
        </p:txBody>
      </p:sp>
    </p:spTree>
    <p:extLst>
      <p:ext uri="{BB962C8B-B14F-4D97-AF65-F5344CB8AC3E}">
        <p14:creationId xmlns:p14="http://schemas.microsoft.com/office/powerpoint/2010/main" val="122966237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1272</TotalTime>
  <Words>1202</Words>
  <Application>Microsoft Macintosh PowerPoint</Application>
  <PresentationFormat>Presentazione su schermo (4:3)</PresentationFormat>
  <Paragraphs>109</Paragraphs>
  <Slides>37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メイリオ</vt:lpstr>
      <vt:lpstr>Calibri</vt:lpstr>
      <vt:lpstr>Century Gothic</vt:lpstr>
      <vt:lpstr>Wingdings 2</vt:lpstr>
      <vt:lpstr>Percezione</vt:lpstr>
      <vt:lpstr>Documento</vt:lpstr>
      <vt:lpstr>Approfondimento di un aspetto del microsistema: le reti sociali</vt:lpstr>
      <vt:lpstr>Un modello dell’analisi e intervento</vt:lpstr>
      <vt:lpstr>Reti sociali</vt:lpstr>
      <vt:lpstr>Reti sociali</vt:lpstr>
      <vt:lpstr>Reti sociali</vt:lpstr>
      <vt:lpstr>Reti sociali</vt:lpstr>
      <vt:lpstr>Reti sociali</vt:lpstr>
      <vt:lpstr>Reti sociali (modalità)</vt:lpstr>
      <vt:lpstr>Reti sociali</vt:lpstr>
      <vt:lpstr>Reti sociali</vt:lpstr>
      <vt:lpstr>Reti sociali</vt:lpstr>
      <vt:lpstr>Reti sociali</vt:lpstr>
      <vt:lpstr>Reti sociali (tipologie)</vt:lpstr>
      <vt:lpstr>Reti sociali (tipologie)</vt:lpstr>
      <vt:lpstr>Reti sociali (tipologie)</vt:lpstr>
      <vt:lpstr>Reti sociali (prima di intervenire)</vt:lpstr>
      <vt:lpstr>Reti sociali (prima di intervenire)</vt:lpstr>
      <vt:lpstr>Reti sociali (prima di intervenire)</vt:lpstr>
      <vt:lpstr>Reti sociali (prima di intervenire)</vt:lpstr>
      <vt:lpstr>Supporto Sociale: come agisce</vt:lpstr>
      <vt:lpstr>Supporto Sociale: come agisce</vt:lpstr>
      <vt:lpstr>Supporto Sociale: come agisce</vt:lpstr>
      <vt:lpstr>Se qualcuno vuole, applichi il modello a un’esperienza personale o di un amico/a</vt:lpstr>
      <vt:lpstr>Social support: una ricerca sul campo</vt:lpstr>
      <vt:lpstr>Social support: esempio</vt:lpstr>
      <vt:lpstr>Social support: strumento</vt:lpstr>
      <vt:lpstr>Social support: strumento</vt:lpstr>
      <vt:lpstr>Social support: strumento</vt:lpstr>
      <vt:lpstr>Social support: strumento</vt:lpstr>
      <vt:lpstr>Social support: strumento</vt:lpstr>
      <vt:lpstr>Social support: strumento</vt:lpstr>
      <vt:lpstr>Social support: strumento</vt:lpstr>
      <vt:lpstr>Social support: strumento</vt:lpstr>
      <vt:lpstr>Social support: esempio</vt:lpstr>
      <vt:lpstr>Social support: esempio</vt:lpstr>
      <vt:lpstr>Social support: esempio</vt:lpstr>
      <vt:lpstr>Social support: esempio</vt:lpstr>
    </vt:vector>
  </TitlesOfParts>
  <Company>Università di Trieste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Carnaghi</dc:creator>
  <cp:lastModifiedBy>PICCOLI VALENTINA</cp:lastModifiedBy>
  <cp:revision>22</cp:revision>
  <dcterms:created xsi:type="dcterms:W3CDTF">2019-01-23T15:36:27Z</dcterms:created>
  <dcterms:modified xsi:type="dcterms:W3CDTF">2021-03-31T13:11:26Z</dcterms:modified>
</cp:coreProperties>
</file>