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snapToObjects="1">
      <p:cViewPr varScale="1">
        <p:scale>
          <a:sx n="110" d="100"/>
          <a:sy n="110" d="100"/>
        </p:scale>
        <p:origin x="168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it-IT"/>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it-IT"/>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it-IT"/>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it-IT"/>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it-IT"/>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it-IT"/>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it-IT"/>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it-IT"/>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it-IT"/>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it-IT"/>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it-IT"/>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it-IT"/>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Content Placeholder 2"/>
          <p:cNvSpPr>
            <a:spLocks noGrp="1"/>
          </p:cNvSpPr>
          <p:nvPr>
            <p:ph idx="1"/>
          </p:nvPr>
        </p:nvSpPr>
        <p:spPr/>
        <p:txBody>
          <a:bodyPr/>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it-IT"/>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it-IT"/>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it-IT"/>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‹N›</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4/13/21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4/13/21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it-IT"/>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it-IT"/>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4/13/21</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‹N›</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appraisal of disconfirming member</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16854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This explanatory reasoning would be biased towards confirmation as people are motivated to preserve their stereotype</a:t>
            </a:r>
          </a:p>
          <a:p>
            <a:r>
              <a:rPr lang="en-US" dirty="0"/>
              <a:t>However, people who want to arrive at a particular conclusion attempt to be rational and to construct justifications of their desired conclusion that would persuade a dispassionate observer</a:t>
            </a:r>
          </a:p>
        </p:txBody>
      </p:sp>
    </p:spTree>
    <p:extLst>
      <p:ext uri="{BB962C8B-B14F-4D97-AF65-F5344CB8AC3E}">
        <p14:creationId xmlns:p14="http://schemas.microsoft.com/office/powerpoint/2010/main" val="287623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They draw the desired conclusion only if they can justify it</a:t>
            </a:r>
          </a:p>
          <a:p>
            <a:endParaRPr lang="en-US" dirty="0"/>
          </a:p>
          <a:p>
            <a:r>
              <a:rPr lang="en-US" dirty="0"/>
              <a:t>However, as we said, the process of justification construction itself is biased by motivation….</a:t>
            </a:r>
          </a:p>
        </p:txBody>
      </p:sp>
    </p:spTree>
    <p:extLst>
      <p:ext uri="{BB962C8B-B14F-4D97-AF65-F5344CB8AC3E}">
        <p14:creationId xmlns:p14="http://schemas.microsoft.com/office/powerpoint/2010/main" val="305473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People should be able to maintain their stereotypes in the face of disconfirming individuals only if they can justify  subtyping and thus dismissing disconfirming individuals as irrelevant case</a:t>
            </a:r>
          </a:p>
          <a:p>
            <a:r>
              <a:rPr lang="en-US" dirty="0"/>
              <a:t>People should be capable of creatively justifying the dismissal of evidence that challenges their desired conclusions</a:t>
            </a:r>
          </a:p>
        </p:txBody>
      </p:sp>
    </p:spTree>
    <p:extLst>
      <p:ext uri="{BB962C8B-B14F-4D97-AF65-F5344CB8AC3E}">
        <p14:creationId xmlns:p14="http://schemas.microsoft.com/office/powerpoint/2010/main" val="383808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Example:</a:t>
            </a:r>
          </a:p>
          <a:p>
            <a:r>
              <a:rPr lang="en-US" dirty="0"/>
              <a:t>People exposed to an assertive woman who violates their stereotype of women as compliant may look for information about her background and use this information to explain how women with this attribute, unlike most women, come to be assertive</a:t>
            </a:r>
          </a:p>
        </p:txBody>
      </p:sp>
    </p:spTree>
    <p:extLst>
      <p:ext uri="{BB962C8B-B14F-4D97-AF65-F5344CB8AC3E}">
        <p14:creationId xmlns:p14="http://schemas.microsoft.com/office/powerpoint/2010/main" val="137716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Example:</a:t>
            </a:r>
          </a:p>
          <a:p>
            <a:r>
              <a:rPr lang="en-US" dirty="0"/>
              <a:t>Thus they will create a subtype of women, including, for example, women did have brothers, and they will view this subtype as different from and atypical of women in general.</a:t>
            </a:r>
          </a:p>
          <a:p>
            <a:r>
              <a:rPr lang="en-US" dirty="0"/>
              <a:t>They may theorize, for example, that women with brothers are assertive because they learn to emulate their brothers, or that women without brothers are not assertive because they are not suppressed at home by domineering males</a:t>
            </a:r>
          </a:p>
        </p:txBody>
      </p:sp>
    </p:spTree>
    <p:extLst>
      <p:ext uri="{BB962C8B-B14F-4D97-AF65-F5344CB8AC3E}">
        <p14:creationId xmlns:p14="http://schemas.microsoft.com/office/powerpoint/2010/main" val="16022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Having relegate the assertive woman to this subtype, they feel that they cannot generalize from her to women in general.</a:t>
            </a:r>
          </a:p>
          <a:p>
            <a:r>
              <a:rPr lang="en-US" dirty="0"/>
              <a:t>Their global stereotype may remain unchanged. </a:t>
            </a:r>
          </a:p>
        </p:txBody>
      </p:sp>
    </p:spTree>
    <p:extLst>
      <p:ext uri="{BB962C8B-B14F-4D97-AF65-F5344CB8AC3E}">
        <p14:creationId xmlns:p14="http://schemas.microsoft.com/office/powerpoint/2010/main" val="136223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11002" r="-11002"/>
          <a:stretch>
            <a:fillRect/>
          </a:stretch>
        </p:blipFill>
        <p:spPr/>
      </p:pic>
    </p:spTree>
    <p:extLst>
      <p:ext uri="{BB962C8B-B14F-4D97-AF65-F5344CB8AC3E}">
        <p14:creationId xmlns:p14="http://schemas.microsoft.com/office/powerpoint/2010/main" val="48203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23211" b="-23211"/>
          <a:stretch>
            <a:fillRect/>
          </a:stretch>
        </p:blipFill>
        <p:spPr/>
      </p:pic>
    </p:spTree>
    <p:extLst>
      <p:ext uri="{BB962C8B-B14F-4D97-AF65-F5344CB8AC3E}">
        <p14:creationId xmlns:p14="http://schemas.microsoft.com/office/powerpoint/2010/main" val="280538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16584" r="-16584"/>
          <a:stretch>
            <a:fillRect/>
          </a:stretch>
        </p:blipFill>
        <p:spPr>
          <a:xfrm>
            <a:off x="-1" y="2038256"/>
            <a:ext cx="8913813" cy="4540528"/>
          </a:xfrm>
        </p:spPr>
      </p:pic>
    </p:spTree>
    <p:extLst>
      <p:ext uri="{BB962C8B-B14F-4D97-AF65-F5344CB8AC3E}">
        <p14:creationId xmlns:p14="http://schemas.microsoft.com/office/powerpoint/2010/main" val="1876730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7" name="Content Placeholder 6"/>
          <p:cNvPicPr>
            <a:picLocks noGrp="1" noChangeAspect="1"/>
          </p:cNvPicPr>
          <p:nvPr>
            <p:ph idx="1"/>
          </p:nvPr>
        </p:nvPicPr>
        <p:blipFill>
          <a:blip r:embed="rId2"/>
          <a:srcRect t="-29461" b="-29461"/>
          <a:stretch>
            <a:fillRect/>
          </a:stretch>
        </p:blipFill>
        <p:spPr/>
      </p:pic>
    </p:spTree>
    <p:extLst>
      <p:ext uri="{BB962C8B-B14F-4D97-AF65-F5344CB8AC3E}">
        <p14:creationId xmlns:p14="http://schemas.microsoft.com/office/powerpoint/2010/main" val="262697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When people encounter group members who violate a group stereotype, they end up perceiving these group members as a distinct subtype of the group</a:t>
            </a:r>
          </a:p>
          <a:p>
            <a:r>
              <a:rPr lang="en-US" dirty="0"/>
              <a:t>Some subtypes may be very unrepresentative of the overall stereotype</a:t>
            </a:r>
          </a:p>
          <a:p>
            <a:endParaRPr lang="en-US" dirty="0"/>
          </a:p>
        </p:txBody>
      </p:sp>
    </p:spTree>
    <p:extLst>
      <p:ext uri="{BB962C8B-B14F-4D97-AF65-F5344CB8AC3E}">
        <p14:creationId xmlns:p14="http://schemas.microsoft.com/office/powerpoint/2010/main" val="237633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72592" b="-72592"/>
          <a:stretch>
            <a:fillRect/>
          </a:stretch>
        </p:blipFill>
        <p:spPr/>
      </p:pic>
    </p:spTree>
    <p:extLst>
      <p:ext uri="{BB962C8B-B14F-4D97-AF65-F5344CB8AC3E}">
        <p14:creationId xmlns:p14="http://schemas.microsoft.com/office/powerpoint/2010/main" val="566899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17306" b="-17306"/>
          <a:stretch>
            <a:fillRect/>
          </a:stretch>
        </p:blipFill>
        <p:spPr>
          <a:xfrm>
            <a:off x="1114425" y="2595563"/>
            <a:ext cx="7610475" cy="3670300"/>
          </a:xfrm>
        </p:spPr>
      </p:pic>
    </p:spTree>
    <p:extLst>
      <p:ext uri="{BB962C8B-B14F-4D97-AF65-F5344CB8AC3E}">
        <p14:creationId xmlns:p14="http://schemas.microsoft.com/office/powerpoint/2010/main" val="242726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17917" r="-17917"/>
          <a:stretch>
            <a:fillRect/>
          </a:stretch>
        </p:blipFill>
        <p:spPr>
          <a:xfrm>
            <a:off x="-1" y="2038256"/>
            <a:ext cx="8913813" cy="4525229"/>
          </a:xfrm>
        </p:spPr>
      </p:pic>
    </p:spTree>
    <p:extLst>
      <p:ext uri="{BB962C8B-B14F-4D97-AF65-F5344CB8AC3E}">
        <p14:creationId xmlns:p14="http://schemas.microsoft.com/office/powerpoint/2010/main" val="45990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46827" r="-46827"/>
          <a:stretch>
            <a:fillRect/>
          </a:stretch>
        </p:blipFill>
        <p:spPr>
          <a:xfrm>
            <a:off x="-598488" y="2038350"/>
            <a:ext cx="9742488" cy="4819650"/>
          </a:xfrm>
        </p:spPr>
      </p:pic>
    </p:spTree>
    <p:extLst>
      <p:ext uri="{BB962C8B-B14F-4D97-AF65-F5344CB8AC3E}">
        <p14:creationId xmlns:p14="http://schemas.microsoft.com/office/powerpoint/2010/main" val="1990302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24669" r="-24669"/>
          <a:stretch>
            <a:fillRect/>
          </a:stretch>
        </p:blipFill>
        <p:spPr>
          <a:xfrm>
            <a:off x="1114424" y="2038256"/>
            <a:ext cx="7610476" cy="4228073"/>
          </a:xfrm>
        </p:spPr>
      </p:pic>
    </p:spTree>
    <p:extLst>
      <p:ext uri="{BB962C8B-B14F-4D97-AF65-F5344CB8AC3E}">
        <p14:creationId xmlns:p14="http://schemas.microsoft.com/office/powerpoint/2010/main" val="162815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1881" b="-1881"/>
          <a:stretch>
            <a:fillRect/>
          </a:stretch>
        </p:blipFill>
        <p:spPr/>
      </p:pic>
    </p:spTree>
    <p:extLst>
      <p:ext uri="{BB962C8B-B14F-4D97-AF65-F5344CB8AC3E}">
        <p14:creationId xmlns:p14="http://schemas.microsoft.com/office/powerpoint/2010/main" val="265133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1912" b="-1912"/>
          <a:stretch>
            <a:fillRect/>
          </a:stretch>
        </p:blipFill>
        <p:spPr/>
      </p:pic>
    </p:spTree>
    <p:extLst>
      <p:ext uri="{BB962C8B-B14F-4D97-AF65-F5344CB8AC3E}">
        <p14:creationId xmlns:p14="http://schemas.microsoft.com/office/powerpoint/2010/main" val="2495229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20314" r="-20314"/>
          <a:stretch>
            <a:fillRect/>
          </a:stretch>
        </p:blipFill>
        <p:spPr>
          <a:xfrm>
            <a:off x="1114424" y="2195286"/>
            <a:ext cx="8029576" cy="4071043"/>
          </a:xfrm>
        </p:spPr>
      </p:pic>
    </p:spTree>
    <p:extLst>
      <p:ext uri="{BB962C8B-B14F-4D97-AF65-F5344CB8AC3E}">
        <p14:creationId xmlns:p14="http://schemas.microsoft.com/office/powerpoint/2010/main" val="2782570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44639" b="-44639"/>
          <a:stretch>
            <a:fillRect/>
          </a:stretch>
        </p:blipFill>
        <p:spPr/>
      </p:pic>
    </p:spTree>
    <p:extLst>
      <p:ext uri="{BB962C8B-B14F-4D97-AF65-F5344CB8AC3E}">
        <p14:creationId xmlns:p14="http://schemas.microsoft.com/office/powerpoint/2010/main" val="758997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7165" b="-7165"/>
          <a:stretch>
            <a:fillRect/>
          </a:stretch>
        </p:blipFill>
        <p:spPr/>
      </p:pic>
    </p:spTree>
    <p:extLst>
      <p:ext uri="{BB962C8B-B14F-4D97-AF65-F5344CB8AC3E}">
        <p14:creationId xmlns:p14="http://schemas.microsoft.com/office/powerpoint/2010/main" val="176388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When people can subtype deviants, they do not generalize from them to the overall group and so do not change their global stereotypes</a:t>
            </a:r>
          </a:p>
          <a:p>
            <a:endParaRPr lang="en-US" dirty="0"/>
          </a:p>
        </p:txBody>
      </p:sp>
    </p:spTree>
    <p:extLst>
      <p:ext uri="{BB962C8B-B14F-4D97-AF65-F5344CB8AC3E}">
        <p14:creationId xmlns:p14="http://schemas.microsoft.com/office/powerpoint/2010/main" val="2656285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135396" b="-135396"/>
          <a:stretch>
            <a:fillRect/>
          </a:stretch>
        </p:blipFill>
        <p:spPr>
          <a:xfrm>
            <a:off x="697138" y="1688419"/>
            <a:ext cx="7467147" cy="3601635"/>
          </a:xfrm>
        </p:spPr>
      </p:pic>
    </p:spTree>
    <p:extLst>
      <p:ext uri="{BB962C8B-B14F-4D97-AF65-F5344CB8AC3E}">
        <p14:creationId xmlns:p14="http://schemas.microsoft.com/office/powerpoint/2010/main" val="1819635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26623" b="-26623"/>
          <a:stretch>
            <a:fillRect/>
          </a:stretch>
        </p:blipFill>
        <p:spPr/>
      </p:pic>
    </p:spTree>
    <p:extLst>
      <p:ext uri="{BB962C8B-B14F-4D97-AF65-F5344CB8AC3E}">
        <p14:creationId xmlns:p14="http://schemas.microsoft.com/office/powerpoint/2010/main" val="1464963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3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24336" b="-24336"/>
          <a:stretch>
            <a:fillRect/>
          </a:stretch>
        </p:blipFill>
        <p:spPr/>
      </p:pic>
    </p:spTree>
    <p:extLst>
      <p:ext uri="{BB962C8B-B14F-4D97-AF65-F5344CB8AC3E}">
        <p14:creationId xmlns:p14="http://schemas.microsoft.com/office/powerpoint/2010/main" val="105988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3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15930" r="-15930"/>
          <a:stretch>
            <a:fillRect/>
          </a:stretch>
        </p:blipFill>
        <p:spPr/>
      </p:pic>
    </p:spTree>
    <p:extLst>
      <p:ext uri="{BB962C8B-B14F-4D97-AF65-F5344CB8AC3E}">
        <p14:creationId xmlns:p14="http://schemas.microsoft.com/office/powerpoint/2010/main" val="2538033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3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30049" r="-30049"/>
          <a:stretch>
            <a:fillRect/>
          </a:stretch>
        </p:blipFill>
        <p:spPr/>
      </p:pic>
    </p:spTree>
    <p:extLst>
      <p:ext uri="{BB962C8B-B14F-4D97-AF65-F5344CB8AC3E}">
        <p14:creationId xmlns:p14="http://schemas.microsoft.com/office/powerpoint/2010/main" val="1442975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3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102738" b="-102738"/>
          <a:stretch>
            <a:fillRect/>
          </a:stretch>
        </p:blipFill>
        <p:spPr/>
      </p:pic>
    </p:spTree>
    <p:extLst>
      <p:ext uri="{BB962C8B-B14F-4D97-AF65-F5344CB8AC3E}">
        <p14:creationId xmlns:p14="http://schemas.microsoft.com/office/powerpoint/2010/main" val="2167282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3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21567" r="-21567"/>
          <a:stretch>
            <a:fillRect/>
          </a:stretch>
        </p:blipFill>
        <p:spPr>
          <a:xfrm>
            <a:off x="217714" y="2304144"/>
            <a:ext cx="8926286" cy="3962186"/>
          </a:xfrm>
        </p:spPr>
      </p:pic>
    </p:spTree>
    <p:extLst>
      <p:ext uri="{BB962C8B-B14F-4D97-AF65-F5344CB8AC3E}">
        <p14:creationId xmlns:p14="http://schemas.microsoft.com/office/powerpoint/2010/main" val="1865465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14740" r="-14740"/>
          <a:stretch>
            <a:fillRect/>
          </a:stretch>
        </p:blipFill>
        <p:spPr>
          <a:xfrm>
            <a:off x="701380" y="2255984"/>
            <a:ext cx="8023520" cy="4455094"/>
          </a:xfrm>
        </p:spPr>
      </p:pic>
    </p:spTree>
    <p:extLst>
      <p:ext uri="{BB962C8B-B14F-4D97-AF65-F5344CB8AC3E}">
        <p14:creationId xmlns:p14="http://schemas.microsoft.com/office/powerpoint/2010/main" val="3366188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20742" b="-20742"/>
          <a:stretch>
            <a:fillRect/>
          </a:stretch>
        </p:blipFill>
        <p:spPr/>
      </p:pic>
    </p:spTree>
    <p:extLst>
      <p:ext uri="{BB962C8B-B14F-4D97-AF65-F5344CB8AC3E}">
        <p14:creationId xmlns:p14="http://schemas.microsoft.com/office/powerpoint/2010/main" val="3711901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21607" r="-21607"/>
          <a:stretch>
            <a:fillRect/>
          </a:stretch>
        </p:blipFill>
        <p:spPr>
          <a:xfrm>
            <a:off x="511818" y="2274942"/>
            <a:ext cx="8213082" cy="3991388"/>
          </a:xfrm>
        </p:spPr>
      </p:pic>
    </p:spTree>
    <p:extLst>
      <p:ext uri="{BB962C8B-B14F-4D97-AF65-F5344CB8AC3E}">
        <p14:creationId xmlns:p14="http://schemas.microsoft.com/office/powerpoint/2010/main" val="109891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Earlier theorists have reasoned that people generalize from disconfirming attributes more from otherwise typical than from atypical group members </a:t>
            </a:r>
            <a:r>
              <a:rPr lang="en-US" b="1" dirty="0"/>
              <a:t>because the atypical members are less likely to activate the stereotype</a:t>
            </a:r>
            <a:r>
              <a:rPr lang="en-US" dirty="0"/>
              <a:t>, so their disconfirming attributes are less likely to become associated with it.</a:t>
            </a:r>
          </a:p>
          <a:p>
            <a:endParaRPr lang="en-US" dirty="0"/>
          </a:p>
        </p:txBody>
      </p:sp>
    </p:spTree>
    <p:extLst>
      <p:ext uri="{BB962C8B-B14F-4D97-AF65-F5344CB8AC3E}">
        <p14:creationId xmlns:p14="http://schemas.microsoft.com/office/powerpoint/2010/main" val="822937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1912" b="-1912"/>
          <a:stretch>
            <a:fillRect/>
          </a:stretch>
        </p:blipFill>
        <p:spPr/>
      </p:pic>
    </p:spTree>
    <p:extLst>
      <p:ext uri="{BB962C8B-B14F-4D97-AF65-F5344CB8AC3E}">
        <p14:creationId xmlns:p14="http://schemas.microsoft.com/office/powerpoint/2010/main" val="1408770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21820" b="-21820"/>
          <a:stretch>
            <a:fillRect/>
          </a:stretch>
        </p:blipFill>
        <p:spPr/>
      </p:pic>
    </p:spTree>
    <p:extLst>
      <p:ext uri="{BB962C8B-B14F-4D97-AF65-F5344CB8AC3E}">
        <p14:creationId xmlns:p14="http://schemas.microsoft.com/office/powerpoint/2010/main" val="1416131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8233" r="-8233"/>
          <a:stretch>
            <a:fillRect/>
          </a:stretch>
        </p:blipFill>
        <p:spPr/>
      </p:pic>
    </p:spTree>
    <p:extLst>
      <p:ext uri="{BB962C8B-B14F-4D97-AF65-F5344CB8AC3E}">
        <p14:creationId xmlns:p14="http://schemas.microsoft.com/office/powerpoint/2010/main" val="242769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28455" b="-28455"/>
          <a:stretch>
            <a:fillRect/>
          </a:stretch>
        </p:blipFill>
        <p:spPr/>
      </p:pic>
    </p:spTree>
    <p:extLst>
      <p:ext uri="{BB962C8B-B14F-4D97-AF65-F5344CB8AC3E}">
        <p14:creationId xmlns:p14="http://schemas.microsoft.com/office/powerpoint/2010/main" val="3432916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27845" b="-27845"/>
          <a:stretch>
            <a:fillRect/>
          </a:stretch>
        </p:blipFill>
        <p:spPr/>
      </p:pic>
    </p:spTree>
    <p:extLst>
      <p:ext uri="{BB962C8B-B14F-4D97-AF65-F5344CB8AC3E}">
        <p14:creationId xmlns:p14="http://schemas.microsoft.com/office/powerpoint/2010/main" val="1322501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94151" b="-94151"/>
          <a:stretch>
            <a:fillRect/>
          </a:stretch>
        </p:blipFill>
        <p:spPr/>
      </p:pic>
    </p:spTree>
    <p:extLst>
      <p:ext uri="{BB962C8B-B14F-4D97-AF65-F5344CB8AC3E}">
        <p14:creationId xmlns:p14="http://schemas.microsoft.com/office/powerpoint/2010/main" val="3621089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10470" r="-10470"/>
          <a:stretch>
            <a:fillRect/>
          </a:stretch>
        </p:blipFill>
        <p:spPr/>
      </p:pic>
    </p:spTree>
    <p:extLst>
      <p:ext uri="{BB962C8B-B14F-4D97-AF65-F5344CB8AC3E}">
        <p14:creationId xmlns:p14="http://schemas.microsoft.com/office/powerpoint/2010/main" val="586465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15194" b="-15194"/>
          <a:stretch>
            <a:fillRect/>
          </a:stretch>
        </p:blipFill>
        <p:spPr/>
      </p:pic>
    </p:spTree>
    <p:extLst>
      <p:ext uri="{BB962C8B-B14F-4D97-AF65-F5344CB8AC3E}">
        <p14:creationId xmlns:p14="http://schemas.microsoft.com/office/powerpoint/2010/main" val="3846202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t="-141377" b="-141377"/>
          <a:stretch>
            <a:fillRect/>
          </a:stretch>
        </p:blipFill>
        <p:spPr/>
      </p:pic>
    </p:spTree>
    <p:extLst>
      <p:ext uri="{BB962C8B-B14F-4D97-AF65-F5344CB8AC3E}">
        <p14:creationId xmlns:p14="http://schemas.microsoft.com/office/powerpoint/2010/main" val="203325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l="-11615" r="-11615"/>
          <a:stretch>
            <a:fillRect/>
          </a:stretch>
        </p:blipFill>
        <p:spPr/>
      </p:pic>
    </p:spTree>
    <p:extLst>
      <p:ext uri="{BB962C8B-B14F-4D97-AF65-F5344CB8AC3E}">
        <p14:creationId xmlns:p14="http://schemas.microsoft.com/office/powerpoint/2010/main" val="10984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However, subtypes may occur even when the category is already activated and it is clear and salient to the participants that the disconfirming individuals belong to it.</a:t>
            </a:r>
          </a:p>
          <a:p>
            <a:r>
              <a:rPr lang="en-US" dirty="0"/>
              <a:t>Therefore, the failure of atypical members to activate the global stereotype cannot fully account for their reduced impact on the stereotype.</a:t>
            </a:r>
          </a:p>
          <a:p>
            <a:endParaRPr lang="en-US" dirty="0"/>
          </a:p>
        </p:txBody>
      </p:sp>
    </p:spTree>
    <p:extLst>
      <p:ext uri="{BB962C8B-B14F-4D97-AF65-F5344CB8AC3E}">
        <p14:creationId xmlns:p14="http://schemas.microsoft.com/office/powerpoint/2010/main" val="2608859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4" name="Content Placeholder 3"/>
          <p:cNvPicPr>
            <a:picLocks noGrp="1" noChangeAspect="1"/>
          </p:cNvPicPr>
          <p:nvPr>
            <p:ph idx="1"/>
          </p:nvPr>
        </p:nvPicPr>
        <p:blipFill>
          <a:blip r:embed="rId2"/>
          <a:srcRect l="-31902" r="-31902"/>
          <a:stretch>
            <a:fillRect/>
          </a:stretch>
        </p:blipFill>
        <p:spPr>
          <a:xfrm>
            <a:off x="265387" y="2293899"/>
            <a:ext cx="8648426" cy="4360303"/>
          </a:xfrm>
        </p:spPr>
      </p:pic>
    </p:spTree>
    <p:extLst>
      <p:ext uri="{BB962C8B-B14F-4D97-AF65-F5344CB8AC3E}">
        <p14:creationId xmlns:p14="http://schemas.microsoft.com/office/powerpoint/2010/main" val="4068955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4 –</a:t>
            </a:r>
            <a:r>
              <a:rPr lang="en-US" dirty="0" err="1"/>
              <a:t>Kunda</a:t>
            </a:r>
            <a:r>
              <a:rPr lang="en-US" dirty="0"/>
              <a:t> &amp; </a:t>
            </a:r>
            <a:r>
              <a:rPr lang="en-US" dirty="0" err="1"/>
              <a:t>Oleson</a:t>
            </a:r>
            <a:r>
              <a:rPr lang="en-US" dirty="0"/>
              <a:t> 1995</a:t>
            </a:r>
          </a:p>
        </p:txBody>
      </p:sp>
      <p:pic>
        <p:nvPicPr>
          <p:cNvPr id="5" name="Content Placeholder 4"/>
          <p:cNvPicPr>
            <a:picLocks noGrp="1" noChangeAspect="1"/>
          </p:cNvPicPr>
          <p:nvPr>
            <p:ph idx="1"/>
          </p:nvPr>
        </p:nvPicPr>
        <p:blipFill>
          <a:blip r:embed="rId2"/>
          <a:srcRect t="387" b="387"/>
          <a:stretch>
            <a:fillRect/>
          </a:stretch>
        </p:blipFill>
        <p:spPr/>
      </p:pic>
    </p:spTree>
    <p:extLst>
      <p:ext uri="{BB962C8B-B14F-4D97-AF65-F5344CB8AC3E}">
        <p14:creationId xmlns:p14="http://schemas.microsoft.com/office/powerpoint/2010/main" val="26495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err="1"/>
              <a:t>Kunda</a:t>
            </a:r>
            <a:r>
              <a:rPr lang="en-US" dirty="0"/>
              <a:t> et al. propose that subtyping may result from a </a:t>
            </a:r>
            <a:r>
              <a:rPr lang="en-US" b="1" dirty="0"/>
              <a:t>constructive attempt to justify dismissing </a:t>
            </a:r>
            <a:r>
              <a:rPr lang="en-US" dirty="0"/>
              <a:t>individuals who violate a stereotype so as to salvage the stereotype</a:t>
            </a:r>
          </a:p>
        </p:txBody>
      </p:sp>
    </p:spTree>
    <p:extLst>
      <p:ext uri="{BB962C8B-B14F-4D97-AF65-F5344CB8AC3E}">
        <p14:creationId xmlns:p14="http://schemas.microsoft.com/office/powerpoint/2010/main" val="3552945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When people encounter a member who violates their stereotype of that member’s group, they are surprised and they might be motivated to maintain their beliefs about the group</a:t>
            </a:r>
          </a:p>
          <a:p>
            <a:r>
              <a:rPr lang="en-US" dirty="0"/>
              <a:t>This surprise &amp; motivation may trigger an attempt to </a:t>
            </a:r>
            <a:r>
              <a:rPr lang="en-US" b="1" dirty="0"/>
              <a:t>explain away the violation</a:t>
            </a:r>
          </a:p>
        </p:txBody>
      </p:sp>
    </p:spTree>
    <p:extLst>
      <p:ext uri="{BB962C8B-B14F-4D97-AF65-F5344CB8AC3E}">
        <p14:creationId xmlns:p14="http://schemas.microsoft.com/office/powerpoint/2010/main" val="184773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To this end, people may form hypothesis about possible factors that could make that member atypical of his group and therefore irrelevant to it</a:t>
            </a:r>
          </a:p>
          <a:p>
            <a:r>
              <a:rPr lang="en-US" dirty="0"/>
              <a:t>E.g., ‘does the member’s age, family background, religion, or any other attribute </a:t>
            </a:r>
            <a:r>
              <a:rPr lang="en-US" b="1" dirty="0"/>
              <a:t>make him or her an exception </a:t>
            </a:r>
            <a:r>
              <a:rPr lang="en-US" dirty="0"/>
              <a:t>that can </a:t>
            </a:r>
            <a:r>
              <a:rPr lang="en-US" b="1" dirty="0"/>
              <a:t>be dismissed </a:t>
            </a:r>
            <a:r>
              <a:rPr lang="en-US" dirty="0"/>
              <a:t>as </a:t>
            </a:r>
            <a:r>
              <a:rPr lang="en-US" b="1" dirty="0"/>
              <a:t>unrepresentative</a:t>
            </a:r>
            <a:r>
              <a:rPr lang="en-US" dirty="0"/>
              <a:t> of the group?’</a:t>
            </a:r>
          </a:p>
        </p:txBody>
      </p:sp>
    </p:spTree>
    <p:extLst>
      <p:ext uri="{BB962C8B-B14F-4D97-AF65-F5344CB8AC3E}">
        <p14:creationId xmlns:p14="http://schemas.microsoft.com/office/powerpoint/2010/main" val="194747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E.g., Black Lawyer –counter stereotypical</a:t>
            </a:r>
          </a:p>
          <a:p>
            <a:r>
              <a:rPr lang="en-US" dirty="0"/>
              <a:t>Perceivers may look for a reason to consider this exemplar as  different from the group of Black</a:t>
            </a:r>
          </a:p>
          <a:p>
            <a:r>
              <a:rPr lang="en-US" dirty="0"/>
              <a:t>Perceivers may ‘follow’ this reasoning: do I have any grounds for concluding that this exemplar is unrepresentative of the group as a whole?</a:t>
            </a:r>
          </a:p>
        </p:txBody>
      </p:sp>
    </p:spTree>
    <p:extLst>
      <p:ext uri="{BB962C8B-B14F-4D97-AF65-F5344CB8AC3E}">
        <p14:creationId xmlns:p14="http://schemas.microsoft.com/office/powerpoint/2010/main" val="242512937"/>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588</TotalTime>
  <Words>859</Words>
  <Application>Microsoft Macintosh PowerPoint</Application>
  <PresentationFormat>Presentazione su schermo (4:3)</PresentationFormat>
  <Paragraphs>71</Paragraphs>
  <Slides>51</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51</vt:i4>
      </vt:variant>
    </vt:vector>
  </HeadingPairs>
  <TitlesOfParts>
    <vt:vector size="54" baseType="lpstr">
      <vt:lpstr>Century Gothic</vt:lpstr>
      <vt:lpstr>Wingdings 2</vt:lpstr>
      <vt:lpstr>Perception</vt:lpstr>
      <vt:lpstr>The appraisal of disconfirming member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Study 1 –Kunda &amp; Oleson 1995</vt:lpstr>
      <vt:lpstr>Study 1 –Kunda &amp; Oleson 1995</vt:lpstr>
      <vt:lpstr>Study 1 –Kunda &amp; Oleson 1995</vt:lpstr>
      <vt:lpstr>Study 1 –Kunda &amp; Oleson 1995</vt:lpstr>
      <vt:lpstr>Study 1 –Kunda &amp; Oleson 1995</vt:lpstr>
      <vt:lpstr>Study 1 –Kunda &amp; Oleson 1995</vt:lpstr>
      <vt:lpstr>Study 1 –Kunda &amp; Oleson 1995</vt:lpstr>
      <vt:lpstr>Study 1 –Kunda &amp; Oleson 1995</vt:lpstr>
      <vt:lpstr>Study 1 –Kunda &amp; Oleson 1995</vt:lpstr>
      <vt:lpstr>Study 1 –Kunda &amp; Oleson 1995</vt:lpstr>
      <vt:lpstr>Study 2 –Kunda &amp; Oleson 1995</vt:lpstr>
      <vt:lpstr>Study 2 –Kunda &amp; Oleson 1995</vt:lpstr>
      <vt:lpstr>Study 2 –Kunda &amp; Oleson 1995</vt:lpstr>
      <vt:lpstr>Study 2 –Kunda &amp; Oleson 1995</vt:lpstr>
      <vt:lpstr>Study 2 –Kunda &amp; Oleson 1995</vt:lpstr>
      <vt:lpstr>Study 2 –Kunda &amp; Oleson 1995</vt:lpstr>
      <vt:lpstr>Study 3 –Kunda &amp; Oleson 1995</vt:lpstr>
      <vt:lpstr>Study 3 –Kunda &amp; Oleson 1995</vt:lpstr>
      <vt:lpstr>Study 3 –Kunda &amp; Oleson 1995</vt:lpstr>
      <vt:lpstr>Study 3 –Kunda &amp; Oleson 1995</vt:lpstr>
      <vt:lpstr>Study 3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lpstr>Study 4 –Kunda &amp; Oleson 1995</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appraisal of disconfirming member</dc:title>
  <dc:creator>Andrea Carnaghi</dc:creator>
  <cp:lastModifiedBy>PICCOLI VALENTINA</cp:lastModifiedBy>
  <cp:revision>25</cp:revision>
  <dcterms:created xsi:type="dcterms:W3CDTF">2016-03-15T09:44:43Z</dcterms:created>
  <dcterms:modified xsi:type="dcterms:W3CDTF">2021-04-13T11:34:54Z</dcterms:modified>
</cp:coreProperties>
</file>